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764" r:id="rId3"/>
    <p:sldId id="765" r:id="rId4"/>
    <p:sldId id="851" r:id="rId5"/>
    <p:sldId id="852" r:id="rId6"/>
    <p:sldId id="855" r:id="rId7"/>
    <p:sldId id="541" r:id="rId8"/>
    <p:sldId id="853" r:id="rId9"/>
    <p:sldId id="313" r:id="rId10"/>
    <p:sldId id="854" r:id="rId11"/>
    <p:sldId id="774" r:id="rId12"/>
    <p:sldId id="776" r:id="rId13"/>
    <p:sldId id="777" r:id="rId14"/>
    <p:sldId id="778" r:id="rId15"/>
    <p:sldId id="779" r:id="rId16"/>
    <p:sldId id="780" r:id="rId17"/>
    <p:sldId id="781" r:id="rId18"/>
    <p:sldId id="485" r:id="rId19"/>
    <p:sldId id="544" r:id="rId20"/>
    <p:sldId id="545" r:id="rId21"/>
    <p:sldId id="546" r:id="rId22"/>
    <p:sldId id="547" r:id="rId23"/>
    <p:sldId id="782" r:id="rId24"/>
    <p:sldId id="839" r:id="rId25"/>
    <p:sldId id="783" r:id="rId26"/>
    <p:sldId id="841" r:id="rId27"/>
    <p:sldId id="84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6BF3C-98D2-4E86-A8C4-E6902409EB2C}" v="69" dt="2019-05-22T18:25:49.280"/>
    <p1510:client id="{CE51605B-9CB6-4F22-A601-C3AD9CE07411}" v="112" dt="2019-05-22T18:59:30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Sanchez Rodas" userId="1347309035338fc6" providerId="LiveId" clId="{CE51605B-9CB6-4F22-A601-C3AD9CE07411}"/>
    <pc:docChg chg="undo delSld modSld sldOrd">
      <pc:chgData name="Luis Alberto Sanchez Rodas" userId="1347309035338fc6" providerId="LiveId" clId="{CE51605B-9CB6-4F22-A601-C3AD9CE07411}" dt="2019-05-22T19:17:48.389" v="119" actId="2696"/>
      <pc:docMkLst>
        <pc:docMk/>
      </pc:docMkLst>
      <pc:sldChg chg="del">
        <pc:chgData name="Luis Alberto Sanchez Rodas" userId="1347309035338fc6" providerId="LiveId" clId="{CE51605B-9CB6-4F22-A601-C3AD9CE07411}" dt="2019-05-22T19:17:48.389" v="119" actId="2696"/>
        <pc:sldMkLst>
          <pc:docMk/>
          <pc:sldMk cId="0" sldId="510"/>
        </pc:sldMkLst>
      </pc:sldChg>
      <pc:sldChg chg="del">
        <pc:chgData name="Luis Alberto Sanchez Rodas" userId="1347309035338fc6" providerId="LiveId" clId="{CE51605B-9CB6-4F22-A601-C3AD9CE07411}" dt="2019-05-22T18:46:05.812" v="5" actId="2696"/>
        <pc:sldMkLst>
          <pc:docMk/>
          <pc:sldMk cId="0" sldId="775"/>
        </pc:sldMkLst>
      </pc:sldChg>
      <pc:sldChg chg="modSp">
        <pc:chgData name="Luis Alberto Sanchez Rodas" userId="1347309035338fc6" providerId="LiveId" clId="{CE51605B-9CB6-4F22-A601-C3AD9CE07411}" dt="2019-05-22T18:46:03.676" v="4" actId="14100"/>
        <pc:sldMkLst>
          <pc:docMk/>
          <pc:sldMk cId="0" sldId="776"/>
        </pc:sldMkLst>
        <pc:spChg chg="mod">
          <ac:chgData name="Luis Alberto Sanchez Rodas" userId="1347309035338fc6" providerId="LiveId" clId="{CE51605B-9CB6-4F22-A601-C3AD9CE07411}" dt="2019-05-22T18:46:03.676" v="4" actId="14100"/>
          <ac:spMkLst>
            <pc:docMk/>
            <pc:sldMk cId="0" sldId="776"/>
            <ac:spMk id="808964" creationId="{0035913F-C739-4681-AAD1-85D7FCF72553}"/>
          </ac:spMkLst>
        </pc:spChg>
      </pc:sldChg>
      <pc:sldChg chg="modSp">
        <pc:chgData name="Luis Alberto Sanchez Rodas" userId="1347309035338fc6" providerId="LiveId" clId="{CE51605B-9CB6-4F22-A601-C3AD9CE07411}" dt="2019-05-22T18:58:31.751" v="117" actId="1035"/>
        <pc:sldMkLst>
          <pc:docMk/>
          <pc:sldMk cId="0" sldId="783"/>
        </pc:sldMkLst>
        <pc:spChg chg="mod">
          <ac:chgData name="Luis Alberto Sanchez Rodas" userId="1347309035338fc6" providerId="LiveId" clId="{CE51605B-9CB6-4F22-A601-C3AD9CE07411}" dt="2019-05-22T18:57:53.085" v="7" actId="14100"/>
          <ac:spMkLst>
            <pc:docMk/>
            <pc:sldMk cId="0" sldId="783"/>
            <ac:spMk id="816130" creationId="{CA2333D9-0684-4B82-B5E1-922ECAEAC63F}"/>
          </ac:spMkLst>
        </pc:spChg>
        <pc:spChg chg="mod">
          <ac:chgData name="Luis Alberto Sanchez Rodas" userId="1347309035338fc6" providerId="LiveId" clId="{CE51605B-9CB6-4F22-A601-C3AD9CE07411}" dt="2019-05-22T18:58:31.751" v="117" actId="1035"/>
          <ac:spMkLst>
            <pc:docMk/>
            <pc:sldMk cId="0" sldId="783"/>
            <ac:spMk id="816132" creationId="{A458965F-0E47-453F-9127-095E123AE1E1}"/>
          </ac:spMkLst>
        </pc:spChg>
        <pc:spChg chg="mod">
          <ac:chgData name="Luis Alberto Sanchez Rodas" userId="1347309035338fc6" providerId="LiveId" clId="{CE51605B-9CB6-4F22-A601-C3AD9CE07411}" dt="2019-05-22T18:58:31.751" v="117" actId="1035"/>
          <ac:spMkLst>
            <pc:docMk/>
            <pc:sldMk cId="0" sldId="783"/>
            <ac:spMk id="816133" creationId="{C47975F6-7C45-490C-9E6F-799446F5ADA8}"/>
          </ac:spMkLst>
        </pc:spChg>
        <pc:spChg chg="mod">
          <ac:chgData name="Luis Alberto Sanchez Rodas" userId="1347309035338fc6" providerId="LiveId" clId="{CE51605B-9CB6-4F22-A601-C3AD9CE07411}" dt="2019-05-22T18:58:31.751" v="117" actId="1035"/>
          <ac:spMkLst>
            <pc:docMk/>
            <pc:sldMk cId="0" sldId="783"/>
            <ac:spMk id="816134" creationId="{F3CE4A4F-B93B-46DB-BAD2-3F56C4B7CC2E}"/>
          </ac:spMkLst>
        </pc:spChg>
        <pc:spChg chg="mod">
          <ac:chgData name="Luis Alberto Sanchez Rodas" userId="1347309035338fc6" providerId="LiveId" clId="{CE51605B-9CB6-4F22-A601-C3AD9CE07411}" dt="2019-05-22T18:58:31.751" v="117" actId="1035"/>
          <ac:spMkLst>
            <pc:docMk/>
            <pc:sldMk cId="0" sldId="783"/>
            <ac:spMk id="816135" creationId="{C8ACE970-B614-48A5-9620-3C8837424A0F}"/>
          </ac:spMkLst>
        </pc:spChg>
      </pc:sldChg>
      <pc:sldChg chg="ord">
        <pc:chgData name="Luis Alberto Sanchez Rodas" userId="1347309035338fc6" providerId="LiveId" clId="{CE51605B-9CB6-4F22-A601-C3AD9CE07411}" dt="2019-05-22T18:59:30.578" v="118"/>
        <pc:sldMkLst>
          <pc:docMk/>
          <pc:sldMk cId="0" sldId="83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2D0CB-4765-45C5-8624-40832027E67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0380A-E079-462F-9215-15D1BC02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6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8F1CF7-DAFB-4954-A8A4-F0E80E145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3C289-CE93-44B5-AD56-56FE164D80B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94626" name="Rectangle 2">
            <a:extLst>
              <a:ext uri="{FF2B5EF4-FFF2-40B4-BE49-F238E27FC236}">
                <a16:creationId xmlns:a16="http://schemas.microsoft.com/office/drawing/2014/main" id="{391547DF-BE1D-4C9C-AFD8-430FA1B9771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4627" name="Rectangle 3">
            <a:extLst>
              <a:ext uri="{FF2B5EF4-FFF2-40B4-BE49-F238E27FC236}">
                <a16:creationId xmlns:a16="http://schemas.microsoft.com/office/drawing/2014/main" id="{C5E0D3F5-F636-4BC1-94F1-97AD9DE4E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8A322E-723E-4E9B-9ACC-128B194C4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DF419-2BDE-4AD3-967F-EA4CD9266A5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96674" name="Rectangle 2">
            <a:extLst>
              <a:ext uri="{FF2B5EF4-FFF2-40B4-BE49-F238E27FC236}">
                <a16:creationId xmlns:a16="http://schemas.microsoft.com/office/drawing/2014/main" id="{A99BA823-6C02-45CA-BE3C-229D2C3770F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6675" name="Rectangle 3">
            <a:extLst>
              <a:ext uri="{FF2B5EF4-FFF2-40B4-BE49-F238E27FC236}">
                <a16:creationId xmlns:a16="http://schemas.microsoft.com/office/drawing/2014/main" id="{BE6973A8-E589-453E-BACE-5E8399A87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F6059F6F-E27C-4DBE-97E3-3843FCEBE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C379C9-805B-43D1-BFB7-D40F03973748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91F78B2-5DB2-4FC8-86DF-61CB21CBF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CB6F326-7AE6-4638-8C04-D13D186F7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C5847B-1848-48F2-9074-5F8E3358E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FE6534C-2DAD-4EB5-B2CF-904E06D21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E00A477-D7F0-4F15-A5B8-23F59DB20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BFCF5F-FCAF-440F-8F1C-D7FC9F1C6635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E3CFA18-57CF-40AC-BE67-EB60375F4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D652A56-5607-4B9A-9D18-78FDC0B77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3F96081-C7D6-4A9D-A5D8-E4E540D82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C5D2DF-B1CC-498D-8535-33BE8940A4A1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B91C989-B76A-4EF7-954C-C14B14C1D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BF2324A-35AE-4373-8BE9-4E2FE498E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89880F4-BC55-4E3A-B9A3-89F100C89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55B512-F57D-4AA7-88E8-3089AF0D77CE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D578ED5-40FE-48BF-9251-A18FB5EB7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FC9786A-B1F5-4F04-8FCB-034440D31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50726BA-6457-4762-B8D5-FF33AF58B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565004-DA13-4F69-930C-0B5E16C7CB63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39B794A-C0F7-467D-A5DE-B91E6F465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E459C9B-C4AE-47D0-9ACA-92B50BE7F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A9BE0A6-6F5B-45EC-AFBD-F3F56499D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909574-25BB-4010-A951-4CB3B6BEF61A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F0A10ED-AF82-4EFB-B65D-74375CBE3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E52EF47-1A60-46E5-B480-E1B8F3AE4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5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8ECB-4CAA-4B67-9384-F3031AD62CD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C57-6E02-489F-9C9E-589FCBD2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C16301-64FC-42FD-85C3-AB5E3A36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5469488"/>
            <a:ext cx="4712677" cy="706193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182AC3-6590-4197-B4C3-9DEB86D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7058"/>
            <a:ext cx="7772400" cy="3272572"/>
          </a:xfrm>
        </p:spPr>
        <p:txBody>
          <a:bodyPr>
            <a:norm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Numérico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Eigenvalores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>
            <a:extLst>
              <a:ext uri="{FF2B5EF4-FFF2-40B4-BE49-F238E27FC236}">
                <a16:creationId xmlns:a16="http://schemas.microsoft.com/office/drawing/2014/main" id="{4022D938-D8E6-4347-A0FB-BAA604A10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228600"/>
            <a:ext cx="8047037" cy="868363"/>
          </a:xfrm>
        </p:spPr>
        <p:txBody>
          <a:bodyPr/>
          <a:lstStyle/>
          <a:p>
            <a:pPr algn="ctr"/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Modes of Vibration</a:t>
            </a:r>
          </a:p>
        </p:txBody>
      </p:sp>
      <p:pic>
        <p:nvPicPr>
          <p:cNvPr id="891907" name="Picture 3" descr="Fig2706">
            <a:extLst>
              <a:ext uri="{FF2B5EF4-FFF2-40B4-BE49-F238E27FC236}">
                <a16:creationId xmlns:a16="http://schemas.microsoft.com/office/drawing/2014/main" id="{FC964CD0-21AB-4740-B01E-CE554487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"/>
          <a:stretch>
            <a:fillRect/>
          </a:stretch>
        </p:blipFill>
        <p:spPr bwMode="auto">
          <a:xfrm>
            <a:off x="865188" y="1279525"/>
            <a:ext cx="7481887" cy="5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1908" name="Text Box 4">
            <a:extLst>
              <a:ext uri="{FF2B5EF4-FFF2-40B4-BE49-F238E27FC236}">
                <a16:creationId xmlns:a16="http://schemas.microsoft.com/office/drawing/2014/main" id="{28EBC16E-C471-42C5-A5FE-65D3637E3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119313"/>
            <a:ext cx="1646237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baseline="-250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1.62 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400" b="1" baseline="-250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91909" name="Text Box 5">
            <a:extLst>
              <a:ext uri="{FF2B5EF4-FFF2-40B4-BE49-F238E27FC236}">
                <a16:creationId xmlns:a16="http://schemas.microsoft.com/office/drawing/2014/main" id="{433FE24F-007F-4DED-8734-35EA6A1E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29150"/>
            <a:ext cx="1584325" cy="8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baseline="-250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2.81 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400" b="1" baseline="-250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altLang="en-US" sz="2400" b="1" baseline="-2500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91910" name="Line 6">
            <a:extLst>
              <a:ext uri="{FF2B5EF4-FFF2-40B4-BE49-F238E27FC236}">
                <a16:creationId xmlns:a16="http://schemas.microsoft.com/office/drawing/2014/main" id="{C50C3BE3-2C71-484C-8BA1-93F506CC2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8550" y="3063875"/>
            <a:ext cx="538163" cy="395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911" name="Line 7">
            <a:extLst>
              <a:ext uri="{FF2B5EF4-FFF2-40B4-BE49-F238E27FC236}">
                <a16:creationId xmlns:a16="http://schemas.microsoft.com/office/drawing/2014/main" id="{B3065212-9B5F-4123-B730-41955B19B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8875" y="4070350"/>
            <a:ext cx="466725" cy="517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912" name="Line 8">
            <a:extLst>
              <a:ext uri="{FF2B5EF4-FFF2-40B4-BE49-F238E27FC236}">
                <a16:creationId xmlns:a16="http://schemas.microsoft.com/office/drawing/2014/main" id="{0EAC8DBB-A80D-4C98-8CE2-F6E6BB05A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1428750"/>
            <a:ext cx="590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913" name="Line 9">
            <a:extLst>
              <a:ext uri="{FF2B5EF4-FFF2-40B4-BE49-F238E27FC236}">
                <a16:creationId xmlns:a16="http://schemas.microsoft.com/office/drawing/2014/main" id="{1C6BED2F-5A0F-408D-BD88-668A995C2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1419225"/>
            <a:ext cx="590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914" name="Line 10">
            <a:extLst>
              <a:ext uri="{FF2B5EF4-FFF2-40B4-BE49-F238E27FC236}">
                <a16:creationId xmlns:a16="http://schemas.microsoft.com/office/drawing/2014/main" id="{F18A06CD-D037-4FDC-A8B0-4F078AAD3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800" y="1408113"/>
            <a:ext cx="590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915" name="Line 11">
            <a:extLst>
              <a:ext uri="{FF2B5EF4-FFF2-40B4-BE49-F238E27FC236}">
                <a16:creationId xmlns:a16="http://schemas.microsoft.com/office/drawing/2014/main" id="{85949954-9469-44A2-960D-6C45C188B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9763" y="1447800"/>
            <a:ext cx="549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Text Box 2">
            <a:extLst>
              <a:ext uri="{FF2B5EF4-FFF2-40B4-BE49-F238E27FC236}">
                <a16:creationId xmlns:a16="http://schemas.microsoft.com/office/drawing/2014/main" id="{4E793554-7872-4798-B400-16E674E8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" y="1231900"/>
            <a:ext cx="78486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Power method for finding eigenvalues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Start with an initial guess for </a:t>
            </a:r>
            <a:r>
              <a:rPr lang="en-US" altLang="en-US" sz="3200" b="1" i="1" dirty="0">
                <a:effectLst/>
                <a:cs typeface="Times New Roman" panose="02020603050405020304" pitchFamily="18" charset="0"/>
              </a:rPr>
              <a:t>x</a:t>
            </a:r>
          </a:p>
          <a:p>
            <a:pPr>
              <a:buFontTx/>
              <a:buAutoNum type="arabicPeriod"/>
            </a:pP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Calculate </a:t>
            </a:r>
            <a:r>
              <a:rPr lang="en-US" altLang="en-US" sz="3200" b="1" i="1" dirty="0">
                <a:effectLst/>
                <a:cs typeface="Times New Roman" panose="02020603050405020304" pitchFamily="18" charset="0"/>
              </a:rPr>
              <a:t>w = Ax</a:t>
            </a: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AutoNum type="arabicPeriod"/>
            </a:pPr>
            <a:r>
              <a:rPr lang="en-US" altLang="en-US" sz="32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Largest value (magnitude) in </a:t>
            </a:r>
            <a:r>
              <a:rPr lang="en-US" altLang="en-US" sz="3200" b="1" i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w</a:t>
            </a:r>
            <a:r>
              <a:rPr lang="en-US" altLang="en-US" sz="32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is the estimate of eigenvalue </a:t>
            </a:r>
          </a:p>
          <a:p>
            <a:pPr>
              <a:buFontTx/>
              <a:buAutoNum type="arabicPeriod"/>
            </a:pP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Get next </a:t>
            </a:r>
            <a:r>
              <a:rPr lang="en-US" altLang="en-US" sz="3200" b="1" i="1" dirty="0">
                <a:effectLst/>
                <a:cs typeface="Times New Roman" panose="02020603050405020304" pitchFamily="18" charset="0"/>
              </a:rPr>
              <a:t>x</a:t>
            </a: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 by rescaling </a:t>
            </a:r>
            <a:r>
              <a:rPr lang="en-US" altLang="en-US" sz="3200" b="1" i="1" dirty="0">
                <a:effectLst/>
                <a:cs typeface="Times New Roman" panose="02020603050405020304" pitchFamily="18" charset="0"/>
              </a:rPr>
              <a:t>w</a:t>
            </a: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 (to avoid the computation of very large matrix </a:t>
            </a:r>
            <a:r>
              <a:rPr lang="en-US" altLang="en-US" sz="3200" b="1" i="1" dirty="0">
                <a:effectLst/>
                <a:cs typeface="Times New Roman" panose="02020603050405020304" pitchFamily="18" charset="0"/>
              </a:rPr>
              <a:t>A</a:t>
            </a:r>
            <a:r>
              <a:rPr lang="en-US" altLang="en-US" sz="3200" b="1" i="1" baseline="30000" dirty="0">
                <a:effectLst/>
                <a:cs typeface="Times New Roman" panose="02020603050405020304" pitchFamily="18" charset="0"/>
              </a:rPr>
              <a:t>n </a:t>
            </a: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en-US" sz="3200" b="1" dirty="0">
                <a:effectLst/>
                <a:cs typeface="Times New Roman" panose="02020603050405020304" pitchFamily="18" charset="0"/>
              </a:rPr>
              <a:t>Continue until converged</a:t>
            </a:r>
          </a:p>
        </p:txBody>
      </p:sp>
      <p:sp>
        <p:nvSpPr>
          <p:cNvPr id="806915" name="Text Box 3">
            <a:extLst>
              <a:ext uri="{FF2B5EF4-FFF2-40B4-BE49-F238E27FC236}">
                <a16:creationId xmlns:a16="http://schemas.microsoft.com/office/drawing/2014/main" id="{870A353A-4B8F-421D-98B4-0C253DCCE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" y="5626100"/>
            <a:ext cx="7543800" cy="608013"/>
          </a:xfrm>
          <a:prstGeom prst="rect">
            <a:avLst/>
          </a:prstGeom>
          <a:solidFill>
            <a:srgbClr val="B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method also gives you </a:t>
            </a:r>
            <a:r>
              <a:rPr lang="en-US" altLang="en-US" sz="32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endParaRPr lang="en-US" altLang="en-US" sz="32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6916" name="Rectangle 4">
            <a:extLst>
              <a:ext uri="{FF2B5EF4-FFF2-40B4-BE49-F238E27FC236}">
                <a16:creationId xmlns:a16="http://schemas.microsoft.com/office/drawing/2014/main" id="{A8F67932-5B18-4B08-8570-454F387FC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10363" cy="7667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6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6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4" grpId="0" build="p" autoUpdateAnimBg="0"/>
      <p:bldP spid="8069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>
            <a:extLst>
              <a:ext uri="{FF2B5EF4-FFF2-40B4-BE49-F238E27FC236}">
                <a16:creationId xmlns:a16="http://schemas.microsoft.com/office/drawing/2014/main" id="{B5BDFD69-B18F-4C46-A237-E3E7CA337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2544" y="384175"/>
            <a:ext cx="6705600" cy="1066800"/>
          </a:xfrm>
        </p:spPr>
        <p:txBody>
          <a:bodyPr/>
          <a:lstStyle/>
          <a:p>
            <a:pPr algn="ctr"/>
            <a:r>
              <a:rPr lang="en-US" altLang="en-US" sz="5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Method</a:t>
            </a:r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8963" name="Object 3">
            <a:extLst>
              <a:ext uri="{FF2B5EF4-FFF2-40B4-BE49-F238E27FC236}">
                <a16:creationId xmlns:a16="http://schemas.microsoft.com/office/drawing/2014/main" id="{CE8FCB04-6DD0-4D98-AF34-12B7EEAE2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1785938"/>
          <a:ext cx="7675562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924000" imgH="1218960" progId="Equation.DSMT4">
                  <p:embed/>
                </p:oleObj>
              </mc:Choice>
              <mc:Fallback>
                <p:oleObj name="Equation" r:id="rId3" imgW="3924000" imgH="1218960" progId="Equation.DSMT4">
                  <p:embed/>
                  <p:pic>
                    <p:nvPicPr>
                      <p:cNvPr id="808963" name="Object 3">
                        <a:extLst>
                          <a:ext uri="{FF2B5EF4-FFF2-40B4-BE49-F238E27FC236}">
                            <a16:creationId xmlns:a16="http://schemas.microsoft.com/office/drawing/2014/main" id="{CE8FCB04-6DD0-4D98-AF34-12B7EEAE2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785938"/>
                        <a:ext cx="7675562" cy="23860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4" name="Rectangle 4">
            <a:extLst>
              <a:ext uri="{FF2B5EF4-FFF2-40B4-BE49-F238E27FC236}">
                <a16:creationId xmlns:a16="http://schemas.microsoft.com/office/drawing/2014/main" id="{0035913F-C739-4681-AAD1-85D7FCF7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506913"/>
            <a:ext cx="7704138" cy="1287397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large number of iterations, 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 converge to the largest eigenvalue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>
            <a:extLst>
              <a:ext uri="{FF2B5EF4-FFF2-40B4-BE49-F238E27FC236}">
                <a16:creationId xmlns:a16="http://schemas.microsoft.com/office/drawing/2014/main" id="{82294B0A-B60D-4BB1-AF72-BC25547E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192088"/>
            <a:ext cx="7645400" cy="987425"/>
          </a:xfrm>
        </p:spPr>
        <p:txBody>
          <a:bodyPr/>
          <a:lstStyle/>
          <a:p>
            <a:pPr algn="ctr"/>
            <a:r>
              <a:rPr lang="en-US" altLang="en-US" sz="4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Power Method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9987" name="Object 3">
            <a:extLst>
              <a:ext uri="{FF2B5EF4-FFF2-40B4-BE49-F238E27FC236}">
                <a16:creationId xmlns:a16="http://schemas.microsoft.com/office/drawing/2014/main" id="{92965157-8559-4A48-9DC4-6D1BC6541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265702"/>
              </p:ext>
            </p:extLst>
          </p:nvPr>
        </p:nvGraphicFramePr>
        <p:xfrm>
          <a:off x="2676525" y="1646238"/>
          <a:ext cx="2894013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371600" imgH="1422360" progId="Equation.3">
                  <p:embed/>
                </p:oleObj>
              </mc:Choice>
              <mc:Fallback>
                <p:oleObj name="Equation" r:id="rId3" imgW="1371600" imgH="1422360" progId="Equation.3">
                  <p:embed/>
                  <p:pic>
                    <p:nvPicPr>
                      <p:cNvPr id="809987" name="Object 3">
                        <a:extLst>
                          <a:ext uri="{FF2B5EF4-FFF2-40B4-BE49-F238E27FC236}">
                            <a16:creationId xmlns:a16="http://schemas.microsoft.com/office/drawing/2014/main" id="{92965157-8559-4A48-9DC4-6D1BC6541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646238"/>
                        <a:ext cx="2894013" cy="300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88" name="Object 4">
            <a:extLst>
              <a:ext uri="{FF2B5EF4-FFF2-40B4-BE49-F238E27FC236}">
                <a16:creationId xmlns:a16="http://schemas.microsoft.com/office/drawing/2014/main" id="{78EBA3A5-CD7E-439C-A213-2896F9753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47552"/>
              </p:ext>
            </p:extLst>
          </p:nvPr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809988" name="Object 4">
                        <a:extLst>
                          <a:ext uri="{FF2B5EF4-FFF2-40B4-BE49-F238E27FC236}">
                            <a16:creationId xmlns:a16="http://schemas.microsoft.com/office/drawing/2014/main" id="{78EBA3A5-CD7E-439C-A213-2896F9753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89" name="Object 5">
            <a:extLst>
              <a:ext uri="{FF2B5EF4-FFF2-40B4-BE49-F238E27FC236}">
                <a16:creationId xmlns:a16="http://schemas.microsoft.com/office/drawing/2014/main" id="{E6C02056-3D09-43A2-99CE-027C71DB6F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20585"/>
              </p:ext>
            </p:extLst>
          </p:nvPr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809989" name="Object 5">
                        <a:extLst>
                          <a:ext uri="{FF2B5EF4-FFF2-40B4-BE49-F238E27FC236}">
                            <a16:creationId xmlns:a16="http://schemas.microsoft.com/office/drawing/2014/main" id="{E6C02056-3D09-43A2-99CE-027C71DB6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0" name="Object 6">
            <a:extLst>
              <a:ext uri="{FF2B5EF4-FFF2-40B4-BE49-F238E27FC236}">
                <a16:creationId xmlns:a16="http://schemas.microsoft.com/office/drawing/2014/main" id="{E5FC4B80-EF9A-4953-A32F-8EEA1FBFD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40568"/>
              </p:ext>
            </p:extLst>
          </p:nvPr>
        </p:nvGraphicFramePr>
        <p:xfrm>
          <a:off x="1020763" y="4668838"/>
          <a:ext cx="706437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3111480" imgH="711000" progId="Equation.3">
                  <p:embed/>
                </p:oleObj>
              </mc:Choice>
              <mc:Fallback>
                <p:oleObj name="Equation" r:id="rId8" imgW="3111480" imgH="711000" progId="Equation.3">
                  <p:embed/>
                  <p:pic>
                    <p:nvPicPr>
                      <p:cNvPr id="809990" name="Object 6">
                        <a:extLst>
                          <a:ext uri="{FF2B5EF4-FFF2-40B4-BE49-F238E27FC236}">
                            <a16:creationId xmlns:a16="http://schemas.microsoft.com/office/drawing/2014/main" id="{E5FC4B80-EF9A-4953-A32F-8EEA1FBFD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668838"/>
                        <a:ext cx="7064375" cy="1614487"/>
                      </a:xfrm>
                      <a:prstGeom prst="rect">
                        <a:avLst/>
                      </a:prstGeom>
                      <a:solidFill>
                        <a:srgbClr val="BF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91" name="Text Box 7">
            <a:extLst>
              <a:ext uri="{FF2B5EF4-FFF2-40B4-BE49-F238E27FC236}">
                <a16:creationId xmlns:a16="http://schemas.microsoft.com/office/drawing/2014/main" id="{D444FAAD-39EC-49B4-BE57-778A8A99C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084513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</a:t>
            </a:r>
          </a:p>
        </p:txBody>
      </p:sp>
      <p:sp>
        <p:nvSpPr>
          <p:cNvPr id="809992" name="Text Box 8">
            <a:extLst>
              <a:ext uri="{FF2B5EF4-FFF2-40B4-BE49-F238E27FC236}">
                <a16:creationId xmlns:a16="http://schemas.microsoft.com/office/drawing/2014/main" id="{5631E64D-18A5-41B2-8AB6-F77ADE21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0"/>
            <a:ext cx="3276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all eigenvalues are equally important, since we don’t know which one is dominant</a:t>
            </a:r>
          </a:p>
        </p:txBody>
      </p:sp>
      <p:sp>
        <p:nvSpPr>
          <p:cNvPr id="809993" name="Text Box 9">
            <a:extLst>
              <a:ext uri="{FF2B5EF4-FFF2-40B4-BE49-F238E27FC236}">
                <a16:creationId xmlns:a16="http://schemas.microsoft.com/office/drawing/2014/main" id="{4B14236B-BE9F-422E-9713-219F5955D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98755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</a:p>
        </p:txBody>
      </p:sp>
      <p:sp>
        <p:nvSpPr>
          <p:cNvPr id="809994" name="Text Box 10">
            <a:extLst>
              <a:ext uri="{FF2B5EF4-FFF2-40B4-BE49-F238E27FC236}">
                <a16:creationId xmlns:a16="http://schemas.microsoft.com/office/drawing/2014/main" id="{BA067F0A-3F96-44AB-91F6-FD4398F0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64008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eigenvalue   eigenvector</a:t>
            </a:r>
            <a:endParaRPr lang="en-US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995" name="Line 11">
            <a:extLst>
              <a:ext uri="{FF2B5EF4-FFF2-40B4-BE49-F238E27FC236}">
                <a16:creationId xmlns:a16="http://schemas.microsoft.com/office/drawing/2014/main" id="{78DDE653-5DE8-4E70-B9C8-389AF722C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4075" y="5683250"/>
            <a:ext cx="404813" cy="814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996" name="Line 12">
            <a:extLst>
              <a:ext uri="{FF2B5EF4-FFF2-40B4-BE49-F238E27FC236}">
                <a16:creationId xmlns:a16="http://schemas.microsoft.com/office/drawing/2014/main" id="{B243E4D2-5180-4CB2-8090-8630C2EF87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35838" y="6140450"/>
            <a:ext cx="187325" cy="387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>
            <a:extLst>
              <a:ext uri="{FF2B5EF4-FFF2-40B4-BE49-F238E27FC236}">
                <a16:creationId xmlns:a16="http://schemas.microsoft.com/office/drawing/2014/main" id="{ACA9E136-E794-4E14-9DD6-D29E609C9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438" y="304800"/>
            <a:ext cx="7848600" cy="762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11" name="Text Box 3">
            <a:extLst>
              <a:ext uri="{FF2B5EF4-FFF2-40B4-BE49-F238E27FC236}">
                <a16:creationId xmlns:a16="http://schemas.microsoft.com/office/drawing/2014/main" id="{8E35AC08-D6C5-4089-8C3D-22DA47774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10541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estimate for largest eigenvalue is 21 </a:t>
            </a:r>
            <a:r>
              <a:rPr lang="en-US" alt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Rescale </a:t>
            </a:r>
            <a:r>
              <a:rPr lang="en-US" altLang="en-US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eigenvalue to get new </a:t>
            </a:r>
            <a:r>
              <a:rPr lang="en-US" altLang="en-US" sz="2800" b="1" i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2800" b="1" dirty="0">
              <a:solidFill>
                <a:srgbClr val="0000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1012" name="Object 4">
            <a:extLst>
              <a:ext uri="{FF2B5EF4-FFF2-40B4-BE49-F238E27FC236}">
                <a16:creationId xmlns:a16="http://schemas.microsoft.com/office/drawing/2014/main" id="{3F6DDDC7-2603-4113-96A2-8D06C1C4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01248"/>
              </p:ext>
            </p:extLst>
          </p:nvPr>
        </p:nvGraphicFramePr>
        <p:xfrm>
          <a:off x="1755775" y="2051050"/>
          <a:ext cx="541337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92080" imgH="711000" progId="Equation.3">
                  <p:embed/>
                </p:oleObj>
              </mc:Choice>
              <mc:Fallback>
                <p:oleObj name="Equation" r:id="rId3" imgW="2692080" imgH="711000" progId="Equation.3">
                  <p:embed/>
                  <p:pic>
                    <p:nvPicPr>
                      <p:cNvPr id="811012" name="Object 4">
                        <a:extLst>
                          <a:ext uri="{FF2B5EF4-FFF2-40B4-BE49-F238E27FC236}">
                            <a16:creationId xmlns:a16="http://schemas.microsoft.com/office/drawing/2014/main" id="{3F6DDDC7-2603-4113-96A2-8D06C1C4B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051050"/>
                        <a:ext cx="5413375" cy="1430338"/>
                      </a:xfrm>
                      <a:prstGeom prst="rect">
                        <a:avLst/>
                      </a:prstGeom>
                      <a:solidFill>
                        <a:srgbClr val="C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13" name="Text Box 5">
            <a:extLst>
              <a:ext uri="{FF2B5EF4-FFF2-40B4-BE49-F238E27FC236}">
                <a16:creationId xmlns:a16="http://schemas.microsoft.com/office/drawing/2014/main" id="{A2DA6C3A-6F1F-4818-BEA7-CE0B49969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4671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Convergence</a:t>
            </a:r>
            <a:r>
              <a:rPr lang="en-US" alt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(Norm &lt; tol?)</a:t>
            </a:r>
            <a:endParaRPr lang="en-US" altLang="en-US" sz="2800" b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1014" name="Object 6">
            <a:extLst>
              <a:ext uri="{FF2B5EF4-FFF2-40B4-BE49-F238E27FC236}">
                <a16:creationId xmlns:a16="http://schemas.microsoft.com/office/drawing/2014/main" id="{93696C04-D602-492C-B5F1-7CE6150E1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797597"/>
              </p:ext>
            </p:extLst>
          </p:nvPr>
        </p:nvGraphicFramePr>
        <p:xfrm>
          <a:off x="1066800" y="4011613"/>
          <a:ext cx="7192963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949560" imgH="1244520" progId="Equation.3">
                  <p:embed/>
                </p:oleObj>
              </mc:Choice>
              <mc:Fallback>
                <p:oleObj name="Equation" r:id="rId5" imgW="3949560" imgH="1244520" progId="Equation.3">
                  <p:embed/>
                  <p:pic>
                    <p:nvPicPr>
                      <p:cNvPr id="811014" name="Object 6">
                        <a:extLst>
                          <a:ext uri="{FF2B5EF4-FFF2-40B4-BE49-F238E27FC236}">
                            <a16:creationId xmlns:a16="http://schemas.microsoft.com/office/drawing/2014/main" id="{93696C04-D602-492C-B5F1-7CE6150E1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11613"/>
                        <a:ext cx="7192963" cy="2265362"/>
                      </a:xfrm>
                      <a:prstGeom prst="rect">
                        <a:avLst/>
                      </a:prstGeom>
                      <a:solidFill>
                        <a:srgbClr val="FFE9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15" name="Text Box 7">
            <a:extLst>
              <a:ext uri="{FF2B5EF4-FFF2-40B4-BE49-F238E27FC236}">
                <a16:creationId xmlns:a16="http://schemas.microsoft.com/office/drawing/2014/main" id="{03B71B16-8B29-4D5D-9884-F01187C8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5357813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5" name="Text Box 3">
            <a:extLst>
              <a:ext uri="{FF2B5EF4-FFF2-40B4-BE49-F238E27FC236}">
                <a16:creationId xmlns:a16="http://schemas.microsoft.com/office/drawing/2014/main" id="{FCF72810-3C40-4744-9C51-5625EED5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125413"/>
            <a:ext cx="66294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>
                <a:solidFill>
                  <a:srgbClr val="0000CC"/>
                </a:solidFill>
                <a:effectLst/>
              </a:rPr>
              <a:t>Update the estimated eigenvector and repeat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b="1">
              <a:solidFill>
                <a:srgbClr val="0000CC"/>
              </a:solidFill>
              <a:effectLst/>
            </a:endParaRPr>
          </a:p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b="1">
              <a:solidFill>
                <a:srgbClr val="0000CC"/>
              </a:solidFill>
              <a:effectLst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>
                <a:solidFill>
                  <a:srgbClr val="0000CC"/>
                </a:solidFill>
                <a:effectLst/>
              </a:rPr>
              <a:t>New estimate for largest eigenvalue is 19.381 Rescale </a:t>
            </a:r>
            <a:r>
              <a:rPr lang="en-US" altLang="en-US" b="1" i="1">
                <a:solidFill>
                  <a:srgbClr val="0000CC"/>
                </a:solidFill>
                <a:effectLst/>
              </a:rPr>
              <a:t>w</a:t>
            </a:r>
            <a:r>
              <a:rPr lang="en-US" altLang="en-US" b="1">
                <a:solidFill>
                  <a:srgbClr val="0000CC"/>
                </a:solidFill>
                <a:effectLst/>
              </a:rPr>
              <a:t> by eigenvalue to get new </a:t>
            </a:r>
            <a:r>
              <a:rPr lang="en-US" altLang="en-US" b="1" i="1">
                <a:solidFill>
                  <a:srgbClr val="0000CC"/>
                </a:solidFill>
                <a:effectLst/>
              </a:rPr>
              <a:t>x</a:t>
            </a:r>
          </a:p>
        </p:txBody>
      </p:sp>
      <p:graphicFrame>
        <p:nvGraphicFramePr>
          <p:cNvPr id="812036" name="Object 4">
            <a:extLst>
              <a:ext uri="{FF2B5EF4-FFF2-40B4-BE49-F238E27FC236}">
                <a16:creationId xmlns:a16="http://schemas.microsoft.com/office/drawing/2014/main" id="{AF4DB247-352D-4B79-81A6-120AEAE95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35097"/>
              </p:ext>
            </p:extLst>
          </p:nvPr>
        </p:nvGraphicFramePr>
        <p:xfrm>
          <a:off x="1981200" y="815975"/>
          <a:ext cx="4953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717640" imgH="711000" progId="Equation.3">
                  <p:embed/>
                </p:oleObj>
              </mc:Choice>
              <mc:Fallback>
                <p:oleObj name="Equation" r:id="rId3" imgW="2717640" imgH="711000" progId="Equation.3">
                  <p:embed/>
                  <p:pic>
                    <p:nvPicPr>
                      <p:cNvPr id="812036" name="Object 4">
                        <a:extLst>
                          <a:ext uri="{FF2B5EF4-FFF2-40B4-BE49-F238E27FC236}">
                            <a16:creationId xmlns:a16="http://schemas.microsoft.com/office/drawing/2014/main" id="{AF4DB247-352D-4B79-81A6-120AEAE95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15975"/>
                        <a:ext cx="49530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8" name="Object 6">
            <a:extLst>
              <a:ext uri="{FF2B5EF4-FFF2-40B4-BE49-F238E27FC236}">
                <a16:creationId xmlns:a16="http://schemas.microsoft.com/office/drawing/2014/main" id="{568151FD-A737-4430-B0C2-F167081C2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181043"/>
              </p:ext>
            </p:extLst>
          </p:nvPr>
        </p:nvGraphicFramePr>
        <p:xfrm>
          <a:off x="1362075" y="2836863"/>
          <a:ext cx="67818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213000" imgH="711000" progId="Equation.3">
                  <p:embed/>
                </p:oleObj>
              </mc:Choice>
              <mc:Fallback>
                <p:oleObj name="Equation" r:id="rId5" imgW="3213000" imgH="711000" progId="Equation.3">
                  <p:embed/>
                  <p:pic>
                    <p:nvPicPr>
                      <p:cNvPr id="812038" name="Object 6">
                        <a:extLst>
                          <a:ext uri="{FF2B5EF4-FFF2-40B4-BE49-F238E27FC236}">
                            <a16:creationId xmlns:a16="http://schemas.microsoft.com/office/drawing/2014/main" id="{568151FD-A737-4430-B0C2-F167081C2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836863"/>
                        <a:ext cx="678180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9" name="Object 7">
            <a:extLst>
              <a:ext uri="{FF2B5EF4-FFF2-40B4-BE49-F238E27FC236}">
                <a16:creationId xmlns:a16="http://schemas.microsoft.com/office/drawing/2014/main" id="{2544D4E1-4CBB-4A50-8AE6-B5CEF8226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025713"/>
              </p:ext>
            </p:extLst>
          </p:nvPr>
        </p:nvGraphicFramePr>
        <p:xfrm>
          <a:off x="1295400" y="4375150"/>
          <a:ext cx="7239000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190760" imgH="1244520" progId="Equation.3">
                  <p:embed/>
                </p:oleObj>
              </mc:Choice>
              <mc:Fallback>
                <p:oleObj name="Equation" r:id="rId7" imgW="4190760" imgH="1244520" progId="Equation.3">
                  <p:embed/>
                  <p:pic>
                    <p:nvPicPr>
                      <p:cNvPr id="812039" name="Object 7">
                        <a:extLst>
                          <a:ext uri="{FF2B5EF4-FFF2-40B4-BE49-F238E27FC236}">
                            <a16:creationId xmlns:a16="http://schemas.microsoft.com/office/drawing/2014/main" id="{2544D4E1-4CBB-4A50-8AE6-B5CEF8226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75150"/>
                        <a:ext cx="7239000" cy="2147888"/>
                      </a:xfrm>
                      <a:prstGeom prst="rect">
                        <a:avLst/>
                      </a:prstGeom>
                      <a:solidFill>
                        <a:srgbClr val="FFE5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0" name="Text Box 8">
            <a:extLst>
              <a:ext uri="{FF2B5EF4-FFF2-40B4-BE49-F238E27FC236}">
                <a16:creationId xmlns:a16="http://schemas.microsoft.com/office/drawing/2014/main" id="{24BF5E3C-45B8-45D6-9C93-EC6EF0D61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563245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</a:rPr>
              <a:t>Norm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>
            <a:extLst>
              <a:ext uri="{FF2B5EF4-FFF2-40B4-BE49-F238E27FC236}">
                <a16:creationId xmlns:a16="http://schemas.microsoft.com/office/drawing/2014/main" id="{C27C37FA-3C4D-499F-9F60-4518361E8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3" y="334963"/>
            <a:ext cx="7848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3059" name="Text Box 3">
            <a:extLst>
              <a:ext uri="{FF2B5EF4-FFF2-40B4-BE49-F238E27FC236}">
                <a16:creationId xmlns:a16="http://schemas.microsoft.com/office/drawing/2014/main" id="{956199FC-EC07-42CD-8CF5-CB94A410C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053306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more iteration</a:t>
            </a:r>
            <a:endParaRPr lang="en-US" alt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3060" name="Object 4">
            <a:extLst>
              <a:ext uri="{FF2B5EF4-FFF2-40B4-BE49-F238E27FC236}">
                <a16:creationId xmlns:a16="http://schemas.microsoft.com/office/drawing/2014/main" id="{D9AE6690-250D-412E-ABD6-BBECCEB13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4528"/>
              </p:ext>
            </p:extLst>
          </p:nvPr>
        </p:nvGraphicFramePr>
        <p:xfrm>
          <a:off x="1071563" y="1820863"/>
          <a:ext cx="74628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949560" imgH="711000" progId="Equation.3">
                  <p:embed/>
                </p:oleObj>
              </mc:Choice>
              <mc:Fallback>
                <p:oleObj name="Equation" r:id="rId3" imgW="3949560" imgH="711000" progId="Equation.3">
                  <p:embed/>
                  <p:pic>
                    <p:nvPicPr>
                      <p:cNvPr id="813060" name="Object 4">
                        <a:extLst>
                          <a:ext uri="{FF2B5EF4-FFF2-40B4-BE49-F238E27FC236}">
                            <a16:creationId xmlns:a16="http://schemas.microsoft.com/office/drawing/2014/main" id="{D9AE6690-250D-412E-ABD6-BBECCEB13F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820863"/>
                        <a:ext cx="746283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1" name="Object 5">
            <a:extLst>
              <a:ext uri="{FF2B5EF4-FFF2-40B4-BE49-F238E27FC236}">
                <a16:creationId xmlns:a16="http://schemas.microsoft.com/office/drawing/2014/main" id="{A33658A5-7C54-406F-92AB-879BD595A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39470"/>
              </p:ext>
            </p:extLst>
          </p:nvPr>
        </p:nvGraphicFramePr>
        <p:xfrm>
          <a:off x="1193800" y="3355975"/>
          <a:ext cx="73152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4216320" imgH="1244520" progId="Equation.3">
                  <p:embed/>
                </p:oleObj>
              </mc:Choice>
              <mc:Fallback>
                <p:oleObj name="Equation" r:id="rId5" imgW="4216320" imgH="1244520" progId="Equation.3">
                  <p:embed/>
                  <p:pic>
                    <p:nvPicPr>
                      <p:cNvPr id="813061" name="Object 5">
                        <a:extLst>
                          <a:ext uri="{FF2B5EF4-FFF2-40B4-BE49-F238E27FC236}">
                            <a16:creationId xmlns:a16="http://schemas.microsoft.com/office/drawing/2014/main" id="{A33658A5-7C54-406F-92AB-879BD595A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355975"/>
                        <a:ext cx="7315200" cy="2159000"/>
                      </a:xfrm>
                      <a:prstGeom prst="rect">
                        <a:avLst/>
                      </a:prstGeom>
                      <a:solidFill>
                        <a:srgbClr val="FFE5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2" name="Text Box 6">
            <a:extLst>
              <a:ext uri="{FF2B5EF4-FFF2-40B4-BE49-F238E27FC236}">
                <a16:creationId xmlns:a16="http://schemas.microsoft.com/office/drawing/2014/main" id="{BAF1F732-7987-4CD0-90D0-FE04ECAED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5761038"/>
            <a:ext cx="805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Convergence criterion -- Norm (or relative error) &lt; tol</a:t>
            </a:r>
          </a:p>
        </p:txBody>
      </p:sp>
      <p:sp>
        <p:nvSpPr>
          <p:cNvPr id="813063" name="Text Box 7">
            <a:extLst>
              <a:ext uri="{FF2B5EF4-FFF2-40B4-BE49-F238E27FC236}">
                <a16:creationId xmlns:a16="http://schemas.microsoft.com/office/drawing/2014/main" id="{84E42093-5E5D-4987-B601-D8DDA398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614863"/>
            <a:ext cx="107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E5E73083-C23B-4A37-9E2E-0747B20BC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90513"/>
            <a:ext cx="7523162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Power Method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4083" name="Object 3">
            <a:extLst>
              <a:ext uri="{FF2B5EF4-FFF2-40B4-BE49-F238E27FC236}">
                <a16:creationId xmlns:a16="http://schemas.microsoft.com/office/drawing/2014/main" id="{42A3ADA3-E0F6-4B14-A48A-26836DC4D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384729"/>
              </p:ext>
            </p:extLst>
          </p:nvPr>
        </p:nvGraphicFramePr>
        <p:xfrm>
          <a:off x="4514850" y="344487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814083" name="Object 3">
                        <a:extLst>
                          <a:ext uri="{FF2B5EF4-FFF2-40B4-BE49-F238E27FC236}">
                            <a16:creationId xmlns:a16="http://schemas.microsoft.com/office/drawing/2014/main" id="{42A3ADA3-E0F6-4B14-A48A-26836DC4D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4487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4" name="Object 4">
            <a:extLst>
              <a:ext uri="{FF2B5EF4-FFF2-40B4-BE49-F238E27FC236}">
                <a16:creationId xmlns:a16="http://schemas.microsoft.com/office/drawing/2014/main" id="{CFB80F94-AF68-4432-A5DB-D662FC923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111689"/>
              </p:ext>
            </p:extLst>
          </p:nvPr>
        </p:nvGraphicFramePr>
        <p:xfrm>
          <a:off x="4514850" y="344487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814084" name="Object 4">
                        <a:extLst>
                          <a:ext uri="{FF2B5EF4-FFF2-40B4-BE49-F238E27FC236}">
                            <a16:creationId xmlns:a16="http://schemas.microsoft.com/office/drawing/2014/main" id="{CFB80F94-AF68-4432-A5DB-D662FC923E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4487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5" name="Object 5">
            <a:extLst>
              <a:ext uri="{FF2B5EF4-FFF2-40B4-BE49-F238E27FC236}">
                <a16:creationId xmlns:a16="http://schemas.microsoft.com/office/drawing/2014/main" id="{91124767-5C86-4588-A56E-EC61831A5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537934"/>
              </p:ext>
            </p:extLst>
          </p:nvPr>
        </p:nvGraphicFramePr>
        <p:xfrm>
          <a:off x="1143000" y="1295400"/>
          <a:ext cx="6858000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6" imgW="4012920" imgH="2869920" progId="Equation.3">
                  <p:embed/>
                </p:oleObj>
              </mc:Choice>
              <mc:Fallback>
                <p:oleObj name="Equation" r:id="rId6" imgW="4012920" imgH="2869920" progId="Equation.3">
                  <p:embed/>
                  <p:pic>
                    <p:nvPicPr>
                      <p:cNvPr id="814085" name="Object 5">
                        <a:extLst>
                          <a:ext uri="{FF2B5EF4-FFF2-40B4-BE49-F238E27FC236}">
                            <a16:creationId xmlns:a16="http://schemas.microsoft.com/office/drawing/2014/main" id="{91124767-5C86-4588-A56E-EC61831A5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6858000" cy="490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DD40CDBB-4981-4CD5-9701-420D82316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62" y="367684"/>
            <a:ext cx="6792897" cy="84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02</a:t>
            </a:r>
          </a:p>
          <a:p>
            <a:pPr lvl="1" eaLnBrk="1" hangingPunct="1"/>
            <a:endParaRPr lang="en-US" altLang="en-US" sz="2800" dirty="0"/>
          </a:p>
        </p:txBody>
      </p:sp>
      <p:pic>
        <p:nvPicPr>
          <p:cNvPr id="37892" name="Picture 7">
            <a:extLst>
              <a:ext uri="{FF2B5EF4-FFF2-40B4-BE49-F238E27FC236}">
                <a16:creationId xmlns:a16="http://schemas.microsoft.com/office/drawing/2014/main" id="{1A378AFD-62E0-4ED5-8EF6-A5CF9E2B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1" y="2837151"/>
            <a:ext cx="7821384" cy="20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8BE70-32E5-4B65-9EB8-850E986F353E}"/>
              </a:ext>
            </a:extLst>
          </p:cNvPr>
          <p:cNvSpPr txBox="1"/>
          <p:nvPr/>
        </p:nvSpPr>
        <p:spPr>
          <a:xfrm>
            <a:off x="301841" y="1331650"/>
            <a:ext cx="8114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 eigenvalue,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Power Method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65B5B1-E4FD-4B24-B093-F375F3B8C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68" y="106362"/>
            <a:ext cx="808459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02 of Power Method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FB0E04BC-D115-4F3E-9C1C-1B049359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372678"/>
            <a:ext cx="7501200" cy="50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6">
            <a:extLst>
              <a:ext uri="{FF2B5EF4-FFF2-40B4-BE49-F238E27FC236}">
                <a16:creationId xmlns:a16="http://schemas.microsoft.com/office/drawing/2014/main" id="{FE73C082-465E-4D43-AF5E-5ABA741F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4211638"/>
            <a:ext cx="512445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>
            <a:extLst>
              <a:ext uri="{FF2B5EF4-FFF2-40B4-BE49-F238E27FC236}">
                <a16:creationId xmlns:a16="http://schemas.microsoft.com/office/drawing/2014/main" id="{3809104F-0CA6-49B6-B876-36A4E67F5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258763"/>
            <a:ext cx="7564437" cy="946150"/>
          </a:xfrm>
        </p:spPr>
        <p:txBody>
          <a:bodyPr/>
          <a:lstStyle/>
          <a:p>
            <a:pPr algn="just"/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 Problems</a:t>
            </a:r>
          </a:p>
        </p:txBody>
      </p:sp>
      <p:sp>
        <p:nvSpPr>
          <p:cNvPr id="793603" name="Rectangle 3">
            <a:extLst>
              <a:ext uri="{FF2B5EF4-FFF2-40B4-BE49-F238E27FC236}">
                <a16:creationId xmlns:a16="http://schemas.microsoft.com/office/drawing/2014/main" id="{DAB4ED96-B0C2-4858-9E5E-8FEAE01FF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81" y="1514476"/>
            <a:ext cx="8361363" cy="11144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eigenvalues for 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homogenous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equations in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unknowns</a:t>
            </a:r>
          </a:p>
          <a:p>
            <a:pPr algn="just">
              <a:lnSpc>
                <a:spcPct val="90000"/>
              </a:lnSpc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93604" name="Object 4">
            <a:extLst>
              <a:ext uri="{FF2B5EF4-FFF2-40B4-BE49-F238E27FC236}">
                <a16:creationId xmlns:a16="http://schemas.microsoft.com/office/drawing/2014/main" id="{6DCB8E2A-8182-4D4A-8E70-075A042A2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446224"/>
              </p:ext>
            </p:extLst>
          </p:nvPr>
        </p:nvGraphicFramePr>
        <p:xfrm>
          <a:off x="687388" y="2913063"/>
          <a:ext cx="457676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295280" imgH="431640" progId="Equation.3">
                  <p:embed/>
                </p:oleObj>
              </mc:Choice>
              <mc:Fallback>
                <p:oleObj name="Equation" r:id="rId4" imgW="1295280" imgH="431640" progId="Equation.3">
                  <p:embed/>
                  <p:pic>
                    <p:nvPicPr>
                      <p:cNvPr id="793604" name="Object 4">
                        <a:extLst>
                          <a:ext uri="{FF2B5EF4-FFF2-40B4-BE49-F238E27FC236}">
                            <a16:creationId xmlns:a16="http://schemas.microsoft.com/office/drawing/2014/main" id="{6DCB8E2A-8182-4D4A-8E70-075A042A2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913063"/>
                        <a:ext cx="4576762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5" name="Text Box 5">
            <a:extLst>
              <a:ext uri="{FF2B5EF4-FFF2-40B4-BE49-F238E27FC236}">
                <a16:creationId xmlns:a16="http://schemas.microsoft.com/office/drawing/2014/main" id="{7BFF4369-C97F-4186-8DAF-BF872841A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894013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Non-homogeneous system</a:t>
            </a:r>
          </a:p>
        </p:txBody>
      </p:sp>
      <p:sp>
        <p:nvSpPr>
          <p:cNvPr id="793606" name="Text Box 6">
            <a:extLst>
              <a:ext uri="{FF2B5EF4-FFF2-40B4-BE49-F238E27FC236}">
                <a16:creationId xmlns:a16="http://schemas.microsoft.com/office/drawing/2014/main" id="{0A971624-174D-4B33-88ED-2474429F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90525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homogeneous system</a:t>
            </a:r>
            <a:endParaRPr lang="en-US" alt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93607" name="Object 7">
            <a:extLst>
              <a:ext uri="{FF2B5EF4-FFF2-40B4-BE49-F238E27FC236}">
                <a16:creationId xmlns:a16="http://schemas.microsoft.com/office/drawing/2014/main" id="{869AB2B7-74AD-4D72-9154-0677FD553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16025"/>
              </p:ext>
            </p:extLst>
          </p:nvPr>
        </p:nvGraphicFramePr>
        <p:xfrm>
          <a:off x="4514850" y="25019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793607" name="Object 7">
                        <a:extLst>
                          <a:ext uri="{FF2B5EF4-FFF2-40B4-BE49-F238E27FC236}">
                            <a16:creationId xmlns:a16="http://schemas.microsoft.com/office/drawing/2014/main" id="{869AB2B7-74AD-4D72-9154-0677FD553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5019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8" name="Object 8">
            <a:extLst>
              <a:ext uri="{FF2B5EF4-FFF2-40B4-BE49-F238E27FC236}">
                <a16:creationId xmlns:a16="http://schemas.microsoft.com/office/drawing/2014/main" id="{524B741A-5838-477E-B50C-1976D6F48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245088"/>
              </p:ext>
            </p:extLst>
          </p:nvPr>
        </p:nvGraphicFramePr>
        <p:xfrm>
          <a:off x="1371600" y="4994275"/>
          <a:ext cx="6705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031840" imgH="203040" progId="Equation.3">
                  <p:embed/>
                </p:oleObj>
              </mc:Choice>
              <mc:Fallback>
                <p:oleObj name="Equation" r:id="rId8" imgW="2031840" imgH="203040" progId="Equation.3">
                  <p:embed/>
                  <p:pic>
                    <p:nvPicPr>
                      <p:cNvPr id="793608" name="Object 8">
                        <a:extLst>
                          <a:ext uri="{FF2B5EF4-FFF2-40B4-BE49-F238E27FC236}">
                            <a16:creationId xmlns:a16="http://schemas.microsoft.com/office/drawing/2014/main" id="{524B741A-5838-477E-B50C-1976D6F48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94275"/>
                        <a:ext cx="6705600" cy="6651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1486112-BDBB-440E-9A07-3FEA260C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0" y="176814"/>
            <a:ext cx="6858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02 of Power Method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5643CB05-BF2D-41A9-992F-624D007E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0" y="1518683"/>
            <a:ext cx="8799980" cy="444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C99121-9C90-420E-A154-D26EB3B339BB}"/>
              </a:ext>
            </a:extLst>
          </p:cNvPr>
          <p:cNvCxnSpPr/>
          <p:nvPr/>
        </p:nvCxnSpPr>
        <p:spPr>
          <a:xfrm>
            <a:off x="719091" y="4092605"/>
            <a:ext cx="370198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C8FDB3-8650-4A4D-A5DA-0A1C0296FF7B}"/>
              </a:ext>
            </a:extLst>
          </p:cNvPr>
          <p:cNvSpPr txBox="1"/>
          <p:nvPr/>
        </p:nvSpPr>
        <p:spPr>
          <a:xfrm>
            <a:off x="5060272" y="3743290"/>
            <a:ext cx="3071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stopping criterion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87A55A4-9350-4245-B424-1D2CA4E2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1" y="0"/>
            <a:ext cx="6858000" cy="10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02 of Power Method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3B423587-AF8E-4E3F-A46C-14C0E646D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94" y="1218936"/>
            <a:ext cx="7321118" cy="529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>
            <a:extLst>
              <a:ext uri="{FF2B5EF4-FFF2-40B4-BE49-F238E27FC236}">
                <a16:creationId xmlns:a16="http://schemas.microsoft.com/office/drawing/2014/main" id="{4B50DD74-89A7-4CA1-93E5-27B111777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4" y="1337708"/>
            <a:ext cx="7977211" cy="510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DF37EF0-20A9-48C8-BDB5-0B7FB14A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1" y="53268"/>
            <a:ext cx="6858000" cy="10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02 of Power Method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7" name="Text Box 3">
            <a:extLst>
              <a:ext uri="{FF2B5EF4-FFF2-40B4-BE49-F238E27FC236}">
                <a16:creationId xmlns:a16="http://schemas.microsoft.com/office/drawing/2014/main" id="{C80609DE-DF0C-4BCA-ABC1-A6CFD7A7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28083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file: </a:t>
            </a:r>
            <a:r>
              <a:rPr lang="en-US" altLang="en-US" sz="2800" b="1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Power_eig.m</a:t>
            </a:r>
            <a:endParaRPr lang="en-US" altLang="en-US" sz="2800" b="1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2BFBC3-2C22-4938-9B8B-7EC53532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776287"/>
            <a:ext cx="6807878" cy="4963335"/>
          </a:xfrm>
          <a:prstGeom prst="rect">
            <a:avLst/>
          </a:prstGeom>
        </p:spPr>
      </p:pic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30E6AFB-0CF6-4197-B1DC-A5DB72F45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14308"/>
              </p:ext>
            </p:extLst>
          </p:nvPr>
        </p:nvGraphicFramePr>
        <p:xfrm>
          <a:off x="2616200" y="5661025"/>
          <a:ext cx="36480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180800" imgH="253800" progId="Equation.3">
                  <p:embed/>
                </p:oleObj>
              </mc:Choice>
              <mc:Fallback>
                <p:oleObj name="Equation" r:id="rId4" imgW="1180800" imgH="2538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D30E6AFB-0CF6-4197-B1DC-A5DB72F45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661025"/>
                        <a:ext cx="3648075" cy="784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>
            <a:extLst>
              <a:ext uri="{FF2B5EF4-FFF2-40B4-BE49-F238E27FC236}">
                <a16:creationId xmlns:a16="http://schemas.microsoft.com/office/drawing/2014/main" id="{E7B6232B-5059-446F-B2A1-A530956FE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21438" cy="930275"/>
          </a:xfrm>
        </p:spPr>
        <p:txBody>
          <a:bodyPr/>
          <a:lstStyle/>
          <a:p>
            <a:pPr algn="ctr"/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MATLAB’s Methods</a:t>
            </a:r>
            <a:endParaRPr lang="en-US" alt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5523" name="Rectangle 3">
            <a:extLst>
              <a:ext uri="{FF2B5EF4-FFF2-40B4-BE49-F238E27FC236}">
                <a16:creationId xmlns:a16="http://schemas.microsoft.com/office/drawing/2014/main" id="{4485A788-A031-4456-B379-26EFA7D99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1725613"/>
            <a:ext cx="8193087" cy="45370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gives eigenvalues of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D] =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eigenvectors in V(:,k)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eigenvalues =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(diagonal matrix D)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D] =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general eigenvalue problems) (Ax =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Bx)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 = BVD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>
            <a:extLst>
              <a:ext uri="{FF2B5EF4-FFF2-40B4-BE49-F238E27FC236}">
                <a16:creationId xmlns:a16="http://schemas.microsoft.com/office/drawing/2014/main" id="{CA2333D9-0684-4B82-B5E1-922ECAEA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0025"/>
            <a:ext cx="5819192" cy="46351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» A=[2 8 10; 8 3 4; 10 4 7]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A =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     2     8    10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     8     3     4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    10     4     7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» [</a:t>
            </a:r>
            <a:r>
              <a:rPr lang="en-US" altLang="en-US" sz="1600" b="1" dirty="0" err="1">
                <a:effectLst/>
                <a:latin typeface="Courier New" panose="02070309020205020404" pitchFamily="49" charset="0"/>
              </a:rPr>
              <a:t>z,m</a:t>
            </a: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] = </a:t>
            </a:r>
            <a:r>
              <a:rPr lang="en-US" altLang="en-US" sz="1600" b="1" dirty="0" err="1">
                <a:effectLst/>
                <a:latin typeface="Courier New" panose="02070309020205020404" pitchFamily="49" charset="0"/>
              </a:rPr>
              <a:t>Power_eig</a:t>
            </a: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(A,100,0.001);</a:t>
            </a:r>
          </a:p>
          <a:p>
            <a:pPr>
              <a:lnSpc>
                <a:spcPct val="80000"/>
              </a:lnSpc>
            </a:pPr>
            <a:endParaRPr lang="en-US" altLang="en-US" sz="1600" b="1" dirty="0">
              <a:effectLst/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error =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  8.3175e-004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» z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z =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    0.9199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    0.7085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    1.0000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» m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m =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effectLst/>
                <a:latin typeface="Courier New" panose="02070309020205020404" pitchFamily="49" charset="0"/>
              </a:rPr>
              <a:t>   19.0322</a:t>
            </a:r>
          </a:p>
          <a:p>
            <a:pPr>
              <a:lnSpc>
                <a:spcPct val="80000"/>
              </a:lnSpc>
            </a:pPr>
            <a:endParaRPr lang="en-US" altLang="en-US" sz="1600" b="1" dirty="0">
              <a:effectLst/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</a:rPr>
              <a:t>» x=</a:t>
            </a:r>
            <a:r>
              <a:rPr lang="en-US" altLang="en-US" sz="1600" b="1" dirty="0" err="1">
                <a:solidFill>
                  <a:srgbClr val="0000CC"/>
                </a:solidFill>
                <a:effectLst/>
                <a:latin typeface="Courier New" panose="02070309020205020404" pitchFamily="49" charset="0"/>
              </a:rPr>
              <a:t>eig</a:t>
            </a:r>
            <a:r>
              <a:rPr lang="en-US" altLang="en-US" sz="16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</a:rPr>
              <a:t>x =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</a:rPr>
              <a:t>   -7.7013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</a:rPr>
              <a:t>    0.6686</a:t>
            </a:r>
          </a:p>
          <a:p>
            <a:pPr>
              <a:lnSpc>
                <a:spcPct val="80000"/>
              </a:lnSpc>
            </a:pPr>
            <a:r>
              <a:rPr lang="en-US" altLang="en-US" sz="16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</a:rPr>
              <a:t>   19.0327</a:t>
            </a:r>
          </a:p>
        </p:txBody>
      </p:sp>
      <p:sp>
        <p:nvSpPr>
          <p:cNvPr id="816131" name="Text Box 3">
            <a:extLst>
              <a:ext uri="{FF2B5EF4-FFF2-40B4-BE49-F238E27FC236}">
                <a16:creationId xmlns:a16="http://schemas.microsoft.com/office/drawing/2014/main" id="{76E645E1-D3A6-4CA6-877D-C2B9751CB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2514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Example:</a:t>
            </a:r>
          </a:p>
          <a:p>
            <a:pPr algn="ctr">
              <a:spcBef>
                <a:spcPct val="50000"/>
              </a:spcBef>
            </a:pPr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Method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6132" name="Text Box 4">
            <a:extLst>
              <a:ext uri="{FF2B5EF4-FFF2-40B4-BE49-F238E27FC236}">
                <a16:creationId xmlns:a16="http://schemas.microsoft.com/office/drawing/2014/main" id="{A458965F-0E47-453F-9127-095E123AE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283" y="2553441"/>
            <a:ext cx="35052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</a:rPr>
              <a:t>eigenvector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</a:rPr>
              <a:t>eigenvalue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b="1">
                <a:solidFill>
                  <a:srgbClr val="0000CC"/>
                </a:solidFill>
                <a:effectLst/>
              </a:rPr>
              <a:t>MATLAB function</a:t>
            </a:r>
            <a:endParaRPr lang="en-US" altLang="en-US" sz="2400">
              <a:solidFill>
                <a:srgbClr val="0000CC"/>
              </a:solidFill>
              <a:effectLst/>
            </a:endParaRPr>
          </a:p>
        </p:txBody>
      </p:sp>
      <p:sp>
        <p:nvSpPr>
          <p:cNvPr id="816133" name="Line 5">
            <a:extLst>
              <a:ext uri="{FF2B5EF4-FFF2-40B4-BE49-F238E27FC236}">
                <a16:creationId xmlns:a16="http://schemas.microsoft.com/office/drawing/2014/main" id="{C47975F6-7C45-490C-9E6F-799446F5AD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6171" y="2675678"/>
            <a:ext cx="1209675" cy="1936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6134" name="Line 6">
            <a:extLst>
              <a:ext uri="{FF2B5EF4-FFF2-40B4-BE49-F238E27FC236}">
                <a16:creationId xmlns:a16="http://schemas.microsoft.com/office/drawing/2014/main" id="{F3CE4A4F-B93B-46DB-BAD2-3F56C4B7CC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7283" y="3388466"/>
            <a:ext cx="1198563" cy="60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6135" name="Line 7">
            <a:extLst>
              <a:ext uri="{FF2B5EF4-FFF2-40B4-BE49-F238E27FC236}">
                <a16:creationId xmlns:a16="http://schemas.microsoft.com/office/drawing/2014/main" id="{C8ACE970-B614-48A5-9620-3C8837424A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87283" y="3891703"/>
            <a:ext cx="1203325" cy="4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>
            <a:extLst>
              <a:ext uri="{FF2B5EF4-FFF2-40B4-BE49-F238E27FC236}">
                <a16:creationId xmlns:a16="http://schemas.microsoft.com/office/drawing/2014/main" id="{84BB1455-8121-4F7D-B260-73A5C51EB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8563" y="295275"/>
            <a:ext cx="6848475" cy="854075"/>
          </a:xfrm>
        </p:spPr>
        <p:txBody>
          <a:bodyPr/>
          <a:lstStyle/>
          <a:p>
            <a:pPr algn="ctr"/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Inverse Power Method</a:t>
            </a:r>
            <a:endParaRPr lang="en-US" alt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7572" name="Rectangle 4">
            <a:extLst>
              <a:ext uri="{FF2B5EF4-FFF2-40B4-BE49-F238E27FC236}">
                <a16:creationId xmlns:a16="http://schemas.microsoft.com/office/drawing/2014/main" id="{2C8B3A9D-20A4-4357-AAF0-E7BB03534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812925"/>
            <a:ext cx="8116887" cy="40751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method give the largest eigenvalue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Power method gives the smallest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Eigenvalues of B = A</a:t>
            </a:r>
            <a:r>
              <a:rPr lang="en-US" altLang="en-US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inverse of eigenvalues of A (i.e.,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 = 1/)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one could use power method on w = Bx to get largest eigenvalue of B - smallest of 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89710006-1491-4A2B-9E2F-FD6206B7F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12000" cy="885825"/>
          </a:xfrm>
        </p:spPr>
        <p:txBody>
          <a:bodyPr/>
          <a:lstStyle/>
          <a:p>
            <a:pPr algn="ctr"/>
            <a:r>
              <a:rPr lang="en-US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Inverse Power Method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93BE2A93-D961-46AC-82F7-16CD0AF68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4" y="1431131"/>
            <a:ext cx="8550275" cy="2332038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power method gives the dominant eigenvalue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power method gives the smallest eigenvalue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8596" name="Object 4">
            <a:extLst>
              <a:ext uri="{FF2B5EF4-FFF2-40B4-BE49-F238E27FC236}">
                <a16:creationId xmlns:a16="http://schemas.microsoft.com/office/drawing/2014/main" id="{AC07474C-DC3B-4B1E-9DE7-28AC2C27D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80798"/>
              </p:ext>
            </p:extLst>
          </p:nvPr>
        </p:nvGraphicFramePr>
        <p:xfrm>
          <a:off x="2276475" y="2708275"/>
          <a:ext cx="47402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298600" imgH="939600" progId="Equation.3">
                  <p:embed/>
                </p:oleObj>
              </mc:Choice>
              <mc:Fallback>
                <p:oleObj name="Equation" r:id="rId3" imgW="2298600" imgH="939600" progId="Equation.3">
                  <p:embed/>
                  <p:pic>
                    <p:nvPicPr>
                      <p:cNvPr id="878596" name="Object 4">
                        <a:extLst>
                          <a:ext uri="{FF2B5EF4-FFF2-40B4-BE49-F238E27FC236}">
                            <a16:creationId xmlns:a16="http://schemas.microsoft.com/office/drawing/2014/main" id="{AC07474C-DC3B-4B1E-9DE7-28AC2C27D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708275"/>
                        <a:ext cx="4740275" cy="19367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597" name="Object 5">
            <a:extLst>
              <a:ext uri="{FF2B5EF4-FFF2-40B4-BE49-F238E27FC236}">
                <a16:creationId xmlns:a16="http://schemas.microsoft.com/office/drawing/2014/main" id="{1FE90279-87C7-4AE1-83BF-6C2737309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24980"/>
              </p:ext>
            </p:extLst>
          </p:nvPr>
        </p:nvGraphicFramePr>
        <p:xfrm>
          <a:off x="1471613" y="4867275"/>
          <a:ext cx="63642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514600" imgH="457200" progId="Equation.3">
                  <p:embed/>
                </p:oleObj>
              </mc:Choice>
              <mc:Fallback>
                <p:oleObj name="Equation" r:id="rId5" imgW="2514600" imgH="457200" progId="Equation.3">
                  <p:embed/>
                  <p:pic>
                    <p:nvPicPr>
                      <p:cNvPr id="878597" name="Object 5">
                        <a:extLst>
                          <a:ext uri="{FF2B5EF4-FFF2-40B4-BE49-F238E27FC236}">
                            <a16:creationId xmlns:a16="http://schemas.microsoft.com/office/drawing/2014/main" id="{1FE90279-87C7-4AE1-83BF-6C2737309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867275"/>
                        <a:ext cx="6364287" cy="11572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>
            <a:extLst>
              <a:ext uri="{FF2B5EF4-FFF2-40B4-BE49-F238E27FC236}">
                <a16:creationId xmlns:a16="http://schemas.microsoft.com/office/drawing/2014/main" id="{9F9E998C-F3AD-49B1-A050-034CE18C0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794" y="323850"/>
            <a:ext cx="7481888" cy="812800"/>
          </a:xfrm>
        </p:spPr>
        <p:txBody>
          <a:bodyPr/>
          <a:lstStyle/>
          <a:p>
            <a:pPr algn="ctr"/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Background</a:t>
            </a:r>
          </a:p>
        </p:txBody>
      </p:sp>
      <p:sp>
        <p:nvSpPr>
          <p:cNvPr id="795651" name="Rectangle 3">
            <a:extLst>
              <a:ext uri="{FF2B5EF4-FFF2-40B4-BE49-F238E27FC236}">
                <a16:creationId xmlns:a16="http://schemas.microsoft.com/office/drawing/2014/main" id="{ABD913A2-FAA6-43C4-8E18-5EBBBBCC3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150" y="3997325"/>
            <a:ext cx="7620000" cy="1295400"/>
          </a:xfrm>
        </p:spPr>
        <p:txBody>
          <a:bodyPr/>
          <a:lstStyle/>
          <a:p>
            <a:r>
              <a:rPr lang="en-US" altLang="en-US" sz="2400" b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nontrivial solutions ==&gt;</a:t>
            </a:r>
          </a:p>
          <a:p>
            <a:pPr>
              <a:lnSpc>
                <a:spcPct val="110000"/>
              </a:lnSpc>
            </a:pPr>
            <a:r>
              <a:rPr lang="en-US" altLang="en-US" sz="2400" b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polynomial: det( ) = f</a:t>
            </a:r>
            <a:r>
              <a:rPr lang="en-US" altLang="en-US" sz="2400" b="1" baseline="-2500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p:graphicFrame>
        <p:nvGraphicFramePr>
          <p:cNvPr id="795652" name="Object 4">
            <a:extLst>
              <a:ext uri="{FF2B5EF4-FFF2-40B4-BE49-F238E27FC236}">
                <a16:creationId xmlns:a16="http://schemas.microsoft.com/office/drawing/2014/main" id="{65B99050-88D1-4F83-9C20-B47AFE511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82292"/>
              </p:ext>
            </p:extLst>
          </p:nvPr>
        </p:nvGraphicFramePr>
        <p:xfrm>
          <a:off x="404813" y="1516062"/>
          <a:ext cx="845185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4457520" imgH="1168200" progId="Equation.3">
                  <p:embed/>
                </p:oleObj>
              </mc:Choice>
              <mc:Fallback>
                <p:oleObj name="Equation" r:id="rId4" imgW="4457520" imgH="1168200" progId="Equation.3">
                  <p:embed/>
                  <p:pic>
                    <p:nvPicPr>
                      <p:cNvPr id="795652" name="Object 4">
                        <a:extLst>
                          <a:ext uri="{FF2B5EF4-FFF2-40B4-BE49-F238E27FC236}">
                            <a16:creationId xmlns:a16="http://schemas.microsoft.com/office/drawing/2014/main" id="{65B99050-88D1-4F83-9C20-B47AFE511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516062"/>
                        <a:ext cx="845185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3" name="Object 5">
            <a:extLst>
              <a:ext uri="{FF2B5EF4-FFF2-40B4-BE49-F238E27FC236}">
                <a16:creationId xmlns:a16="http://schemas.microsoft.com/office/drawing/2014/main" id="{DD3D1CAE-CECD-41F4-A536-B9DB098EA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109696"/>
              </p:ext>
            </p:extLst>
          </p:nvPr>
        </p:nvGraphicFramePr>
        <p:xfrm>
          <a:off x="482600" y="5211763"/>
          <a:ext cx="8229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3886200" imgH="241200" progId="Equation.3">
                  <p:embed/>
                </p:oleObj>
              </mc:Choice>
              <mc:Fallback>
                <p:oleObj name="Equation" r:id="rId6" imgW="3886200" imgH="241200" progId="Equation.3">
                  <p:embed/>
                  <p:pic>
                    <p:nvPicPr>
                      <p:cNvPr id="795653" name="Object 5">
                        <a:extLst>
                          <a:ext uri="{FF2B5EF4-FFF2-40B4-BE49-F238E27FC236}">
                            <a16:creationId xmlns:a16="http://schemas.microsoft.com/office/drawing/2014/main" id="{DD3D1CAE-CECD-41F4-A536-B9DB098EA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211763"/>
                        <a:ext cx="8229600" cy="5095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4" name="Object 6">
            <a:extLst>
              <a:ext uri="{FF2B5EF4-FFF2-40B4-BE49-F238E27FC236}">
                <a16:creationId xmlns:a16="http://schemas.microsoft.com/office/drawing/2014/main" id="{B0A053CA-9B12-4CFC-A452-2D72AF47B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762310"/>
              </p:ext>
            </p:extLst>
          </p:nvPr>
        </p:nvGraphicFramePr>
        <p:xfrm>
          <a:off x="4692650" y="3992563"/>
          <a:ext cx="2438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041120" imgH="203040" progId="Equation.DSMT4">
                  <p:embed/>
                </p:oleObj>
              </mc:Choice>
              <mc:Fallback>
                <p:oleObj name="Equation" r:id="rId8" imgW="1041120" imgH="203040" progId="Equation.DSMT4">
                  <p:embed/>
                  <p:pic>
                    <p:nvPicPr>
                      <p:cNvPr id="795654" name="Object 6">
                        <a:extLst>
                          <a:ext uri="{FF2B5EF4-FFF2-40B4-BE49-F238E27FC236}">
                            <a16:creationId xmlns:a16="http://schemas.microsoft.com/office/drawing/2014/main" id="{B0A053CA-9B12-4CFC-A452-2D72AF47B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3992563"/>
                        <a:ext cx="2438400" cy="4714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55" name="Text Box 7">
            <a:extLst>
              <a:ext uri="{FF2B5EF4-FFF2-40B4-BE49-F238E27FC236}">
                <a16:creationId xmlns:a16="http://schemas.microsoft.com/office/drawing/2014/main" id="{80F9A548-AF28-417A-94DC-F4B14B822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5188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root of </a:t>
            </a:r>
            <a:r>
              <a:rPr lang="en-US" alt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 = 0 are the solutions for the eigenvalues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>
            <a:extLst>
              <a:ext uri="{FF2B5EF4-FFF2-40B4-BE49-F238E27FC236}">
                <a16:creationId xmlns:a16="http://schemas.microsoft.com/office/drawing/2014/main" id="{0C186A57-DC80-410C-9C05-12A80943E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228600"/>
            <a:ext cx="7253287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Mass-Spring System</a:t>
            </a:r>
          </a:p>
        </p:txBody>
      </p:sp>
      <p:pic>
        <p:nvPicPr>
          <p:cNvPr id="888835" name="Picture 3" descr="Fig2705">
            <a:extLst>
              <a:ext uri="{FF2B5EF4-FFF2-40B4-BE49-F238E27FC236}">
                <a16:creationId xmlns:a16="http://schemas.microsoft.com/office/drawing/2014/main" id="{D5BBDE1E-BB5A-4BB0-AEB4-17828DE8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" b="5836"/>
          <a:stretch>
            <a:fillRect/>
          </a:stretch>
        </p:blipFill>
        <p:spPr bwMode="auto">
          <a:xfrm>
            <a:off x="1189038" y="1292425"/>
            <a:ext cx="6421437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88836" name="Object 4">
            <a:extLst>
              <a:ext uri="{FF2B5EF4-FFF2-40B4-BE49-F238E27FC236}">
                <a16:creationId xmlns:a16="http://schemas.microsoft.com/office/drawing/2014/main" id="{5770455E-6945-4D47-9CB9-2D607E52D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98346"/>
              </p:ext>
            </p:extLst>
          </p:nvPr>
        </p:nvGraphicFramePr>
        <p:xfrm>
          <a:off x="4572000" y="4848025"/>
          <a:ext cx="37131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968480" imgH="888840" progId="Equation.3">
                  <p:embed/>
                </p:oleObj>
              </mc:Choice>
              <mc:Fallback>
                <p:oleObj name="Equation" r:id="rId4" imgW="1968480" imgH="888840" progId="Equation.3">
                  <p:embed/>
                  <p:pic>
                    <p:nvPicPr>
                      <p:cNvPr id="888836" name="Object 4">
                        <a:extLst>
                          <a:ext uri="{FF2B5EF4-FFF2-40B4-BE49-F238E27FC236}">
                            <a16:creationId xmlns:a16="http://schemas.microsoft.com/office/drawing/2014/main" id="{5770455E-6945-4D47-9CB9-2D607E52D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48025"/>
                        <a:ext cx="3713163" cy="16764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7" name="Text Box 5">
            <a:extLst>
              <a:ext uri="{FF2B5EF4-FFF2-40B4-BE49-F238E27FC236}">
                <a16:creationId xmlns:a16="http://schemas.microsoft.com/office/drawing/2014/main" id="{229759D3-F36C-413A-B0E2-F7532D339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1171775"/>
            <a:ext cx="314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66260-81B3-488C-9A01-2DDEED061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" y="4848025"/>
            <a:ext cx="270510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9" name="Rectangle 3">
            <a:extLst>
              <a:ext uri="{FF2B5EF4-FFF2-40B4-BE49-F238E27FC236}">
                <a16:creationId xmlns:a16="http://schemas.microsoft.com/office/drawing/2014/main" id="{4F194487-0B2C-4D03-8643-240367517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1066800"/>
            <a:ext cx="7253287" cy="809625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Mass-Spring System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897785-DB92-4D62-85D6-89A55E5D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2" y="85725"/>
            <a:ext cx="6858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of Eigenvalues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6145B6B-FF5E-4F3A-9DF3-71E5454A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876425"/>
            <a:ext cx="786983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9A562E-AC0A-4037-9650-759E0055C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333375"/>
            <a:ext cx="5886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of Eigenvalues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B39BA-D429-45BA-BB67-1F671CB3F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1684270"/>
            <a:ext cx="8423740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6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1E04934-EC1E-4A94-AA6D-2BF942D51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381001"/>
            <a:ext cx="87058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Solving Eigen-value Problems</a:t>
            </a: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6515A9BE-0610-4FBE-B812-E584C90C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17004"/>
            <a:ext cx="8501419" cy="406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5">
            <a:extLst>
              <a:ext uri="{FF2B5EF4-FFF2-40B4-BE49-F238E27FC236}">
                <a16:creationId xmlns:a16="http://schemas.microsoft.com/office/drawing/2014/main" id="{A0C1B4C2-05D0-48B3-8FA2-F8499232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49675"/>
            <a:ext cx="4302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Text Box 2">
            <a:extLst>
              <a:ext uri="{FF2B5EF4-FFF2-40B4-BE49-F238E27FC236}">
                <a16:creationId xmlns:a16="http://schemas.microsoft.com/office/drawing/2014/main" id="{8DEED522-5076-432A-9E6F-92A543EEB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593850"/>
            <a:ext cx="7446962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b="1">
                <a:effectLst/>
                <a:cs typeface="Times New Roman" panose="02020603050405020304" pitchFamily="18" charset="0"/>
              </a:rPr>
              <a:t>m</a:t>
            </a:r>
            <a:r>
              <a:rPr lang="en-US" altLang="en-US" sz="2800" b="1" baseline="-25000">
                <a:effectLst/>
                <a:cs typeface="Times New Roman" panose="02020603050405020304" pitchFamily="18" charset="0"/>
              </a:rPr>
              <a:t>1</a:t>
            </a:r>
            <a:r>
              <a:rPr lang="en-US" altLang="en-US" sz="2800" b="1">
                <a:effectLst/>
                <a:cs typeface="Times New Roman" panose="02020603050405020304" pitchFamily="18" charset="0"/>
              </a:rPr>
              <a:t> = m</a:t>
            </a:r>
            <a:r>
              <a:rPr lang="en-US" altLang="en-US" sz="2800" b="1" baseline="-25000">
                <a:effectLst/>
                <a:cs typeface="Times New Roman" panose="02020603050405020304" pitchFamily="18" charset="0"/>
              </a:rPr>
              <a:t>2</a:t>
            </a:r>
            <a:r>
              <a:rPr lang="en-US" altLang="en-US" sz="2800" b="1">
                <a:effectLst/>
                <a:cs typeface="Times New Roman" panose="02020603050405020304" pitchFamily="18" charset="0"/>
              </a:rPr>
              <a:t> = 40 kg, k = 200 N/m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b="1">
                <a:effectLst/>
                <a:cs typeface="Times New Roman" panose="02020603050405020304" pitchFamily="18" charset="0"/>
              </a:rPr>
              <a:t>Characteristic equation</a:t>
            </a:r>
            <a:r>
              <a:rPr lang="en-US" altLang="en-US" sz="2800" b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 det[  ] = 0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2800" b="1">
              <a:effectLst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2800" b="1">
              <a:effectLst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2800" b="1">
              <a:effectLst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2800" b="1">
              <a:effectLst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b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Two eigenvalues </a:t>
            </a:r>
            <a:r>
              <a:rPr lang="en-US" altLang="en-US" sz="2800" b="1" i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 = 3.873s</a:t>
            </a:r>
            <a:r>
              <a:rPr lang="en-US" altLang="en-US" sz="2800" b="1" i="1" baseline="30000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en-US" sz="2800" b="1" i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 or 2.236 s </a:t>
            </a:r>
            <a:r>
              <a:rPr lang="en-US" altLang="en-US" sz="2800" b="1" i="1" baseline="30000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en-US" sz="2800" b="1" i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b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Period  </a:t>
            </a:r>
            <a:r>
              <a:rPr lang="en-US" altLang="en-US" sz="2800" b="1" i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b="1" i="1" baseline="-25000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b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 = 2/</a:t>
            </a:r>
            <a:r>
              <a:rPr lang="en-US" altLang="en-US" sz="2800" b="1" i="1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 = 1.62 s or 2.81 s</a:t>
            </a: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EDA757DC-89F7-4950-ACC7-8DABFD2C1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275" y="237931"/>
            <a:ext cx="7594600" cy="1350575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 Applied on Mass-Spring System </a:t>
            </a:r>
          </a:p>
        </p:txBody>
      </p:sp>
      <p:graphicFrame>
        <p:nvGraphicFramePr>
          <p:cNvPr id="890884" name="Object 4">
            <a:extLst>
              <a:ext uri="{FF2B5EF4-FFF2-40B4-BE49-F238E27FC236}">
                <a16:creationId xmlns:a16="http://schemas.microsoft.com/office/drawing/2014/main" id="{BC743FF9-F25D-437A-BC7F-528FE219D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42136"/>
              </p:ext>
            </p:extLst>
          </p:nvPr>
        </p:nvGraphicFramePr>
        <p:xfrm>
          <a:off x="823913" y="3211319"/>
          <a:ext cx="75739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517560" imgH="736560" progId="Equation.3">
                  <p:embed/>
                </p:oleObj>
              </mc:Choice>
              <mc:Fallback>
                <p:oleObj name="Equation" r:id="rId3" imgW="3517560" imgH="736560" progId="Equation.3">
                  <p:embed/>
                  <p:pic>
                    <p:nvPicPr>
                      <p:cNvPr id="890884" name="Object 4">
                        <a:extLst>
                          <a:ext uri="{FF2B5EF4-FFF2-40B4-BE49-F238E27FC236}">
                            <a16:creationId xmlns:a16="http://schemas.microsoft.com/office/drawing/2014/main" id="{BC743FF9-F25D-437A-BC7F-528FE219D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211319"/>
                        <a:ext cx="7573962" cy="1587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9BADE76E-9F9D-491F-9574-B98EA1852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0"/>
            <a:ext cx="8837613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3A20FCC-9613-4E22-A452-325DBACE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396612"/>
            <a:ext cx="3495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 i="1">
                <a:latin typeface="Symbol" panose="05050102010706020507" pitchFamily="18" charset="2"/>
              </a:rPr>
              <a:t>w</a:t>
            </a:r>
            <a:r>
              <a:rPr lang="en-US" altLang="en-US" sz="2600" baseline="30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5 /s</a:t>
            </a:r>
            <a:r>
              <a:rPr lang="en-US" altLang="en-US" sz="2600" baseline="30000">
                <a:latin typeface="Times New Roman" panose="02020603050405020304" pitchFamily="18" charset="0"/>
              </a:rPr>
              <a:t>2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sz="2600" i="1">
                <a:latin typeface="Symbol" panose="05050102010706020507" pitchFamily="18" charset="2"/>
              </a:rPr>
              <a:t>w</a:t>
            </a:r>
            <a:r>
              <a:rPr lang="en-US" altLang="en-US" sz="2600">
                <a:latin typeface="Times New Roman" panose="02020603050405020304" pitchFamily="18" charset="0"/>
              </a:rPr>
              <a:t> = 2.236 /s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sz="2600" i="1">
                <a:latin typeface="Times New Roman" panose="02020603050405020304" pitchFamily="18" charset="0"/>
              </a:rPr>
              <a:t>T</a:t>
            </a:r>
            <a:r>
              <a:rPr lang="en-US" altLang="en-US" sz="2600" i="1" baseline="-25000">
                <a:latin typeface="Times New Roman" panose="02020603050405020304" pitchFamily="18" charset="0"/>
              </a:rPr>
              <a:t>p</a:t>
            </a:r>
            <a:r>
              <a:rPr lang="en-US" altLang="en-US" sz="2600">
                <a:latin typeface="Times New Roman" panose="02020603050405020304" pitchFamily="18" charset="0"/>
              </a:rPr>
              <a:t> = 2</a:t>
            </a:r>
            <a:r>
              <a:rPr lang="en-US" altLang="en-US" sz="2600">
                <a:latin typeface="Symbol" panose="05050102010706020507" pitchFamily="18" charset="2"/>
              </a:rPr>
              <a:t>p</a:t>
            </a:r>
            <a:r>
              <a:rPr lang="en-US" altLang="en-US" sz="2600">
                <a:latin typeface="Times New Roman" panose="02020603050405020304" pitchFamily="18" charset="0"/>
              </a:rPr>
              <a:t>/2.236 = 2.81 s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A19AA6F-6886-4249-A239-D79ED64DA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2747575"/>
            <a:ext cx="41036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(10 – </a:t>
            </a:r>
            <a:r>
              <a:rPr lang="en-US" altLang="en-US" sz="2600" i="1">
                <a:latin typeface="Symbol" panose="05050102010706020507" pitchFamily="18" charset="2"/>
              </a:rPr>
              <a:t>w</a:t>
            </a:r>
            <a:r>
              <a:rPr lang="en-US" altLang="en-US" sz="2600" baseline="30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)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–             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          –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+ (10 – </a:t>
            </a:r>
            <a:r>
              <a:rPr lang="en-US" altLang="en-US" sz="2600" i="1">
                <a:latin typeface="Symbol" panose="05050102010706020507" pitchFamily="18" charset="2"/>
              </a:rPr>
              <a:t>w</a:t>
            </a:r>
            <a:r>
              <a:rPr lang="en-US" altLang="en-US" sz="2600" baseline="30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)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E234609D-FC3E-413D-9E16-548D7308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830899"/>
            <a:ext cx="3933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(10 – </a:t>
            </a:r>
            <a:r>
              <a:rPr lang="en-US" altLang="en-US" sz="2600">
                <a:latin typeface="Symbol" panose="05050102010706020507" pitchFamily="18" charset="2"/>
              </a:rPr>
              <a:t>5</a:t>
            </a:r>
            <a:r>
              <a:rPr lang="en-US" altLang="en-US" sz="2600">
                <a:latin typeface="Times New Roman" panose="02020603050405020304" pitchFamily="18" charset="0"/>
              </a:rPr>
              <a:t>)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–             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          –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+ (10 – </a:t>
            </a:r>
            <a:r>
              <a:rPr lang="en-US" altLang="en-US" sz="2600">
                <a:latin typeface="Symbol" panose="05050102010706020507" pitchFamily="18" charset="2"/>
              </a:rPr>
              <a:t>5</a:t>
            </a:r>
            <a:r>
              <a:rPr lang="en-US" altLang="en-US" sz="2600">
                <a:latin typeface="Times New Roman" panose="02020603050405020304" pitchFamily="18" charset="0"/>
              </a:rPr>
              <a:t>)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F758F014-3484-4FE2-8281-2FF6487C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4861186"/>
            <a:ext cx="22288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>
                <a:latin typeface="Symbol" panose="05050102010706020507" pitchFamily="18" charset="2"/>
              </a:rPr>
              <a:t>   5</a:t>
            </a:r>
            <a:r>
              <a:rPr lang="en-US" altLang="en-US" sz="2600">
                <a:latin typeface="Times New Roman" panose="02020603050405020304" pitchFamily="18" charset="0"/>
              </a:rPr>
              <a:t>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–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–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+ </a:t>
            </a:r>
            <a:r>
              <a:rPr lang="en-US" altLang="en-US" sz="2600">
                <a:latin typeface="Symbol" panose="05050102010706020507" pitchFamily="18" charset="2"/>
              </a:rPr>
              <a:t>5</a:t>
            </a:r>
            <a:r>
              <a:rPr lang="en-US" altLang="en-US" sz="2600">
                <a:latin typeface="Times New Roman" panose="02020603050405020304" pitchFamily="18" charset="0"/>
              </a:rPr>
              <a:t>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69AE02A-AA15-429A-9269-5FE06107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5832736"/>
            <a:ext cx="969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=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endParaRPr lang="en-US" altLang="en-US" sz="2600">
              <a:latin typeface="Times New Roman" panose="02020603050405020304" pitchFamily="18" charset="0"/>
            </a:endParaRP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1795A8B0-A67C-40EE-9D2A-61FCE46B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830899"/>
            <a:ext cx="40989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(10 – 1</a:t>
            </a:r>
            <a:r>
              <a:rPr lang="en-US" altLang="en-US" sz="2600">
                <a:latin typeface="Symbol" panose="05050102010706020507" pitchFamily="18" charset="2"/>
              </a:rPr>
              <a:t>5</a:t>
            </a:r>
            <a:r>
              <a:rPr lang="en-US" altLang="en-US" sz="2600">
                <a:latin typeface="Times New Roman" panose="02020603050405020304" pitchFamily="18" charset="0"/>
              </a:rPr>
              <a:t>)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–             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          –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+ (10 – 1</a:t>
            </a:r>
            <a:r>
              <a:rPr lang="en-US" altLang="en-US" sz="2600">
                <a:latin typeface="Symbol" panose="05050102010706020507" pitchFamily="18" charset="2"/>
              </a:rPr>
              <a:t>5</a:t>
            </a:r>
            <a:r>
              <a:rPr lang="en-US" altLang="en-US" sz="2600">
                <a:latin typeface="Times New Roman" panose="02020603050405020304" pitchFamily="18" charset="0"/>
              </a:rPr>
              <a:t>)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A7EF5B3F-8A30-45FA-95D9-674247E5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4859599"/>
            <a:ext cx="22082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–</a:t>
            </a:r>
            <a:r>
              <a:rPr lang="en-US" altLang="en-US" sz="2600">
                <a:latin typeface="Symbol" panose="05050102010706020507" pitchFamily="18" charset="2"/>
              </a:rPr>
              <a:t> 5</a:t>
            </a:r>
            <a:r>
              <a:rPr lang="en-US" altLang="en-US" sz="2600">
                <a:latin typeface="Times New Roman" panose="02020603050405020304" pitchFamily="18" charset="0"/>
              </a:rPr>
              <a:t>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–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  <a:p>
            <a:pPr algn="ctr"/>
            <a:r>
              <a:rPr lang="en-US" altLang="en-US" sz="2600">
                <a:latin typeface="Times New Roman" panose="02020603050405020304" pitchFamily="18" charset="0"/>
              </a:rPr>
              <a:t>– 5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– </a:t>
            </a:r>
            <a:r>
              <a:rPr lang="en-US" altLang="en-US" sz="2600">
                <a:latin typeface="Symbol" panose="05050102010706020507" pitchFamily="18" charset="2"/>
              </a:rPr>
              <a:t>5</a:t>
            </a:r>
            <a:r>
              <a:rPr lang="en-US" altLang="en-US" sz="2600">
                <a:latin typeface="Times New Roman" panose="02020603050405020304" pitchFamily="18" charset="0"/>
              </a:rPr>
              <a:t> 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1AC5A17B-B5FE-4DCA-9A32-6A1AFC22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5804161"/>
            <a:ext cx="1217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 =  –</a:t>
            </a:r>
            <a:r>
              <a:rPr lang="en-US" altLang="en-US" sz="2600" i="1">
                <a:latin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25A181E4-BF1B-4F79-9FA9-CF5156CC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1399787"/>
            <a:ext cx="358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600" i="1">
                <a:latin typeface="Symbol" panose="05050102010706020507" pitchFamily="18" charset="2"/>
              </a:rPr>
              <a:t>w</a:t>
            </a:r>
            <a:r>
              <a:rPr lang="en-US" altLang="en-US" sz="2600" baseline="30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 = 15 /s</a:t>
            </a:r>
            <a:r>
              <a:rPr lang="en-US" altLang="en-US" sz="2600" baseline="30000">
                <a:latin typeface="Times New Roman" panose="02020603050405020304" pitchFamily="18" charset="0"/>
              </a:rPr>
              <a:t>2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sz="2600" i="1">
                <a:latin typeface="Symbol" panose="05050102010706020507" pitchFamily="18" charset="2"/>
              </a:rPr>
              <a:t>w</a:t>
            </a:r>
            <a:r>
              <a:rPr lang="en-US" altLang="en-US" sz="2600">
                <a:latin typeface="Times New Roman" panose="02020603050405020304" pitchFamily="18" charset="0"/>
              </a:rPr>
              <a:t> = 3.873 /s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sz="2600" i="1">
                <a:latin typeface="Times New Roman" panose="02020603050405020304" pitchFamily="18" charset="0"/>
              </a:rPr>
              <a:t>T</a:t>
            </a:r>
            <a:r>
              <a:rPr lang="en-US" altLang="en-US" sz="2600" i="1" baseline="-25000">
                <a:latin typeface="Times New Roman" panose="02020603050405020304" pitchFamily="18" charset="0"/>
              </a:rPr>
              <a:t>p</a:t>
            </a:r>
            <a:r>
              <a:rPr lang="en-US" altLang="en-US" sz="2600">
                <a:latin typeface="Times New Roman" panose="02020603050405020304" pitchFamily="18" charset="0"/>
              </a:rPr>
              <a:t> = 2</a:t>
            </a:r>
            <a:r>
              <a:rPr lang="en-US" altLang="en-US" sz="2600">
                <a:latin typeface="Symbol" panose="05050102010706020507" pitchFamily="18" charset="2"/>
              </a:rPr>
              <a:t>p</a:t>
            </a:r>
            <a:r>
              <a:rPr lang="en-US" altLang="en-US" sz="2600">
                <a:latin typeface="Times New Roman" panose="02020603050405020304" pitchFamily="18" charset="0"/>
              </a:rPr>
              <a:t>/3.373 = 1.62 s</a:t>
            </a:r>
          </a:p>
        </p:txBody>
      </p:sp>
      <p:sp>
        <p:nvSpPr>
          <p:cNvPr id="18446" name="Line 22">
            <a:extLst>
              <a:ext uri="{FF2B5EF4-FFF2-40B4-BE49-F238E27FC236}">
                <a16:creationId xmlns:a16="http://schemas.microsoft.com/office/drawing/2014/main" id="{10C9DED7-B75A-4DF1-9F10-DE1ECE65E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0412" y="3965510"/>
            <a:ext cx="1587" cy="275914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0" grpId="0"/>
      <p:bldP spid="45061" grpId="0" build="p"/>
      <p:bldP spid="45062" grpId="0" build="p"/>
      <p:bldP spid="45063" grpId="0"/>
      <p:bldP spid="45069" grpId="0"/>
      <p:bldP spid="45070" grpId="0"/>
      <p:bldP spid="45071" grpId="0"/>
      <p:bldP spid="4507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734</Words>
  <Application>Microsoft Office PowerPoint</Application>
  <PresentationFormat>On-screen Show (4:3)</PresentationFormat>
  <Paragraphs>141</Paragraphs>
  <Slides>27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Monotype Sorts</vt:lpstr>
      <vt:lpstr>Symbol</vt:lpstr>
      <vt:lpstr>Times New Roman</vt:lpstr>
      <vt:lpstr>Wingdings</vt:lpstr>
      <vt:lpstr>Office Theme</vt:lpstr>
      <vt:lpstr>Equation</vt:lpstr>
      <vt:lpstr>Calculo Numérico I Eigenvalores </vt:lpstr>
      <vt:lpstr>Eigenvalue Problems</vt:lpstr>
      <vt:lpstr>Mathematical Background</vt:lpstr>
      <vt:lpstr>Mass-Spring System</vt:lpstr>
      <vt:lpstr>Mass-Spring System</vt:lpstr>
      <vt:lpstr>PowerPoint Presentation</vt:lpstr>
      <vt:lpstr>PowerPoint Presentation</vt:lpstr>
      <vt:lpstr>Polynomial Method Applied on Mass-Spring System </vt:lpstr>
      <vt:lpstr>PowerPoint Presentation</vt:lpstr>
      <vt:lpstr>Principal Modes of Vibration</vt:lpstr>
      <vt:lpstr>Power Method</vt:lpstr>
      <vt:lpstr>Power Method</vt:lpstr>
      <vt:lpstr>Example: Power Method</vt:lpstr>
      <vt:lpstr>Example</vt:lpstr>
      <vt:lpstr>PowerPoint Presentation</vt:lpstr>
      <vt:lpstr>Example</vt:lpstr>
      <vt:lpstr>Example: Power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MATLAB’s Methods</vt:lpstr>
      <vt:lpstr>PowerPoint Presentation</vt:lpstr>
      <vt:lpstr>Inverse Power Method</vt:lpstr>
      <vt:lpstr>Inverse Power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Numérico I Eigenvalores</dc:title>
  <dc:creator>Luis Alberto Sanchez Rodas</dc:creator>
  <cp:lastModifiedBy>Luis Alberto Sanchez Rodas</cp:lastModifiedBy>
  <cp:revision>1</cp:revision>
  <dcterms:created xsi:type="dcterms:W3CDTF">2018-10-05T12:01:29Z</dcterms:created>
  <dcterms:modified xsi:type="dcterms:W3CDTF">2019-05-22T19:17:52Z</dcterms:modified>
</cp:coreProperties>
</file>