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427" r:id="rId3"/>
    <p:sldId id="391" r:id="rId4"/>
    <p:sldId id="437" r:id="rId5"/>
    <p:sldId id="453" r:id="rId6"/>
    <p:sldId id="425" r:id="rId7"/>
    <p:sldId id="428" r:id="rId8"/>
    <p:sldId id="430" r:id="rId9"/>
    <p:sldId id="431" r:id="rId10"/>
    <p:sldId id="433" r:id="rId11"/>
    <p:sldId id="471" r:id="rId12"/>
    <p:sldId id="454" r:id="rId13"/>
    <p:sldId id="461" r:id="rId14"/>
    <p:sldId id="462" r:id="rId15"/>
    <p:sldId id="463" r:id="rId16"/>
    <p:sldId id="464" r:id="rId17"/>
    <p:sldId id="470" r:id="rId18"/>
    <p:sldId id="4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berto Sanchez Rodas" userId="1347309035338fc6" providerId="LiveId" clId="{4CE34435-5E00-4B49-8096-6C304A1FEFC2}"/>
    <pc:docChg chg="custSel addSld modSld">
      <pc:chgData name="Luis Alberto Sanchez Rodas" userId="1347309035338fc6" providerId="LiveId" clId="{4CE34435-5E00-4B49-8096-6C304A1FEFC2}" dt="2019-05-15T05:14:41.477" v="143" actId="1076"/>
      <pc:docMkLst>
        <pc:docMk/>
      </pc:docMkLst>
      <pc:sldChg chg="addSp delSp modSp add">
        <pc:chgData name="Luis Alberto Sanchez Rodas" userId="1347309035338fc6" providerId="LiveId" clId="{4CE34435-5E00-4B49-8096-6C304A1FEFC2}" dt="2019-05-15T05:14:41.477" v="143" actId="1076"/>
        <pc:sldMkLst>
          <pc:docMk/>
          <pc:sldMk cId="688402001" sldId="471"/>
        </pc:sldMkLst>
        <pc:spChg chg="mod">
          <ac:chgData name="Luis Alberto Sanchez Rodas" userId="1347309035338fc6" providerId="LiveId" clId="{4CE34435-5E00-4B49-8096-6C304A1FEFC2}" dt="2019-05-15T05:14:37.531" v="142" actId="255"/>
          <ac:spMkLst>
            <pc:docMk/>
            <pc:sldMk cId="688402001" sldId="471"/>
            <ac:spMk id="2" creationId="{B335BAB5-9D78-474A-BAA6-E6EAFAB0A1E6}"/>
          </ac:spMkLst>
        </pc:spChg>
        <pc:spChg chg="del">
          <ac:chgData name="Luis Alberto Sanchez Rodas" userId="1347309035338fc6" providerId="LiveId" clId="{4CE34435-5E00-4B49-8096-6C304A1FEFC2}" dt="2019-05-15T05:13:12.677" v="1" actId="478"/>
          <ac:spMkLst>
            <pc:docMk/>
            <pc:sldMk cId="688402001" sldId="471"/>
            <ac:spMk id="3" creationId="{F1343B89-642E-4024-999E-727BAABDCC12}"/>
          </ac:spMkLst>
        </pc:spChg>
        <pc:picChg chg="add mod">
          <ac:chgData name="Luis Alberto Sanchez Rodas" userId="1347309035338fc6" providerId="LiveId" clId="{4CE34435-5E00-4B49-8096-6C304A1FEFC2}" dt="2019-05-15T05:14:41.477" v="143" actId="1076"/>
          <ac:picMkLst>
            <pc:docMk/>
            <pc:sldMk cId="688402001" sldId="471"/>
            <ac:picMk id="4" creationId="{53C8FB8B-3410-4CA1-8E76-478D6F885A42}"/>
          </ac:picMkLst>
        </pc:picChg>
      </pc:sldChg>
    </pc:docChg>
  </pc:docChgLst>
  <pc:docChgLst>
    <pc:chgData name="Luis Alberto Sanchez Rodas" userId="1347309035338fc6" providerId="LiveId" clId="{1BEABE08-0F64-4F6B-8868-795D726F3BBC}"/>
    <pc:docChg chg="undo custSel addSld modSld">
      <pc:chgData name="Luis Alberto Sanchez Rodas" userId="1347309035338fc6" providerId="LiveId" clId="{1BEABE08-0F64-4F6B-8868-795D726F3BBC}" dt="2019-05-15T19:37:01.603" v="131" actId="20577"/>
      <pc:docMkLst>
        <pc:docMk/>
      </pc:docMkLst>
      <pc:sldChg chg="addSp delSp modSp">
        <pc:chgData name="Luis Alberto Sanchez Rodas" userId="1347309035338fc6" providerId="LiveId" clId="{1BEABE08-0F64-4F6B-8868-795D726F3BBC}" dt="2019-05-15T18:28:09.696" v="95" actId="14100"/>
        <pc:sldMkLst>
          <pc:docMk/>
          <pc:sldMk cId="0" sldId="391"/>
        </pc:sldMkLst>
        <pc:spChg chg="add mod">
          <ac:chgData name="Luis Alberto Sanchez Rodas" userId="1347309035338fc6" providerId="LiveId" clId="{1BEABE08-0F64-4F6B-8868-795D726F3BBC}" dt="2019-05-15T18:28:09.696" v="95" actId="14100"/>
          <ac:spMkLst>
            <pc:docMk/>
            <pc:sldMk cId="0" sldId="391"/>
            <ac:spMk id="4098" creationId="{FB588645-5CC7-4088-B879-FB60210825A8}"/>
          </ac:spMkLst>
        </pc:spChg>
        <pc:graphicFrameChg chg="del mod replId">
          <ac:chgData name="Luis Alberto Sanchez Rodas" userId="1347309035338fc6" providerId="LiveId" clId="{1BEABE08-0F64-4F6B-8868-795D726F3BBC}" dt="2019-05-15T18:27:04.637" v="76"/>
          <ac:graphicFrameMkLst>
            <pc:docMk/>
            <pc:sldMk cId="0" sldId="391"/>
            <ac:graphicFrameMk id="2" creationId="{FB588645-5CC7-4088-B879-FB60210825A8}"/>
          </ac:graphicFrameMkLst>
        </pc:graphicFrameChg>
      </pc:sldChg>
      <pc:sldChg chg="modSp">
        <pc:chgData name="Luis Alberto Sanchez Rodas" userId="1347309035338fc6" providerId="LiveId" clId="{1BEABE08-0F64-4F6B-8868-795D726F3BBC}" dt="2019-05-15T18:53:01.740" v="103" actId="113"/>
        <pc:sldMkLst>
          <pc:docMk/>
          <pc:sldMk cId="0" sldId="431"/>
        </pc:sldMkLst>
        <pc:spChg chg="mod">
          <ac:chgData name="Luis Alberto Sanchez Rodas" userId="1347309035338fc6" providerId="LiveId" clId="{1BEABE08-0F64-4F6B-8868-795D726F3BBC}" dt="2019-05-15T18:53:01.740" v="103" actId="113"/>
          <ac:spMkLst>
            <pc:docMk/>
            <pc:sldMk cId="0" sldId="431"/>
            <ac:spMk id="8198" creationId="{7B55CA5F-05D4-4FDC-97A8-6CE5270D8430}"/>
          </ac:spMkLst>
        </pc:spChg>
      </pc:sldChg>
      <pc:sldChg chg="modSp">
        <pc:chgData name="Luis Alberto Sanchez Rodas" userId="1347309035338fc6" providerId="LiveId" clId="{1BEABE08-0F64-4F6B-8868-795D726F3BBC}" dt="2019-05-15T18:52:42.446" v="97" actId="207"/>
        <pc:sldMkLst>
          <pc:docMk/>
          <pc:sldMk cId="0" sldId="461"/>
        </pc:sldMkLst>
        <pc:spChg chg="mod">
          <ac:chgData name="Luis Alberto Sanchez Rodas" userId="1347309035338fc6" providerId="LiveId" clId="{1BEABE08-0F64-4F6B-8868-795D726F3BBC}" dt="2019-05-15T18:52:42.446" v="97" actId="207"/>
          <ac:spMkLst>
            <pc:docMk/>
            <pc:sldMk cId="0" sldId="461"/>
            <ac:spMk id="11277" creationId="{92C05A1D-26E1-4D97-B9B9-B8508A273E8C}"/>
          </ac:spMkLst>
        </pc:spChg>
      </pc:sldChg>
      <pc:sldChg chg="modSp">
        <pc:chgData name="Luis Alberto Sanchez Rodas" userId="1347309035338fc6" providerId="LiveId" clId="{1BEABE08-0F64-4F6B-8868-795D726F3BBC}" dt="2019-05-15T19:37:01.603" v="131" actId="20577"/>
        <pc:sldMkLst>
          <pc:docMk/>
          <pc:sldMk cId="688402001" sldId="471"/>
        </pc:sldMkLst>
        <pc:spChg chg="mod">
          <ac:chgData name="Luis Alberto Sanchez Rodas" userId="1347309035338fc6" providerId="LiveId" clId="{1BEABE08-0F64-4F6B-8868-795D726F3BBC}" dt="2019-05-15T19:37:01.603" v="131" actId="20577"/>
          <ac:spMkLst>
            <pc:docMk/>
            <pc:sldMk cId="688402001" sldId="471"/>
            <ac:spMk id="2" creationId="{B335BAB5-9D78-474A-BAA6-E6EAFAB0A1E6}"/>
          </ac:spMkLst>
        </pc:spChg>
      </pc:sldChg>
      <pc:sldChg chg="addSp delSp modSp add">
        <pc:chgData name="Luis Alberto Sanchez Rodas" userId="1347309035338fc6" providerId="LiveId" clId="{1BEABE08-0F64-4F6B-8868-795D726F3BBC}" dt="2019-05-15T17:43:04.623" v="41" actId="1076"/>
        <pc:sldMkLst>
          <pc:docMk/>
          <pc:sldMk cId="1423032015" sldId="472"/>
        </pc:sldMkLst>
        <pc:spChg chg="mod">
          <ac:chgData name="Luis Alberto Sanchez Rodas" userId="1347309035338fc6" providerId="LiveId" clId="{1BEABE08-0F64-4F6B-8868-795D726F3BBC}" dt="2019-05-15T17:43:02.261" v="40" actId="1076"/>
          <ac:spMkLst>
            <pc:docMk/>
            <pc:sldMk cId="1423032015" sldId="472"/>
            <ac:spMk id="2" creationId="{061950CF-15A0-4BB4-B0B1-46B1E6973CFE}"/>
          </ac:spMkLst>
        </pc:spChg>
        <pc:spChg chg="del">
          <ac:chgData name="Luis Alberto Sanchez Rodas" userId="1347309035338fc6" providerId="LiveId" clId="{1BEABE08-0F64-4F6B-8868-795D726F3BBC}" dt="2019-05-15T17:36:10.173" v="1" actId="478"/>
          <ac:spMkLst>
            <pc:docMk/>
            <pc:sldMk cId="1423032015" sldId="472"/>
            <ac:spMk id="3" creationId="{DC65A570-ABB1-45B8-98E8-E37ECFF706D3}"/>
          </ac:spMkLst>
        </pc:spChg>
        <pc:spChg chg="add mod">
          <ac:chgData name="Luis Alberto Sanchez Rodas" userId="1347309035338fc6" providerId="LiveId" clId="{1BEABE08-0F64-4F6B-8868-795D726F3BBC}" dt="2019-05-15T17:42:57.900" v="38" actId="1076"/>
          <ac:spMkLst>
            <pc:docMk/>
            <pc:sldMk cId="1423032015" sldId="472"/>
            <ac:spMk id="4" creationId="{83141B9A-CF06-448A-BDD7-35C4F5BC140B}"/>
          </ac:spMkLst>
        </pc:spChg>
        <pc:picChg chg="add mod">
          <ac:chgData name="Luis Alberto Sanchez Rodas" userId="1347309035338fc6" providerId="LiveId" clId="{1BEABE08-0F64-4F6B-8868-795D726F3BBC}" dt="2019-05-15T17:43:04.623" v="41" actId="1076"/>
          <ac:picMkLst>
            <pc:docMk/>
            <pc:sldMk cId="1423032015" sldId="472"/>
            <ac:picMk id="5" creationId="{4F9F9172-3CFB-47DA-A9E4-BB001B66F777}"/>
          </ac:picMkLst>
        </pc:picChg>
      </pc:sldChg>
    </pc:docChg>
  </pc:docChgLst>
  <pc:docChgLst>
    <pc:chgData name="Luis Alberto Sanchez Rodas" userId="1347309035338fc6" providerId="LiveId" clId="{859576A6-208A-46DD-9177-2B379803E9B3}"/>
    <pc:docChg chg="modSld">
      <pc:chgData name="Luis Alberto Sanchez Rodas" userId="1347309035338fc6" providerId="LiveId" clId="{859576A6-208A-46DD-9177-2B379803E9B3}" dt="2019-10-18T17:57:23.512" v="10" actId="20577"/>
      <pc:docMkLst>
        <pc:docMk/>
      </pc:docMkLst>
      <pc:sldChg chg="modSp">
        <pc:chgData name="Luis Alberto Sanchez Rodas" userId="1347309035338fc6" providerId="LiveId" clId="{859576A6-208A-46DD-9177-2B379803E9B3}" dt="2019-10-18T17:57:23.512" v="10" actId="20577"/>
        <pc:sldMkLst>
          <pc:docMk/>
          <pc:sldMk cId="1822848334" sldId="470"/>
        </pc:sldMkLst>
        <pc:spChg chg="mod">
          <ac:chgData name="Luis Alberto Sanchez Rodas" userId="1347309035338fc6" providerId="LiveId" clId="{859576A6-208A-46DD-9177-2B379803E9B3}" dt="2019-10-18T17:57:23.512" v="10" actId="20577"/>
          <ac:spMkLst>
            <pc:docMk/>
            <pc:sldMk cId="1822848334" sldId="470"/>
            <ac:spMk id="2" creationId="{2CB17B5C-FF63-411E-8911-2C0C70D7651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B4CF-52BF-4667-B162-CEACC7CCD299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CC3D-458F-4868-A59F-1B8E9CE97AB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396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87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330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12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B132B-5D1C-4368-897B-24354BB5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81E55-1EEF-4446-8F24-0F1A5D03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11793-A202-4FB1-8C19-5079DD46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1FB805-FFAE-45E6-AF2F-5CDD69A6F7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163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1BD2C7-1F01-4D9E-9419-97EF5CD9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5CF819-6D13-4D0B-9057-85C3A41B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AA9B45-B988-4285-B9DE-26E37906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A4D16E5-296C-4B62-851E-C696D1DAB3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403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E132D-D04C-4619-8D4F-1C64EB2D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E9946-A85F-4C90-BD81-9C8571CB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53D8D-5809-4878-8060-4FF26191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ED3A186-7F89-463A-82AA-C7CBD50FC5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847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3EEA5F-6F5E-4F9D-8001-AD16B07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3B2F4-A64A-4455-A05C-11B4B479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C94087-A59A-43B4-A8D8-FAABBC38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261C430-AC82-4269-96A5-B9A61B0F01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93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0227E-68E0-46C5-8E68-1FACBD87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85D99-8ED1-4D84-AD64-5DBA02E0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5FF3-FABC-47A8-A0A0-5A07277D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DA9EBF3-A4ED-4EDE-A55C-BC38318F8D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09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212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9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9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868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0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5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1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835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2048-32F2-4D6E-A505-2CFC5F55B431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DEDB-3C73-4918-AFCA-BEA6AC7C8D8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868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C16301-64FC-42FD-85C3-AB5E3A36F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654" y="5469488"/>
            <a:ext cx="4712677" cy="706193"/>
          </a:xfrm>
        </p:spPr>
        <p:txBody>
          <a:bodyPr>
            <a:normAutofit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182AC3-6590-4197-B4C3-9DEB86DB7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6956"/>
            <a:ext cx="7772400" cy="3272572"/>
          </a:xfrm>
        </p:spPr>
        <p:txBody>
          <a:bodyPr>
            <a:normAutofit fontScale="90000"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Calculo Numérico I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Iterativos: 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Gauss-Seidel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69C284D2-31D2-48B4-A45E-C00C3997B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2421" y="391760"/>
            <a:ext cx="7886700" cy="717950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Gauss-Siedel Method- Example 1</a:t>
            </a:r>
          </a:p>
        </p:txBody>
      </p:sp>
      <p:graphicFrame>
        <p:nvGraphicFramePr>
          <p:cNvPr id="299012" name="Object 4">
            <a:extLst>
              <a:ext uri="{FF2B5EF4-FFF2-40B4-BE49-F238E27FC236}">
                <a16:creationId xmlns:a16="http://schemas.microsoft.com/office/drawing/2014/main" id="{CB552CA8-C6B0-4D8A-A65B-6DF7583151C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894946"/>
              </p:ext>
            </p:extLst>
          </p:nvPr>
        </p:nvGraphicFramePr>
        <p:xfrm>
          <a:off x="381000" y="1342224"/>
          <a:ext cx="80010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4076640" imgH="1104840" progId="Equation.3">
                  <p:embed/>
                </p:oleObj>
              </mc:Choice>
              <mc:Fallback>
                <p:oleObj name="Equation" r:id="rId3" imgW="4076640" imgH="1104840" progId="Equation.3">
                  <p:embed/>
                  <p:pic>
                    <p:nvPicPr>
                      <p:cNvPr id="299012" name="Object 4">
                        <a:extLst>
                          <a:ext uri="{FF2B5EF4-FFF2-40B4-BE49-F238E27FC236}">
                            <a16:creationId xmlns:a16="http://schemas.microsoft.com/office/drawing/2014/main" id="{CB552CA8-C6B0-4D8A-A65B-6DF758315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42224"/>
                        <a:ext cx="80010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10">
            <a:extLst>
              <a:ext uri="{FF2B5EF4-FFF2-40B4-BE49-F238E27FC236}">
                <a16:creationId xmlns:a16="http://schemas.microsoft.com/office/drawing/2014/main" id="{23B25A9F-4344-4EA2-8873-32AA4000CC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3810000"/>
            <a:ext cx="8686800" cy="2590800"/>
          </a:xfrm>
        </p:spPr>
        <p:txBody>
          <a:bodyPr/>
          <a:lstStyle/>
          <a:p>
            <a:pPr eaLnBrk="1" hangingPunct="1"/>
            <a:r>
              <a:rPr lang="en-US" altLang="ar-S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</a:t>
            </a:r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ar-S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ar-S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ar-S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ar-S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ar-S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zero for the first guess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ar-SA" sz="2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altLang="ar-SA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x</a:t>
            </a:r>
            <a:r>
              <a:rPr lang="en-US" altLang="ar-SA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ar-SA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x</a:t>
            </a:r>
            <a:r>
              <a:rPr lang="en-US" altLang="ar-SA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r-SA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x</a:t>
            </a:r>
            <a:r>
              <a:rPr lang="en-US" altLang="ar-SA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ar-SA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ar-SA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|e</a:t>
            </a:r>
            <a:r>
              <a:rPr lang="en-US" altLang="ar-SA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a,1</a:t>
            </a:r>
            <a:r>
              <a:rPr lang="en-US" altLang="ar-SA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ar-SA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(%)</a:t>
            </a:r>
            <a:r>
              <a:rPr lang="en-US" altLang="ar-SA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ar-SA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|e</a:t>
            </a:r>
            <a:r>
              <a:rPr lang="en-US" altLang="ar-SA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a,2</a:t>
            </a:r>
            <a:r>
              <a:rPr lang="en-US" altLang="ar-SA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ar-SA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SA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(%)</a:t>
            </a:r>
            <a:r>
              <a:rPr lang="en-US" altLang="ar-SA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ar-SA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|e</a:t>
            </a:r>
            <a:r>
              <a:rPr lang="en-US" altLang="ar-SA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a,3</a:t>
            </a:r>
            <a:r>
              <a:rPr lang="en-US" altLang="ar-SA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ar-SA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SA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(%)</a:t>
            </a:r>
            <a:endParaRPr lang="en-US" altLang="ar-SA" sz="18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0                0                     0               -                 -              -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1         2.6167  </a:t>
            </a:r>
            <a:r>
              <a:rPr lang="ar-SA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-2.7945         7.005610       100             100            100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         2.990557    -2.499625     7.000291       12.5           11.8           0.076</a:t>
            </a:r>
            <a:endParaRPr lang="en-US" altLang="ar-S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1" name="Line 11">
            <a:extLst>
              <a:ext uri="{FF2B5EF4-FFF2-40B4-BE49-F238E27FC236}">
                <a16:creationId xmlns:a16="http://schemas.microsoft.com/office/drawing/2014/main" id="{021E0676-DAB3-47A4-B47E-3D316C97C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800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BAB5-9D78-474A-BAA6-E6EAFAB0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210123"/>
          </a:xfrm>
        </p:spPr>
        <p:txBody>
          <a:bodyPr>
            <a:normAutofit fontScale="90000"/>
          </a:bodyPr>
          <a:lstStyle/>
          <a:p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</a:t>
            </a:r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 un Script en Matlab para resolver el sistema usando el método de Gauss-Seidel. Usando 07 </a:t>
            </a:r>
            <a:r>
              <a:rPr lang="es-P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iteracciones</a:t>
            </a:r>
            <a:r>
              <a:rPr lang="es-PE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8FB8B-3410-4CA1-8E76-478D6F88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572" y="2974688"/>
            <a:ext cx="4254856" cy="17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0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>
            <a:extLst>
              <a:ext uri="{FF2B5EF4-FFF2-40B4-BE49-F238E27FC236}">
                <a16:creationId xmlns:a16="http://schemas.microsoft.com/office/drawing/2014/main" id="{AB004F9A-A861-434E-9D88-8A1C8B74D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706" y="187325"/>
            <a:ext cx="8497094" cy="692150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Improvement of Convergence Using Relaxation 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BF19714-B8BE-4C1A-ACD4-7A3F756748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340745"/>
            <a:ext cx="8153400" cy="3886200"/>
          </a:xfrm>
        </p:spPr>
        <p:txBody>
          <a:bodyPr/>
          <a:lstStyle/>
          <a:p>
            <a:pPr algn="just" eaLnBrk="1" hangingPunct="1"/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ar-SA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a weighting factor that is assigned a value between [0, 2]</a:t>
            </a:r>
          </a:p>
          <a:p>
            <a:pPr algn="just" eaLnBrk="1" hangingPunct="1"/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  = 1 the method is unmodified.</a:t>
            </a:r>
          </a:p>
          <a:p>
            <a:pPr algn="just" eaLnBrk="1" hangingPunct="1"/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    is between  0 and 1 (</a:t>
            </a:r>
            <a:r>
              <a:rPr lang="en-US" altLang="ar-S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under relaxation</a:t>
            </a:r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this is employed to make a non convergent system to converge.</a:t>
            </a:r>
          </a:p>
          <a:p>
            <a:pPr algn="just" eaLnBrk="1" hangingPunct="1"/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    is between  1 and 2 (</a:t>
            </a:r>
            <a:r>
              <a:rPr lang="en-US" altLang="ar-S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over relaxation</a:t>
            </a:r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this is employed to accelerate the convergence.</a:t>
            </a: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6969" name="Object 9">
            <a:extLst>
              <a:ext uri="{FF2B5EF4-FFF2-40B4-BE49-F238E27FC236}">
                <a16:creationId xmlns:a16="http://schemas.microsoft.com/office/drawing/2014/main" id="{79BC704D-EA35-4AE5-A898-0FA7FFBF370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4221925"/>
              </p:ext>
            </p:extLst>
          </p:nvPr>
        </p:nvGraphicFramePr>
        <p:xfrm>
          <a:off x="1488598" y="1195527"/>
          <a:ext cx="51768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374560" imgH="317160" progId="Equation.DSMT4">
                  <p:embed/>
                </p:oleObj>
              </mc:Choice>
              <mc:Fallback>
                <p:oleObj name="Equation" r:id="rId3" imgW="2374560" imgH="317160" progId="Equation.DSMT4">
                  <p:embed/>
                  <p:pic>
                    <p:nvPicPr>
                      <p:cNvPr id="296969" name="Object 9">
                        <a:extLst>
                          <a:ext uri="{FF2B5EF4-FFF2-40B4-BE49-F238E27FC236}">
                            <a16:creationId xmlns:a16="http://schemas.microsoft.com/office/drawing/2014/main" id="{79BC704D-EA35-4AE5-A898-0FA7FFBF3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598" y="1195527"/>
                        <a:ext cx="5176837" cy="692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>
            <a:extLst>
              <a:ext uri="{FF2B5EF4-FFF2-40B4-BE49-F238E27FC236}">
                <a16:creationId xmlns:a16="http://schemas.microsoft.com/office/drawing/2014/main" id="{FD5DE2F5-05C1-4FB6-9E93-7777B19D8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50880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Gauss-Siedel Method- Example 2</a:t>
            </a:r>
          </a:p>
        </p:txBody>
      </p:sp>
      <p:sp>
        <p:nvSpPr>
          <p:cNvPr id="11272" name="Rectangle 13">
            <a:extLst>
              <a:ext uri="{FF2B5EF4-FFF2-40B4-BE49-F238E27FC236}">
                <a16:creationId xmlns:a16="http://schemas.microsoft.com/office/drawing/2014/main" id="{4481EDC8-C483-4B4D-886E-9EBA733A5B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tr-TR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266" name="Object 16">
            <a:extLst>
              <a:ext uri="{FF2B5EF4-FFF2-40B4-BE49-F238E27FC236}">
                <a16:creationId xmlns:a16="http://schemas.microsoft.com/office/drawing/2014/main" id="{C6216DBD-5402-4789-A917-DC9D88A3AF2B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9729790"/>
              </p:ext>
            </p:extLst>
          </p:nvPr>
        </p:nvGraphicFramePr>
        <p:xfrm>
          <a:off x="611187" y="1247777"/>
          <a:ext cx="281781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346040" imgH="685800" progId="Equation.3">
                  <p:embed/>
                </p:oleObj>
              </mc:Choice>
              <mc:Fallback>
                <p:oleObj name="Equation" r:id="rId3" imgW="1346040" imgH="685800" progId="Equation.3">
                  <p:embed/>
                  <p:pic>
                    <p:nvPicPr>
                      <p:cNvPr id="11266" name="Object 16">
                        <a:extLst>
                          <a:ext uri="{FF2B5EF4-FFF2-40B4-BE49-F238E27FC236}">
                            <a16:creationId xmlns:a16="http://schemas.microsoft.com/office/drawing/2014/main" id="{C6216DBD-5402-4789-A917-DC9D88A3AF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" y="1247777"/>
                        <a:ext cx="2817813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4">
            <a:extLst>
              <a:ext uri="{FF2B5EF4-FFF2-40B4-BE49-F238E27FC236}">
                <a16:creationId xmlns:a16="http://schemas.microsoft.com/office/drawing/2014/main" id="{569D7407-C5D6-485C-B06A-67801CBE7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9525" y="2841625"/>
          <a:ext cx="2852738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498320" imgH="1231560" progId="Equation.DSMT4">
                  <p:embed/>
                </p:oleObj>
              </mc:Choice>
              <mc:Fallback>
                <p:oleObj name="Equation" r:id="rId5" imgW="1498320" imgH="1231560" progId="Equation.DSMT4">
                  <p:embed/>
                  <p:pic>
                    <p:nvPicPr>
                      <p:cNvPr id="11267" name="Object 14">
                        <a:extLst>
                          <a:ext uri="{FF2B5EF4-FFF2-40B4-BE49-F238E27FC236}">
                            <a16:creationId xmlns:a16="http://schemas.microsoft.com/office/drawing/2014/main" id="{569D7407-C5D6-485C-B06A-67801CBE7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2841625"/>
                        <a:ext cx="2852738" cy="234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18">
            <a:extLst>
              <a:ext uri="{FF2B5EF4-FFF2-40B4-BE49-F238E27FC236}">
                <a16:creationId xmlns:a16="http://schemas.microsoft.com/office/drawing/2014/main" id="{92C05A1D-26E1-4D97-B9B9-B8508A273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08274"/>
            <a:ext cx="2971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 so that the equations are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diagonally dominant </a:t>
            </a:r>
          </a:p>
        </p:txBody>
      </p:sp>
      <p:sp>
        <p:nvSpPr>
          <p:cNvPr id="11278" name="Line 19">
            <a:extLst>
              <a:ext uri="{FF2B5EF4-FFF2-40B4-BE49-F238E27FC236}">
                <a16:creationId xmlns:a16="http://schemas.microsoft.com/office/drawing/2014/main" id="{DFAD5481-0BAA-4493-8784-A9B98E18F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962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68" name="Object 20">
            <a:extLst>
              <a:ext uri="{FF2B5EF4-FFF2-40B4-BE49-F238E27FC236}">
                <a16:creationId xmlns:a16="http://schemas.microsoft.com/office/drawing/2014/main" id="{9820B933-33D6-4ED2-8A82-C049CCD7B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777660"/>
              </p:ext>
            </p:extLst>
          </p:nvPr>
        </p:nvGraphicFramePr>
        <p:xfrm>
          <a:off x="394194" y="5520434"/>
          <a:ext cx="25114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218960" imgH="393480" progId="Equation.3">
                  <p:embed/>
                </p:oleObj>
              </mc:Choice>
              <mc:Fallback>
                <p:oleObj name="Equation" r:id="rId7" imgW="1218960" imgH="393480" progId="Equation.3">
                  <p:embed/>
                  <p:pic>
                    <p:nvPicPr>
                      <p:cNvPr id="11268" name="Object 20">
                        <a:extLst>
                          <a:ext uri="{FF2B5EF4-FFF2-40B4-BE49-F238E27FC236}">
                            <a16:creationId xmlns:a16="http://schemas.microsoft.com/office/drawing/2014/main" id="{9820B933-33D6-4ED2-8A82-C049CCD7B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94" y="5520434"/>
                        <a:ext cx="2511425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22">
            <a:extLst>
              <a:ext uri="{FF2B5EF4-FFF2-40B4-BE49-F238E27FC236}">
                <a16:creationId xmlns:a16="http://schemas.microsoft.com/office/drawing/2014/main" id="{4BDDDED9-305C-407D-85CE-DCF415E68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384531"/>
              </p:ext>
            </p:extLst>
          </p:nvPr>
        </p:nvGraphicFramePr>
        <p:xfrm>
          <a:off x="3141956" y="5520434"/>
          <a:ext cx="23018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1218960" imgH="393480" progId="Equation.3">
                  <p:embed/>
                </p:oleObj>
              </mc:Choice>
              <mc:Fallback>
                <p:oleObj name="Equation" r:id="rId9" imgW="1218960" imgH="393480" progId="Equation.3">
                  <p:embed/>
                  <p:pic>
                    <p:nvPicPr>
                      <p:cNvPr id="11269" name="Object 22">
                        <a:extLst>
                          <a:ext uri="{FF2B5EF4-FFF2-40B4-BE49-F238E27FC236}">
                            <a16:creationId xmlns:a16="http://schemas.microsoft.com/office/drawing/2014/main" id="{4BDDDED9-305C-407D-85CE-DCF415E684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956" y="5520434"/>
                        <a:ext cx="2301875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24">
            <a:extLst>
              <a:ext uri="{FF2B5EF4-FFF2-40B4-BE49-F238E27FC236}">
                <a16:creationId xmlns:a16="http://schemas.microsoft.com/office/drawing/2014/main" id="{54582B03-46A1-478B-906F-70987ACE8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722248"/>
              </p:ext>
            </p:extLst>
          </p:nvPr>
        </p:nvGraphicFramePr>
        <p:xfrm>
          <a:off x="5732756" y="5444234"/>
          <a:ext cx="2667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206360" imgH="393480" progId="Equation.3">
                  <p:embed/>
                </p:oleObj>
              </mc:Choice>
              <mc:Fallback>
                <p:oleObj name="Equation" r:id="rId11" imgW="1206360" imgH="393480" progId="Equation.3">
                  <p:embed/>
                  <p:pic>
                    <p:nvPicPr>
                      <p:cNvPr id="11270" name="Object 24">
                        <a:extLst>
                          <a:ext uri="{FF2B5EF4-FFF2-40B4-BE49-F238E27FC236}">
                            <a16:creationId xmlns:a16="http://schemas.microsoft.com/office/drawing/2014/main" id="{54582B03-46A1-478B-906F-70987ACE84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756" y="5444234"/>
                        <a:ext cx="266700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042" name="Rectangle 202">
            <a:extLst>
              <a:ext uri="{FF2B5EF4-FFF2-40B4-BE49-F238E27FC236}">
                <a16:creationId xmlns:a16="http://schemas.microsoft.com/office/drawing/2014/main" id="{BC909D1D-9FB7-4ECE-BBB3-368F2EAF7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586666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Gauss-Siedel Method- Example 2</a:t>
            </a:r>
          </a:p>
        </p:txBody>
      </p:sp>
      <p:graphicFrame>
        <p:nvGraphicFramePr>
          <p:cNvPr id="548055" name="Group 215">
            <a:extLst>
              <a:ext uri="{FF2B5EF4-FFF2-40B4-BE49-F238E27FC236}">
                <a16:creationId xmlns:a16="http://schemas.microsoft.com/office/drawing/2014/main" id="{538ABDD5-FEB6-4C8E-9AE4-8D4E76207626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990600" y="1447800"/>
          <a:ext cx="6934200" cy="4785204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8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iteration</a:t>
                      </a:r>
                    </a:p>
                  </a:txBody>
                  <a:tcPr marT="45714" marB="45714" anchor="b"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unknown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e</a:t>
                      </a:r>
                      <a:r>
                        <a:rPr kumimoji="0" lang="en-US" sz="20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maximum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e</a:t>
                      </a:r>
                      <a:r>
                        <a:rPr kumimoji="0" lang="en-US" sz="20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4" marB="45714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14" marB="45714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2.5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100.00%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7.166667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100.00%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-2.7619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100.00%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100.00%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4" marB="45714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4.08631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38.82%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8.155754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12.13%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-1.94076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42.31%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42.31%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4" marB="45714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4.004659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2.04%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7.99168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2.05%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-1.99919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2.92%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2.92%</a:t>
                      </a:r>
                    </a:p>
                  </a:txBody>
                  <a:tcPr marT="45714" marB="45714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>
            <a:extLst>
              <a:ext uri="{FF2B5EF4-FFF2-40B4-BE49-F238E27FC236}">
                <a16:creationId xmlns:a16="http://schemas.microsoft.com/office/drawing/2014/main" id="{BF516F81-DF48-49F1-BC29-2A1112297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762000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Gauss-Siedel Method- Example 2</a:t>
            </a:r>
          </a:p>
        </p:txBody>
      </p:sp>
      <p:sp>
        <p:nvSpPr>
          <p:cNvPr id="12297" name="Rectangle 3">
            <a:extLst>
              <a:ext uri="{FF2B5EF4-FFF2-40B4-BE49-F238E27FC236}">
                <a16:creationId xmlns:a16="http://schemas.microsoft.com/office/drawing/2014/main" id="{BF8C3E4D-58AE-43F3-8CB8-A24853330F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20975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computation can be developed with relaxation where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iteration: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Relaxation yields: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Relaxation yields: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Relaxation yields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2298" name="Rectangle 5">
            <a:extLst>
              <a:ext uri="{FF2B5EF4-FFF2-40B4-BE49-F238E27FC236}">
                <a16:creationId xmlns:a16="http://schemas.microsoft.com/office/drawing/2014/main" id="{492C7EF6-5439-4999-A31C-C55499460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0" name="Object 4">
            <a:extLst>
              <a:ext uri="{FF2B5EF4-FFF2-40B4-BE49-F238E27FC236}">
                <a16:creationId xmlns:a16="http://schemas.microsoft.com/office/drawing/2014/main" id="{47D15104-37CE-4540-A40F-5BFFEE569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514600"/>
          <a:ext cx="45720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514600" imgH="368300" progId="Equation.DSMT4">
                  <p:embed/>
                </p:oleObj>
              </mc:Choice>
              <mc:Fallback>
                <p:oleObj name="Equation" r:id="rId3" imgW="2514600" imgH="368300" progId="Equation.DSMT4">
                  <p:embed/>
                  <p:pic>
                    <p:nvPicPr>
                      <p:cNvPr id="12290" name="Object 4">
                        <a:extLst>
                          <a:ext uri="{FF2B5EF4-FFF2-40B4-BE49-F238E27FC236}">
                            <a16:creationId xmlns:a16="http://schemas.microsoft.com/office/drawing/2014/main" id="{47D15104-37CE-4540-A40F-5BFFEE5695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45720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7">
            <a:extLst>
              <a:ext uri="{FF2B5EF4-FFF2-40B4-BE49-F238E27FC236}">
                <a16:creationId xmlns:a16="http://schemas.microsoft.com/office/drawing/2014/main" id="{C27B5ECF-76FC-42B3-A678-5B6ECBE16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1" name="Object 6">
            <a:extLst>
              <a:ext uri="{FF2B5EF4-FFF2-40B4-BE49-F238E27FC236}">
                <a16:creationId xmlns:a16="http://schemas.microsoft.com/office/drawing/2014/main" id="{D6715668-6DE8-4B47-ADD9-F449B74E3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200400"/>
          <a:ext cx="312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409088" imgH="203112" progId="Equation.3">
                  <p:embed/>
                </p:oleObj>
              </mc:Choice>
              <mc:Fallback>
                <p:oleObj name="Equation" r:id="rId5" imgW="1409088" imgH="203112" progId="Equation.3">
                  <p:embed/>
                  <p:pic>
                    <p:nvPicPr>
                      <p:cNvPr id="12291" name="Object 6">
                        <a:extLst>
                          <a:ext uri="{FF2B5EF4-FFF2-40B4-BE49-F238E27FC236}">
                            <a16:creationId xmlns:a16="http://schemas.microsoft.com/office/drawing/2014/main" id="{D6715668-6DE8-4B47-ADD9-F449B74E3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00400"/>
                        <a:ext cx="3124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9">
            <a:extLst>
              <a:ext uri="{FF2B5EF4-FFF2-40B4-BE49-F238E27FC236}">
                <a16:creationId xmlns:a16="http://schemas.microsoft.com/office/drawing/2014/main" id="{DF5BE829-B351-4F3F-9F45-223FAF851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2" name="Object 8">
            <a:extLst>
              <a:ext uri="{FF2B5EF4-FFF2-40B4-BE49-F238E27FC236}">
                <a16:creationId xmlns:a16="http://schemas.microsoft.com/office/drawing/2014/main" id="{9EC2F096-878C-4CF0-A162-CED7346F4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733800"/>
          <a:ext cx="55165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971800" imgH="393480" progId="Equation.DSMT4">
                  <p:embed/>
                </p:oleObj>
              </mc:Choice>
              <mc:Fallback>
                <p:oleObj name="Equation" r:id="rId7" imgW="2971800" imgH="393480" progId="Equation.DSMT4">
                  <p:embed/>
                  <p:pic>
                    <p:nvPicPr>
                      <p:cNvPr id="12292" name="Object 8">
                        <a:extLst>
                          <a:ext uri="{FF2B5EF4-FFF2-40B4-BE49-F238E27FC236}">
                            <a16:creationId xmlns:a16="http://schemas.microsoft.com/office/drawing/2014/main" id="{9EC2F096-878C-4CF0-A162-CED7346F4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551656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11">
            <a:extLst>
              <a:ext uri="{FF2B5EF4-FFF2-40B4-BE49-F238E27FC236}">
                <a16:creationId xmlns:a16="http://schemas.microsoft.com/office/drawing/2014/main" id="{20F70A61-381C-4421-B2AE-DF46D100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3" name="Object 10">
            <a:extLst>
              <a:ext uri="{FF2B5EF4-FFF2-40B4-BE49-F238E27FC236}">
                <a16:creationId xmlns:a16="http://schemas.microsoft.com/office/drawing/2014/main" id="{D8AF0B0F-6FFD-4CCF-9F52-59924767C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419600"/>
          <a:ext cx="4495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879600" imgH="203200" progId="Equation.3">
                  <p:embed/>
                </p:oleObj>
              </mc:Choice>
              <mc:Fallback>
                <p:oleObj name="Equation" r:id="rId9" imgW="1879600" imgH="203200" progId="Equation.3">
                  <p:embed/>
                  <p:pic>
                    <p:nvPicPr>
                      <p:cNvPr id="12293" name="Object 10">
                        <a:extLst>
                          <a:ext uri="{FF2B5EF4-FFF2-40B4-BE49-F238E27FC236}">
                            <a16:creationId xmlns:a16="http://schemas.microsoft.com/office/drawing/2014/main" id="{D8AF0B0F-6FFD-4CCF-9F52-59924767C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19600"/>
                        <a:ext cx="44958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13">
            <a:extLst>
              <a:ext uri="{FF2B5EF4-FFF2-40B4-BE49-F238E27FC236}">
                <a16:creationId xmlns:a16="http://schemas.microsoft.com/office/drawing/2014/main" id="{54B3EF04-86BC-487D-8EAA-B3DD531A7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4" name="Object 12">
            <a:extLst>
              <a:ext uri="{FF2B5EF4-FFF2-40B4-BE49-F238E27FC236}">
                <a16:creationId xmlns:a16="http://schemas.microsoft.com/office/drawing/2014/main" id="{BF432178-872B-4263-A0C3-A4E9E3858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029200"/>
          <a:ext cx="5257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3073400" imgH="368300" progId="Equation.3">
                  <p:embed/>
                </p:oleObj>
              </mc:Choice>
              <mc:Fallback>
                <p:oleObj name="Equation" r:id="rId11" imgW="3073400" imgH="368300" progId="Equation.3">
                  <p:embed/>
                  <p:pic>
                    <p:nvPicPr>
                      <p:cNvPr id="12294" name="Object 12">
                        <a:extLst>
                          <a:ext uri="{FF2B5EF4-FFF2-40B4-BE49-F238E27FC236}">
                            <a16:creationId xmlns:a16="http://schemas.microsoft.com/office/drawing/2014/main" id="{BF432178-872B-4263-A0C3-A4E9E3858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29200"/>
                        <a:ext cx="52578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Rectangle 15">
            <a:extLst>
              <a:ext uri="{FF2B5EF4-FFF2-40B4-BE49-F238E27FC236}">
                <a16:creationId xmlns:a16="http://schemas.microsoft.com/office/drawing/2014/main" id="{C5E1D304-DED1-4858-8E8E-01C71CFE4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5" name="Object 14">
            <a:extLst>
              <a:ext uri="{FF2B5EF4-FFF2-40B4-BE49-F238E27FC236}">
                <a16:creationId xmlns:a16="http://schemas.microsoft.com/office/drawing/2014/main" id="{9A8A8B78-E95F-47D0-BCAA-72835A186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791200"/>
          <a:ext cx="5410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2527300" imgH="203200" progId="Equation.3">
                  <p:embed/>
                </p:oleObj>
              </mc:Choice>
              <mc:Fallback>
                <p:oleObj name="Equation" r:id="rId13" imgW="2527300" imgH="203200" progId="Equation.3">
                  <p:embed/>
                  <p:pic>
                    <p:nvPicPr>
                      <p:cNvPr id="12295" name="Object 14">
                        <a:extLst>
                          <a:ext uri="{FF2B5EF4-FFF2-40B4-BE49-F238E27FC236}">
                            <a16:creationId xmlns:a16="http://schemas.microsoft.com/office/drawing/2014/main" id="{9A8A8B78-E95F-47D0-BCAA-72835A186E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791200"/>
                        <a:ext cx="54102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330" name="Rectangle 346">
            <a:extLst>
              <a:ext uri="{FF2B5EF4-FFF2-40B4-BE49-F238E27FC236}">
                <a16:creationId xmlns:a16="http://schemas.microsoft.com/office/drawing/2014/main" id="{9E8B33E3-CBC4-4B9F-861F-21CD50022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Gauss-Siedel Method- Example 2</a:t>
            </a:r>
          </a:p>
        </p:txBody>
      </p:sp>
      <p:graphicFrame>
        <p:nvGraphicFramePr>
          <p:cNvPr id="554343" name="Group 359">
            <a:extLst>
              <a:ext uri="{FF2B5EF4-FFF2-40B4-BE49-F238E27FC236}">
                <a16:creationId xmlns:a16="http://schemas.microsoft.com/office/drawing/2014/main" id="{3D8C480C-FBA4-4497-A7D6-FE7984A1E5B5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52400" y="990600"/>
          <a:ext cx="8458200" cy="5367339"/>
        </p:xfrm>
        <a:graphic>
          <a:graphicData uri="http://schemas.openxmlformats.org/drawingml/2006/table">
            <a:tbl>
              <a:tblPr/>
              <a:tblGrid>
                <a:gridCol w="10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Iter.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unknown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relaxation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e</a:t>
                      </a:r>
                      <a:r>
                        <a:rPr kumimoji="0" lang="en-US" sz="20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maximum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e</a:t>
                      </a:r>
                      <a:r>
                        <a:rPr kumimoji="0" lang="en-US" sz="2000" b="1" i="1" u="none" strike="noStrike" cap="none" normalizeH="0" baseline="-3000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2.5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100.00%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7.3333333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8.8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100.00%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-2.314286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-2.777143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100.00%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100.000%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4.2942857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4.5531429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34.11%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8.3139048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8.2166857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7.10%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-1.731984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-1.522952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82.35%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82.353%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3.9078237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3.7787598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20.49%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7.8467453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7.7727572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5.71%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-2.12728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-2.248146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32.26%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32.257%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8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4.0336312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4.0846055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7.49%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8.0695595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8.12892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4.38%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-1.945323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-1.884759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19.28%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19.280%</a:t>
                      </a: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7B5C-FF63-411E-8911-2C0C70D7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318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M-file: Gauss Seidel Algorithm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0763A-43D4-44DD-8558-2D3D221E4900}"/>
              </a:ext>
            </a:extLst>
          </p:cNvPr>
          <p:cNvSpPr txBox="1"/>
          <p:nvPr/>
        </p:nvSpPr>
        <p:spPr>
          <a:xfrm>
            <a:off x="363985" y="820057"/>
            <a:ext cx="855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developing an algorithm, let us first recast Gauss-Seidel in a form that is compatible with MATLAB’s ability to perform matrix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3F658-B7FA-4E69-92B2-A360DC34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24" y="1842083"/>
            <a:ext cx="6097808" cy="49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4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50CF-15A0-4BB4-B0B1-46B1E697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59" y="171142"/>
            <a:ext cx="7543800" cy="83099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s-PE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41B9A-CF06-448A-BDD7-35C4F5BC140B}"/>
              </a:ext>
            </a:extLst>
          </p:cNvPr>
          <p:cNvSpPr txBox="1"/>
          <p:nvPr/>
        </p:nvSpPr>
        <p:spPr>
          <a:xfrm>
            <a:off x="368559" y="1002139"/>
            <a:ext cx="8406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Gauss-Seidel method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the following system until the percent relative error falls below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5%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F9172-3CFB-47DA-A9E4-BB001B66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47" y="2272005"/>
            <a:ext cx="4236971" cy="20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DCD0DFEF-5975-4055-87C8-9D6819013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05329"/>
            <a:ext cx="7886700" cy="824482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altLang="ar-SA" sz="3200" b="1" dirty="0" err="1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Gauss-Siedel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AD5392B-56D4-42DD-8EFD-A64A293EFFB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altLang="en-US" sz="24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11655260-E9B0-4884-A46E-97172BE1D5A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33400" y="1381910"/>
            <a:ext cx="8001000" cy="4051222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or approximate methods provide an alternative to the elimination methods. The Gauss-Seidel method is the most commonly used iterative method.</a:t>
            </a:r>
          </a:p>
          <a:p>
            <a:pPr marL="0" indent="0" algn="just" eaLnBrk="1" hangingPunct="1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[A]{X}={B}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reshaped by solving the first equation for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second equation for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third for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…and 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 for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will limit ourselves to a 3x3 set of equations.</a:t>
            </a:r>
            <a:endParaRPr lang="en-US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1" name="Rectangle 5">
            <a:extLst>
              <a:ext uri="{FF2B5EF4-FFF2-40B4-BE49-F238E27FC236}">
                <a16:creationId xmlns:a16="http://schemas.microsoft.com/office/drawing/2014/main" id="{33E625F5-E9C0-4E3F-AA5C-352C015E7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622517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altLang="ar-SA" sz="3200" b="1" dirty="0" err="1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Gauss-Siedel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7">
                <a:extLst>
                  <a:ext uri="{FF2B5EF4-FFF2-40B4-BE49-F238E27FC236}">
                    <a16:creationId xmlns:a16="http://schemas.microsoft.com/office/drawing/2014/main" id="{FB588645-5CC7-4088-B879-FB60210825A8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5180012" y="1219200"/>
                <a:ext cx="3503613" cy="26177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br>
                  <a:rPr lang="es-PE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br>
                  <a:rPr lang="es-PE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4098" name="Object 7">
                <a:extLst>
                  <a:ext uri="{FF2B5EF4-FFF2-40B4-BE49-F238E27FC236}">
                    <a16:creationId xmlns:a16="http://schemas.microsoft.com/office/drawing/2014/main" id="{FB588645-5CC7-4088-B879-FB602108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5180012" y="1219200"/>
                <a:ext cx="3503613" cy="2617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99" name="Object 9">
            <a:extLst>
              <a:ext uri="{FF2B5EF4-FFF2-40B4-BE49-F238E27FC236}">
                <a16:creationId xmlns:a16="http://schemas.microsoft.com/office/drawing/2014/main" id="{6FF73F36-095E-4FE3-BC9C-CD3618D5667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1219200"/>
          <a:ext cx="3503613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498320" imgH="1143000" progId="Equation.3">
                  <p:embed/>
                </p:oleObj>
              </mc:Choice>
              <mc:Fallback>
                <p:oleObj name="Equation" r:id="rId4" imgW="1498320" imgH="1143000" progId="Equation.3">
                  <p:embed/>
                  <p:pic>
                    <p:nvPicPr>
                      <p:cNvPr id="4099" name="Object 9">
                        <a:extLst>
                          <a:ext uri="{FF2B5EF4-FFF2-40B4-BE49-F238E27FC236}">
                            <a16:creationId xmlns:a16="http://schemas.microsoft.com/office/drawing/2014/main" id="{6FF73F36-095E-4FE3-BC9C-CD3618D56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3503613" cy="26717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2">
            <a:extLst>
              <a:ext uri="{FF2B5EF4-FFF2-40B4-BE49-F238E27FC236}">
                <a16:creationId xmlns:a16="http://schemas.microsoft.com/office/drawing/2014/main" id="{615D58FF-E44B-4B2B-B64C-DF88BCA048C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00525" y="2133600"/>
          <a:ext cx="666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4100" name="Object 12">
                        <a:extLst>
                          <a:ext uri="{FF2B5EF4-FFF2-40B4-BE49-F238E27FC236}">
                            <a16:creationId xmlns:a16="http://schemas.microsoft.com/office/drawing/2014/main" id="{615D58FF-E44B-4B2B-B64C-DF88BCA04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2133600"/>
                        <a:ext cx="666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14">
            <a:extLst>
              <a:ext uri="{FF2B5EF4-FFF2-40B4-BE49-F238E27FC236}">
                <a16:creationId xmlns:a16="http://schemas.microsoft.com/office/drawing/2014/main" id="{653FD533-EE5A-4E6E-A974-31905DC9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4191001"/>
            <a:ext cx="84582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can start the solution process by choosing guesses for the x’s. A simple way to obtain initial guesses is to assume that they are zero. These zeros can be substituted into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to calculate a new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6" name="Rectangle 4">
            <a:extLst>
              <a:ext uri="{FF2B5EF4-FFF2-40B4-BE49-F238E27FC236}">
                <a16:creationId xmlns:a16="http://schemas.microsoft.com/office/drawing/2014/main" id="{D3D6A426-6E18-446A-93C7-7D2616C5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543800" cy="69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Gauss-</a:t>
            </a:r>
            <a:r>
              <a:rPr lang="en-US" sz="36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Siedel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3EBE0131-099D-49F4-8E5C-3F94BFD91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716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70000"/>
              </a:lnSpc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5125" name="Rectangle 8">
            <a:extLst>
              <a:ext uri="{FF2B5EF4-FFF2-40B4-BE49-F238E27FC236}">
                <a16:creationId xmlns:a16="http://schemas.microsoft.com/office/drawing/2014/main" id="{D99E7D4D-0FFC-41DD-B166-6B8E88DA0E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8322" y="1648242"/>
            <a:ext cx="7848600" cy="4411662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substituted to calculate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procedure is repeated until the convergence criterion is satisfied:</a:t>
            </a: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22" name="Object 9">
            <a:extLst>
              <a:ext uri="{FF2B5EF4-FFF2-40B4-BE49-F238E27FC236}">
                <a16:creationId xmlns:a16="http://schemas.microsoft.com/office/drawing/2014/main" id="{9344D7A6-11E3-4912-B316-C3DE317452C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3352800"/>
          <a:ext cx="49530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714320" imgH="482400" progId="Equation.3">
                  <p:embed/>
                </p:oleObj>
              </mc:Choice>
              <mc:Fallback>
                <p:oleObj name="Equation" r:id="rId3" imgW="1714320" imgH="482400" progId="Equation.3">
                  <p:embed/>
                  <p:pic>
                    <p:nvPicPr>
                      <p:cNvPr id="5122" name="Object 9">
                        <a:extLst>
                          <a:ext uri="{FF2B5EF4-FFF2-40B4-BE49-F238E27FC236}">
                            <a16:creationId xmlns:a16="http://schemas.microsoft.com/office/drawing/2014/main" id="{9344D7A6-11E3-4912-B316-C3DE317452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4953000" cy="13938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>
            <a:extLst>
              <a:ext uri="{FF2B5EF4-FFF2-40B4-BE49-F238E27FC236}">
                <a16:creationId xmlns:a16="http://schemas.microsoft.com/office/drawing/2014/main" id="{2C532F75-5E79-429C-BA28-212ECD742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990600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Jacobi  iteration Method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263692E-4826-4F66-8D45-6AACA5F577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05800" cy="44116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 alternative approach, called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Jacobi iteration,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 somewhat different technique. This technique includes computing a set of new x’s on the basis of a set of old x’s. Thus, as the new values are generated, they are not immediately used but are retained for the next iteration.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1">
            <a:extLst>
              <a:ext uri="{FF2B5EF4-FFF2-40B4-BE49-F238E27FC236}">
                <a16:creationId xmlns:a16="http://schemas.microsoft.com/office/drawing/2014/main" id="{5E789536-41C2-449B-9023-C676D131DE5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Gauss-Siedel</a:t>
            </a:r>
          </a:p>
        </p:txBody>
      </p:sp>
      <p:pic>
        <p:nvPicPr>
          <p:cNvPr id="26627" name="Picture 30" descr="Fig1104">
            <a:extLst>
              <a:ext uri="{FF2B5EF4-FFF2-40B4-BE49-F238E27FC236}">
                <a16:creationId xmlns:a16="http://schemas.microsoft.com/office/drawing/2014/main" id="{B21BF622-19AA-4667-8D37-EB86848561FE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304800"/>
            <a:ext cx="8497888" cy="5486400"/>
          </a:xfrm>
          <a:noFill/>
        </p:spPr>
      </p:pic>
      <p:sp>
        <p:nvSpPr>
          <p:cNvPr id="26628" name="Rectangle 31">
            <a:extLst>
              <a:ext uri="{FF2B5EF4-FFF2-40B4-BE49-F238E27FC236}">
                <a16:creationId xmlns:a16="http://schemas.microsoft.com/office/drawing/2014/main" id="{9689B93D-62C7-4BC0-B8D2-9B3D5936A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943600"/>
            <a:ext cx="2973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Gauss-Seidel method</a:t>
            </a:r>
          </a:p>
        </p:txBody>
      </p:sp>
      <p:sp>
        <p:nvSpPr>
          <p:cNvPr id="26629" name="Rectangle 32">
            <a:extLst>
              <a:ext uri="{FF2B5EF4-FFF2-40B4-BE49-F238E27FC236}">
                <a16:creationId xmlns:a16="http://schemas.microsoft.com/office/drawing/2014/main" id="{45CFDDE5-1D2F-4C90-8AF9-B38D301A0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943600"/>
            <a:ext cx="3280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Jacobi iteration method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7" name="Rectangle 5">
            <a:extLst>
              <a:ext uri="{FF2B5EF4-FFF2-40B4-BE49-F238E27FC236}">
                <a16:creationId xmlns:a16="http://schemas.microsoft.com/office/drawing/2014/main" id="{9D9CF010-17D1-4F88-80EC-C3121299C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924800" cy="858175"/>
          </a:xfrm>
        </p:spPr>
        <p:txBody>
          <a:bodyPr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Convergence Criterion for Gauss-Seidel Method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1D3DB20-159B-441B-97B1-74C9762CFD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05800" cy="4411663"/>
          </a:xfrm>
        </p:spPr>
        <p:txBody>
          <a:bodyPr/>
          <a:lstStyle/>
          <a:p>
            <a:pPr marL="495300" indent="-495300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gauss-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siedel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similar to the technique of fixed-point iteration.</a:t>
            </a:r>
          </a:p>
          <a:p>
            <a:pPr marL="495300" indent="-495300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Gauss-Seidel method has two fundamental problems as any iterative method:</a:t>
            </a:r>
          </a:p>
          <a:p>
            <a:pPr marL="763588" lvl="1" indent="-419100" eaLnBrk="1" hangingPunct="1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sometimes non-convergent, and</a:t>
            </a:r>
          </a:p>
          <a:p>
            <a:pPr marL="763588" lvl="1" indent="-419100" eaLnBrk="1" hangingPunct="1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converges, converges very slowly.</a:t>
            </a:r>
          </a:p>
          <a:p>
            <a:pPr marL="495300" indent="-495300"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conditions for convergence of two linear equations,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6" name="Object 14">
            <a:extLst>
              <a:ext uri="{FF2B5EF4-FFF2-40B4-BE49-F238E27FC236}">
                <a16:creationId xmlns:a16="http://schemas.microsoft.com/office/drawing/2014/main" id="{8511F8C4-9F16-41EA-9635-EBE72B04E0BE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50338625"/>
              </p:ext>
            </p:extLst>
          </p:nvPr>
        </p:nvGraphicFramePr>
        <p:xfrm>
          <a:off x="3504244" y="4989513"/>
          <a:ext cx="1528763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825480" imgH="939600" progId="Equation.3">
                  <p:embed/>
                </p:oleObj>
              </mc:Choice>
              <mc:Fallback>
                <p:oleObj name="Equation" r:id="rId3" imgW="825480" imgH="939600" progId="Equation.3">
                  <p:embed/>
                  <p:pic>
                    <p:nvPicPr>
                      <p:cNvPr id="6146" name="Object 14">
                        <a:extLst>
                          <a:ext uri="{FF2B5EF4-FFF2-40B4-BE49-F238E27FC236}">
                            <a16:creationId xmlns:a16="http://schemas.microsoft.com/office/drawing/2014/main" id="{8511F8C4-9F16-41EA-9635-EBE72B04E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4244" y="4989513"/>
                        <a:ext cx="1528763" cy="1739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0" name="Rectangle 10">
            <a:extLst>
              <a:ext uri="{FF2B5EF4-FFF2-40B4-BE49-F238E27FC236}">
                <a16:creationId xmlns:a16="http://schemas.microsoft.com/office/drawing/2014/main" id="{564EE641-8415-46D2-AD1A-43764141D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Convergence Criterion for Gauss-Seidel Method (cont’d)</a:t>
            </a:r>
          </a:p>
        </p:txBody>
      </p:sp>
      <p:sp>
        <p:nvSpPr>
          <p:cNvPr id="7172" name="Rectangle 15">
            <a:extLst>
              <a:ext uri="{FF2B5EF4-FFF2-40B4-BE49-F238E27FC236}">
                <a16:creationId xmlns:a16="http://schemas.microsoft.com/office/drawing/2014/main" id="{91F45702-BFC3-4116-92E1-61668069CA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68450"/>
            <a:ext cx="8001000" cy="947737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in case of two simultaneous equations, the Gauss-Seidel algorithm can be expressed as:</a:t>
            </a:r>
          </a:p>
          <a:p>
            <a:pPr eaLnBrk="1" hangingPunct="1"/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70" name="Object 16">
            <a:extLst>
              <a:ext uri="{FF2B5EF4-FFF2-40B4-BE49-F238E27FC236}">
                <a16:creationId xmlns:a16="http://schemas.microsoft.com/office/drawing/2014/main" id="{87ED2D94-CB01-403E-A45F-F0525A07E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893801"/>
              </p:ext>
            </p:extLst>
          </p:nvPr>
        </p:nvGraphicFramePr>
        <p:xfrm>
          <a:off x="2171700" y="2516187"/>
          <a:ext cx="4114800" cy="405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803240" imgH="1777680" progId="Equation.DSMT4">
                  <p:embed/>
                </p:oleObj>
              </mc:Choice>
              <mc:Fallback>
                <p:oleObj name="Equation" r:id="rId3" imgW="1803240" imgH="1777680" progId="Equation.DSMT4">
                  <p:embed/>
                  <p:pic>
                    <p:nvPicPr>
                      <p:cNvPr id="7170" name="Object 16">
                        <a:extLst>
                          <a:ext uri="{FF2B5EF4-FFF2-40B4-BE49-F238E27FC236}">
                            <a16:creationId xmlns:a16="http://schemas.microsoft.com/office/drawing/2014/main" id="{87ED2D94-CB01-403E-A45F-F0525A07E3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516187"/>
                        <a:ext cx="4114800" cy="40560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95" name="Rectangle 11">
            <a:extLst>
              <a:ext uri="{FF2B5EF4-FFF2-40B4-BE49-F238E27FC236}">
                <a16:creationId xmlns:a16="http://schemas.microsoft.com/office/drawing/2014/main" id="{3FBF57C8-EEB9-4199-9990-6698041F3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Convergence Criterion for Gauss-Seidel Method (cont’d)</a:t>
            </a:r>
          </a:p>
        </p:txBody>
      </p:sp>
      <p:sp>
        <p:nvSpPr>
          <p:cNvPr id="8198" name="Rectangle 15">
            <a:extLst>
              <a:ext uri="{FF2B5EF4-FFF2-40B4-BE49-F238E27FC236}">
                <a16:creationId xmlns:a16="http://schemas.microsoft.com/office/drawing/2014/main" id="{7B55CA5F-05D4-4FDC-97A8-6CE5270D84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89103"/>
            <a:ext cx="8458200" cy="454182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Substitution into convergence criterion of two linear equations yield: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 other words, the absolute values of the slopes must be less than unity for convergence: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That is, the diagonal element must be greater than the off-diagonal element for each row (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diagonally dominant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94" name="Object 16">
            <a:extLst>
              <a:ext uri="{FF2B5EF4-FFF2-40B4-BE49-F238E27FC236}">
                <a16:creationId xmlns:a16="http://schemas.microsoft.com/office/drawing/2014/main" id="{30F10FF3-4255-466B-892B-D45141BA29B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46475" y="2133600"/>
          <a:ext cx="22050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269720" imgH="482400" progId="Equation.3">
                  <p:embed/>
                </p:oleObj>
              </mc:Choice>
              <mc:Fallback>
                <p:oleObj name="Equation" r:id="rId3" imgW="1269720" imgH="482400" progId="Equation.3">
                  <p:embed/>
                  <p:pic>
                    <p:nvPicPr>
                      <p:cNvPr id="8194" name="Object 16">
                        <a:extLst>
                          <a:ext uri="{FF2B5EF4-FFF2-40B4-BE49-F238E27FC236}">
                            <a16:creationId xmlns:a16="http://schemas.microsoft.com/office/drawing/2014/main" id="{30F10FF3-4255-466B-892B-D45141BA29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2133600"/>
                        <a:ext cx="2205038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7">
            <a:extLst>
              <a:ext uri="{FF2B5EF4-FFF2-40B4-BE49-F238E27FC236}">
                <a16:creationId xmlns:a16="http://schemas.microsoft.com/office/drawing/2014/main" id="{33E5DE4C-018D-48DA-BEB2-8814273B315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98613" y="3810000"/>
          <a:ext cx="145097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647640" imgH="507960" progId="Equation.3">
                  <p:embed/>
                </p:oleObj>
              </mc:Choice>
              <mc:Fallback>
                <p:oleObj name="Equation" r:id="rId5" imgW="647640" imgH="507960" progId="Equation.3">
                  <p:embed/>
                  <p:pic>
                    <p:nvPicPr>
                      <p:cNvPr id="8195" name="Object 17">
                        <a:extLst>
                          <a:ext uri="{FF2B5EF4-FFF2-40B4-BE49-F238E27FC236}">
                            <a16:creationId xmlns:a16="http://schemas.microsoft.com/office/drawing/2014/main" id="{33E5DE4C-018D-48DA-BEB2-8814273B3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3810000"/>
                        <a:ext cx="1450975" cy="11382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8">
            <a:extLst>
              <a:ext uri="{FF2B5EF4-FFF2-40B4-BE49-F238E27FC236}">
                <a16:creationId xmlns:a16="http://schemas.microsoft.com/office/drawing/2014/main" id="{950BDAAC-ACAE-4AB0-BE4F-A85CFADF3F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810000"/>
          <a:ext cx="24384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990360" imgH="761760" progId="Equation.3">
                  <p:embed/>
                </p:oleObj>
              </mc:Choice>
              <mc:Fallback>
                <p:oleObj name="Equation" r:id="rId7" imgW="990360" imgH="761760" progId="Equation.3">
                  <p:embed/>
                  <p:pic>
                    <p:nvPicPr>
                      <p:cNvPr id="8196" name="Object 18">
                        <a:extLst>
                          <a:ext uri="{FF2B5EF4-FFF2-40B4-BE49-F238E27FC236}">
                            <a16:creationId xmlns:a16="http://schemas.microsoft.com/office/drawing/2014/main" id="{950BDAAC-ACAE-4AB0-BE4F-A85CFADF3F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10000"/>
                        <a:ext cx="2438400" cy="12525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10530</TotalTime>
  <Words>764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Calculo Numérico I Métodos Iterativos:  método de Gauss-Seidel </vt:lpstr>
      <vt:lpstr>Gauss-Siedel</vt:lpstr>
      <vt:lpstr>Gauss-Siedel</vt:lpstr>
      <vt:lpstr>PowerPoint Presentation</vt:lpstr>
      <vt:lpstr>Jacobi  iteration Method</vt:lpstr>
      <vt:lpstr>Gauss-Siedel</vt:lpstr>
      <vt:lpstr>Convergence Criterion for Gauss-Seidel Method</vt:lpstr>
      <vt:lpstr>Convergence Criterion for Gauss-Seidel Method (cont’d)</vt:lpstr>
      <vt:lpstr>Convergence Criterion for Gauss-Seidel Method (cont’d)</vt:lpstr>
      <vt:lpstr>Gauss-Siedel Method- Example 1</vt:lpstr>
      <vt:lpstr>Ejercicio:  Implemente un Script en Matlab para resolver el sistema usando el método de Gauss-Seidel. Usando 07 iteracciones.</vt:lpstr>
      <vt:lpstr>Improvement of Convergence Using Relaxation </vt:lpstr>
      <vt:lpstr>Gauss-Siedel Method- Example 2</vt:lpstr>
      <vt:lpstr>Gauss-Siedel Method- Example 2</vt:lpstr>
      <vt:lpstr>Gauss-Siedel Method- Example 2</vt:lpstr>
      <vt:lpstr>Gauss-Siedel Method- Example 2</vt:lpstr>
      <vt:lpstr>MATLAB M-file: Gauss Seidel Algorithm</vt:lpstr>
      <vt:lpstr>Exercise: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Alberto Sanchez Rodas</dc:creator>
  <cp:lastModifiedBy>Luis Alberto Sanchez Rodas</cp:lastModifiedBy>
  <cp:revision>1</cp:revision>
  <dcterms:created xsi:type="dcterms:W3CDTF">2018-08-24T01:06:13Z</dcterms:created>
  <dcterms:modified xsi:type="dcterms:W3CDTF">2019-10-18T17:57:36Z</dcterms:modified>
</cp:coreProperties>
</file>