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300" r:id="rId4"/>
    <p:sldId id="301" r:id="rId5"/>
    <p:sldId id="302" r:id="rId6"/>
    <p:sldId id="303" r:id="rId7"/>
    <p:sldId id="304" r:id="rId8"/>
    <p:sldId id="406" r:id="rId9"/>
    <p:sldId id="294" r:id="rId10"/>
    <p:sldId id="390" r:id="rId11"/>
    <p:sldId id="297" r:id="rId12"/>
    <p:sldId id="295" r:id="rId13"/>
    <p:sldId id="298" r:id="rId14"/>
    <p:sldId id="299" r:id="rId15"/>
    <p:sldId id="402" r:id="rId16"/>
    <p:sldId id="401" r:id="rId17"/>
    <p:sldId id="399" r:id="rId18"/>
    <p:sldId id="400" r:id="rId19"/>
    <p:sldId id="403" r:id="rId20"/>
    <p:sldId id="404" r:id="rId21"/>
    <p:sldId id="40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AB4CF-52BF-4667-B162-CEACC7CCD299}" type="datetimeFigureOut">
              <a:rPr lang="es-PE" smtClean="0"/>
              <a:t>6/05/2021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FCC3D-458F-4868-A59F-1B8E9CE97AB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396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>
            <a:extLst>
              <a:ext uri="{FF2B5EF4-FFF2-40B4-BE49-F238E27FC236}">
                <a16:creationId xmlns:a16="http://schemas.microsoft.com/office/drawing/2014/main" id="{1AE8B977-CF4D-482E-9353-85A2741476D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460CB7-EDC6-4E32-AD57-195080D48128}" type="datetime1">
              <a:rPr lang="en-US" altLang="es-PE" smtClean="0">
                <a:latin typeface="Arial" panose="020B0604020202020204" pitchFamily="34" charset="0"/>
              </a:rPr>
              <a:pPr eaLnBrk="1" hangingPunct="1"/>
              <a:t>5/6/2021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148483" name="Rectangle 7">
            <a:extLst>
              <a:ext uri="{FF2B5EF4-FFF2-40B4-BE49-F238E27FC236}">
                <a16:creationId xmlns:a16="http://schemas.microsoft.com/office/drawing/2014/main" id="{E6600786-A715-41B2-ABA9-7E77DFC81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4CBEDA-8504-4FB0-9D6A-9B9523620E09}" type="slidenum">
              <a:rPr lang="ar-SA" altLang="es-PE">
                <a:latin typeface="Arial" panose="020B0604020202020204" pitchFamily="34" charset="0"/>
              </a:rPr>
              <a:pPr eaLnBrk="1" hangingPunct="1"/>
              <a:t>9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148484" name="Rectangle 2">
            <a:extLst>
              <a:ext uri="{FF2B5EF4-FFF2-40B4-BE49-F238E27FC236}">
                <a16:creationId xmlns:a16="http://schemas.microsoft.com/office/drawing/2014/main" id="{E8604109-CB4A-437B-BAED-D190942978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5" name="Rectangle 3">
            <a:extLst>
              <a:ext uri="{FF2B5EF4-FFF2-40B4-BE49-F238E27FC236}">
                <a16:creationId xmlns:a16="http://schemas.microsoft.com/office/drawing/2014/main" id="{D7164828-5F44-4703-AC4D-FE6427804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>
            <a:extLst>
              <a:ext uri="{FF2B5EF4-FFF2-40B4-BE49-F238E27FC236}">
                <a16:creationId xmlns:a16="http://schemas.microsoft.com/office/drawing/2014/main" id="{DF799D48-0CEF-454C-A575-7CA6DBD599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C32B1B-757D-4E26-8307-BBE8042EFF85}" type="datetime1">
              <a:rPr lang="en-US" altLang="es-PE" smtClean="0">
                <a:latin typeface="Arial" panose="020B0604020202020204" pitchFamily="34" charset="0"/>
              </a:rPr>
              <a:pPr eaLnBrk="1" hangingPunct="1"/>
              <a:t>5/6/2021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149507" name="Rectangle 7">
            <a:extLst>
              <a:ext uri="{FF2B5EF4-FFF2-40B4-BE49-F238E27FC236}">
                <a16:creationId xmlns:a16="http://schemas.microsoft.com/office/drawing/2014/main" id="{FE818701-F073-4871-91B6-223501D85B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AAE9A8-A30D-43FB-873C-D1F4F1713898}" type="slidenum">
              <a:rPr lang="ar-SA" altLang="es-PE">
                <a:latin typeface="Arial" panose="020B0604020202020204" pitchFamily="34" charset="0"/>
              </a:rPr>
              <a:pPr eaLnBrk="1" hangingPunct="1"/>
              <a:t>10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149508" name="Rectangle 2">
            <a:extLst>
              <a:ext uri="{FF2B5EF4-FFF2-40B4-BE49-F238E27FC236}">
                <a16:creationId xmlns:a16="http://schemas.microsoft.com/office/drawing/2014/main" id="{B8DA8F9C-0870-4F94-8472-4BC88627C8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9" name="Rectangle 3">
            <a:extLst>
              <a:ext uri="{FF2B5EF4-FFF2-40B4-BE49-F238E27FC236}">
                <a16:creationId xmlns:a16="http://schemas.microsoft.com/office/drawing/2014/main" id="{27E76CAD-37BA-4C5E-A100-E5CC81B91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3">
            <a:extLst>
              <a:ext uri="{FF2B5EF4-FFF2-40B4-BE49-F238E27FC236}">
                <a16:creationId xmlns:a16="http://schemas.microsoft.com/office/drawing/2014/main" id="{CCA0F49F-9EC8-40AE-8E8A-014D08D18F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61D025-FEBD-4E27-9A4D-ECC3EC128E1C}" type="datetime1">
              <a:rPr lang="en-US" altLang="es-PE" smtClean="0">
                <a:latin typeface="Arial" panose="020B0604020202020204" pitchFamily="34" charset="0"/>
              </a:rPr>
              <a:pPr eaLnBrk="1" hangingPunct="1"/>
              <a:t>5/6/2021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150531" name="Rectangle 7">
            <a:extLst>
              <a:ext uri="{FF2B5EF4-FFF2-40B4-BE49-F238E27FC236}">
                <a16:creationId xmlns:a16="http://schemas.microsoft.com/office/drawing/2014/main" id="{40717D51-3EA1-4E48-BAF8-A96111DDFC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E22150-917A-449E-AD83-B9F3C6EC147B}" type="slidenum">
              <a:rPr lang="ar-SA" altLang="es-PE">
                <a:latin typeface="Arial" panose="020B0604020202020204" pitchFamily="34" charset="0"/>
              </a:rPr>
              <a:pPr eaLnBrk="1" hangingPunct="1"/>
              <a:t>11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150532" name="Rectangle 2">
            <a:extLst>
              <a:ext uri="{FF2B5EF4-FFF2-40B4-BE49-F238E27FC236}">
                <a16:creationId xmlns:a16="http://schemas.microsoft.com/office/drawing/2014/main" id="{BE6638B7-DDDE-413F-BF72-69F5F74E57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3" name="Rectangle 3">
            <a:extLst>
              <a:ext uri="{FF2B5EF4-FFF2-40B4-BE49-F238E27FC236}">
                <a16:creationId xmlns:a16="http://schemas.microsoft.com/office/drawing/2014/main" id="{716DE432-D495-4514-B211-8E9E6EE5A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3">
            <a:extLst>
              <a:ext uri="{FF2B5EF4-FFF2-40B4-BE49-F238E27FC236}">
                <a16:creationId xmlns:a16="http://schemas.microsoft.com/office/drawing/2014/main" id="{8736FF22-4485-444F-8D25-375BA437A2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F9E3AF-4A41-483A-8E0C-5BCC8276885A}" type="datetime1">
              <a:rPr lang="en-US" altLang="es-PE" smtClean="0">
                <a:latin typeface="Arial" panose="020B0604020202020204" pitchFamily="34" charset="0"/>
              </a:rPr>
              <a:pPr eaLnBrk="1" hangingPunct="1"/>
              <a:t>5/6/2021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151555" name="Rectangle 7">
            <a:extLst>
              <a:ext uri="{FF2B5EF4-FFF2-40B4-BE49-F238E27FC236}">
                <a16:creationId xmlns:a16="http://schemas.microsoft.com/office/drawing/2014/main" id="{C7520998-819D-441A-8EF8-BF9A92583D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6D32BA-D693-4AB0-952B-83B4D6511EA9}" type="slidenum">
              <a:rPr lang="ar-SA" altLang="es-PE">
                <a:latin typeface="Arial" panose="020B0604020202020204" pitchFamily="34" charset="0"/>
              </a:rPr>
              <a:pPr eaLnBrk="1" hangingPunct="1"/>
              <a:t>12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151556" name="Rectangle 2">
            <a:extLst>
              <a:ext uri="{FF2B5EF4-FFF2-40B4-BE49-F238E27FC236}">
                <a16:creationId xmlns:a16="http://schemas.microsoft.com/office/drawing/2014/main" id="{2730118E-B2EC-4FD6-B1D2-4F6FB49552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7" name="Rectangle 3">
            <a:extLst>
              <a:ext uri="{FF2B5EF4-FFF2-40B4-BE49-F238E27FC236}">
                <a16:creationId xmlns:a16="http://schemas.microsoft.com/office/drawing/2014/main" id="{759CE359-1672-4C7D-AA5C-AD0AE737C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3">
            <a:extLst>
              <a:ext uri="{FF2B5EF4-FFF2-40B4-BE49-F238E27FC236}">
                <a16:creationId xmlns:a16="http://schemas.microsoft.com/office/drawing/2014/main" id="{2C48CF24-E375-4825-B238-DA297634990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46376AB-272E-4A2A-B666-1354F80EBD67}" type="datetime1">
              <a:rPr lang="en-US" altLang="es-PE" smtClean="0">
                <a:latin typeface="Arial" panose="020B0604020202020204" pitchFamily="34" charset="0"/>
              </a:rPr>
              <a:pPr eaLnBrk="1" hangingPunct="1"/>
              <a:t>5/6/2021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153603" name="Rectangle 7">
            <a:extLst>
              <a:ext uri="{FF2B5EF4-FFF2-40B4-BE49-F238E27FC236}">
                <a16:creationId xmlns:a16="http://schemas.microsoft.com/office/drawing/2014/main" id="{F4D0BAD2-079A-4B48-83DB-3D2F4AEC67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4528E2-4848-486E-9B24-B54D224A30C2}" type="slidenum">
              <a:rPr lang="ar-SA" altLang="es-PE">
                <a:latin typeface="Arial" panose="020B0604020202020204" pitchFamily="34" charset="0"/>
              </a:rPr>
              <a:pPr eaLnBrk="1" hangingPunct="1"/>
              <a:t>13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153604" name="Rectangle 2">
            <a:extLst>
              <a:ext uri="{FF2B5EF4-FFF2-40B4-BE49-F238E27FC236}">
                <a16:creationId xmlns:a16="http://schemas.microsoft.com/office/drawing/2014/main" id="{7CD5FD1F-9685-4BDF-A9CE-E8551F5273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5" name="Rectangle 3">
            <a:extLst>
              <a:ext uri="{FF2B5EF4-FFF2-40B4-BE49-F238E27FC236}">
                <a16:creationId xmlns:a16="http://schemas.microsoft.com/office/drawing/2014/main" id="{29266AB2-57EB-498A-BD50-653D17935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3">
            <a:extLst>
              <a:ext uri="{FF2B5EF4-FFF2-40B4-BE49-F238E27FC236}">
                <a16:creationId xmlns:a16="http://schemas.microsoft.com/office/drawing/2014/main" id="{083C7226-806B-45B2-9492-C068D6CA1F1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04F67A-6480-497B-96DD-26194137A02D}" type="datetime1">
              <a:rPr lang="en-US" altLang="es-PE" smtClean="0">
                <a:latin typeface="Arial" panose="020B0604020202020204" pitchFamily="34" charset="0"/>
              </a:rPr>
              <a:pPr eaLnBrk="1" hangingPunct="1"/>
              <a:t>5/6/2021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154627" name="Rectangle 7">
            <a:extLst>
              <a:ext uri="{FF2B5EF4-FFF2-40B4-BE49-F238E27FC236}">
                <a16:creationId xmlns:a16="http://schemas.microsoft.com/office/drawing/2014/main" id="{1CEFDBAA-3E94-4058-929F-E84080C2D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696D3A-AF5C-46B8-9368-BEE010FFE231}" type="slidenum">
              <a:rPr lang="ar-SA" altLang="es-PE">
                <a:latin typeface="Arial" panose="020B0604020202020204" pitchFamily="34" charset="0"/>
              </a:rPr>
              <a:pPr eaLnBrk="1" hangingPunct="1"/>
              <a:t>14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154628" name="Rectangle 2">
            <a:extLst>
              <a:ext uri="{FF2B5EF4-FFF2-40B4-BE49-F238E27FC236}">
                <a16:creationId xmlns:a16="http://schemas.microsoft.com/office/drawing/2014/main" id="{2A96F68D-F113-44FD-BFC2-C85E2DE86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9" name="Rectangle 3">
            <a:extLst>
              <a:ext uri="{FF2B5EF4-FFF2-40B4-BE49-F238E27FC236}">
                <a16:creationId xmlns:a16="http://schemas.microsoft.com/office/drawing/2014/main" id="{21A5B6AF-A944-4D47-8DAE-6A73A49C9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6/05/2021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87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6/05/2021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330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6/05/2021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112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510E8A7-6DB5-4F5D-B2F1-52B159A1A6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CISE301_Topic2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BAFDC1-7D0B-4EF0-85D1-06754587BE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KFUPM - T102 - Section 09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ABAF317-1510-4A6A-A8B6-09D89F1581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9F69D5-67BD-4582-9AF1-63F305F57131}" type="slidenum">
              <a:rPr lang="ar-SA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99718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6/05/2021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212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6/05/2021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89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6/05/2021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999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6/05/2021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868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6/05/2021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50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6/05/2021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589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6/05/2021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16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6/05/2021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835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2048-32F2-4D6E-A505-2CFC5F55B431}" type="datetimeFigureOut">
              <a:rPr lang="es-PE" smtClean="0"/>
              <a:t>6/05/2021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868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C16301-64FC-42FD-85C3-AB5E3A36F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4654" y="5469488"/>
            <a:ext cx="4712677" cy="706193"/>
          </a:xfrm>
        </p:spPr>
        <p:txBody>
          <a:bodyPr>
            <a:normAutofit/>
          </a:bodyPr>
          <a:lstStyle/>
          <a:p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Sanchez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182AC3-6590-4197-B4C3-9DEB86DB7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07737"/>
            <a:ext cx="7772400" cy="3272572"/>
          </a:xfrm>
        </p:spPr>
        <p:txBody>
          <a:bodyPr>
            <a:normAutofit fontScale="90000"/>
          </a:bodyPr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Calculo Numérico I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Raíces de ecuaciones: Métodos Abiertos - I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5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>
            <a:extLst>
              <a:ext uri="{FF2B5EF4-FFF2-40B4-BE49-F238E27FC236}">
                <a16:creationId xmlns:a16="http://schemas.microsoft.com/office/drawing/2014/main" id="{E4A8C5A5-5774-4745-9AA3-1FE5F7664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03582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Raphson Method</a:t>
            </a:r>
            <a:b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Graphical Depiction -</a:t>
            </a:r>
          </a:p>
        </p:txBody>
      </p:sp>
      <p:sp>
        <p:nvSpPr>
          <p:cNvPr id="79877" name="AutoShape 3">
            <a:extLst>
              <a:ext uri="{FF2B5EF4-FFF2-40B4-BE49-F238E27FC236}">
                <a16:creationId xmlns:a16="http://schemas.microsoft.com/office/drawing/2014/main" id="{DD5C0846-2531-4BB9-AFB7-0D3E8BFAF638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37393" y="1972045"/>
            <a:ext cx="2716822" cy="4428755"/>
          </a:xfrm>
        </p:spPr>
        <p:txBody>
          <a:bodyPr>
            <a:noAutofit/>
          </a:bodyPr>
          <a:lstStyle/>
          <a:p>
            <a:pPr marL="0" indent="0" algn="just" eaLnBrk="1" hangingPunct="1">
              <a:buNone/>
            </a:pP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initial guess at the root is </a:t>
            </a:r>
            <a:r>
              <a:rPr lang="en-US" altLang="es-P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s-PE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a tangent to the function of </a:t>
            </a:r>
            <a:r>
              <a:rPr lang="en-US" altLang="es-P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s-PE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  <a:r>
              <a:rPr lang="en-US" altLang="es-P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f’(x</a:t>
            </a:r>
            <a:r>
              <a:rPr lang="en-US" altLang="es-PE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s-P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extrapolated down to the </a:t>
            </a:r>
            <a:r>
              <a:rPr lang="en-US" altLang="es-P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x-axis</a:t>
            </a: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an estimate of the root at </a:t>
            </a:r>
            <a:r>
              <a:rPr lang="en-US" altLang="es-P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s-PE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9878" name="Picture 5">
            <a:extLst>
              <a:ext uri="{FF2B5EF4-FFF2-40B4-BE49-F238E27FC236}">
                <a16:creationId xmlns:a16="http://schemas.microsoft.com/office/drawing/2014/main" id="{7DAE2646-F56A-4C2F-A923-2986D00FF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183" y="1963253"/>
            <a:ext cx="5841216" cy="424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2">
            <a:extLst>
              <a:ext uri="{FF2B5EF4-FFF2-40B4-BE49-F238E27FC236}">
                <a16:creationId xmlns:a16="http://schemas.microsoft.com/office/drawing/2014/main" id="{8A3A7D4B-507B-435C-BEF6-D41A869F6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0391" y="233240"/>
            <a:ext cx="7886700" cy="962512"/>
          </a:xfrm>
        </p:spPr>
        <p:txBody>
          <a:bodyPr/>
          <a:lstStyle/>
          <a:p>
            <a:pPr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Newton’s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278EC8-DF27-43F0-B0A0-9603ECF72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30" y="3578468"/>
            <a:ext cx="3824410" cy="13715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97BFF1-E293-48E3-AB90-37DA51B43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66" y="1195752"/>
            <a:ext cx="7934325" cy="1314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716182-349A-4B12-8CD7-CEF4E734C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08" y="4873310"/>
            <a:ext cx="8906607" cy="1866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F73488-FF0F-4D52-959C-288EFD0DBD95}"/>
              </a:ext>
            </a:extLst>
          </p:cNvPr>
          <p:cNvSpPr txBox="1"/>
          <p:nvPr/>
        </p:nvSpPr>
        <p:spPr>
          <a:xfrm>
            <a:off x="422766" y="2444261"/>
            <a:ext cx="8298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Newton-Raphson method can be derived on the basis of this geometrical interpretation. As the first derivative at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equivalent to the slope: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>
            <a:extLst>
              <a:ext uri="{FF2B5EF4-FFF2-40B4-BE49-F238E27FC236}">
                <a16:creationId xmlns:a16="http://schemas.microsoft.com/office/drawing/2014/main" id="{ED4E8C70-767D-4785-9AC6-1A4E4C203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47541"/>
            <a:ext cx="7886700" cy="980097"/>
          </a:xfrm>
        </p:spPr>
        <p:txBody>
          <a:bodyPr/>
          <a:lstStyle/>
          <a:p>
            <a:pPr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Newton’s Method</a:t>
            </a:r>
          </a:p>
        </p:txBody>
      </p:sp>
      <p:graphicFrame>
        <p:nvGraphicFramePr>
          <p:cNvPr id="20482" name="Object 3">
            <a:extLst>
              <a:ext uri="{FF2B5EF4-FFF2-40B4-BE49-F238E27FC236}">
                <a16:creationId xmlns:a16="http://schemas.microsoft.com/office/drawing/2014/main" id="{B353A8F7-524A-4253-ABD8-E89F6B4662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526025"/>
              </p:ext>
            </p:extLst>
          </p:nvPr>
        </p:nvGraphicFramePr>
        <p:xfrm>
          <a:off x="2628897" y="1905000"/>
          <a:ext cx="3567113" cy="312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880" imgH="1549080" progId="Equation.3">
                  <p:embed/>
                </p:oleObj>
              </mc:Choice>
              <mc:Fallback>
                <p:oleObj name="Equation" r:id="rId3" imgW="1739880" imgH="1549080" progId="Equation.3">
                  <p:embed/>
                  <p:pic>
                    <p:nvPicPr>
                      <p:cNvPr id="20482" name="Object 3">
                        <a:extLst>
                          <a:ext uri="{FF2B5EF4-FFF2-40B4-BE49-F238E27FC236}">
                            <a16:creationId xmlns:a16="http://schemas.microsoft.com/office/drawing/2014/main" id="{B353A8F7-524A-4253-ABD8-E89F6B4662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897" y="1905000"/>
                        <a:ext cx="3567113" cy="312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4">
            <a:extLst>
              <a:ext uri="{FF2B5EF4-FFF2-40B4-BE49-F238E27FC236}">
                <a16:creationId xmlns:a16="http://schemas.microsoft.com/office/drawing/2014/main" id="{EA8B80EF-165F-4703-B651-09C9780D9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497" y="3200400"/>
            <a:ext cx="3733800" cy="2209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>
            <a:extLst>
              <a:ext uri="{FF2B5EF4-FFF2-40B4-BE49-F238E27FC236}">
                <a16:creationId xmlns:a16="http://schemas.microsoft.com/office/drawing/2014/main" id="{12FA55CB-0A7C-4082-8E05-A70A2BD83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2127" y="145319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aphicFrame>
        <p:nvGraphicFramePr>
          <p:cNvPr id="22530" name="Object 3">
            <a:extLst>
              <a:ext uri="{FF2B5EF4-FFF2-40B4-BE49-F238E27FC236}">
                <a16:creationId xmlns:a16="http://schemas.microsoft.com/office/drawing/2014/main" id="{F9A19FE1-50FE-431C-8619-C2EF3BAF0E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323557"/>
              </p:ext>
            </p:extLst>
          </p:nvPr>
        </p:nvGraphicFramePr>
        <p:xfrm>
          <a:off x="439005" y="1517897"/>
          <a:ext cx="8205787" cy="407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08360" imgH="1866600" progId="Equation.3">
                  <p:embed/>
                </p:oleObj>
              </mc:Choice>
              <mc:Fallback>
                <p:oleObj name="Equation" r:id="rId3" imgW="3708360" imgH="1866600" progId="Equation.3">
                  <p:embed/>
                  <p:pic>
                    <p:nvPicPr>
                      <p:cNvPr id="22530" name="Object 3">
                        <a:extLst>
                          <a:ext uri="{FF2B5EF4-FFF2-40B4-BE49-F238E27FC236}">
                            <a16:creationId xmlns:a16="http://schemas.microsoft.com/office/drawing/2014/main" id="{F9A19FE1-50FE-431C-8619-C2EF3BAF0E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05" y="1517897"/>
                        <a:ext cx="8205787" cy="407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>
            <a:extLst>
              <a:ext uri="{FF2B5EF4-FFF2-40B4-BE49-F238E27FC236}">
                <a16:creationId xmlns:a16="http://schemas.microsoft.com/office/drawing/2014/main" id="{A68465C2-2AB8-401F-9B91-7E4D0B032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aphicFrame>
        <p:nvGraphicFramePr>
          <p:cNvPr id="71735" name="Group 55">
            <a:extLst>
              <a:ext uri="{FF2B5EF4-FFF2-40B4-BE49-F238E27FC236}">
                <a16:creationId xmlns:a16="http://schemas.microsoft.com/office/drawing/2014/main" id="{E6C52D96-1194-4F80-965A-A36C6BAB1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973703"/>
              </p:ext>
            </p:extLst>
          </p:nvPr>
        </p:nvGraphicFramePr>
        <p:xfrm>
          <a:off x="609600" y="1919654"/>
          <a:ext cx="8077200" cy="3789364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k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(Iteration)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k</a:t>
                      </a: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f(x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k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f’(x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k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k+1</a:t>
                      </a: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|x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k+1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–x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k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|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5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E0C9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2.4375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0.5625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E0C9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2.4375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E0C9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2.0369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E0C9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9.0742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2.2130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0.2245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2.2130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0.2564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6.8404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2.1756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0.0384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2.1756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0.0065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6.4969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2.1746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0.0010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2E46-B11C-4EA9-A24D-6D78F38F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23" y="824322"/>
            <a:ext cx="8510954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Newton-Raphson method to estimate the root of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1AACC-3F44-4719-972A-1BF7F77D56DC}"/>
              </a:ext>
            </a:extLst>
          </p:cNvPr>
          <p:cNvSpPr txBox="1"/>
          <p:nvPr/>
        </p:nvSpPr>
        <p:spPr>
          <a:xfrm>
            <a:off x="334108" y="211015"/>
            <a:ext cx="335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02: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7989B-B759-45A2-BABA-F9D35BACF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08" y="2616252"/>
            <a:ext cx="2914650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2EE3E9-3170-4863-80E8-5C08516EF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3" y="4048607"/>
            <a:ext cx="523875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536A99-7559-4322-B2F8-34F0319EAE96}"/>
              </a:ext>
            </a:extLst>
          </p:cNvPr>
          <p:cNvSpPr txBox="1"/>
          <p:nvPr/>
        </p:nvSpPr>
        <p:spPr>
          <a:xfrm>
            <a:off x="5377961" y="4141121"/>
            <a:ext cx="373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true value of the root: 0.56714329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6ADEDC-F269-4F88-A81D-20006EC83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976" y="4787692"/>
            <a:ext cx="2546838" cy="975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1A6196-E4A6-4516-AB0C-085FABC43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963" y="1437793"/>
            <a:ext cx="2272446" cy="598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8AA0CF-9E28-4B94-8732-20A6EB355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108" y="1944594"/>
            <a:ext cx="3562350" cy="742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36C587-7668-4728-B531-923CE9525A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820" y="3710151"/>
            <a:ext cx="4676775" cy="4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40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1AAB-E8AF-4072-A197-B8D92171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92" y="156378"/>
            <a:ext cx="8229600" cy="76847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1C584-5238-40B6-B952-F130C1AB40C4}"/>
              </a:ext>
            </a:extLst>
          </p:cNvPr>
          <p:cNvSpPr txBox="1"/>
          <p:nvPr/>
        </p:nvSpPr>
        <p:spPr>
          <a:xfrm>
            <a:off x="237390" y="803833"/>
            <a:ext cx="8449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.M file to use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Newthon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-Raphson method to determine the mass of the bungee jumper with a drag coefficient of 0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kg/m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a velocity of 36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m/s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4 s of free fall. The acceleration of gravity is 9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m/s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8C823-FCD2-4831-A01C-36531420A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13" y="2873967"/>
            <a:ext cx="3877681" cy="1448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91F85F-9FFE-4C6E-88E5-264B162AC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426" y="2449757"/>
            <a:ext cx="3043971" cy="2388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7214BB-EC73-48AA-9783-C1E197908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92" y="5338860"/>
            <a:ext cx="7443410" cy="110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76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23579E-A12D-4369-94B4-96F52A9A0E9E}"/>
              </a:ext>
            </a:extLst>
          </p:cNvPr>
          <p:cNvSpPr txBox="1"/>
          <p:nvPr/>
        </p:nvSpPr>
        <p:spPr>
          <a:xfrm>
            <a:off x="351692" y="685799"/>
            <a:ext cx="832631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[</a:t>
            </a:r>
            <a:r>
              <a:rPr lang="en-US" dirty="0" err="1"/>
              <a:t>root,ea,iter</a:t>
            </a:r>
            <a:r>
              <a:rPr lang="en-US" dirty="0"/>
              <a:t>] = </a:t>
            </a:r>
            <a:r>
              <a:rPr lang="en-US" dirty="0" err="1"/>
              <a:t>newtraph</a:t>
            </a:r>
            <a:r>
              <a:rPr lang="en-US" dirty="0"/>
              <a:t>(</a:t>
            </a:r>
            <a:r>
              <a:rPr lang="en-US" dirty="0" err="1"/>
              <a:t>func,dfunc,xr,es,maxit,varargin</a:t>
            </a:r>
            <a:r>
              <a:rPr lang="en-US" dirty="0"/>
              <a:t>)</a:t>
            </a:r>
          </a:p>
          <a:p>
            <a:r>
              <a:rPr lang="en-US" dirty="0"/>
              <a:t>% input:</a:t>
            </a:r>
          </a:p>
          <a:p>
            <a:r>
              <a:rPr lang="en-US" dirty="0"/>
              <a:t>% </a:t>
            </a:r>
            <a:r>
              <a:rPr lang="en-US" dirty="0" err="1"/>
              <a:t>func</a:t>
            </a:r>
            <a:r>
              <a:rPr lang="en-US" dirty="0"/>
              <a:t> = name of function</a:t>
            </a:r>
          </a:p>
          <a:p>
            <a:r>
              <a:rPr lang="en-US" dirty="0"/>
              <a:t>% </a:t>
            </a:r>
            <a:r>
              <a:rPr lang="en-US" dirty="0" err="1"/>
              <a:t>dfunc</a:t>
            </a:r>
            <a:r>
              <a:rPr lang="en-US" dirty="0"/>
              <a:t> = name of derivative of function</a:t>
            </a:r>
          </a:p>
          <a:p>
            <a:r>
              <a:rPr lang="en-US" dirty="0"/>
              <a:t>% </a:t>
            </a:r>
            <a:r>
              <a:rPr lang="en-US" dirty="0" err="1"/>
              <a:t>xr</a:t>
            </a:r>
            <a:r>
              <a:rPr lang="en-US" dirty="0"/>
              <a:t> = initial guess</a:t>
            </a:r>
          </a:p>
          <a:p>
            <a:r>
              <a:rPr lang="es-ES" dirty="0"/>
              <a:t>% es = </a:t>
            </a:r>
            <a:r>
              <a:rPr lang="es-ES" dirty="0" err="1"/>
              <a:t>desired</a:t>
            </a:r>
            <a:r>
              <a:rPr lang="es-ES" dirty="0"/>
              <a:t> </a:t>
            </a:r>
            <a:r>
              <a:rPr lang="es-ES" dirty="0" err="1"/>
              <a:t>relative</a:t>
            </a:r>
            <a:r>
              <a:rPr lang="es-ES" dirty="0"/>
              <a:t> error (default = 0.0001%)</a:t>
            </a:r>
          </a:p>
          <a:p>
            <a:r>
              <a:rPr lang="en-US" dirty="0"/>
              <a:t>% </a:t>
            </a:r>
            <a:r>
              <a:rPr lang="en-US" dirty="0" err="1"/>
              <a:t>maxit</a:t>
            </a:r>
            <a:r>
              <a:rPr lang="en-US" dirty="0"/>
              <a:t> = maximum allowable iterations (default = 50)</a:t>
            </a:r>
          </a:p>
          <a:p>
            <a:r>
              <a:rPr lang="en-US" dirty="0"/>
              <a:t>% p1,p2,... = additional parameters used by function</a:t>
            </a:r>
          </a:p>
          <a:p>
            <a:r>
              <a:rPr lang="en-US" dirty="0"/>
              <a:t>% output:</a:t>
            </a:r>
          </a:p>
          <a:p>
            <a:r>
              <a:rPr lang="en-US" dirty="0"/>
              <a:t>% root = real root</a:t>
            </a:r>
          </a:p>
          <a:p>
            <a:r>
              <a:rPr lang="en-US" dirty="0"/>
              <a:t>% </a:t>
            </a:r>
            <a:r>
              <a:rPr lang="en-US" dirty="0" err="1"/>
              <a:t>ea</a:t>
            </a:r>
            <a:r>
              <a:rPr lang="en-US" dirty="0"/>
              <a:t> = approximate relative error (%)</a:t>
            </a:r>
          </a:p>
          <a:p>
            <a:r>
              <a:rPr lang="en-US" dirty="0"/>
              <a:t>% </a:t>
            </a:r>
            <a:r>
              <a:rPr lang="en-US" dirty="0" err="1"/>
              <a:t>iter</a:t>
            </a:r>
            <a:r>
              <a:rPr lang="en-US" dirty="0"/>
              <a:t> = number of iterations</a:t>
            </a:r>
          </a:p>
          <a:p>
            <a:r>
              <a:rPr lang="en-US" dirty="0"/>
              <a:t>if </a:t>
            </a:r>
            <a:r>
              <a:rPr lang="en-US" dirty="0" err="1"/>
              <a:t>nargin</a:t>
            </a:r>
            <a:r>
              <a:rPr lang="en-US" dirty="0"/>
              <a:t>&lt;3</a:t>
            </a:r>
          </a:p>
          <a:p>
            <a:r>
              <a:rPr lang="en-US" dirty="0"/>
              <a:t>    error('at least 3 input arguments required');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if </a:t>
            </a:r>
            <a:r>
              <a:rPr lang="en-US" dirty="0" err="1"/>
              <a:t>nargin</a:t>
            </a:r>
            <a:r>
              <a:rPr lang="en-US" dirty="0"/>
              <a:t>&lt;4||</a:t>
            </a:r>
            <a:r>
              <a:rPr lang="en-US" dirty="0" err="1"/>
              <a:t>isempty</a:t>
            </a:r>
            <a:r>
              <a:rPr lang="en-US" dirty="0"/>
              <a:t>(es)</a:t>
            </a:r>
          </a:p>
          <a:p>
            <a:r>
              <a:rPr lang="en-US" dirty="0"/>
              <a:t>    es=0.0001;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if </a:t>
            </a:r>
            <a:r>
              <a:rPr lang="en-US" dirty="0" err="1"/>
              <a:t>nargin</a:t>
            </a:r>
            <a:r>
              <a:rPr lang="en-US" dirty="0"/>
              <a:t>&lt;5||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en-US" dirty="0" err="1"/>
              <a:t>maxit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maxit</a:t>
            </a:r>
            <a:r>
              <a:rPr lang="en-US" dirty="0"/>
              <a:t> = 50;</a:t>
            </a:r>
          </a:p>
          <a:p>
            <a:r>
              <a:rPr lang="en-US" dirty="0"/>
              <a:t>end</a:t>
            </a:r>
          </a:p>
          <a:p>
            <a:r>
              <a:rPr lang="en-US" dirty="0" err="1"/>
              <a:t>iter</a:t>
            </a:r>
            <a:r>
              <a:rPr lang="en-US" dirty="0"/>
              <a:t> = 0;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CEDEF-AB9F-4D35-8970-F1D99114A975}"/>
              </a:ext>
            </a:extLst>
          </p:cNvPr>
          <p:cNvSpPr txBox="1"/>
          <p:nvPr/>
        </p:nvSpPr>
        <p:spPr>
          <a:xfrm>
            <a:off x="228603" y="114300"/>
            <a:ext cx="8212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for Newton Raphson Method</a:t>
            </a:r>
          </a:p>
        </p:txBody>
      </p:sp>
    </p:spTree>
    <p:extLst>
      <p:ext uri="{BB962C8B-B14F-4D97-AF65-F5344CB8AC3E}">
        <p14:creationId xmlns:p14="http://schemas.microsoft.com/office/powerpoint/2010/main" val="72793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24484E-2A4E-45B5-A025-7F14028407B4}"/>
              </a:ext>
            </a:extLst>
          </p:cNvPr>
          <p:cNvSpPr txBox="1"/>
          <p:nvPr/>
        </p:nvSpPr>
        <p:spPr>
          <a:xfrm>
            <a:off x="465994" y="606669"/>
            <a:ext cx="6866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(1)</a:t>
            </a:r>
          </a:p>
          <a:p>
            <a:r>
              <a:rPr lang="en-US" dirty="0"/>
              <a:t>    </a:t>
            </a:r>
            <a:r>
              <a:rPr lang="en-US" dirty="0" err="1"/>
              <a:t>xrold</a:t>
            </a:r>
            <a:r>
              <a:rPr lang="en-US" dirty="0"/>
              <a:t> = </a:t>
            </a:r>
            <a:r>
              <a:rPr lang="en-US" dirty="0" err="1"/>
              <a:t>xr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xr</a:t>
            </a:r>
            <a:r>
              <a:rPr lang="en-US" dirty="0"/>
              <a:t> = </a:t>
            </a:r>
            <a:r>
              <a:rPr lang="en-US" dirty="0" err="1"/>
              <a:t>xr-func</a:t>
            </a:r>
            <a:r>
              <a:rPr lang="en-US" dirty="0"/>
              <a:t>(</a:t>
            </a:r>
            <a:r>
              <a:rPr lang="en-US" dirty="0" err="1"/>
              <a:t>xr</a:t>
            </a:r>
            <a:r>
              <a:rPr lang="en-US" dirty="0"/>
              <a:t>)/</a:t>
            </a:r>
            <a:r>
              <a:rPr lang="en-US" dirty="0" err="1"/>
              <a:t>dfunc</a:t>
            </a:r>
            <a:r>
              <a:rPr lang="en-US" dirty="0"/>
              <a:t>(</a:t>
            </a:r>
            <a:r>
              <a:rPr lang="en-US" dirty="0" err="1"/>
              <a:t>xr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/>
              <a:t>iter</a:t>
            </a:r>
            <a:r>
              <a:rPr lang="en-US" dirty="0"/>
              <a:t> + 1;</a:t>
            </a:r>
          </a:p>
          <a:p>
            <a:r>
              <a:rPr lang="en-US" dirty="0"/>
              <a:t>    if </a:t>
            </a:r>
            <a:r>
              <a:rPr lang="en-US" dirty="0" err="1"/>
              <a:t>xr</a:t>
            </a:r>
            <a:r>
              <a:rPr lang="en-US" dirty="0"/>
              <a:t> ~= 0</a:t>
            </a:r>
          </a:p>
          <a:p>
            <a:r>
              <a:rPr lang="en-US" dirty="0"/>
              <a:t>        </a:t>
            </a:r>
            <a:r>
              <a:rPr lang="en-US" dirty="0" err="1"/>
              <a:t>ea</a:t>
            </a:r>
            <a:r>
              <a:rPr lang="en-US" dirty="0"/>
              <a:t> = abs((</a:t>
            </a:r>
            <a:r>
              <a:rPr lang="en-US" dirty="0" err="1"/>
              <a:t>xr-xrold</a:t>
            </a:r>
            <a:r>
              <a:rPr lang="en-US" dirty="0"/>
              <a:t>)/</a:t>
            </a:r>
            <a:r>
              <a:rPr lang="en-US" dirty="0" err="1"/>
              <a:t>xr</a:t>
            </a:r>
            <a:r>
              <a:rPr lang="en-US" dirty="0"/>
              <a:t>)*100; 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if </a:t>
            </a:r>
            <a:r>
              <a:rPr lang="en-US" dirty="0" err="1"/>
              <a:t>ea</a:t>
            </a:r>
            <a:r>
              <a:rPr lang="en-US" dirty="0"/>
              <a:t> &lt;= es | </a:t>
            </a:r>
            <a:r>
              <a:rPr lang="en-US" dirty="0" err="1"/>
              <a:t>iter</a:t>
            </a:r>
            <a:r>
              <a:rPr lang="en-US" dirty="0"/>
              <a:t> &gt;= </a:t>
            </a:r>
            <a:r>
              <a:rPr lang="en-US" dirty="0" err="1"/>
              <a:t>maxit</a:t>
            </a:r>
            <a:r>
              <a:rPr lang="en-US" dirty="0"/>
              <a:t>, </a:t>
            </a:r>
          </a:p>
          <a:p>
            <a:r>
              <a:rPr lang="en-US" dirty="0"/>
              <a:t>     break; 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root = </a:t>
            </a:r>
            <a:r>
              <a:rPr lang="en-US" dirty="0" err="1"/>
              <a:t>xr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31394-C403-4E8B-BA69-3043E7471EA4}"/>
              </a:ext>
            </a:extLst>
          </p:cNvPr>
          <p:cNvSpPr txBox="1"/>
          <p:nvPr/>
        </p:nvSpPr>
        <p:spPr>
          <a:xfrm>
            <a:off x="213213" y="4576109"/>
            <a:ext cx="8717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 y = @(m) sqrt(9.81*m/0.25)*tanh(sqrt(9.81*0.25/m)*4)-36;</a:t>
            </a:r>
          </a:p>
          <a:p>
            <a:r>
              <a:rPr lang="en-US" sz="2400" dirty="0"/>
              <a:t>&gt;&gt; </a:t>
            </a:r>
            <a:r>
              <a:rPr lang="en-US" sz="2400" dirty="0" err="1"/>
              <a:t>dy</a:t>
            </a:r>
            <a:r>
              <a:rPr lang="en-US" sz="2400" dirty="0"/>
              <a:t>=@(m) 1/2*sqrt(9.81/(m*0.25))*tanh((9.81*0.25/m)^(1/2)*4)-9.81/(2*m)*sech(sqrt(9.81*0.25/m)*4)^2;</a:t>
            </a:r>
          </a:p>
          <a:p>
            <a:r>
              <a:rPr lang="en-US" sz="2400" dirty="0"/>
              <a:t>&gt;&gt; </a:t>
            </a:r>
            <a:r>
              <a:rPr lang="en-US" sz="2400" dirty="0" err="1"/>
              <a:t>newtraph</a:t>
            </a:r>
            <a:r>
              <a:rPr lang="en-US" sz="2400" dirty="0"/>
              <a:t>(y,dy,140,0.00001)</a:t>
            </a:r>
          </a:p>
        </p:txBody>
      </p:sp>
    </p:spTree>
    <p:extLst>
      <p:ext uri="{BB962C8B-B14F-4D97-AF65-F5344CB8AC3E}">
        <p14:creationId xmlns:p14="http://schemas.microsoft.com/office/powerpoint/2010/main" val="2225494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2CEE2D-78C6-40D9-B713-F30E54609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11" y="865603"/>
            <a:ext cx="8271548" cy="5703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534871-A8FB-4FE1-8A0E-D62BCBD12853}"/>
              </a:ext>
            </a:extLst>
          </p:cNvPr>
          <p:cNvSpPr txBox="1"/>
          <p:nvPr/>
        </p:nvSpPr>
        <p:spPr>
          <a:xfrm>
            <a:off x="342900" y="219808"/>
            <a:ext cx="225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</p:txBody>
      </p:sp>
    </p:spTree>
    <p:extLst>
      <p:ext uri="{BB962C8B-B14F-4D97-AF65-F5344CB8AC3E}">
        <p14:creationId xmlns:p14="http://schemas.microsoft.com/office/powerpoint/2010/main" val="427564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8028B82-4406-435F-A5CC-B105C6057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069802"/>
            <a:ext cx="7886700" cy="7778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F09FEDF-3D85-4141-800F-343D12544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2815" y="2573565"/>
            <a:ext cx="7886700" cy="203199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fixed-point iteration method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how you can evaluate its convergence characteristics.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how to solve a roots problem with the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Newton-Raphson method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FF773D-5299-4BED-A030-D280177E4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2" y="998051"/>
            <a:ext cx="4370485" cy="3842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47C91E-6601-4430-8BF1-075FF5E0A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796" y="1011113"/>
            <a:ext cx="4214236" cy="39741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2A514B-98AB-4BDF-8B12-C7CC4EF90717}"/>
              </a:ext>
            </a:extLst>
          </p:cNvPr>
          <p:cNvSpPr txBox="1"/>
          <p:nvPr/>
        </p:nvSpPr>
        <p:spPr>
          <a:xfrm>
            <a:off x="123092" y="167054"/>
            <a:ext cx="8739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cases where the Newton-Raphson method exhibits poor convergence.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1B359-546B-4443-ADC6-B21478E969AA}"/>
              </a:ext>
            </a:extLst>
          </p:cNvPr>
          <p:cNvSpPr txBox="1"/>
          <p:nvPr/>
        </p:nvSpPr>
        <p:spPr>
          <a:xfrm>
            <a:off x="215411" y="5059730"/>
            <a:ext cx="85549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Inflection point (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″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0) occurs in the vicinity of a root.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Newton-Raphson technique to oscillate around a local maximum or minimum.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Initial guess that is close to one root can jump to a location several roots away.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Solution shoots off horizontally and never hits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axis.</a:t>
            </a:r>
          </a:p>
        </p:txBody>
      </p:sp>
    </p:spTree>
    <p:extLst>
      <p:ext uri="{BB962C8B-B14F-4D97-AF65-F5344CB8AC3E}">
        <p14:creationId xmlns:p14="http://schemas.microsoft.com/office/powerpoint/2010/main" val="3326264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A6016-990A-4225-88A7-EE4757C9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112"/>
            <a:ext cx="4991974" cy="607996"/>
          </a:xfrm>
        </p:spPr>
        <p:txBody>
          <a:bodyPr>
            <a:normAutofit/>
          </a:bodyPr>
          <a:lstStyle/>
          <a:p>
            <a:r>
              <a:rPr lang="es-P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s-PE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Perverse</a:t>
            </a:r>
            <a:r>
              <a:rPr lang="es-P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s-P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F3E3FE-BF1D-496A-B364-1BBCFA78D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54" y="826941"/>
            <a:ext cx="5612234" cy="446194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ABC862D-800F-4C9A-9E94-565DA9779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441" y="3217329"/>
            <a:ext cx="3966279" cy="356527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D81AC49-FF9B-4DD2-96B0-F2D40A4BA734}"/>
              </a:ext>
            </a:extLst>
          </p:cNvPr>
          <p:cNvSpPr txBox="1"/>
          <p:nvPr/>
        </p:nvSpPr>
        <p:spPr>
          <a:xfrm>
            <a:off x="771262" y="5582058"/>
            <a:ext cx="380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</a:t>
            </a:r>
            <a:r>
              <a:rPr lang="en-US" dirty="0" err="1"/>
              <a:t>ezplot</a:t>
            </a:r>
            <a:r>
              <a:rPr lang="en-US" dirty="0"/>
              <a:t>('sign(x-2)*sqrt(abs(x-2))',0,4)</a:t>
            </a:r>
          </a:p>
          <a:p>
            <a:r>
              <a:rPr lang="en-US" dirty="0"/>
              <a:t>&gt;&gt; grid on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708B1C-C229-41ED-9B4D-42E8377D3C13}"/>
              </a:ext>
            </a:extLst>
          </p:cNvPr>
          <p:cNvSpPr txBox="1"/>
          <p:nvPr/>
        </p:nvSpPr>
        <p:spPr>
          <a:xfrm>
            <a:off x="4813567" y="1740001"/>
            <a:ext cx="3966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draw the tangent to the graph at any point, it intersects the x-axis on the opposite side of x = a. Newton’s method cycles forever, neither converging nor diverging.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73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97394D0-200B-4B1E-AC5F-D66B06008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A994F0F-E8AF-4112-B0DE-383730952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886700" cy="3317875"/>
          </a:xfrm>
        </p:spPr>
        <p:txBody>
          <a:bodyPr/>
          <a:lstStyle/>
          <a:p>
            <a:pPr algn="just" eaLnBrk="1" hangingPunct="1"/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 from bracketing methods, in that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methods require only a single starting value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starting values that do not necessarily bracket a root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diverge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computation progresses, but when they do converge, they usually do so much faster than bracketing methods.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7C8238C-89A1-4725-90D4-DF734B87D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92" y="-21739"/>
            <a:ext cx="7886700" cy="8921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Comparison of Methods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5B0AF43-3A7F-44AE-BA0F-A926435B9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5231423"/>
            <a:ext cx="8686800" cy="1550376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buFontTx/>
              <a:buAutoNum type="alphaLcParenR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Bracketing method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Diverging open method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Converging open method - note speed!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6F9B6C-53D2-499D-97DB-F4B31040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69" y="699351"/>
            <a:ext cx="2458765" cy="44529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1CB4B9-4F44-4971-9C05-12E4A1628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741" y="769690"/>
            <a:ext cx="2673378" cy="50397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C8E17482-1F0C-4449-B0C8-A3D072B36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284" y="39814"/>
            <a:ext cx="7886700" cy="9137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Simple Fixed-Point Iteration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5D4B486-39F9-444A-8A1A-114AB6DE7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789" y="953602"/>
            <a:ext cx="7886700" cy="435133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Rearrange the function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 so that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on the left-hand side of the equation: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new function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predict a new value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that is,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approximate error is given by: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A2189A05-8237-47FE-868D-F57452339F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842768"/>
              </p:ext>
            </p:extLst>
          </p:nvPr>
        </p:nvGraphicFramePr>
        <p:xfrm>
          <a:off x="1015511" y="3723420"/>
          <a:ext cx="246856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457200" progId="Equation.3">
                  <p:embed/>
                </p:oleObj>
              </mc:Choice>
              <mc:Fallback>
                <p:oleObj name="Equation" r:id="rId2" imgW="1231900" imgH="45720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A2189A05-8237-47FE-868D-F57452339F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511" y="3723420"/>
                        <a:ext cx="2468563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64B480F-22BC-4FCF-85B2-30237754E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262" y="3197872"/>
            <a:ext cx="3398227" cy="35939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B28246B-3064-41F9-93CA-D7ABB5A01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6089" y="215658"/>
            <a:ext cx="7886700" cy="7545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01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5E1103B-C585-4D38-A5FA-1A790EC58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6089" y="1327638"/>
            <a:ext cx="7886700" cy="524021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Re-write as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by isolating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(example: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8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an initial guess (here, 0)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until some tolerance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reached</a:t>
            </a:r>
          </a:p>
        </p:txBody>
      </p:sp>
      <p:graphicFrame>
        <p:nvGraphicFramePr>
          <p:cNvPr id="75858" name="Group 82">
            <a:extLst>
              <a:ext uri="{FF2B5EF4-FFF2-40B4-BE49-F238E27FC236}">
                <a16:creationId xmlns:a16="http://schemas.microsoft.com/office/drawing/2014/main" id="{6F87C484-09F4-4BAF-BB8D-137338E11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350380"/>
              </p:ext>
            </p:extLst>
          </p:nvPr>
        </p:nvGraphicFramePr>
        <p:xfrm>
          <a:off x="381000" y="3276600"/>
          <a:ext cx="5410200" cy="21944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I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20" charset="-128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|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20" charset="-128"/>
                          <a:sym typeface="Symbol" pitchFamily="18" charset="2"/>
                        </a:rPr>
                        <a:t>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a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| %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|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20" charset="-128"/>
                          <a:sym typeface="Symbol" pitchFamily="18" charset="2"/>
                        </a:rPr>
                        <a:t>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| %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|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20" charset="-128"/>
                          <a:sym typeface="Symbol" pitchFamily="18" charset="2"/>
                        </a:rPr>
                        <a:t>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|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i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/|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20" charset="-128"/>
                          <a:sym typeface="Symbol" pitchFamily="18" charset="2"/>
                        </a:rPr>
                        <a:t>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|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20" charset="-128"/>
                        </a:rPr>
                        <a:t>i-1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0" charset="0"/>
                          <a:ea typeface="ＭＳ Ｐゴシック" pitchFamily="20" charset="-128"/>
                        </a:rPr>
                        <a:t>0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0" charset="0"/>
                          <a:ea typeface="ＭＳ Ｐゴシック" pitchFamily="20" charset="-128"/>
                        </a:rPr>
                        <a:t>0.0000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0" charset="0"/>
                        <a:ea typeface="ＭＳ Ｐゴシック" pitchFamily="20" charset="-128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0" charset="0"/>
                          <a:ea typeface="ＭＳ Ｐゴシック" pitchFamily="20" charset="-128"/>
                        </a:rPr>
                        <a:t>100.000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0" charset="0"/>
                        <a:ea typeface="ＭＳ Ｐゴシック" pitchFamily="20" charset="-128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0" charset="0"/>
                          <a:ea typeface="ＭＳ Ｐゴシック" pitchFamily="20" charset="-128"/>
                        </a:rPr>
                        <a:t>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0" charset="0"/>
                          <a:ea typeface="ＭＳ Ｐゴシック" pitchFamily="20" charset="-128"/>
                        </a:rPr>
                        <a:t>1.0000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0" charset="0"/>
                          <a:ea typeface="ＭＳ Ｐゴシック" pitchFamily="20" charset="-128"/>
                        </a:rPr>
                        <a:t>100.000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0" charset="0"/>
                          <a:ea typeface="ＭＳ Ｐゴシック" pitchFamily="20" charset="-128"/>
                        </a:rPr>
                        <a:t> 76.322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0" charset="0"/>
                          <a:ea typeface="ＭＳ Ｐゴシック" pitchFamily="20" charset="-128"/>
                        </a:rPr>
                        <a:t>0.763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0" charset="0"/>
                          <a:ea typeface="ＭＳ Ｐゴシック" pitchFamily="20" charset="-128"/>
                        </a:rPr>
                        <a:t>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0" charset="0"/>
                          <a:ea typeface="ＭＳ Ｐゴシック" pitchFamily="20" charset="-128"/>
                        </a:rPr>
                        <a:t>0.3679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0" charset="0"/>
                          <a:ea typeface="ＭＳ Ｐゴシック" pitchFamily="20" charset="-128"/>
                        </a:rPr>
                        <a:t>171.828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0" charset="0"/>
                          <a:ea typeface="ＭＳ Ｐゴシック" pitchFamily="20" charset="-128"/>
                        </a:rPr>
                        <a:t> 35.135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0" charset="0"/>
                          <a:ea typeface="ＭＳ Ｐゴシック" pitchFamily="20" charset="-128"/>
                        </a:rPr>
                        <a:t>0.460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0" charset="0"/>
                          <a:ea typeface="ＭＳ Ｐゴシック" pitchFamily="20" charset="-128"/>
                        </a:rPr>
                        <a:t>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0" charset="0"/>
                          <a:ea typeface="ＭＳ Ｐゴシック" pitchFamily="20" charset="-128"/>
                        </a:rPr>
                        <a:t>0.6922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0" charset="0"/>
                          <a:ea typeface="ＭＳ Ｐゴシック" pitchFamily="20" charset="-128"/>
                        </a:rPr>
                        <a:t> 46.854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0" charset="0"/>
                          <a:ea typeface="ＭＳ Ｐゴシック" pitchFamily="20" charset="-128"/>
                        </a:rPr>
                        <a:t> 22.050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0" charset="0"/>
                          <a:ea typeface="ＭＳ Ｐゴシック" pitchFamily="20" charset="-128"/>
                        </a:rPr>
                        <a:t>0.628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0" charset="0"/>
                          <a:ea typeface="ＭＳ Ｐゴシック" pitchFamily="20" charset="-128"/>
                        </a:rPr>
                        <a:t>4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0" charset="0"/>
                          <a:ea typeface="ＭＳ Ｐゴシック" pitchFamily="20" charset="-128"/>
                        </a:rPr>
                        <a:t>0.5005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0" charset="0"/>
                          <a:ea typeface="ＭＳ Ｐゴシック" pitchFamily="20" charset="-128"/>
                        </a:rPr>
                        <a:t> 38.309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0" charset="0"/>
                          <a:ea typeface="ＭＳ Ｐゴシック" pitchFamily="20" charset="-128"/>
                        </a:rPr>
                        <a:t> 11.755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0" charset="0"/>
                          <a:ea typeface="ＭＳ Ｐゴシック" pitchFamily="20" charset="-128"/>
                        </a:rPr>
                        <a:t>0.533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88" name="Picture 76" descr="fig0602">
            <a:extLst>
              <a:ext uri="{FF2B5EF4-FFF2-40B4-BE49-F238E27FC236}">
                <a16:creationId xmlns:a16="http://schemas.microsoft.com/office/drawing/2014/main" id="{8AD99699-944D-4370-B1C2-EEDFC11CC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75" y="1524000"/>
            <a:ext cx="31210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D6F19B-626E-41B2-9289-86EBA01DC846}"/>
              </a:ext>
            </a:extLst>
          </p:cNvPr>
          <p:cNvSpPr txBox="1"/>
          <p:nvPr/>
        </p:nvSpPr>
        <p:spPr>
          <a:xfrm>
            <a:off x="1934965" y="6383187"/>
            <a:ext cx="392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true value of the root: 0.56714329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EAB0D2A-5CA4-4252-B8EA-FFE82BA50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84137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BD3F4A7-0C06-4EF8-B1EE-DAA96A94E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27" y="1225061"/>
            <a:ext cx="4113823" cy="4724400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of the simple fixed-point iteration method requires that the derivative of g(x) near the root has a magnitude less than 1.</a:t>
            </a:r>
          </a:p>
          <a:p>
            <a:pPr marL="0" indent="0" eaLnBrk="1" hangingPunct="1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lvl="1" indent="-533400" eaLnBrk="1" hangingPunct="1">
              <a:buFontTx/>
              <a:buAutoNum type="alphaLcParenR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Convergent, 0≤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’&lt;1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Convergent, -1&lt;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’≤0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Divergent,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g’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Divergent,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g’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&lt;-1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A58728-E4C0-4D60-BF88-E187E26B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431" y="967147"/>
            <a:ext cx="2302852" cy="24354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451511-43F9-4FAB-BBAD-9AF961671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702" y="944525"/>
            <a:ext cx="2205282" cy="24756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5177C5-FBDD-4A10-B399-2C783E470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431" y="3815861"/>
            <a:ext cx="2302852" cy="2582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ABF106-54D7-4947-9A92-4CD56B249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118" y="3815862"/>
            <a:ext cx="2277642" cy="25821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B28246B-3064-41F9-93CA-D7ABB5A01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6089" y="215658"/>
            <a:ext cx="7886700" cy="7545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331D4-BA88-451B-A408-91005C7AE261}"/>
              </a:ext>
            </a:extLst>
          </p:cNvPr>
          <p:cNvSpPr txBox="1"/>
          <p:nvPr/>
        </p:nvSpPr>
        <p:spPr>
          <a:xfrm>
            <a:off x="356089" y="942386"/>
            <a:ext cx="8078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roots of f(x)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2^(-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using the fixed-point method implemented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2F008-ECE7-44FE-AFB4-FD85BCC42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366" y="2048760"/>
            <a:ext cx="4677553" cy="418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1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>
            <a:extLst>
              <a:ext uri="{FF2B5EF4-FFF2-40B4-BE49-F238E27FC236}">
                <a16:creationId xmlns:a16="http://schemas.microsoft.com/office/drawing/2014/main" id="{49E297E5-D6EA-47E6-81C7-BA858077A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6428" y="136527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Newton-Raphson Method </a:t>
            </a:r>
            <a:b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s-PE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(Also known as Newton’s Method)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C688457B-149B-454D-96A3-C3B43ED88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31731"/>
            <a:ext cx="8229600" cy="4419600"/>
          </a:xfrm>
          <a:noFill/>
          <a:ln w="57150" cmpd="thinThick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s-PE" dirty="0">
                <a:solidFill>
                  <a:srgbClr val="0E0C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Given an initial guess of the root </a:t>
            </a:r>
            <a:r>
              <a:rPr lang="en-US" altLang="es-PE" sz="3200" b="1" i="1" dirty="0">
                <a:solidFill>
                  <a:srgbClr val="0E0C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s-PE" sz="3200" b="1" i="1" baseline="-25000" dirty="0">
                <a:solidFill>
                  <a:srgbClr val="0E0C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s-PE" dirty="0">
                <a:solidFill>
                  <a:srgbClr val="0E0C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Newton-Raphson method </a:t>
            </a:r>
            <a:r>
              <a:rPr lang="en-US" altLang="es-P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information about the function and its derivative</a:t>
            </a:r>
            <a:r>
              <a:rPr lang="en-US" altLang="es-PE" dirty="0">
                <a:solidFill>
                  <a:srgbClr val="0E0C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that point to find a better guess of the root.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s-P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s-P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PE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altLang="es-P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continuous and the first derivative is known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P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initial guess </a:t>
            </a:r>
            <a:r>
              <a:rPr lang="en-US" altLang="es-PE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s-PE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s-P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s-PE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f’(x</a:t>
            </a:r>
            <a:r>
              <a:rPr lang="en-US" altLang="es-PE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s-PE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)≠0</a:t>
            </a:r>
            <a:r>
              <a:rPr lang="en-US" altLang="es-P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given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7479</TotalTime>
  <Words>1091</Words>
  <Application>Microsoft Office PowerPoint</Application>
  <PresentationFormat>Presentación en pantalla (4:3)</PresentationFormat>
  <Paragraphs>173</Paragraphs>
  <Slides>21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Courier</vt:lpstr>
      <vt:lpstr>Symbol</vt:lpstr>
      <vt:lpstr>Times New Roman</vt:lpstr>
      <vt:lpstr>Verdana</vt:lpstr>
      <vt:lpstr>Wingdings</vt:lpstr>
      <vt:lpstr>Office Theme</vt:lpstr>
      <vt:lpstr>Equation</vt:lpstr>
      <vt:lpstr>Calculo Numérico I Raíces de ecuaciones: Métodos Abiertos - I </vt:lpstr>
      <vt:lpstr>Objectives</vt:lpstr>
      <vt:lpstr>Open Methods</vt:lpstr>
      <vt:lpstr>Graphical Comparison of Methods</vt:lpstr>
      <vt:lpstr>1. Simple Fixed-Point Iteration</vt:lpstr>
      <vt:lpstr>Example 01</vt:lpstr>
      <vt:lpstr>Convergence</vt:lpstr>
      <vt:lpstr>Example 02</vt:lpstr>
      <vt:lpstr>2. Newton-Raphson Method  (Also known as Newton’s Method)</vt:lpstr>
      <vt:lpstr>Newton Raphson Method - Graphical Depiction -</vt:lpstr>
      <vt:lpstr>Derivation of Newton’s Method</vt:lpstr>
      <vt:lpstr>Newton’s Method</vt:lpstr>
      <vt:lpstr>Example</vt:lpstr>
      <vt:lpstr>Example</vt:lpstr>
      <vt:lpstr>Use the Newton-Raphson method to estimate the root of</vt:lpstr>
      <vt:lpstr>Example 03</vt:lpstr>
      <vt:lpstr>Presentación de PowerPoint</vt:lpstr>
      <vt:lpstr>Presentación de PowerPoint</vt:lpstr>
      <vt:lpstr>Presentación de PowerPoint</vt:lpstr>
      <vt:lpstr>Presentación de PowerPoint</vt:lpstr>
      <vt:lpstr>A Perverse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Alberto Sanchez Rodas</dc:creator>
  <cp:lastModifiedBy>Luis Alberto Sanchez Rodas</cp:lastModifiedBy>
  <cp:revision>9</cp:revision>
  <dcterms:created xsi:type="dcterms:W3CDTF">2018-08-24T01:06:13Z</dcterms:created>
  <dcterms:modified xsi:type="dcterms:W3CDTF">2021-05-07T04:45:46Z</dcterms:modified>
</cp:coreProperties>
</file>