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07" r:id="rId4"/>
    <p:sldId id="308" r:id="rId5"/>
    <p:sldId id="315" r:id="rId6"/>
    <p:sldId id="316" r:id="rId7"/>
    <p:sldId id="407" r:id="rId8"/>
    <p:sldId id="317" r:id="rId9"/>
    <p:sldId id="426" r:id="rId10"/>
    <p:sldId id="427" r:id="rId11"/>
    <p:sldId id="474" r:id="rId12"/>
    <p:sldId id="428" r:id="rId13"/>
    <p:sldId id="420" r:id="rId14"/>
    <p:sldId id="421" r:id="rId15"/>
    <p:sldId id="422" r:id="rId16"/>
    <p:sldId id="423" r:id="rId17"/>
    <p:sldId id="424" r:id="rId18"/>
    <p:sldId id="473" r:id="rId19"/>
    <p:sldId id="309" r:id="rId20"/>
    <p:sldId id="311" r:id="rId21"/>
    <p:sldId id="312" r:id="rId22"/>
    <p:sldId id="310" r:id="rId23"/>
    <p:sldId id="31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9CC8-F14A-42F4-8831-CA6B6D4ABAB0}" v="60" dt="2019-04-12T17:53:54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>
            <a:extLst>
              <a:ext uri="{FF2B5EF4-FFF2-40B4-BE49-F238E27FC236}">
                <a16:creationId xmlns:a16="http://schemas.microsoft.com/office/drawing/2014/main" id="{C9F53EF4-9A0C-4D31-93CA-D399FA224A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C26B8-0E6A-4101-94B0-7534710D3D9D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5/7/2021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1011" name="Rectangle 7">
            <a:extLst>
              <a:ext uri="{FF2B5EF4-FFF2-40B4-BE49-F238E27FC236}">
                <a16:creationId xmlns:a16="http://schemas.microsoft.com/office/drawing/2014/main" id="{B4F61C89-149B-46E8-AD45-A0FFF8AFC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8FF25-9C41-492E-9AD2-685BD7434DFC}" type="slidenum">
              <a:rPr lang="ar-SA" altLang="es-PE">
                <a:latin typeface="Arial" panose="020B0604020202020204" pitchFamily="34" charset="0"/>
              </a:rPr>
              <a:pPr eaLnBrk="1" hangingPunct="1"/>
              <a:t>5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AED62AB2-19EE-4222-A514-6FD10786A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>
            <a:extLst>
              <a:ext uri="{FF2B5EF4-FFF2-40B4-BE49-F238E27FC236}">
                <a16:creationId xmlns:a16="http://schemas.microsoft.com/office/drawing/2014/main" id="{93645002-8723-4F85-B3C9-55B2348B9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>
            <a:extLst>
              <a:ext uri="{FF2B5EF4-FFF2-40B4-BE49-F238E27FC236}">
                <a16:creationId xmlns:a16="http://schemas.microsoft.com/office/drawing/2014/main" id="{DF86C0CF-BB39-4C88-AA25-4ED457F329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4C5D9B-7EC1-43C3-8BA4-A6EAF6DC8F7C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5/7/2021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3059" name="Rectangle 7">
            <a:extLst>
              <a:ext uri="{FF2B5EF4-FFF2-40B4-BE49-F238E27FC236}">
                <a16:creationId xmlns:a16="http://schemas.microsoft.com/office/drawing/2014/main" id="{6BAFECF3-7B69-4E30-A01E-7B36D2009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4250EB-253B-4C14-9780-FF1F8A868E3E}" type="slidenum">
              <a:rPr lang="ar-SA" altLang="es-PE">
                <a:latin typeface="Arial" panose="020B0604020202020204" pitchFamily="34" charset="0"/>
              </a:rPr>
              <a:pPr eaLnBrk="1" hangingPunct="1"/>
              <a:t>6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FFCDF9EB-DFC2-4E52-9C18-A8C3383A8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id="{A01CF7B4-97A9-4FEE-B01A-9290EB8F7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>
            <a:extLst>
              <a:ext uri="{FF2B5EF4-FFF2-40B4-BE49-F238E27FC236}">
                <a16:creationId xmlns:a16="http://schemas.microsoft.com/office/drawing/2014/main" id="{2817A711-B61E-463B-B252-6D5FF4BEBD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BC7914-E5E4-4C17-8933-5A6696797591}" type="datetime1">
              <a:rPr lang="en-US" altLang="es-PE" smtClean="0">
                <a:latin typeface="Arial" panose="020B0604020202020204" pitchFamily="34" charset="0"/>
              </a:rPr>
              <a:pPr eaLnBrk="1" hangingPunct="1"/>
              <a:t>5/7/2021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4083" name="Rectangle 7">
            <a:extLst>
              <a:ext uri="{FF2B5EF4-FFF2-40B4-BE49-F238E27FC236}">
                <a16:creationId xmlns:a16="http://schemas.microsoft.com/office/drawing/2014/main" id="{2D6B69D2-2EE1-4D2A-9D52-5E2A0F0D8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FDF3A4-CCDD-44DA-94F4-757A7F788A61}" type="slidenum">
              <a:rPr lang="ar-SA" altLang="es-PE">
                <a:latin typeface="Arial" panose="020B0604020202020204" pitchFamily="34" charset="0"/>
              </a:rPr>
              <a:pPr eaLnBrk="1" hangingPunct="1"/>
              <a:t>8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174084" name="Rectangle 2">
            <a:extLst>
              <a:ext uri="{FF2B5EF4-FFF2-40B4-BE49-F238E27FC236}">
                <a16:creationId xmlns:a16="http://schemas.microsoft.com/office/drawing/2014/main" id="{F296F6C9-0FCC-4F0A-8B30-D928B8C6A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>
            <a:extLst>
              <a:ext uri="{FF2B5EF4-FFF2-40B4-BE49-F238E27FC236}">
                <a16:creationId xmlns:a16="http://schemas.microsoft.com/office/drawing/2014/main" id="{9DAC54AC-334F-403A-A287-C64E16214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E2D2C95-A8D5-4923-84A3-9249F5165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6284063-2C5A-457B-9FB6-168FDF5F3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KFUPM - T102 - Section 09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50B00C-B42A-4A1A-AC6B-7EBDB935E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00390-47C8-45F2-AF62-72458AE560D0}" type="slidenum">
              <a:rPr lang="ar-SA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840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7/05/2021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75" y="1222310"/>
            <a:ext cx="7825155" cy="4180114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Raíces de ecuaciones –Métodos Abiertos  - II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CBF69-4C9F-4C92-815E-64A06F521DEA}"/>
              </a:ext>
            </a:extLst>
          </p:cNvPr>
          <p:cNvSpPr txBox="1"/>
          <p:nvPr/>
        </p:nvSpPr>
        <p:spPr>
          <a:xfrm>
            <a:off x="237393" y="1859340"/>
            <a:ext cx="849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Newton’s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may be modified to improve the speed an the convergence. The modified Newton’s method designed for roots of multiplicity 2 or higher proposed by Ralston and Rabinowitz (1978).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691A-A4BC-486A-9A7A-2E1DCF42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3" y="5531493"/>
            <a:ext cx="8429625" cy="9810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A02F1-E70B-4E10-83B9-5B5BDCF1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3" y="38396"/>
            <a:ext cx="8906607" cy="1866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BC490-6739-44D7-A4E2-FC51E536505E}"/>
              </a:ext>
            </a:extLst>
          </p:cNvPr>
          <p:cNvSpPr txBox="1"/>
          <p:nvPr/>
        </p:nvSpPr>
        <p:spPr>
          <a:xfrm>
            <a:off x="237393" y="3383339"/>
            <a:ext cx="849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en definir una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nueva función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que es el cociente de la función original entre su derivada, Se puede demostrar que esta función tiene raíces en las mismas posiciones que la función original.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C5176-2DA5-4D91-A887-5CAF5F9D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09" y="4577265"/>
            <a:ext cx="1496486" cy="7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AAF61F-D993-4B0D-8EF8-E3A32085C3C0}"/>
              </a:ext>
            </a:extLst>
          </p:cNvPr>
          <p:cNvSpPr txBox="1"/>
          <p:nvPr/>
        </p:nvSpPr>
        <p:spPr>
          <a:xfrm>
            <a:off x="771787" y="591953"/>
            <a:ext cx="73990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function</a:t>
            </a:r>
            <a:r>
              <a:rPr lang="es-PE" dirty="0"/>
              <a:t> [r, n] = </a:t>
            </a:r>
            <a:r>
              <a:rPr lang="es-PE" dirty="0" err="1"/>
              <a:t>NewtonMod</a:t>
            </a:r>
            <a:r>
              <a:rPr lang="es-PE" dirty="0"/>
              <a:t>(f,fp</a:t>
            </a:r>
            <a:r>
              <a:rPr lang="es-PE"/>
              <a:t>,f2p, </a:t>
            </a:r>
            <a:r>
              <a:rPr lang="es-PE" dirty="0"/>
              <a:t>x1, tol, N)</a:t>
            </a:r>
          </a:p>
          <a:p>
            <a:r>
              <a:rPr lang="es-PE" dirty="0"/>
              <a:t>%UNTITLED3 </a:t>
            </a:r>
            <a:r>
              <a:rPr lang="es-PE" dirty="0" err="1"/>
              <a:t>Summary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goes</a:t>
            </a:r>
            <a:r>
              <a:rPr lang="es-PE" dirty="0"/>
              <a:t> </a:t>
            </a:r>
            <a:r>
              <a:rPr lang="es-PE" dirty="0" err="1"/>
              <a:t>here</a:t>
            </a:r>
            <a:endParaRPr lang="es-PE" dirty="0"/>
          </a:p>
          <a:p>
            <a:r>
              <a:rPr lang="es-PE" dirty="0"/>
              <a:t>%   </a:t>
            </a:r>
            <a:r>
              <a:rPr lang="es-PE" dirty="0" err="1"/>
              <a:t>Detailed</a:t>
            </a:r>
            <a:r>
              <a:rPr lang="es-PE" dirty="0"/>
              <a:t> </a:t>
            </a:r>
            <a:r>
              <a:rPr lang="es-PE" dirty="0" err="1"/>
              <a:t>explanation</a:t>
            </a:r>
            <a:r>
              <a:rPr lang="es-PE" dirty="0"/>
              <a:t> </a:t>
            </a:r>
            <a:r>
              <a:rPr lang="es-PE" dirty="0" err="1"/>
              <a:t>goes</a:t>
            </a:r>
            <a:r>
              <a:rPr lang="es-PE" dirty="0"/>
              <a:t> </a:t>
            </a:r>
            <a:r>
              <a:rPr lang="es-PE" dirty="0" err="1"/>
              <a:t>here</a:t>
            </a:r>
            <a:endParaRPr lang="es-PE" dirty="0"/>
          </a:p>
          <a:p>
            <a:r>
              <a:rPr lang="es-PE" dirty="0" err="1"/>
              <a:t>if</a:t>
            </a:r>
            <a:r>
              <a:rPr lang="es-PE" dirty="0"/>
              <a:t> </a:t>
            </a:r>
            <a:r>
              <a:rPr lang="es-PE" dirty="0" err="1"/>
              <a:t>nargin</a:t>
            </a:r>
            <a:r>
              <a:rPr lang="es-PE" dirty="0"/>
              <a:t> &lt; 4 || </a:t>
            </a:r>
            <a:r>
              <a:rPr lang="es-PE" dirty="0" err="1"/>
              <a:t>isempty</a:t>
            </a:r>
            <a:r>
              <a:rPr lang="es-PE" dirty="0"/>
              <a:t>(N)</a:t>
            </a:r>
          </a:p>
          <a:p>
            <a:r>
              <a:rPr lang="es-PE" dirty="0"/>
              <a:t>    N = 20; </a:t>
            </a:r>
          </a:p>
          <a:p>
            <a:r>
              <a:rPr lang="es-PE" dirty="0" err="1"/>
              <a:t>end</a:t>
            </a:r>
            <a:endParaRPr lang="es-PE" dirty="0"/>
          </a:p>
          <a:p>
            <a:r>
              <a:rPr lang="es-PE" dirty="0" err="1"/>
              <a:t>if</a:t>
            </a:r>
            <a:r>
              <a:rPr lang="es-PE" dirty="0"/>
              <a:t> </a:t>
            </a:r>
            <a:r>
              <a:rPr lang="es-PE" dirty="0" err="1"/>
              <a:t>nargin</a:t>
            </a:r>
            <a:r>
              <a:rPr lang="es-PE" dirty="0"/>
              <a:t> &lt; 3 || </a:t>
            </a:r>
            <a:r>
              <a:rPr lang="es-PE" dirty="0" err="1"/>
              <a:t>isempty</a:t>
            </a:r>
            <a:r>
              <a:rPr lang="es-PE" dirty="0"/>
              <a:t>(tol)</a:t>
            </a:r>
          </a:p>
          <a:p>
            <a:r>
              <a:rPr lang="es-PE" dirty="0"/>
              <a:t>    tol = 1e-4; </a:t>
            </a:r>
          </a:p>
          <a:p>
            <a:r>
              <a:rPr lang="es-PE" dirty="0" err="1"/>
              <a:t>end</a:t>
            </a:r>
            <a:endParaRPr lang="es-PE" dirty="0"/>
          </a:p>
          <a:p>
            <a:r>
              <a:rPr lang="es-PE" dirty="0"/>
              <a:t>x = </a:t>
            </a:r>
            <a:r>
              <a:rPr lang="es-PE" dirty="0" err="1"/>
              <a:t>zeros</a:t>
            </a:r>
            <a:r>
              <a:rPr lang="es-PE" dirty="0"/>
              <a:t>(1,N+1); % </a:t>
            </a:r>
            <a:r>
              <a:rPr lang="es-PE" dirty="0" err="1"/>
              <a:t>Pre-allocate</a:t>
            </a:r>
            <a:endParaRPr lang="es-PE" dirty="0"/>
          </a:p>
          <a:p>
            <a:r>
              <a:rPr lang="es-PE" dirty="0"/>
              <a:t>x(1) = x1;</a:t>
            </a:r>
          </a:p>
          <a:p>
            <a:r>
              <a:rPr lang="es-PE" dirty="0" err="1"/>
              <a:t>for</a:t>
            </a:r>
            <a:r>
              <a:rPr lang="es-PE" dirty="0"/>
              <a:t> n = 1:N,</a:t>
            </a:r>
          </a:p>
          <a:p>
            <a:r>
              <a:rPr lang="es-PE" dirty="0"/>
              <a:t>    x(n+1) = x(n) - (f(x(n))*</a:t>
            </a:r>
            <a:r>
              <a:rPr lang="es-PE" dirty="0" err="1"/>
              <a:t>fp</a:t>
            </a:r>
            <a:r>
              <a:rPr lang="es-PE" dirty="0"/>
              <a:t>(x(n)))/(</a:t>
            </a:r>
            <a:r>
              <a:rPr lang="es-PE" dirty="0" err="1"/>
              <a:t>fp</a:t>
            </a:r>
            <a:r>
              <a:rPr lang="es-PE" dirty="0"/>
              <a:t>(x(n))^2-f(x(n))*f2p(x(n)));</a:t>
            </a:r>
          </a:p>
          <a:p>
            <a:r>
              <a:rPr lang="es-PE" dirty="0"/>
              <a:t>    </a:t>
            </a:r>
            <a:r>
              <a:rPr lang="es-PE" dirty="0" err="1"/>
              <a:t>if</a:t>
            </a:r>
            <a:r>
              <a:rPr lang="es-PE" dirty="0"/>
              <a:t> </a:t>
            </a:r>
            <a:r>
              <a:rPr lang="es-PE" dirty="0" err="1"/>
              <a:t>abs</a:t>
            </a:r>
            <a:r>
              <a:rPr lang="es-PE" dirty="0"/>
              <a:t>(x(n+1)-x(n)) &lt; tol,</a:t>
            </a:r>
          </a:p>
          <a:p>
            <a:r>
              <a:rPr lang="es-PE" dirty="0"/>
              <a:t>        r = x(n+1);</a:t>
            </a:r>
          </a:p>
          <a:p>
            <a:r>
              <a:rPr lang="es-PE" dirty="0"/>
              <a:t>        </a:t>
            </a:r>
            <a:r>
              <a:rPr lang="es-PE" dirty="0" err="1"/>
              <a:t>return</a:t>
            </a:r>
            <a:endParaRPr lang="es-PE" dirty="0"/>
          </a:p>
          <a:p>
            <a:r>
              <a:rPr lang="es-PE" dirty="0"/>
              <a:t>    </a:t>
            </a:r>
            <a:r>
              <a:rPr lang="es-PE" dirty="0" err="1"/>
              <a:t>end</a:t>
            </a:r>
            <a:endParaRPr lang="es-PE" dirty="0"/>
          </a:p>
          <a:p>
            <a:r>
              <a:rPr lang="es-PE" dirty="0" err="1"/>
              <a:t>end</a:t>
            </a:r>
            <a:endParaRPr lang="es-PE" dirty="0"/>
          </a:p>
          <a:p>
            <a:r>
              <a:rPr lang="es-PE" dirty="0" err="1"/>
              <a:t>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721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7F298-14BC-4CCD-9F0E-D04E2960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96"/>
            <a:ext cx="9144000" cy="1090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80554-971C-4F1D-BA36-45F51863C3B6}"/>
              </a:ext>
            </a:extLst>
          </p:cNvPr>
          <p:cNvSpPr txBox="1"/>
          <p:nvPr/>
        </p:nvSpPr>
        <p:spPr>
          <a:xfrm>
            <a:off x="-27993" y="217329"/>
            <a:ext cx="2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24E30-6F11-4FB8-8DDA-0B3AF3E3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581149"/>
            <a:ext cx="5095875" cy="49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02A25735-F31E-401D-84F6-7E115615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7134"/>
            <a:ext cx="7886700" cy="92249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Brent’s Root-location 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4DD55-782B-4681-A3A5-CDFA2417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422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approach that combines the reliability of bracketing with the speed of open methods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apply a speedy open method whenever possible, but revert to a reliable bracketing method if necessary</a:t>
            </a:r>
          </a:p>
          <a:p>
            <a:pPr lvl="2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in the event that the open method generate an unacceptable result (i.e., an estimate falling outside the bracket), the algorithm reverts to the more conservative bisection method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Richard Brent (1973)</a:t>
            </a:r>
          </a:p>
          <a:p>
            <a:pPr lvl="1">
              <a:defRPr/>
            </a:pPr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bracketing technique being used is </a:t>
            </a:r>
            <a:r>
              <a:rPr lang="en-US" altLang="zh-TW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bisection method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two open methods, namely, </a:t>
            </a:r>
            <a:r>
              <a:rPr lang="en-US" altLang="zh-TW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secant method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b="1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employed </a:t>
            </a:r>
          </a:p>
          <a:p>
            <a:pPr lvl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typically dominates at first but as root is approached, the technique shifts to the fast open methods</a:t>
            </a:r>
          </a:p>
          <a:p>
            <a:pPr lvl="1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0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28D8BCBC-F9C4-4ED8-A7DF-6C674C5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280"/>
            <a:ext cx="7886700" cy="83975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DA090-7F7F-4963-81BD-B7D5E6E2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4229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 is similar in spirit to the secant method</a:t>
            </a:r>
          </a:p>
          <a:p>
            <a:pPr lvl="1" algn="just">
              <a:defRPr/>
            </a:pPr>
            <a:r>
              <a:rPr lang="en-US" altLang="zh-TW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secant method: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straight line that goes through two guesses and take the intersection of the straight line with the x axis as the new root estimate</a:t>
            </a:r>
          </a:p>
          <a:p>
            <a:pPr lvl="1" algn="just">
              <a:defRPr/>
            </a:pPr>
            <a:r>
              <a:rPr lang="en-US" altLang="zh-TW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parabola (quadratic curve), a function of x, that goes through three points and take the intersection of the parabola with the x axis as the new root estimate</a:t>
            </a:r>
          </a:p>
          <a:p>
            <a:pPr lvl="2" algn="just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possible that the parabola might not intersect the x axis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 rectifies the difficulty by fitting the points with a parabola in y (a function of y)</a:t>
            </a:r>
          </a:p>
          <a:p>
            <a:pPr lvl="2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Tx/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61" name="物件 4">
            <a:extLst>
              <a:ext uri="{FF2B5EF4-FFF2-40B4-BE49-F238E27FC236}">
                <a16:creationId xmlns:a16="http://schemas.microsoft.com/office/drawing/2014/main" id="{A02E2810-63C2-4284-B1F4-476C2467E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1" y="5953125"/>
          <a:ext cx="84248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470400" imgH="342900" progId="Equation.3">
                  <p:embed/>
                </p:oleObj>
              </mc:Choice>
              <mc:Fallback>
                <p:oleObj name="方程式" r:id="rId2" imgW="4470400" imgH="342900" progId="Equation.3">
                  <p:embed/>
                  <p:pic>
                    <p:nvPicPr>
                      <p:cNvPr id="19461" name="物件 4">
                        <a:extLst>
                          <a:ext uri="{FF2B5EF4-FFF2-40B4-BE49-F238E27FC236}">
                            <a16:creationId xmlns:a16="http://schemas.microsoft.com/office/drawing/2014/main" id="{A02E2810-63C2-4284-B1F4-476C2467E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1" y="5953125"/>
                        <a:ext cx="84248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64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C5D49BBC-7ED3-42AA-99EC-D66DED83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614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30104-4C4D-4FB0-A169-891ABA88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2" y="1484531"/>
            <a:ext cx="8680815" cy="3479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EFB0B-00CE-4483-8C95-08C3CAC5BD8B}"/>
              </a:ext>
            </a:extLst>
          </p:cNvPr>
          <p:cNvSpPr txBox="1"/>
          <p:nvPr/>
        </p:nvSpPr>
        <p:spPr>
          <a:xfrm>
            <a:off x="195943" y="5197147"/>
            <a:ext cx="8630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el método de la secante y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interpolación 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inversa cuadrática. Observe que la parábola negra que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 por los tres puntos en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 llama “inversa” porque se escribe en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vez de en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5CE756F5-F7CD-4FA0-BC1E-B3C3BDED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03" y="87312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62E18-0B3F-4C9C-AABC-530F7BD4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7" y="1231106"/>
            <a:ext cx="5867400" cy="4476750"/>
          </a:xfrm>
          <a:prstGeom prst="rect">
            <a:avLst/>
          </a:prstGeom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774A5F47-1440-4E52-8CF7-C7F2CAF3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205" y="2447018"/>
            <a:ext cx="2693598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just" eaLnBrk="1" hangingPunct="1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inverse quadratic </a:t>
            </a:r>
          </a:p>
          <a:p>
            <a:pPr marL="0" lvl="1" algn="just" eaLnBrk="1" hangingPunct="1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x=f(y)</a:t>
            </a:r>
          </a:p>
          <a:p>
            <a:pPr marL="0" lvl="1" algn="just" eaLnBrk="1" hangingPunct="1"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intersect the x axis.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9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A886D5ED-43F9-4AE8-91B5-99761848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710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Quadratic Interpolation (IQI)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E20F60C6-A506-41F7-B5D7-CB65CAD9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87" y="1825625"/>
            <a:ext cx="8088863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root estimate, 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therefore, corresponds to y=0</a:t>
            </a:r>
          </a:p>
          <a:p>
            <a:pPr marL="457200" lvl="1" indent="0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-Substituted into the equation shown above, we can have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3" name="物件 5">
            <a:extLst>
              <a:ext uri="{FF2B5EF4-FFF2-40B4-BE49-F238E27FC236}">
                <a16:creationId xmlns:a16="http://schemas.microsoft.com/office/drawing/2014/main" id="{FE637101-3D3B-4E28-89D8-72E560782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13" y="3663156"/>
          <a:ext cx="8496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445000" imgH="342900" progId="Equation.3">
                  <p:embed/>
                </p:oleObj>
              </mc:Choice>
              <mc:Fallback>
                <p:oleObj name="方程式" r:id="rId2" imgW="4445000" imgH="342900" progId="Equation.3">
                  <p:embed/>
                  <p:pic>
                    <p:nvPicPr>
                      <p:cNvPr id="22533" name="物件 5">
                        <a:extLst>
                          <a:ext uri="{FF2B5EF4-FFF2-40B4-BE49-F238E27FC236}">
                            <a16:creationId xmlns:a16="http://schemas.microsoft.com/office/drawing/2014/main" id="{FE637101-3D3B-4E28-89D8-72E560782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3" y="3663156"/>
                        <a:ext cx="84963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62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B44F-BF60-4FA4-AB61-BBFE3D64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003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IQI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25016A-BE38-463A-90C4-CD0976618EDA}"/>
              </a:ext>
            </a:extLst>
          </p:cNvPr>
          <p:cNvSpPr txBox="1"/>
          <p:nvPr/>
        </p:nvSpPr>
        <p:spPr>
          <a:xfrm>
            <a:off x="494950" y="4501044"/>
            <a:ext cx="80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MATLAB Live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IQIDemo.mlx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calls the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IQI.m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Remark One of the major challenges for the IQI method is to ensure that the function values, i.e., f(a), f(b) and f(c), are distinct — since we are using them as our interpolation nodes.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C1CAF1-FD3F-4A2F-B7C3-005AE52F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3" y="1831944"/>
            <a:ext cx="7482980" cy="21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9298C75-3CB8-4FA4-93BC-56F0D6858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789" y="136527"/>
            <a:ext cx="7886700" cy="95372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MATLAB’s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16DC35-804D-49F9-ACA5-2107B7DC3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04546"/>
            <a:ext cx="7886700" cy="542485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MATLAB’s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best qualities of both bracketing methods and open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initial guess: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2400" dirty="0"/>
            </a:b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x0</a:t>
            </a:r>
            <a:r>
              <a:rPr lang="en-US" altLang="en-US" sz="2400" dirty="0">
                <a:latin typeface="Courier" pitchFamily="20" charset="0"/>
              </a:rPr>
              <a:t>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[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 err="1">
                <a:latin typeface="Courier" pitchFamily="20" charset="0"/>
              </a:rPr>
              <a:t>fx</a:t>
            </a:r>
            <a:r>
              <a:rPr lang="en-US" altLang="en-US" sz="2400" dirty="0">
                <a:latin typeface="Courier" pitchFamily="20" charset="0"/>
              </a:rPr>
              <a:t>]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x0</a:t>
            </a:r>
            <a:r>
              <a:rPr lang="en-US" altLang="en-US" sz="2400" dirty="0">
                <a:latin typeface="Courier" pitchFamily="20" charset="0"/>
              </a:rPr>
              <a:t>)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handle to the function being evaluated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initial guess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location of the root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function evaluated at that root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initial bracket: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2400" i="1" dirty="0">
                <a:latin typeface="Courier" pitchFamily="20" charset="0"/>
              </a:rPr>
            </a:b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[</a:t>
            </a:r>
            <a:r>
              <a:rPr lang="en-US" altLang="en-US" sz="2400" i="1" dirty="0">
                <a:latin typeface="Courier" pitchFamily="20" charset="0"/>
              </a:rPr>
              <a:t>x0 x1</a:t>
            </a:r>
            <a:r>
              <a:rPr lang="en-US" altLang="en-US" sz="2400" dirty="0">
                <a:latin typeface="Courier" pitchFamily="20" charset="0"/>
              </a:rPr>
              <a:t>])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[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 err="1">
                <a:latin typeface="Courier" pitchFamily="20" charset="0"/>
              </a:rPr>
              <a:t>fx</a:t>
            </a:r>
            <a:r>
              <a:rPr lang="en-US" altLang="en-US" sz="2400" dirty="0">
                <a:latin typeface="Courier" pitchFamily="20" charset="0"/>
              </a:rPr>
              <a:t>]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[</a:t>
            </a:r>
            <a:r>
              <a:rPr lang="en-US" altLang="en-US" sz="2400" i="1" dirty="0">
                <a:latin typeface="Courier" pitchFamily="20" charset="0"/>
              </a:rPr>
              <a:t>x0 x1</a:t>
            </a:r>
            <a:r>
              <a:rPr lang="en-US" altLang="en-US" sz="2400" dirty="0">
                <a:latin typeface="Courier" pitchFamily="20" charset="0"/>
              </a:rPr>
              <a:t>])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above, except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guesses that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a sign change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39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028B82-4406-435F-A5CC-B105C605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09FEDF-3D85-4141-800F-343D1254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66886"/>
            <a:ext cx="7886700" cy="3885958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implement both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secant and the modified secant methods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Brent’s Root-location Method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implement both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Newton’s Method for Roots with Multiplicity 2 or Higher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use MATLAB’s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estimate roots.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manipulate and determine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 of polynomials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MATLAB.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48F982-C1CA-4F57-8A37-987E3ACF8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4E2F517-B60A-4802-8F35-8E7251F99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371601"/>
            <a:ext cx="7886700" cy="4805362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may be passed to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third input argument - the options are a data structure created by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parameter to be set</a:t>
            </a:r>
          </a:p>
          <a:p>
            <a:pPr lvl="1" eaLnBrk="1" hangingPunct="1"/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value to which to set that parameter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commonly used with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lvl="2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when set to ‘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displays a detailed record of all the iterations</a:t>
            </a:r>
          </a:p>
          <a:p>
            <a:pPr lvl="2" eaLnBrk="1" hangingPunct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positive scalar that sets a termination tolerance on x.</a:t>
            </a:r>
          </a:p>
        </p:txBody>
      </p:sp>
    </p:spTree>
    <p:extLst>
      <p:ext uri="{BB962C8B-B14F-4D97-AF65-F5344CB8AC3E}">
        <p14:creationId xmlns:p14="http://schemas.microsoft.com/office/powerpoint/2010/main" val="292541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8BD3C40-D59F-4070-BB37-42C8A6A0B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fzero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A98FFF6-4A6B-4D72-9E5F-FBA28E0FE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(‘display’, ‘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options to display each iteration of root finding process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(@(x) x^10-1, 0.5, options)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fzero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roots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starting with an initial guess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=0.5.</a:t>
            </a:r>
          </a:p>
          <a:p>
            <a:pPr marL="457200" lvl="1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reports x=1,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after 35 function counts</a:t>
            </a:r>
          </a:p>
        </p:txBody>
      </p:sp>
    </p:spTree>
    <p:extLst>
      <p:ext uri="{BB962C8B-B14F-4D97-AF65-F5344CB8AC3E}">
        <p14:creationId xmlns:p14="http://schemas.microsoft.com/office/powerpoint/2010/main" val="387537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EF55530-1431-415A-96E5-BCC79ECD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768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0789A29-F4A6-4EDE-8350-42FFE9E03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82615"/>
            <a:ext cx="7886700" cy="459434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has a built in program called roots to determine all the roots of a polynomial - including imaginary and complex ones.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roots(c)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column vector containing the roots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row vector containing the polynomial coefficients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roots of</a:t>
            </a:r>
          </a:p>
          <a:p>
            <a:pPr marL="457200" lvl="1" indent="0" eaLnBrk="1" hangingPunct="1">
              <a:buNone/>
            </a:pP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+2.125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-3.875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+1.25</a:t>
            </a:r>
          </a:p>
          <a:p>
            <a:pPr marL="457200" lvl="1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roots([1 -3.5 2.75 2.125 -3.875 1.25])</a:t>
            </a:r>
          </a:p>
        </p:txBody>
      </p:sp>
    </p:spTree>
    <p:extLst>
      <p:ext uri="{BB962C8B-B14F-4D97-AF65-F5344CB8AC3E}">
        <p14:creationId xmlns:p14="http://schemas.microsoft.com/office/powerpoint/2010/main" val="91806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AA7880-9168-467E-9CFF-39984C323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0975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78B74BE-6CB1-48ED-9ED4-31AF33C0C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169379"/>
            <a:ext cx="7886700" cy="481415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MATLAB’s poly function can be used to determine polynomial coefficients if roots are given: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poly([0.5 -1])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=0 for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reports b = [1.000 0.5000 -0.5000]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corresponds to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MATLAB’s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can evaluate a polynomial at one or more points: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[1 -3.5 2.75 2.125 -3.875 1.25];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used as coefficients of a polynomial, this corresponds to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+2.125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-3.875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calculates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which MATLAB reports as -0.2500</a:t>
            </a:r>
          </a:p>
        </p:txBody>
      </p:sp>
    </p:spTree>
    <p:extLst>
      <p:ext uri="{BB962C8B-B14F-4D97-AF65-F5344CB8AC3E}">
        <p14:creationId xmlns:p14="http://schemas.microsoft.com/office/powerpoint/2010/main" val="4570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EEF1C5-02DD-43E3-AF28-76570A243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46ADD982-756D-4EDE-B117-13476CFBB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973" y="1676156"/>
            <a:ext cx="7886700" cy="435133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problem in implementing the Newton-Raphson method is the evaluation of the derivative - there are certain functions whose derivatives may be difficult or inconvenient to evaluate.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cases, the derivative can be approximated by a backward finite divided difference: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435B6829-7A88-47B5-87EF-39D194A0B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204" y="4651253"/>
          <a:ext cx="29162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06400" progId="Equation.3">
                  <p:embed/>
                </p:oleObj>
              </mc:Choice>
              <mc:Fallback>
                <p:oleObj name="Equation" r:id="rId2" imgW="1447800" imgH="4064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435B6829-7A88-47B5-87EF-39D194A0B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204" y="4651253"/>
                        <a:ext cx="291623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71608913-D4F2-47D7-B7B1-223B73FEB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EB4E38-9BB0-4886-87BA-87A60FB48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of this approximation for the derivative to the Newton-Raphson method equation gives:</a:t>
            </a:r>
          </a:p>
          <a:p>
            <a:pPr marL="0" indent="0" eaLnBrk="1" hangingPunct="1">
              <a:buNone/>
            </a:pP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this method requires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estimates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does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 an analytical expression of the derivative.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C7B58585-7A2B-4D9E-9665-B6203864D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0" y="2952750"/>
          <a:ext cx="3155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431800" progId="Equation.3">
                  <p:embed/>
                </p:oleObj>
              </mc:Choice>
              <mc:Fallback>
                <p:oleObj name="Equation" r:id="rId2" imgW="1587500" imgH="4318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C7B58585-7A2B-4D9E-9665-B6203864D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952750"/>
                        <a:ext cx="3155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80CA5643-0943-4E2E-951B-FC184B8B8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</a:p>
        </p:txBody>
      </p:sp>
      <p:graphicFrame>
        <p:nvGraphicFramePr>
          <p:cNvPr id="32770" name="Object 3">
            <a:extLst>
              <a:ext uri="{FF2B5EF4-FFF2-40B4-BE49-F238E27FC236}">
                <a16:creationId xmlns:a16="http://schemas.microsoft.com/office/drawing/2014/main" id="{B9BC5F81-206F-4329-9D13-B53CB922D20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0413" y="1863725"/>
          <a:ext cx="5870575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1346040" progId="Equation.3">
                  <p:embed/>
                </p:oleObj>
              </mc:Choice>
              <mc:Fallback>
                <p:oleObj name="Equation" r:id="rId3" imgW="1968480" imgH="1346040" progId="Equation.3">
                  <p:embed/>
                  <p:pic>
                    <p:nvPicPr>
                      <p:cNvPr id="32770" name="Object 3">
                        <a:extLst>
                          <a:ext uri="{FF2B5EF4-FFF2-40B4-BE49-F238E27FC236}">
                            <a16:creationId xmlns:a16="http://schemas.microsoft.com/office/drawing/2014/main" id="{B9BC5F81-206F-4329-9D13-B53CB922D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863725"/>
                        <a:ext cx="5870575" cy="401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4">
            <a:extLst>
              <a:ext uri="{FF2B5EF4-FFF2-40B4-BE49-F238E27FC236}">
                <a16:creationId xmlns:a16="http://schemas.microsoft.com/office/drawing/2014/main" id="{1B7CD5A4-6D96-4376-B03D-98B87D0D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724400"/>
          </a:xfrm>
          <a:prstGeom prst="rect">
            <a:avLst/>
          </a:prstGeom>
          <a:noFill/>
          <a:ln w="38100" cmpd="dbl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2">
            <a:extLst>
              <a:ext uri="{FF2B5EF4-FFF2-40B4-BE49-F238E27FC236}">
                <a16:creationId xmlns:a16="http://schemas.microsoft.com/office/drawing/2014/main" id="{7BC05ED9-0110-4BCD-BE39-405B54316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 - Flowchart</a:t>
            </a:r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id="{D2C3DC21-0041-4AF1-878D-33C85DBC676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3048000"/>
          <a:ext cx="38100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280" imgH="634680" progId="Equation.3">
                  <p:embed/>
                </p:oleObj>
              </mc:Choice>
              <mc:Fallback>
                <p:oleObj name="Equation" r:id="rId3" imgW="2006280" imgH="634680" progId="Equation.3">
                  <p:embed/>
                  <p:pic>
                    <p:nvPicPr>
                      <p:cNvPr id="34818" name="Object 3">
                        <a:extLst>
                          <a:ext uri="{FF2B5EF4-FFF2-40B4-BE49-F238E27FC236}">
                            <a16:creationId xmlns:a16="http://schemas.microsoft.com/office/drawing/2014/main" id="{D2C3DC21-0041-4AF1-878D-33C85DBC6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38100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378B25E7-E071-49CF-AF0A-8A5EF23EE0B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1905000"/>
          <a:ext cx="1905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34819" name="Object 4">
                        <a:extLst>
                          <a:ext uri="{FF2B5EF4-FFF2-40B4-BE49-F238E27FC236}">
                            <a16:creationId xmlns:a16="http://schemas.microsoft.com/office/drawing/2014/main" id="{378B25E7-E071-49CF-AF0A-8A5EF23EE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905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5">
            <a:extLst>
              <a:ext uri="{FF2B5EF4-FFF2-40B4-BE49-F238E27FC236}">
                <a16:creationId xmlns:a16="http://schemas.microsoft.com/office/drawing/2014/main" id="{3DC9BC4D-F470-4888-8ACC-AF34E205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3886200" cy="129540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5" name="Oval 6">
            <a:extLst>
              <a:ext uri="{FF2B5EF4-FFF2-40B4-BE49-F238E27FC236}">
                <a16:creationId xmlns:a16="http://schemas.microsoft.com/office/drawing/2014/main" id="{0408FCE7-BFEF-45BA-9848-4A3F303B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3581400" cy="83820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6" name="AutoShape 7">
            <a:extLst>
              <a:ext uri="{FF2B5EF4-FFF2-40B4-BE49-F238E27FC236}">
                <a16:creationId xmlns:a16="http://schemas.microsoft.com/office/drawing/2014/main" id="{E47B0D8F-E753-4CE0-8972-F214A80D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2286000" cy="1828800"/>
          </a:xfrm>
          <a:prstGeom prst="diamond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0" name="Object 8">
            <a:extLst>
              <a:ext uri="{FF2B5EF4-FFF2-40B4-BE49-F238E27FC236}">
                <a16:creationId xmlns:a16="http://schemas.microsoft.com/office/drawing/2014/main" id="{AEE13F98-8C4F-4FCE-836A-E8DAD5163FF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5181600"/>
          <a:ext cx="1955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253800" progId="Equation.3">
                  <p:embed/>
                </p:oleObj>
              </mc:Choice>
              <mc:Fallback>
                <p:oleObj name="Equation" r:id="rId7" imgW="838080" imgH="253800" progId="Equation.3">
                  <p:embed/>
                  <p:pic>
                    <p:nvPicPr>
                      <p:cNvPr id="34820" name="Object 8">
                        <a:extLst>
                          <a:ext uri="{FF2B5EF4-FFF2-40B4-BE49-F238E27FC236}">
                            <a16:creationId xmlns:a16="http://schemas.microsoft.com/office/drawing/2014/main" id="{AEE13F98-8C4F-4FCE-836A-E8DAD5163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1955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Line 9">
            <a:extLst>
              <a:ext uri="{FF2B5EF4-FFF2-40B4-BE49-F238E27FC236}">
                <a16:creationId xmlns:a16="http://schemas.microsoft.com/office/drawing/2014/main" id="{4B1900A4-3B34-49A3-B038-FF27B3CE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8" name="Line 10">
            <a:extLst>
              <a:ext uri="{FF2B5EF4-FFF2-40B4-BE49-F238E27FC236}">
                <a16:creationId xmlns:a16="http://schemas.microsoft.com/office/drawing/2014/main" id="{51A7A84D-B1ED-4E7E-AB7B-724E25AEA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43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9" name="Line 11">
            <a:extLst>
              <a:ext uri="{FF2B5EF4-FFF2-40B4-BE49-F238E27FC236}">
                <a16:creationId xmlns:a16="http://schemas.microsoft.com/office/drawing/2014/main" id="{7D84B37A-2073-4854-89E6-C3F71CA6B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4864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0" name="Line 12">
            <a:extLst>
              <a:ext uri="{FF2B5EF4-FFF2-40B4-BE49-F238E27FC236}">
                <a16:creationId xmlns:a16="http://schemas.microsoft.com/office/drawing/2014/main" id="{C4BF84FA-74F3-4F83-B5D6-CD834F8E6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8194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1" name="Line 13">
            <a:extLst>
              <a:ext uri="{FF2B5EF4-FFF2-40B4-BE49-F238E27FC236}">
                <a16:creationId xmlns:a16="http://schemas.microsoft.com/office/drawing/2014/main" id="{F1255820-2654-4888-AD83-1F7FD999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819400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2" name="Line 14">
            <a:extLst>
              <a:ext uri="{FF2B5EF4-FFF2-40B4-BE49-F238E27FC236}">
                <a16:creationId xmlns:a16="http://schemas.microsoft.com/office/drawing/2014/main" id="{7267A83F-1B72-46B8-BC46-6B69DD2A9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64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3" name="Oval 15">
            <a:extLst>
              <a:ext uri="{FF2B5EF4-FFF2-40B4-BE49-F238E27FC236}">
                <a16:creationId xmlns:a16="http://schemas.microsoft.com/office/drawing/2014/main" id="{35934658-C689-4D4A-84E7-F1705AB7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4" name="Text Box 16">
            <a:extLst>
              <a:ext uri="{FF2B5EF4-FFF2-40B4-BE49-F238E27FC236}">
                <a16:creationId xmlns:a16="http://schemas.microsoft.com/office/drawing/2014/main" id="{DA91FF73-B05A-47A7-AFE7-2AD776CD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81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34835" name="Text Box 17">
            <a:extLst>
              <a:ext uri="{FF2B5EF4-FFF2-40B4-BE49-F238E27FC236}">
                <a16:creationId xmlns:a16="http://schemas.microsoft.com/office/drawing/2014/main" id="{2A83F210-EB26-4098-A853-DF423B19F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95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4836" name="Text Box 18">
            <a:extLst>
              <a:ext uri="{FF2B5EF4-FFF2-40B4-BE49-F238E27FC236}">
                <a16:creationId xmlns:a16="http://schemas.microsoft.com/office/drawing/2014/main" id="{5F380EF8-F744-4A2B-AF35-3DB36C5F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E32D14-F864-40AD-BFC0-7690A7AF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97" y="302922"/>
            <a:ext cx="4134419" cy="50595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715673-DD28-4F08-A582-2F4C19E33B33}"/>
              </a:ext>
            </a:extLst>
          </p:cNvPr>
          <p:cNvSpPr txBox="1"/>
          <p:nvPr/>
        </p:nvSpPr>
        <p:spPr>
          <a:xfrm>
            <a:off x="1203820" y="5614095"/>
            <a:ext cx="673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 los errores relativos porcentuales verdaderos e</a:t>
            </a:r>
            <a:r>
              <a:rPr lang="es-E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los métodos que determinan las raíces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PE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–x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D6AC4FCE-190D-4589-9523-E54F6B31D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Modified Secant Method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2C20981F-7A5D-4FA0-88D7-3C88F9F5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724400"/>
          </a:xfrm>
          <a:prstGeom prst="rect">
            <a:avLst/>
          </a:prstGeom>
          <a:noFill/>
          <a:ln w="38100" cmpd="dbl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2" name="Object 4">
            <a:extLst>
              <a:ext uri="{FF2B5EF4-FFF2-40B4-BE49-F238E27FC236}">
                <a16:creationId xmlns:a16="http://schemas.microsoft.com/office/drawing/2014/main" id="{BDFB77CD-759F-410E-A554-4983276A667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4488" y="1600200"/>
          <a:ext cx="8377237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23160" imgH="3987720" progId="Equation.3">
                  <p:embed/>
                </p:oleObj>
              </mc:Choice>
              <mc:Fallback>
                <p:oleObj name="Equation" r:id="rId3" imgW="7823160" imgH="3987720" progId="Equation.3">
                  <p:embed/>
                  <p:pic>
                    <p:nvPicPr>
                      <p:cNvPr id="35842" name="Object 4">
                        <a:extLst>
                          <a:ext uri="{FF2B5EF4-FFF2-40B4-BE49-F238E27FC236}">
                            <a16:creationId xmlns:a16="http://schemas.microsoft.com/office/drawing/2014/main" id="{BDFB77CD-759F-410E-A554-4983276A6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600200"/>
                        <a:ext cx="8377237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F1DD-B4E5-4EA9-8389-63ACAF93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8849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Newton’s Method for Roots with Multiplicity 2 or Higher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92A78-2361-4170-9CF3-93FFC836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49588"/>
            <a:ext cx="4752975" cy="5400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BF813-43D6-450D-B9A1-242E4D99CDAF}"/>
              </a:ext>
            </a:extLst>
          </p:cNvPr>
          <p:cNvSpPr txBox="1"/>
          <p:nvPr/>
        </p:nvSpPr>
        <p:spPr>
          <a:xfrm>
            <a:off x="3571875" y="4281437"/>
            <a:ext cx="526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de raíces múltiples que son tangenciales al eje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Observe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la función no cruza el eje en los casos de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raíces múltiples pares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mientras que con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multiplicidad impar si lo hace en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02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8983</TotalTime>
  <Words>1400</Words>
  <Application>Microsoft Office PowerPoint</Application>
  <PresentationFormat>Presentación en pantalla (4:3)</PresentationFormat>
  <Paragraphs>132</Paragraphs>
  <Slides>23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Times New Roman</vt:lpstr>
      <vt:lpstr>Office Theme</vt:lpstr>
      <vt:lpstr>Equation</vt:lpstr>
      <vt:lpstr>方程式</vt:lpstr>
      <vt:lpstr>Calculo Numérico I Raíces de ecuaciones –Métodos Abiertos  - II </vt:lpstr>
      <vt:lpstr>Objectives</vt:lpstr>
      <vt:lpstr>Secant Methods</vt:lpstr>
      <vt:lpstr>Secant Methods</vt:lpstr>
      <vt:lpstr>Secant Method</vt:lpstr>
      <vt:lpstr>Secant Method - Flowchart</vt:lpstr>
      <vt:lpstr>Presentación de PowerPoint</vt:lpstr>
      <vt:lpstr>Modified Secant Method</vt:lpstr>
      <vt:lpstr>Modified Newton’s Method for Roots with Multiplicity 2 or Higher</vt:lpstr>
      <vt:lpstr>Presentación de PowerPoint</vt:lpstr>
      <vt:lpstr>Presentación de PowerPoint</vt:lpstr>
      <vt:lpstr>Presentación de PowerPoint</vt:lpstr>
      <vt:lpstr>Brent’s Root-location Method</vt:lpstr>
      <vt:lpstr>Inverse Quadratic Interpolation </vt:lpstr>
      <vt:lpstr>Inverse Quadratic Interpolation</vt:lpstr>
      <vt:lpstr>Inverse Quadratic Interpolation</vt:lpstr>
      <vt:lpstr>Inverse Quadratic Interpolation (IQI)</vt:lpstr>
      <vt:lpstr>Algorithm IQI</vt:lpstr>
      <vt:lpstr>MATLAB’s fzero Function</vt:lpstr>
      <vt:lpstr>fzero Options</vt:lpstr>
      <vt:lpstr>fzero Example</vt:lpstr>
      <vt:lpstr>Polynomials</vt:lpstr>
      <vt:lpstr>Polynomials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15</cp:revision>
  <dcterms:created xsi:type="dcterms:W3CDTF">2018-08-24T01:06:13Z</dcterms:created>
  <dcterms:modified xsi:type="dcterms:W3CDTF">2021-05-07T20:02:54Z</dcterms:modified>
</cp:coreProperties>
</file>