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375" r:id="rId4"/>
    <p:sldId id="300" r:id="rId5"/>
    <p:sldId id="301" r:id="rId6"/>
    <p:sldId id="380" r:id="rId7"/>
    <p:sldId id="428" r:id="rId8"/>
    <p:sldId id="302" r:id="rId9"/>
    <p:sldId id="381" r:id="rId10"/>
    <p:sldId id="303" r:id="rId11"/>
    <p:sldId id="429" r:id="rId12"/>
    <p:sldId id="430" r:id="rId13"/>
    <p:sldId id="432" r:id="rId14"/>
    <p:sldId id="304" r:id="rId15"/>
    <p:sldId id="415" r:id="rId16"/>
    <p:sldId id="426" r:id="rId17"/>
    <p:sldId id="462" r:id="rId18"/>
    <p:sldId id="433" r:id="rId19"/>
    <p:sldId id="311" r:id="rId20"/>
    <p:sldId id="434" r:id="rId21"/>
    <p:sldId id="309" r:id="rId22"/>
    <p:sldId id="435" r:id="rId23"/>
    <p:sldId id="440" r:id="rId24"/>
    <p:sldId id="441" r:id="rId25"/>
    <p:sldId id="448" r:id="rId26"/>
    <p:sldId id="449" r:id="rId27"/>
    <p:sldId id="416" r:id="rId28"/>
    <p:sldId id="424" r:id="rId29"/>
    <p:sldId id="439" r:id="rId30"/>
    <p:sldId id="313" r:id="rId31"/>
    <p:sldId id="425" r:id="rId32"/>
    <p:sldId id="314" r:id="rId33"/>
    <p:sldId id="315" r:id="rId34"/>
    <p:sldId id="316" r:id="rId35"/>
    <p:sldId id="317" r:id="rId36"/>
    <p:sldId id="436" r:id="rId37"/>
    <p:sldId id="437" r:id="rId38"/>
    <p:sldId id="438" r:id="rId39"/>
    <p:sldId id="450" r:id="rId40"/>
    <p:sldId id="451"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15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AB4CF-52BF-4667-B162-CEACC7CCD299}" type="datetimeFigureOut">
              <a:rPr lang="es-PE" smtClean="0"/>
              <a:t>28/04/2021</a:t>
            </a:fld>
            <a:endParaRPr lang="es-P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CFCC3D-458F-4868-A59F-1B8E9CE97ABD}" type="slidenum">
              <a:rPr lang="es-PE" smtClean="0"/>
              <a:t>‹Nº›</a:t>
            </a:fld>
            <a:endParaRPr lang="es-PE"/>
          </a:p>
        </p:txBody>
      </p:sp>
    </p:spTree>
    <p:extLst>
      <p:ext uri="{BB962C8B-B14F-4D97-AF65-F5344CB8AC3E}">
        <p14:creationId xmlns:p14="http://schemas.microsoft.com/office/powerpoint/2010/main" val="2693966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E133654-1398-471C-B168-C8777AE4CD45}"/>
              </a:ext>
            </a:extLst>
          </p:cNvPr>
          <p:cNvSpPr>
            <a:spLocks noGrp="1" noChangeArrowheads="1"/>
          </p:cNvSpPr>
          <p:nvPr>
            <p:ph type="sldNum" sz="quarter" idx="5"/>
          </p:nvPr>
        </p:nvSpPr>
        <p:spPr>
          <a:ln/>
        </p:spPr>
        <p:txBody>
          <a:bodyPr/>
          <a:lstStyle/>
          <a:p>
            <a:fld id="{F893ED75-CA9F-4BF5-BB7E-76DF39505490}" type="slidenum">
              <a:rPr lang="en-US" altLang="es-PE"/>
              <a:pPr/>
              <a:t>2</a:t>
            </a:fld>
            <a:endParaRPr lang="en-US" altLang="es-PE"/>
          </a:p>
        </p:txBody>
      </p:sp>
      <p:sp>
        <p:nvSpPr>
          <p:cNvPr id="76802" name="Rectangle 2">
            <a:extLst>
              <a:ext uri="{FF2B5EF4-FFF2-40B4-BE49-F238E27FC236}">
                <a16:creationId xmlns:a16="http://schemas.microsoft.com/office/drawing/2014/main" id="{59564DF8-69A3-477C-BC62-7C81B3B9E8A7}"/>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9F76F655-8AB2-4E04-95F9-3AE360B07710}"/>
              </a:ext>
            </a:extLst>
          </p:cNvPr>
          <p:cNvSpPr>
            <a:spLocks noGrp="1" noChangeArrowheads="1"/>
          </p:cNvSpPr>
          <p:nvPr>
            <p:ph type="body" idx="1"/>
          </p:nvPr>
        </p:nvSpPr>
        <p:spPr/>
        <p:txBody>
          <a:bodyPr/>
          <a:lstStyle/>
          <a:p>
            <a:endParaRPr lang="es-PE" altLang="es-P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F84BAA9D-9ADE-46E0-944B-4D6C7F3C38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B32C21FE-F6ED-48F9-A8ED-964BF7E496B0}" type="slidenum">
              <a:rPr lang="ar-SA" altLang="es-PE">
                <a:latin typeface="Arial" panose="020B0604020202020204" pitchFamily="34" charset="0"/>
              </a:rPr>
              <a:pPr eaLnBrk="1" hangingPunct="1"/>
              <a:t>3</a:t>
            </a:fld>
            <a:endParaRPr lang="en-US" altLang="es-PE">
              <a:latin typeface="Arial" panose="020B0604020202020204" pitchFamily="34" charset="0"/>
            </a:endParaRPr>
          </a:p>
        </p:txBody>
      </p:sp>
      <p:sp>
        <p:nvSpPr>
          <p:cNvPr id="95235" name="Rectangle 2">
            <a:extLst>
              <a:ext uri="{FF2B5EF4-FFF2-40B4-BE49-F238E27FC236}">
                <a16:creationId xmlns:a16="http://schemas.microsoft.com/office/drawing/2014/main" id="{7DFDA195-8FD2-4935-89A4-8BED52AB432F}"/>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D4752A00-3D51-4865-970A-A061A432EC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P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7625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08A6B25-633D-4096-B26B-C721C8A73E0A}"/>
              </a:ext>
            </a:extLst>
          </p:cNvPr>
          <p:cNvSpPr>
            <a:spLocks noGrp="1" noChangeArrowheads="1"/>
          </p:cNvSpPr>
          <p:nvPr>
            <p:ph type="sldNum" sz="quarter" idx="5"/>
          </p:nvPr>
        </p:nvSpPr>
        <p:spPr>
          <a:ln/>
        </p:spPr>
        <p:txBody>
          <a:bodyPr/>
          <a:lstStyle/>
          <a:p>
            <a:fld id="{F5D41DB3-B90C-4D12-9FA5-8A13FF65D1B1}" type="slidenum">
              <a:rPr lang="en-US" altLang="es-PE"/>
              <a:pPr/>
              <a:t>4</a:t>
            </a:fld>
            <a:endParaRPr lang="en-US" altLang="es-PE"/>
          </a:p>
        </p:txBody>
      </p:sp>
      <p:sp>
        <p:nvSpPr>
          <p:cNvPr id="78850" name="Rectangle 2">
            <a:extLst>
              <a:ext uri="{FF2B5EF4-FFF2-40B4-BE49-F238E27FC236}">
                <a16:creationId xmlns:a16="http://schemas.microsoft.com/office/drawing/2014/main" id="{D954436B-6440-4DE8-9660-441EC7594B6E}"/>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883014AC-0699-4DBD-8201-4C3E66EF9A92}"/>
              </a:ext>
            </a:extLst>
          </p:cNvPr>
          <p:cNvSpPr>
            <a:spLocks noGrp="1" noChangeArrowheads="1"/>
          </p:cNvSpPr>
          <p:nvPr>
            <p:ph type="body" idx="1"/>
          </p:nvPr>
        </p:nvSpPr>
        <p:spPr/>
        <p:txBody>
          <a:bodyPr/>
          <a:lstStyle/>
          <a:p>
            <a:endParaRPr lang="es-PE" altLang="es-P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5FB4651-C452-4458-A910-0F1CC6F2FC87}"/>
              </a:ext>
            </a:extLst>
          </p:cNvPr>
          <p:cNvSpPr>
            <a:spLocks noGrp="1" noChangeArrowheads="1"/>
          </p:cNvSpPr>
          <p:nvPr>
            <p:ph type="sldNum" sz="quarter" idx="5"/>
          </p:nvPr>
        </p:nvSpPr>
        <p:spPr>
          <a:ln/>
        </p:spPr>
        <p:txBody>
          <a:bodyPr/>
          <a:lstStyle/>
          <a:p>
            <a:fld id="{7329A7AF-2E72-4720-AD75-8A2683A953C4}" type="slidenum">
              <a:rPr lang="en-US" altLang="es-PE"/>
              <a:pPr/>
              <a:t>5</a:t>
            </a:fld>
            <a:endParaRPr lang="en-US" altLang="es-PE"/>
          </a:p>
        </p:txBody>
      </p:sp>
      <p:sp>
        <p:nvSpPr>
          <p:cNvPr id="79874" name="Rectangle 2">
            <a:extLst>
              <a:ext uri="{FF2B5EF4-FFF2-40B4-BE49-F238E27FC236}">
                <a16:creationId xmlns:a16="http://schemas.microsoft.com/office/drawing/2014/main" id="{5D676A20-B541-46F6-920B-56D7A6B77134}"/>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9226F087-8D37-444C-8D8A-A8F8684ADA8D}"/>
              </a:ext>
            </a:extLst>
          </p:cNvPr>
          <p:cNvSpPr>
            <a:spLocks noGrp="1" noChangeArrowheads="1"/>
          </p:cNvSpPr>
          <p:nvPr>
            <p:ph type="body" idx="1"/>
          </p:nvPr>
        </p:nvSpPr>
        <p:spPr/>
        <p:txBody>
          <a:bodyPr/>
          <a:lstStyle/>
          <a:p>
            <a:endParaRPr lang="es-PE" altLang="es-P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99836058-1A2E-46C6-9D21-14BB386413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D0EC6A22-0BC2-4786-AC41-5DC8F0954CA0}" type="slidenum">
              <a:rPr lang="ar-SA" altLang="es-PE">
                <a:latin typeface="Arial" panose="020B0604020202020204" pitchFamily="34" charset="0"/>
              </a:rPr>
              <a:pPr eaLnBrk="1" hangingPunct="1"/>
              <a:t>6</a:t>
            </a:fld>
            <a:endParaRPr lang="en-US" altLang="es-PE">
              <a:latin typeface="Arial" panose="020B0604020202020204" pitchFamily="34" charset="0"/>
            </a:endParaRPr>
          </a:p>
        </p:txBody>
      </p:sp>
      <p:sp>
        <p:nvSpPr>
          <p:cNvPr id="100355" name="Rectangle 2">
            <a:extLst>
              <a:ext uri="{FF2B5EF4-FFF2-40B4-BE49-F238E27FC236}">
                <a16:creationId xmlns:a16="http://schemas.microsoft.com/office/drawing/2014/main" id="{FFB9034F-22A6-4135-8D88-AEB53EEBA93D}"/>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084BE2C0-BAD3-4750-901C-4B15805038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P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2508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D5449D96-BF12-401E-9DFB-B617C41028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3D3DA81F-2FE3-42B2-9875-C73ACB8173DC}" type="slidenum">
              <a:rPr lang="ar-SA" altLang="es-PE">
                <a:latin typeface="Arial" panose="020B0604020202020204" pitchFamily="34" charset="0"/>
              </a:rPr>
              <a:pPr eaLnBrk="1" hangingPunct="1"/>
              <a:t>9</a:t>
            </a:fld>
            <a:endParaRPr lang="en-US" altLang="es-PE">
              <a:latin typeface="Arial" panose="020B0604020202020204" pitchFamily="34" charset="0"/>
            </a:endParaRPr>
          </a:p>
        </p:txBody>
      </p:sp>
      <p:sp>
        <p:nvSpPr>
          <p:cNvPr id="101379" name="Rectangle 2">
            <a:extLst>
              <a:ext uri="{FF2B5EF4-FFF2-40B4-BE49-F238E27FC236}">
                <a16:creationId xmlns:a16="http://schemas.microsoft.com/office/drawing/2014/main" id="{D811048E-3B27-469B-8FE8-0A4D305C7C8D}"/>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D47ABEFD-154F-4E70-807F-39C566FCFB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P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3530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900D02C6-5EBC-496F-ADF3-33C2C742F3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6A5FFEA4-8E20-4FAF-A018-850E767A2A09}" type="slidenum">
              <a:rPr lang="ar-SA" altLang="es-PE">
                <a:latin typeface="Arial" panose="020B0604020202020204" pitchFamily="34" charset="0"/>
              </a:rPr>
              <a:pPr eaLnBrk="1" hangingPunct="1"/>
              <a:t>15</a:t>
            </a:fld>
            <a:endParaRPr lang="en-US" altLang="es-PE">
              <a:latin typeface="Arial" panose="020B0604020202020204" pitchFamily="34" charset="0"/>
            </a:endParaRPr>
          </a:p>
        </p:txBody>
      </p:sp>
      <p:sp>
        <p:nvSpPr>
          <p:cNvPr id="94211" name="Rectangle 2">
            <a:extLst>
              <a:ext uri="{FF2B5EF4-FFF2-40B4-BE49-F238E27FC236}">
                <a16:creationId xmlns:a16="http://schemas.microsoft.com/office/drawing/2014/main" id="{A3E33292-9F0D-423B-BF76-AD3DB7E4CFCF}"/>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EF0D5FF6-3EAE-4D37-B758-2E41E84DB9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P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003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AA2048-32F2-4D6E-A505-2CFC5F55B431}" type="datetimeFigureOut">
              <a:rPr lang="es-PE" smtClean="0"/>
              <a:t>28/04/2021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2A3DEDB-3C73-4918-AFCA-BEA6AC7C8D8B}" type="slidenum">
              <a:rPr lang="es-PE" smtClean="0"/>
              <a:t>‹Nº›</a:t>
            </a:fld>
            <a:endParaRPr lang="es-PE"/>
          </a:p>
        </p:txBody>
      </p:sp>
    </p:spTree>
    <p:extLst>
      <p:ext uri="{BB962C8B-B14F-4D97-AF65-F5344CB8AC3E}">
        <p14:creationId xmlns:p14="http://schemas.microsoft.com/office/powerpoint/2010/main" val="3498721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AA2048-32F2-4D6E-A505-2CFC5F55B431}" type="datetimeFigureOut">
              <a:rPr lang="es-PE" smtClean="0"/>
              <a:t>28/04/2021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2A3DEDB-3C73-4918-AFCA-BEA6AC7C8D8B}" type="slidenum">
              <a:rPr lang="es-PE" smtClean="0"/>
              <a:t>‹Nº›</a:t>
            </a:fld>
            <a:endParaRPr lang="es-PE"/>
          </a:p>
        </p:txBody>
      </p:sp>
    </p:spTree>
    <p:extLst>
      <p:ext uri="{BB962C8B-B14F-4D97-AF65-F5344CB8AC3E}">
        <p14:creationId xmlns:p14="http://schemas.microsoft.com/office/powerpoint/2010/main" val="3003303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AA2048-32F2-4D6E-A505-2CFC5F55B431}" type="datetimeFigureOut">
              <a:rPr lang="es-PE" smtClean="0"/>
              <a:t>28/04/2021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2A3DEDB-3C73-4918-AFCA-BEA6AC7C8D8B}" type="slidenum">
              <a:rPr lang="es-PE" smtClean="0"/>
              <a:t>‹Nº›</a:t>
            </a:fld>
            <a:endParaRPr lang="es-PE"/>
          </a:p>
        </p:txBody>
      </p:sp>
    </p:spTree>
    <p:extLst>
      <p:ext uri="{BB962C8B-B14F-4D97-AF65-F5344CB8AC3E}">
        <p14:creationId xmlns:p14="http://schemas.microsoft.com/office/powerpoint/2010/main" val="2091123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ED7D95F7-8C83-4531-9C2C-AA66378208CD}"/>
              </a:ext>
            </a:extLst>
          </p:cNvPr>
          <p:cNvSpPr>
            <a:spLocks noGrp="1" noChangeArrowheads="1"/>
          </p:cNvSpPr>
          <p:nvPr>
            <p:ph type="dt" sz="half" idx="10"/>
          </p:nvPr>
        </p:nvSpPr>
        <p:spPr>
          <a:ln/>
        </p:spPr>
        <p:txBody>
          <a:bodyPr/>
          <a:lstStyle>
            <a:lvl1pPr>
              <a:defRPr/>
            </a:lvl1pPr>
          </a:lstStyle>
          <a:p>
            <a:pPr>
              <a:defRPr/>
            </a:pPr>
            <a:r>
              <a:rPr lang="en-US"/>
              <a:t>CISE301_Topic1</a:t>
            </a:r>
          </a:p>
        </p:txBody>
      </p:sp>
      <p:sp>
        <p:nvSpPr>
          <p:cNvPr id="7" name="Rectangle 6">
            <a:extLst>
              <a:ext uri="{FF2B5EF4-FFF2-40B4-BE49-F238E27FC236}">
                <a16:creationId xmlns:a16="http://schemas.microsoft.com/office/drawing/2014/main" id="{BEF6653B-EAFD-48AF-B55A-BDCF92FF93B9}"/>
              </a:ext>
            </a:extLst>
          </p:cNvPr>
          <p:cNvSpPr>
            <a:spLocks noGrp="1" noChangeArrowheads="1"/>
          </p:cNvSpPr>
          <p:nvPr>
            <p:ph type="sldNum" sz="quarter" idx="11"/>
          </p:nvPr>
        </p:nvSpPr>
        <p:spPr>
          <a:ln/>
        </p:spPr>
        <p:txBody>
          <a:bodyPr/>
          <a:lstStyle>
            <a:lvl1pPr>
              <a:defRPr/>
            </a:lvl1pPr>
          </a:lstStyle>
          <a:p>
            <a:fld id="{D7CAF67E-C27F-482F-A761-7E76186E7DE0}" type="slidenum">
              <a:rPr lang="ar-SA" altLang="es-PE"/>
              <a:pPr/>
              <a:t>‹Nº›</a:t>
            </a:fld>
            <a:endParaRPr lang="en-US" altLang="es-PE"/>
          </a:p>
        </p:txBody>
      </p:sp>
    </p:spTree>
    <p:extLst>
      <p:ext uri="{BB962C8B-B14F-4D97-AF65-F5344CB8AC3E}">
        <p14:creationId xmlns:p14="http://schemas.microsoft.com/office/powerpoint/2010/main" val="3698147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1AC28F28-F3DF-43E4-AF51-090CFDB48F4E}"/>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112ECC6E-771D-4519-BE70-28EC9191593A}"/>
              </a:ext>
            </a:extLst>
          </p:cNvPr>
          <p:cNvSpPr>
            <a:spLocks noGrp="1" noChangeArrowheads="1"/>
          </p:cNvSpPr>
          <p:nvPr>
            <p:ph type="sldNum" sz="quarter" idx="11"/>
          </p:nvPr>
        </p:nvSpPr>
        <p:spPr>
          <a:ln/>
        </p:spPr>
        <p:txBody>
          <a:bodyPr/>
          <a:lstStyle>
            <a:lvl1pPr>
              <a:defRPr/>
            </a:lvl1pPr>
          </a:lstStyle>
          <a:p>
            <a:fld id="{5F93796F-FAA1-4E4D-90D7-3B01E4FE580E}" type="slidenum">
              <a:rPr lang="en-US" altLang="en-US"/>
              <a:pPr/>
              <a:t>‹Nº›</a:t>
            </a:fld>
            <a:endParaRPr lang="en-US" altLang="en-US"/>
          </a:p>
        </p:txBody>
      </p:sp>
      <p:sp>
        <p:nvSpPr>
          <p:cNvPr id="7" name="Rectangle 16">
            <a:extLst>
              <a:ext uri="{FF2B5EF4-FFF2-40B4-BE49-F238E27FC236}">
                <a16:creationId xmlns:a16="http://schemas.microsoft.com/office/drawing/2014/main" id="{7FEFDE07-1FED-497E-A810-8081C1BBF500}"/>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407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AA2048-32F2-4D6E-A505-2CFC5F55B431}" type="datetimeFigureOut">
              <a:rPr lang="es-PE" smtClean="0"/>
              <a:t>28/04/2021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2A3DEDB-3C73-4918-AFCA-BEA6AC7C8D8B}" type="slidenum">
              <a:rPr lang="es-PE" smtClean="0"/>
              <a:t>‹Nº›</a:t>
            </a:fld>
            <a:endParaRPr lang="es-PE"/>
          </a:p>
        </p:txBody>
      </p:sp>
    </p:spTree>
    <p:extLst>
      <p:ext uri="{BB962C8B-B14F-4D97-AF65-F5344CB8AC3E}">
        <p14:creationId xmlns:p14="http://schemas.microsoft.com/office/powerpoint/2010/main" val="2442121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AA2048-32F2-4D6E-A505-2CFC5F55B431}" type="datetimeFigureOut">
              <a:rPr lang="es-PE" smtClean="0"/>
              <a:t>28/04/2021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2A3DEDB-3C73-4918-AFCA-BEA6AC7C8D8B}" type="slidenum">
              <a:rPr lang="es-PE" smtClean="0"/>
              <a:t>‹Nº›</a:t>
            </a:fld>
            <a:endParaRPr lang="es-PE"/>
          </a:p>
        </p:txBody>
      </p:sp>
    </p:spTree>
    <p:extLst>
      <p:ext uri="{BB962C8B-B14F-4D97-AF65-F5344CB8AC3E}">
        <p14:creationId xmlns:p14="http://schemas.microsoft.com/office/powerpoint/2010/main" val="30989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AA2048-32F2-4D6E-A505-2CFC5F55B431}" type="datetimeFigureOut">
              <a:rPr lang="es-PE" smtClean="0"/>
              <a:t>28/04/2021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2A3DEDB-3C73-4918-AFCA-BEA6AC7C8D8B}" type="slidenum">
              <a:rPr lang="es-PE" smtClean="0"/>
              <a:t>‹Nº›</a:t>
            </a:fld>
            <a:endParaRPr lang="es-PE"/>
          </a:p>
        </p:txBody>
      </p:sp>
    </p:spTree>
    <p:extLst>
      <p:ext uri="{BB962C8B-B14F-4D97-AF65-F5344CB8AC3E}">
        <p14:creationId xmlns:p14="http://schemas.microsoft.com/office/powerpoint/2010/main" val="2399992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AA2048-32F2-4D6E-A505-2CFC5F55B431}" type="datetimeFigureOut">
              <a:rPr lang="es-PE" smtClean="0"/>
              <a:t>28/04/2021</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62A3DEDB-3C73-4918-AFCA-BEA6AC7C8D8B}" type="slidenum">
              <a:rPr lang="es-PE" smtClean="0"/>
              <a:t>‹Nº›</a:t>
            </a:fld>
            <a:endParaRPr lang="es-PE"/>
          </a:p>
        </p:txBody>
      </p:sp>
    </p:spTree>
    <p:extLst>
      <p:ext uri="{BB962C8B-B14F-4D97-AF65-F5344CB8AC3E}">
        <p14:creationId xmlns:p14="http://schemas.microsoft.com/office/powerpoint/2010/main" val="488686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AA2048-32F2-4D6E-A505-2CFC5F55B431}" type="datetimeFigureOut">
              <a:rPr lang="es-PE" smtClean="0"/>
              <a:t>28/04/2021</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62A3DEDB-3C73-4918-AFCA-BEA6AC7C8D8B}" type="slidenum">
              <a:rPr lang="es-PE" smtClean="0"/>
              <a:t>‹Nº›</a:t>
            </a:fld>
            <a:endParaRPr lang="es-PE"/>
          </a:p>
        </p:txBody>
      </p:sp>
    </p:spTree>
    <p:extLst>
      <p:ext uri="{BB962C8B-B14F-4D97-AF65-F5344CB8AC3E}">
        <p14:creationId xmlns:p14="http://schemas.microsoft.com/office/powerpoint/2010/main" val="69501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AA2048-32F2-4D6E-A505-2CFC5F55B431}" type="datetimeFigureOut">
              <a:rPr lang="es-PE" smtClean="0"/>
              <a:t>28/04/2021</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62A3DEDB-3C73-4918-AFCA-BEA6AC7C8D8B}" type="slidenum">
              <a:rPr lang="es-PE" smtClean="0"/>
              <a:t>‹Nº›</a:t>
            </a:fld>
            <a:endParaRPr lang="es-PE"/>
          </a:p>
        </p:txBody>
      </p:sp>
    </p:spTree>
    <p:extLst>
      <p:ext uri="{BB962C8B-B14F-4D97-AF65-F5344CB8AC3E}">
        <p14:creationId xmlns:p14="http://schemas.microsoft.com/office/powerpoint/2010/main" val="120589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AA2048-32F2-4D6E-A505-2CFC5F55B431}" type="datetimeFigureOut">
              <a:rPr lang="es-PE" smtClean="0"/>
              <a:t>28/04/2021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2A3DEDB-3C73-4918-AFCA-BEA6AC7C8D8B}" type="slidenum">
              <a:rPr lang="es-PE" smtClean="0"/>
              <a:t>‹Nº›</a:t>
            </a:fld>
            <a:endParaRPr lang="es-PE"/>
          </a:p>
        </p:txBody>
      </p:sp>
    </p:spTree>
    <p:extLst>
      <p:ext uri="{BB962C8B-B14F-4D97-AF65-F5344CB8AC3E}">
        <p14:creationId xmlns:p14="http://schemas.microsoft.com/office/powerpoint/2010/main" val="101161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AA2048-32F2-4D6E-A505-2CFC5F55B431}" type="datetimeFigureOut">
              <a:rPr lang="es-PE" smtClean="0"/>
              <a:t>28/04/2021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2A3DEDB-3C73-4918-AFCA-BEA6AC7C8D8B}" type="slidenum">
              <a:rPr lang="es-PE" smtClean="0"/>
              <a:t>‹Nº›</a:t>
            </a:fld>
            <a:endParaRPr lang="es-PE"/>
          </a:p>
        </p:txBody>
      </p:sp>
    </p:spTree>
    <p:extLst>
      <p:ext uri="{BB962C8B-B14F-4D97-AF65-F5344CB8AC3E}">
        <p14:creationId xmlns:p14="http://schemas.microsoft.com/office/powerpoint/2010/main" val="110835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A2048-32F2-4D6E-A505-2CFC5F55B431}" type="datetimeFigureOut">
              <a:rPr lang="es-PE" smtClean="0"/>
              <a:t>28/04/2021</a:t>
            </a:fld>
            <a:endParaRPr lang="es-P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3DEDB-3C73-4918-AFCA-BEA6AC7C8D8B}" type="slidenum">
              <a:rPr lang="es-PE" smtClean="0"/>
              <a:t>‹Nº›</a:t>
            </a:fld>
            <a:endParaRPr lang="es-PE"/>
          </a:p>
        </p:txBody>
      </p:sp>
    </p:spTree>
    <p:extLst>
      <p:ext uri="{BB962C8B-B14F-4D97-AF65-F5344CB8AC3E}">
        <p14:creationId xmlns:p14="http://schemas.microsoft.com/office/powerpoint/2010/main" val="1768684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3.bin"/><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w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5.bin"/><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8C16301-64FC-42FD-85C3-AB5E3A36FBA3}"/>
              </a:ext>
            </a:extLst>
          </p:cNvPr>
          <p:cNvSpPr>
            <a:spLocks noGrp="1"/>
          </p:cNvSpPr>
          <p:nvPr>
            <p:ph type="subTitle" idx="1"/>
          </p:nvPr>
        </p:nvSpPr>
        <p:spPr>
          <a:xfrm>
            <a:off x="3824654" y="5469488"/>
            <a:ext cx="4712677" cy="706193"/>
          </a:xfrm>
        </p:spPr>
        <p:txBody>
          <a:bodyPr>
            <a:normAutofit/>
          </a:bodyPr>
          <a:lstStyle/>
          <a:p>
            <a:r>
              <a:rPr lang="es-PE" sz="2800" dirty="0">
                <a:latin typeface="Times New Roman" panose="02020603050405020304" pitchFamily="18" charset="0"/>
                <a:cs typeface="Times New Roman" panose="02020603050405020304" pitchFamily="18" charset="0"/>
              </a:rPr>
              <a:t>Dr. Luis Sanchez</a:t>
            </a:r>
          </a:p>
        </p:txBody>
      </p:sp>
      <p:sp>
        <p:nvSpPr>
          <p:cNvPr id="4" name="Title 1">
            <a:extLst>
              <a:ext uri="{FF2B5EF4-FFF2-40B4-BE49-F238E27FC236}">
                <a16:creationId xmlns:a16="http://schemas.microsoft.com/office/drawing/2014/main" id="{C2182AC3-6590-4197-B4C3-9DEB86DB7BDC}"/>
              </a:ext>
            </a:extLst>
          </p:cNvPr>
          <p:cNvSpPr>
            <a:spLocks noGrp="1"/>
          </p:cNvSpPr>
          <p:nvPr>
            <p:ph type="ctrTitle"/>
          </p:nvPr>
        </p:nvSpPr>
        <p:spPr>
          <a:xfrm>
            <a:off x="685800" y="1658694"/>
            <a:ext cx="7772400" cy="3090588"/>
          </a:xfrm>
        </p:spPr>
        <p:txBody>
          <a:bodyPr>
            <a:normAutofit fontScale="90000"/>
          </a:bodyPr>
          <a:lstStyle/>
          <a:p>
            <a:r>
              <a:rPr lang="es-PE" dirty="0">
                <a:latin typeface="Times New Roman" panose="02020603050405020304" pitchFamily="18" charset="0"/>
                <a:cs typeface="Times New Roman" panose="02020603050405020304" pitchFamily="18" charset="0"/>
              </a:rPr>
              <a:t>Calculo Numérico I</a:t>
            </a:r>
            <a:br>
              <a:rPr lang="es-PE" dirty="0">
                <a:latin typeface="Times New Roman" panose="02020603050405020304" pitchFamily="18" charset="0"/>
                <a:cs typeface="Times New Roman" panose="02020603050405020304" pitchFamily="18" charset="0"/>
              </a:rPr>
            </a:br>
            <a:br>
              <a:rPr lang="es-PE">
                <a:latin typeface="Times New Roman" panose="02020603050405020304" pitchFamily="18" charset="0"/>
                <a:cs typeface="Times New Roman" panose="02020603050405020304" pitchFamily="18" charset="0"/>
              </a:rPr>
            </a:br>
            <a:r>
              <a:rPr lang="es-PE">
                <a:latin typeface="Times New Roman" panose="02020603050405020304" pitchFamily="18" charset="0"/>
                <a:cs typeface="Times New Roman" panose="02020603050405020304" pitchFamily="18" charset="0"/>
              </a:rPr>
              <a:t>Clase</a:t>
            </a:r>
            <a:br>
              <a:rPr lang="es-PE" dirty="0">
                <a:latin typeface="Times New Roman" panose="02020603050405020304" pitchFamily="18" charset="0"/>
                <a:cs typeface="Times New Roman" panose="02020603050405020304" pitchFamily="18" charset="0"/>
              </a:rPr>
            </a:br>
            <a:r>
              <a:rPr lang="es-PE" dirty="0">
                <a:latin typeface="Times New Roman" panose="02020603050405020304" pitchFamily="18" charset="0"/>
                <a:cs typeface="Times New Roman" panose="02020603050405020304" pitchFamily="18" charset="0"/>
              </a:rPr>
              <a:t>Errores de Redondeo</a:t>
            </a:r>
          </a:p>
        </p:txBody>
      </p:sp>
    </p:spTree>
    <p:extLst>
      <p:ext uri="{BB962C8B-B14F-4D97-AF65-F5344CB8AC3E}">
        <p14:creationId xmlns:p14="http://schemas.microsoft.com/office/powerpoint/2010/main" val="2233152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D8807BEC-D56B-45A8-A358-E36F6C813BEB}"/>
              </a:ext>
            </a:extLst>
          </p:cNvPr>
          <p:cNvSpPr>
            <a:spLocks noGrp="1" noChangeArrowheads="1"/>
          </p:cNvSpPr>
          <p:nvPr>
            <p:ph type="title"/>
          </p:nvPr>
        </p:nvSpPr>
        <p:spPr/>
        <p:txBody>
          <a:bodyPr/>
          <a:lstStyle/>
          <a:p>
            <a:r>
              <a:rPr lang="en-US" altLang="es-PE">
                <a:latin typeface="Times New Roman" panose="02020603050405020304" pitchFamily="18" charset="0"/>
                <a:cs typeface="Times New Roman" panose="02020603050405020304" pitchFamily="18" charset="0"/>
              </a:rPr>
              <a:t>Using Error Estimates</a:t>
            </a:r>
          </a:p>
        </p:txBody>
      </p:sp>
      <p:sp>
        <p:nvSpPr>
          <p:cNvPr id="83971" name="Rectangle 3">
            <a:extLst>
              <a:ext uri="{FF2B5EF4-FFF2-40B4-BE49-F238E27FC236}">
                <a16:creationId xmlns:a16="http://schemas.microsoft.com/office/drawing/2014/main" id="{EEBE14AB-8DFE-4EA4-8F58-65751CCBC201}"/>
              </a:ext>
            </a:extLst>
          </p:cNvPr>
          <p:cNvSpPr>
            <a:spLocks noGrp="1" noChangeArrowheads="1"/>
          </p:cNvSpPr>
          <p:nvPr>
            <p:ph type="body" idx="1"/>
          </p:nvPr>
        </p:nvSpPr>
        <p:spPr>
          <a:xfrm>
            <a:off x="558312" y="1690689"/>
            <a:ext cx="7886700" cy="4351338"/>
          </a:xfrm>
        </p:spPr>
        <p:txBody>
          <a:bodyPr/>
          <a:lstStyle/>
          <a:p>
            <a:pPr algn="just"/>
            <a:r>
              <a:rPr lang="en-US" altLang="es-PE" dirty="0">
                <a:latin typeface="Times New Roman" panose="02020603050405020304" pitchFamily="18" charset="0"/>
                <a:cs typeface="Times New Roman" panose="02020603050405020304" pitchFamily="18" charset="0"/>
              </a:rPr>
              <a:t>Often, when performing calculations, we may not be concerned with the sign of the error but are interested in whether the absolute value of the percent relative error is lower than a prespecified tolerance </a:t>
            </a:r>
            <a:r>
              <a:rPr lang="en-US" altLang="es-PE" i="1" dirty="0" err="1">
                <a:latin typeface="Times New Roman" panose="02020603050405020304" pitchFamily="18" charset="0"/>
                <a:cs typeface="Times New Roman" panose="02020603050405020304" pitchFamily="18" charset="0"/>
              </a:rPr>
              <a:t>ε</a:t>
            </a:r>
            <a:r>
              <a:rPr lang="en-US" altLang="es-PE" i="1" baseline="-25000" dirty="0" err="1">
                <a:latin typeface="Times New Roman" panose="02020603050405020304" pitchFamily="18" charset="0"/>
                <a:cs typeface="Times New Roman" panose="02020603050405020304" pitchFamily="18" charset="0"/>
              </a:rPr>
              <a:t>s</a:t>
            </a:r>
            <a:r>
              <a:rPr lang="en-US" altLang="es-PE" dirty="0">
                <a:latin typeface="Times New Roman" panose="02020603050405020304" pitchFamily="18" charset="0"/>
                <a:cs typeface="Times New Roman" panose="02020603050405020304" pitchFamily="18" charset="0"/>
              </a:rPr>
              <a:t>.  For such cases, the computation is repeated until | </a:t>
            </a:r>
            <a:r>
              <a:rPr lang="el-GR" altLang="es-PE" i="1" dirty="0">
                <a:latin typeface="Times New Roman" panose="02020603050405020304" pitchFamily="18" charset="0"/>
                <a:cs typeface="Times New Roman" panose="02020603050405020304" pitchFamily="18" charset="0"/>
              </a:rPr>
              <a:t>ε</a:t>
            </a:r>
            <a:r>
              <a:rPr lang="en-US" altLang="es-PE" i="1" baseline="-25000" dirty="0">
                <a:latin typeface="Times New Roman" panose="02020603050405020304" pitchFamily="18" charset="0"/>
                <a:cs typeface="Times New Roman" panose="02020603050405020304" pitchFamily="18" charset="0"/>
              </a:rPr>
              <a:t>a</a:t>
            </a:r>
            <a:r>
              <a:rPr lang="en-US" altLang="es-PE" dirty="0">
                <a:latin typeface="Times New Roman" panose="02020603050405020304" pitchFamily="18" charset="0"/>
                <a:cs typeface="Times New Roman" panose="02020603050405020304" pitchFamily="18" charset="0"/>
              </a:rPr>
              <a:t> |&lt; </a:t>
            </a:r>
            <a:r>
              <a:rPr lang="el-GR" altLang="es-PE" i="1" dirty="0">
                <a:latin typeface="Times New Roman" panose="02020603050405020304" pitchFamily="18" charset="0"/>
                <a:cs typeface="Times New Roman" panose="02020603050405020304" pitchFamily="18" charset="0"/>
              </a:rPr>
              <a:t>ε </a:t>
            </a:r>
            <a:r>
              <a:rPr lang="en-US" altLang="es-PE" i="1" baseline="-25000" dirty="0">
                <a:latin typeface="Times New Roman" panose="02020603050405020304" pitchFamily="18" charset="0"/>
                <a:cs typeface="Times New Roman" panose="02020603050405020304" pitchFamily="18" charset="0"/>
              </a:rPr>
              <a:t>s</a:t>
            </a:r>
            <a:endParaRPr lang="en-US" altLang="es-PE" i="1" dirty="0">
              <a:latin typeface="Times New Roman" panose="02020603050405020304" pitchFamily="18" charset="0"/>
              <a:cs typeface="Times New Roman" panose="02020603050405020304" pitchFamily="18" charset="0"/>
            </a:endParaRPr>
          </a:p>
          <a:p>
            <a:pPr algn="just"/>
            <a:r>
              <a:rPr lang="en-US" altLang="es-PE" dirty="0">
                <a:latin typeface="Times New Roman" panose="02020603050405020304" pitchFamily="18" charset="0"/>
                <a:cs typeface="Times New Roman" panose="02020603050405020304" pitchFamily="18" charset="0"/>
              </a:rPr>
              <a:t>This relationship is referred to as a </a:t>
            </a:r>
            <a:r>
              <a:rPr lang="en-US" altLang="es-PE" b="1" i="1" dirty="0">
                <a:solidFill>
                  <a:srgbClr val="FF0000"/>
                </a:solidFill>
                <a:latin typeface="Times New Roman" panose="02020603050405020304" pitchFamily="18" charset="0"/>
                <a:cs typeface="Times New Roman" panose="02020603050405020304" pitchFamily="18" charset="0"/>
              </a:rPr>
              <a:t>stopping criterion</a:t>
            </a:r>
            <a:r>
              <a:rPr lang="en-US" altLang="es-PE" b="1" dirty="0">
                <a:solidFill>
                  <a:srgbClr val="FF0000"/>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97D221-0AF3-4721-83D1-6BACB01A7A12}"/>
              </a:ext>
            </a:extLst>
          </p:cNvPr>
          <p:cNvSpPr txBox="1"/>
          <p:nvPr/>
        </p:nvSpPr>
        <p:spPr>
          <a:xfrm>
            <a:off x="368559" y="167951"/>
            <a:ext cx="8406882" cy="156966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It is also convenient to relate these errors to the number of significant figures in the approximation. It can be shown (Scarborough, 1966) that if the following criterion is met, we can be assured that the result is correct to </a:t>
            </a:r>
            <a:r>
              <a:rPr lang="en-US" sz="2400" i="1" dirty="0">
                <a:latin typeface="Times New Roman" panose="02020603050405020304" pitchFamily="18" charset="0"/>
                <a:cs typeface="Times New Roman" panose="02020603050405020304" pitchFamily="18" charset="0"/>
              </a:rPr>
              <a:t>at least n </a:t>
            </a:r>
            <a:r>
              <a:rPr lang="en-US" sz="2400" dirty="0">
                <a:latin typeface="Times New Roman" panose="02020603050405020304" pitchFamily="18" charset="0"/>
                <a:cs typeface="Times New Roman" panose="02020603050405020304" pitchFamily="18" charset="0"/>
              </a:rPr>
              <a:t>significant figures.</a:t>
            </a:r>
            <a:endParaRPr lang="es-PE"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F9297BD-D140-4879-88FF-F7AAE5D236B5}"/>
              </a:ext>
            </a:extLst>
          </p:cNvPr>
          <p:cNvPicPr>
            <a:picLocks noChangeAspect="1"/>
          </p:cNvPicPr>
          <p:nvPr/>
        </p:nvPicPr>
        <p:blipFill>
          <a:blip r:embed="rId2"/>
          <a:stretch>
            <a:fillRect/>
          </a:stretch>
        </p:blipFill>
        <p:spPr>
          <a:xfrm>
            <a:off x="2752433" y="1936491"/>
            <a:ext cx="3209925" cy="876300"/>
          </a:xfrm>
          <a:prstGeom prst="rect">
            <a:avLst/>
          </a:prstGeom>
        </p:spPr>
      </p:pic>
      <p:sp>
        <p:nvSpPr>
          <p:cNvPr id="8" name="TextBox 7">
            <a:extLst>
              <a:ext uri="{FF2B5EF4-FFF2-40B4-BE49-F238E27FC236}">
                <a16:creationId xmlns:a16="http://schemas.microsoft.com/office/drawing/2014/main" id="{E7A4C9F0-3F7A-488C-B8CC-C1583AE92BDE}"/>
              </a:ext>
            </a:extLst>
          </p:cNvPr>
          <p:cNvSpPr txBox="1"/>
          <p:nvPr/>
        </p:nvSpPr>
        <p:spPr>
          <a:xfrm>
            <a:off x="466531" y="2929812"/>
            <a:ext cx="8308910" cy="3754874"/>
          </a:xfrm>
          <a:prstGeom prst="rect">
            <a:avLst/>
          </a:prstGeom>
          <a:noFill/>
        </p:spPr>
        <p:txBody>
          <a:bodyPr wrap="square" rtlCol="0">
            <a:spAutoFit/>
          </a:bodyPr>
          <a:lstStyle/>
          <a:p>
            <a:pPr algn="just"/>
            <a:r>
              <a:rPr lang="es-PE" sz="2800" b="1" dirty="0">
                <a:latin typeface="Times New Roman" panose="02020603050405020304" pitchFamily="18" charset="0"/>
                <a:cs typeface="Times New Roman" panose="02020603050405020304" pitchFamily="18" charset="0"/>
              </a:rPr>
              <a:t>Ejemplo 02</a:t>
            </a:r>
          </a:p>
          <a:p>
            <a:pPr algn="just"/>
            <a:endParaRPr lang="es-PE" sz="2000" dirty="0">
              <a:latin typeface="Times New Roman" panose="02020603050405020304" pitchFamily="18" charset="0"/>
              <a:cs typeface="Times New Roman" panose="02020603050405020304" pitchFamily="18" charset="0"/>
            </a:endParaRPr>
          </a:p>
          <a:p>
            <a:pPr algn="just"/>
            <a:r>
              <a:rPr lang="es-ES" sz="2000" dirty="0">
                <a:latin typeface="Times New Roman" panose="02020603050405020304" pitchFamily="18" charset="0"/>
                <a:cs typeface="Times New Roman" panose="02020603050405020304" pitchFamily="18" charset="0"/>
              </a:rPr>
              <a:t>En matemáticas con frecuencia las funciones se representan mediante series infinitas. Por ejemplo, la función exponencial se calcula usando:</a:t>
            </a:r>
          </a:p>
          <a:p>
            <a:pPr algn="just"/>
            <a:endParaRPr lang="es-ES" sz="2000" dirty="0">
              <a:latin typeface="Times New Roman" panose="02020603050405020304" pitchFamily="18" charset="0"/>
              <a:cs typeface="Times New Roman" panose="02020603050405020304" pitchFamily="18" charset="0"/>
            </a:endParaRPr>
          </a:p>
          <a:p>
            <a:pPr algn="just"/>
            <a:endParaRPr lang="es-ES" sz="2000" dirty="0">
              <a:latin typeface="Times New Roman" panose="02020603050405020304" pitchFamily="18" charset="0"/>
              <a:cs typeface="Times New Roman" panose="02020603050405020304" pitchFamily="18" charset="0"/>
            </a:endParaRPr>
          </a:p>
          <a:p>
            <a:pPr algn="just"/>
            <a:endParaRPr lang="es-ES" sz="2000" dirty="0">
              <a:latin typeface="Times New Roman" panose="02020603050405020304" pitchFamily="18" charset="0"/>
              <a:cs typeface="Times New Roman" panose="02020603050405020304" pitchFamily="18" charset="0"/>
            </a:endParaRPr>
          </a:p>
          <a:p>
            <a:pPr algn="just"/>
            <a:r>
              <a:rPr lang="es-ES" dirty="0">
                <a:latin typeface="Times New Roman" panose="02020603050405020304" pitchFamily="18" charset="0"/>
                <a:cs typeface="Times New Roman" panose="02020603050405020304" pitchFamily="18" charset="0"/>
              </a:rPr>
              <a:t>Así cuanto más términos se le agreguen a la serie, la aproximación será cada vez más una mejor estimación del valor verdadero de </a:t>
            </a:r>
            <a:r>
              <a:rPr lang="es-ES" i="1" dirty="0">
                <a:latin typeface="Times New Roman" panose="02020603050405020304" pitchFamily="18" charset="0"/>
                <a:cs typeface="Times New Roman" panose="02020603050405020304" pitchFamily="18" charset="0"/>
              </a:rPr>
              <a:t>e. </a:t>
            </a:r>
            <a:r>
              <a:rPr lang="es-ES" dirty="0">
                <a:latin typeface="Times New Roman" panose="02020603050405020304" pitchFamily="18" charset="0"/>
                <a:cs typeface="Times New Roman" panose="02020603050405020304" pitchFamily="18" charset="0"/>
              </a:rPr>
              <a:t>La ecuación anterior se conoce como </a:t>
            </a:r>
            <a:r>
              <a:rPr lang="es-ES" i="1" dirty="0">
                <a:latin typeface="Times New Roman" panose="02020603050405020304" pitchFamily="18" charset="0"/>
                <a:cs typeface="Times New Roman" panose="02020603050405020304" pitchFamily="18" charset="0"/>
              </a:rPr>
              <a:t>expansión en series de </a:t>
            </a:r>
            <a:r>
              <a:rPr lang="es-PE" i="1" dirty="0">
                <a:latin typeface="Times New Roman" panose="02020603050405020304" pitchFamily="18" charset="0"/>
                <a:cs typeface="Times New Roman" panose="02020603050405020304" pitchFamily="18" charset="0"/>
              </a:rPr>
              <a:t>Maclaurin.</a:t>
            </a:r>
          </a:p>
          <a:p>
            <a:r>
              <a:rPr lang="es-ES" dirty="0">
                <a:latin typeface="Times New Roman" panose="02020603050405020304" pitchFamily="18" charset="0"/>
                <a:cs typeface="Times New Roman" panose="02020603050405020304" pitchFamily="18" charset="0"/>
              </a:rPr>
              <a:t>Agregue términos hasta que el valor absoluto del error aproximado </a:t>
            </a:r>
            <a:r>
              <a:rPr lang="es-ES" i="1" dirty="0" err="1">
                <a:latin typeface="Times New Roman" panose="02020603050405020304" pitchFamily="18" charset="0"/>
                <a:cs typeface="Times New Roman" panose="02020603050405020304" pitchFamily="18" charset="0"/>
              </a:rPr>
              <a:t>e</a:t>
            </a:r>
            <a:r>
              <a:rPr lang="es-ES" i="1" baseline="-25000" dirty="0" err="1">
                <a:latin typeface="Times New Roman" panose="02020603050405020304" pitchFamily="18" charset="0"/>
                <a:cs typeface="Times New Roman" panose="02020603050405020304" pitchFamily="18" charset="0"/>
              </a:rPr>
              <a:t>a</a:t>
            </a:r>
            <a:r>
              <a:rPr lang="es-ES" i="1" dirty="0">
                <a:latin typeface="Times New Roman" panose="02020603050405020304" pitchFamily="18" charset="0"/>
                <a:cs typeface="Times New Roman" panose="02020603050405020304" pitchFamily="18" charset="0"/>
              </a:rPr>
              <a:t> </a:t>
            </a:r>
            <a:r>
              <a:rPr lang="es-ES" dirty="0">
                <a:latin typeface="Times New Roman" panose="02020603050405020304" pitchFamily="18" charset="0"/>
                <a:cs typeface="Times New Roman" panose="02020603050405020304" pitchFamily="18" charset="0"/>
              </a:rPr>
              <a:t>sea menor que un criterio de error preestablecido e</a:t>
            </a:r>
            <a:r>
              <a:rPr lang="es-ES" i="1" dirty="0">
                <a:latin typeface="Times New Roman" panose="02020603050405020304" pitchFamily="18" charset="0"/>
                <a:cs typeface="Times New Roman" panose="02020603050405020304" pitchFamily="18" charset="0"/>
              </a:rPr>
              <a:t>s </a:t>
            </a:r>
            <a:r>
              <a:rPr lang="es-ES" dirty="0">
                <a:latin typeface="Times New Roman" panose="02020603050405020304" pitchFamily="18" charset="0"/>
                <a:cs typeface="Times New Roman" panose="02020603050405020304" pitchFamily="18" charset="0"/>
              </a:rPr>
              <a:t>con tres cifras significativas.</a:t>
            </a:r>
            <a:endParaRPr lang="es-PE"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D11519F-F3C4-4CD4-ABFB-397B66F8A5A5}"/>
              </a:ext>
            </a:extLst>
          </p:cNvPr>
          <p:cNvPicPr>
            <a:picLocks noChangeAspect="1"/>
          </p:cNvPicPr>
          <p:nvPr/>
        </p:nvPicPr>
        <p:blipFill>
          <a:blip r:embed="rId3"/>
          <a:stretch>
            <a:fillRect/>
          </a:stretch>
        </p:blipFill>
        <p:spPr>
          <a:xfrm>
            <a:off x="1808778" y="4334851"/>
            <a:ext cx="4705350" cy="838200"/>
          </a:xfrm>
          <a:prstGeom prst="rect">
            <a:avLst/>
          </a:prstGeom>
        </p:spPr>
      </p:pic>
    </p:spTree>
    <p:extLst>
      <p:ext uri="{BB962C8B-B14F-4D97-AF65-F5344CB8AC3E}">
        <p14:creationId xmlns:p14="http://schemas.microsoft.com/office/powerpoint/2010/main" val="2156119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B09BBE-C441-4A52-8F4C-564F04DDE152}"/>
              </a:ext>
            </a:extLst>
          </p:cNvPr>
          <p:cNvPicPr>
            <a:picLocks noChangeAspect="1"/>
          </p:cNvPicPr>
          <p:nvPr/>
        </p:nvPicPr>
        <p:blipFill>
          <a:blip r:embed="rId2"/>
          <a:stretch>
            <a:fillRect/>
          </a:stretch>
        </p:blipFill>
        <p:spPr>
          <a:xfrm>
            <a:off x="0" y="0"/>
            <a:ext cx="9144000" cy="4168588"/>
          </a:xfrm>
          <a:prstGeom prst="rect">
            <a:avLst/>
          </a:prstGeom>
        </p:spPr>
      </p:pic>
      <p:pic>
        <p:nvPicPr>
          <p:cNvPr id="6" name="Picture 5">
            <a:extLst>
              <a:ext uri="{FF2B5EF4-FFF2-40B4-BE49-F238E27FC236}">
                <a16:creationId xmlns:a16="http://schemas.microsoft.com/office/drawing/2014/main" id="{289A3DB8-0669-4B34-AFBD-13D5491165BB}"/>
              </a:ext>
            </a:extLst>
          </p:cNvPr>
          <p:cNvPicPr>
            <a:picLocks noChangeAspect="1"/>
          </p:cNvPicPr>
          <p:nvPr/>
        </p:nvPicPr>
        <p:blipFill>
          <a:blip r:embed="rId3"/>
          <a:stretch>
            <a:fillRect/>
          </a:stretch>
        </p:blipFill>
        <p:spPr>
          <a:xfrm>
            <a:off x="1095472" y="4286250"/>
            <a:ext cx="7400925" cy="2571750"/>
          </a:xfrm>
          <a:prstGeom prst="rect">
            <a:avLst/>
          </a:prstGeom>
        </p:spPr>
      </p:pic>
    </p:spTree>
    <p:extLst>
      <p:ext uri="{BB962C8B-B14F-4D97-AF65-F5344CB8AC3E}">
        <p14:creationId xmlns:p14="http://schemas.microsoft.com/office/powerpoint/2010/main" val="1475700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3DE0-7C3D-4DED-B5CA-49BFA95DD940}"/>
              </a:ext>
            </a:extLst>
          </p:cNvPr>
          <p:cNvSpPr>
            <a:spLocks noGrp="1"/>
          </p:cNvSpPr>
          <p:nvPr>
            <p:ph type="title"/>
          </p:nvPr>
        </p:nvSpPr>
        <p:spPr>
          <a:xfrm>
            <a:off x="358062" y="103870"/>
            <a:ext cx="7886700" cy="539942"/>
          </a:xfrm>
        </p:spPr>
        <p:txBody>
          <a:bodyPr>
            <a:normAutofit fontScale="90000"/>
          </a:bodyPr>
          <a:lstStyle/>
          <a:p>
            <a:r>
              <a:rPr lang="es-PE" dirty="0">
                <a:latin typeface="Times New Roman" panose="02020603050405020304" pitchFamily="18" charset="0"/>
                <a:cs typeface="Times New Roman" panose="02020603050405020304" pitchFamily="18" charset="0"/>
              </a:rPr>
              <a:t>Matlab Script:</a:t>
            </a:r>
          </a:p>
        </p:txBody>
      </p:sp>
      <p:sp>
        <p:nvSpPr>
          <p:cNvPr id="4" name="TextBox 3">
            <a:extLst>
              <a:ext uri="{FF2B5EF4-FFF2-40B4-BE49-F238E27FC236}">
                <a16:creationId xmlns:a16="http://schemas.microsoft.com/office/drawing/2014/main" id="{445194A1-B399-4846-9548-79EFE626A45D}"/>
              </a:ext>
            </a:extLst>
          </p:cNvPr>
          <p:cNvSpPr txBox="1"/>
          <p:nvPr/>
        </p:nvSpPr>
        <p:spPr>
          <a:xfrm>
            <a:off x="444953" y="844820"/>
            <a:ext cx="7712917" cy="5909310"/>
          </a:xfrm>
          <a:prstGeom prst="rect">
            <a:avLst/>
          </a:prstGeom>
          <a:noFill/>
        </p:spPr>
        <p:txBody>
          <a:bodyPr wrap="square" rtlCol="0">
            <a:spAutoFit/>
          </a:bodyPr>
          <a:lstStyle/>
          <a:p>
            <a:r>
              <a:rPr lang="es-ES" dirty="0"/>
              <a:t>% Calculo de </a:t>
            </a:r>
            <a:r>
              <a:rPr lang="es-ES" dirty="0" err="1"/>
              <a:t>exp</a:t>
            </a:r>
            <a:r>
              <a:rPr lang="es-ES" dirty="0"/>
              <a:t>(x) usando la serie de Maclaurin</a:t>
            </a:r>
          </a:p>
          <a:p>
            <a:r>
              <a:rPr lang="es-PE" dirty="0"/>
              <a:t>x=0.5;</a:t>
            </a:r>
          </a:p>
          <a:p>
            <a:r>
              <a:rPr lang="es-PE" dirty="0"/>
              <a:t>es = 0.0001; % Tolerancia</a:t>
            </a:r>
          </a:p>
          <a:p>
            <a:r>
              <a:rPr lang="es-ES" dirty="0" err="1"/>
              <a:t>maxit</a:t>
            </a:r>
            <a:r>
              <a:rPr lang="es-ES" dirty="0"/>
              <a:t> = 50;  % </a:t>
            </a:r>
            <a:r>
              <a:rPr lang="es-ES" dirty="0" err="1"/>
              <a:t>Maximo</a:t>
            </a:r>
            <a:r>
              <a:rPr lang="es-ES" dirty="0"/>
              <a:t> numero de interacciones</a:t>
            </a:r>
          </a:p>
          <a:p>
            <a:r>
              <a:rPr lang="es-PE" dirty="0"/>
              <a:t> </a:t>
            </a:r>
          </a:p>
          <a:p>
            <a:r>
              <a:rPr lang="es-PE" dirty="0"/>
              <a:t>% </a:t>
            </a:r>
            <a:r>
              <a:rPr lang="es-PE" dirty="0" err="1"/>
              <a:t>initialization</a:t>
            </a:r>
            <a:endParaRPr lang="es-PE" dirty="0"/>
          </a:p>
          <a:p>
            <a:r>
              <a:rPr lang="es-PE" dirty="0" err="1"/>
              <a:t>iter</a:t>
            </a:r>
            <a:r>
              <a:rPr lang="es-PE" dirty="0"/>
              <a:t> = 1; sol = 1; </a:t>
            </a:r>
            <a:r>
              <a:rPr lang="es-PE" dirty="0" err="1"/>
              <a:t>ea</a:t>
            </a:r>
            <a:r>
              <a:rPr lang="es-PE" dirty="0"/>
              <a:t> = 100;</a:t>
            </a:r>
          </a:p>
          <a:p>
            <a:r>
              <a:rPr lang="es-PE" dirty="0"/>
              <a:t>% </a:t>
            </a:r>
            <a:r>
              <a:rPr lang="es-PE" dirty="0" err="1"/>
              <a:t>iterative</a:t>
            </a:r>
            <a:r>
              <a:rPr lang="es-PE" dirty="0"/>
              <a:t> </a:t>
            </a:r>
            <a:r>
              <a:rPr lang="es-PE" dirty="0" err="1"/>
              <a:t>calculation</a:t>
            </a:r>
            <a:endParaRPr lang="es-PE" dirty="0"/>
          </a:p>
          <a:p>
            <a:r>
              <a:rPr lang="es-PE" dirty="0" err="1"/>
              <a:t>while</a:t>
            </a:r>
            <a:r>
              <a:rPr lang="es-PE" dirty="0"/>
              <a:t> (1)</a:t>
            </a:r>
          </a:p>
          <a:p>
            <a:r>
              <a:rPr lang="es-PE" dirty="0"/>
              <a:t>    </a:t>
            </a:r>
            <a:r>
              <a:rPr lang="es-PE" dirty="0" err="1"/>
              <a:t>solold</a:t>
            </a:r>
            <a:r>
              <a:rPr lang="es-PE" dirty="0"/>
              <a:t> = sol;</a:t>
            </a:r>
          </a:p>
          <a:p>
            <a:r>
              <a:rPr lang="es-PE" dirty="0"/>
              <a:t>    sol = sol + x ^ </a:t>
            </a:r>
            <a:r>
              <a:rPr lang="es-PE" dirty="0" err="1"/>
              <a:t>iter</a:t>
            </a:r>
            <a:r>
              <a:rPr lang="es-PE" dirty="0"/>
              <a:t> / factorial(</a:t>
            </a:r>
            <a:r>
              <a:rPr lang="es-PE" dirty="0" err="1"/>
              <a:t>iter</a:t>
            </a:r>
            <a:r>
              <a:rPr lang="es-PE" dirty="0"/>
              <a:t>);</a:t>
            </a:r>
          </a:p>
          <a:p>
            <a:r>
              <a:rPr lang="es-PE" dirty="0"/>
              <a:t>    </a:t>
            </a:r>
            <a:r>
              <a:rPr lang="es-PE" dirty="0" err="1"/>
              <a:t>iter</a:t>
            </a:r>
            <a:r>
              <a:rPr lang="es-PE" dirty="0"/>
              <a:t> = </a:t>
            </a:r>
            <a:r>
              <a:rPr lang="es-PE" dirty="0" err="1"/>
              <a:t>iter</a:t>
            </a:r>
            <a:r>
              <a:rPr lang="es-PE" dirty="0"/>
              <a:t> + 1;</a:t>
            </a:r>
          </a:p>
          <a:p>
            <a:r>
              <a:rPr lang="es-PE" dirty="0"/>
              <a:t>    </a:t>
            </a:r>
            <a:r>
              <a:rPr lang="es-PE" dirty="0" err="1"/>
              <a:t>if</a:t>
            </a:r>
            <a:r>
              <a:rPr lang="es-PE" dirty="0"/>
              <a:t> sol ~= 0</a:t>
            </a:r>
          </a:p>
          <a:p>
            <a:r>
              <a:rPr lang="es-PE" dirty="0"/>
              <a:t>        </a:t>
            </a:r>
            <a:r>
              <a:rPr lang="es-PE" dirty="0" err="1"/>
              <a:t>ea</a:t>
            </a:r>
            <a:r>
              <a:rPr lang="es-PE" dirty="0"/>
              <a:t> = </a:t>
            </a:r>
            <a:r>
              <a:rPr lang="es-PE" dirty="0" err="1"/>
              <a:t>abs</a:t>
            </a:r>
            <a:r>
              <a:rPr lang="es-PE" dirty="0"/>
              <a:t>((sol - </a:t>
            </a:r>
            <a:r>
              <a:rPr lang="es-PE" dirty="0" err="1"/>
              <a:t>solold</a:t>
            </a:r>
            <a:r>
              <a:rPr lang="es-PE" dirty="0"/>
              <a:t>)/sol)*100;</a:t>
            </a:r>
          </a:p>
          <a:p>
            <a:r>
              <a:rPr lang="es-PE" dirty="0"/>
              <a:t>    </a:t>
            </a:r>
            <a:r>
              <a:rPr lang="es-PE" dirty="0" err="1"/>
              <a:t>end</a:t>
            </a:r>
            <a:endParaRPr lang="es-PE" dirty="0"/>
          </a:p>
          <a:p>
            <a:r>
              <a:rPr lang="es-PE" dirty="0"/>
              <a:t>    </a:t>
            </a:r>
            <a:r>
              <a:rPr lang="es-PE" dirty="0" err="1"/>
              <a:t>if</a:t>
            </a:r>
            <a:r>
              <a:rPr lang="es-PE" dirty="0"/>
              <a:t> </a:t>
            </a:r>
            <a:r>
              <a:rPr lang="es-PE" dirty="0" err="1"/>
              <a:t>ea</a:t>
            </a:r>
            <a:r>
              <a:rPr lang="es-PE" dirty="0"/>
              <a:t> &lt;= es || </a:t>
            </a:r>
            <a:r>
              <a:rPr lang="es-PE" dirty="0" err="1"/>
              <a:t>iter</a:t>
            </a:r>
            <a:r>
              <a:rPr lang="es-PE" dirty="0"/>
              <a:t> &gt;= </a:t>
            </a:r>
            <a:r>
              <a:rPr lang="es-PE" dirty="0" err="1"/>
              <a:t>maxit</a:t>
            </a:r>
            <a:endParaRPr lang="es-PE" dirty="0"/>
          </a:p>
          <a:p>
            <a:r>
              <a:rPr lang="es-PE" dirty="0"/>
              <a:t>        break</a:t>
            </a:r>
          </a:p>
          <a:p>
            <a:r>
              <a:rPr lang="es-PE" dirty="0"/>
              <a:t>    </a:t>
            </a:r>
            <a:r>
              <a:rPr lang="es-PE" dirty="0" err="1"/>
              <a:t>end</a:t>
            </a:r>
            <a:endParaRPr lang="es-PE" dirty="0"/>
          </a:p>
          <a:p>
            <a:r>
              <a:rPr lang="es-PE" dirty="0" err="1"/>
              <a:t>end</a:t>
            </a:r>
            <a:endParaRPr lang="es-PE" dirty="0"/>
          </a:p>
          <a:p>
            <a:r>
              <a:rPr lang="es-PE" dirty="0" err="1"/>
              <a:t>fx</a:t>
            </a:r>
            <a:r>
              <a:rPr lang="es-PE" dirty="0"/>
              <a:t> = sol</a:t>
            </a:r>
          </a:p>
          <a:p>
            <a:endParaRPr lang="es-PE" dirty="0"/>
          </a:p>
        </p:txBody>
      </p:sp>
    </p:spTree>
    <p:extLst>
      <p:ext uri="{BB962C8B-B14F-4D97-AF65-F5344CB8AC3E}">
        <p14:creationId xmlns:p14="http://schemas.microsoft.com/office/powerpoint/2010/main" val="1171597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3602C5F9-D409-4711-BB0D-F35B1A7DF35F}"/>
              </a:ext>
            </a:extLst>
          </p:cNvPr>
          <p:cNvSpPr>
            <a:spLocks noGrp="1" noChangeArrowheads="1"/>
          </p:cNvSpPr>
          <p:nvPr>
            <p:ph type="title"/>
          </p:nvPr>
        </p:nvSpPr>
        <p:spPr/>
        <p:txBody>
          <a:bodyPr/>
          <a:lstStyle/>
          <a:p>
            <a:r>
              <a:rPr lang="en-US" altLang="es-PE" dirty="0">
                <a:latin typeface="Times New Roman" panose="02020603050405020304" pitchFamily="18" charset="0"/>
                <a:cs typeface="Times New Roman" panose="02020603050405020304" pitchFamily="18" charset="0"/>
              </a:rPr>
              <a:t>Roundoff Errors</a:t>
            </a:r>
          </a:p>
        </p:txBody>
      </p:sp>
      <p:sp>
        <p:nvSpPr>
          <p:cNvPr id="84995" name="Rectangle 3">
            <a:extLst>
              <a:ext uri="{FF2B5EF4-FFF2-40B4-BE49-F238E27FC236}">
                <a16:creationId xmlns:a16="http://schemas.microsoft.com/office/drawing/2014/main" id="{0ADD34B3-2677-47A3-9FE2-1F03723A7C7C}"/>
              </a:ext>
            </a:extLst>
          </p:cNvPr>
          <p:cNvSpPr>
            <a:spLocks noGrp="1" noChangeArrowheads="1"/>
          </p:cNvSpPr>
          <p:nvPr>
            <p:ph type="body" idx="1"/>
          </p:nvPr>
        </p:nvSpPr>
        <p:spPr>
          <a:xfrm>
            <a:off x="628650" y="1491518"/>
            <a:ext cx="7886700" cy="4751020"/>
          </a:xfrm>
        </p:spPr>
        <p:txBody>
          <a:bodyPr>
            <a:noAutofit/>
          </a:bodyPr>
          <a:lstStyle/>
          <a:p>
            <a:pPr algn="just"/>
            <a:r>
              <a:rPr lang="en-US" altLang="es-PE" sz="3200" b="1" i="1" dirty="0">
                <a:solidFill>
                  <a:srgbClr val="FF0000"/>
                </a:solidFill>
                <a:latin typeface="Times New Roman" panose="02020603050405020304" pitchFamily="18" charset="0"/>
                <a:cs typeface="Times New Roman" panose="02020603050405020304" pitchFamily="18" charset="0"/>
              </a:rPr>
              <a:t>Roundoff errors</a:t>
            </a:r>
            <a:r>
              <a:rPr lang="en-US" altLang="es-PE" sz="3200" b="1" dirty="0">
                <a:solidFill>
                  <a:srgbClr val="FF0000"/>
                </a:solidFill>
                <a:latin typeface="Times New Roman" panose="02020603050405020304" pitchFamily="18" charset="0"/>
                <a:cs typeface="Times New Roman" panose="02020603050405020304" pitchFamily="18" charset="0"/>
              </a:rPr>
              <a:t> </a:t>
            </a:r>
            <a:r>
              <a:rPr lang="en-US" altLang="es-PE" sz="3200" dirty="0">
                <a:latin typeface="Times New Roman" panose="02020603050405020304" pitchFamily="18" charset="0"/>
                <a:cs typeface="Times New Roman" panose="02020603050405020304" pitchFamily="18" charset="0"/>
              </a:rPr>
              <a:t>arise because digital computers cannot represent some quantities exactly.  There are two major facets of roundoff errors involved in numerical calculations:</a:t>
            </a:r>
          </a:p>
          <a:p>
            <a:pPr lvl="1" algn="just"/>
            <a:r>
              <a:rPr lang="en-US" altLang="es-PE" sz="3200" dirty="0">
                <a:latin typeface="Times New Roman" panose="02020603050405020304" pitchFamily="18" charset="0"/>
                <a:cs typeface="Times New Roman" panose="02020603050405020304" pitchFamily="18" charset="0"/>
              </a:rPr>
              <a:t>Digital computers have size and </a:t>
            </a:r>
            <a:r>
              <a:rPr lang="en-US" altLang="es-PE" sz="3200" dirty="0">
                <a:solidFill>
                  <a:srgbClr val="FF0000"/>
                </a:solidFill>
                <a:latin typeface="Times New Roman" panose="02020603050405020304" pitchFamily="18" charset="0"/>
                <a:cs typeface="Times New Roman" panose="02020603050405020304" pitchFamily="18" charset="0"/>
              </a:rPr>
              <a:t>precision limits</a:t>
            </a:r>
            <a:r>
              <a:rPr lang="en-US" altLang="es-PE" sz="3200" dirty="0">
                <a:latin typeface="Times New Roman" panose="02020603050405020304" pitchFamily="18" charset="0"/>
                <a:cs typeface="Times New Roman" panose="02020603050405020304" pitchFamily="18" charset="0"/>
              </a:rPr>
              <a:t> on their ability to represent numbers.</a:t>
            </a:r>
          </a:p>
          <a:p>
            <a:pPr lvl="1" algn="just"/>
            <a:r>
              <a:rPr lang="en-US" altLang="es-PE" sz="3200" dirty="0">
                <a:latin typeface="Times New Roman" panose="02020603050405020304" pitchFamily="18" charset="0"/>
                <a:cs typeface="Times New Roman" panose="02020603050405020304" pitchFamily="18" charset="0"/>
              </a:rPr>
              <a:t>Certain numerical manipulations are highly sensitive to roundoff errors.</a:t>
            </a:r>
            <a:endParaRPr lang="en-US" altLang="es-PE" sz="32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a:extLst>
              <a:ext uri="{FF2B5EF4-FFF2-40B4-BE49-F238E27FC236}">
                <a16:creationId xmlns:a16="http://schemas.microsoft.com/office/drawing/2014/main" id="{7793CA20-5779-4420-B371-FAE3A85D7188}"/>
              </a:ext>
            </a:extLst>
          </p:cNvPr>
          <p:cNvSpPr>
            <a:spLocks noGrp="1" noChangeArrowheads="1"/>
          </p:cNvSpPr>
          <p:nvPr>
            <p:ph type="title"/>
          </p:nvPr>
        </p:nvSpPr>
        <p:spPr>
          <a:xfrm>
            <a:off x="461595" y="92566"/>
            <a:ext cx="7886700" cy="1325563"/>
          </a:xfrm>
        </p:spPr>
        <p:txBody>
          <a:bodyPr/>
          <a:lstStyle/>
          <a:p>
            <a:pPr eaLnBrk="1" hangingPunct="1"/>
            <a:r>
              <a:rPr lang="en-US" altLang="es-PE" dirty="0">
                <a:latin typeface="Times New Roman" panose="02020603050405020304" pitchFamily="18" charset="0"/>
                <a:cs typeface="Times New Roman" panose="02020603050405020304" pitchFamily="18" charset="0"/>
              </a:rPr>
              <a:t>Calculator Example</a:t>
            </a:r>
          </a:p>
        </p:txBody>
      </p:sp>
      <p:sp>
        <p:nvSpPr>
          <p:cNvPr id="54277" name="Rectangle 3">
            <a:extLst>
              <a:ext uri="{FF2B5EF4-FFF2-40B4-BE49-F238E27FC236}">
                <a16:creationId xmlns:a16="http://schemas.microsoft.com/office/drawing/2014/main" id="{EF13701F-34F1-454C-A601-F76A402E1975}"/>
              </a:ext>
            </a:extLst>
          </p:cNvPr>
          <p:cNvSpPr>
            <a:spLocks noGrp="1" noChangeArrowheads="1"/>
          </p:cNvSpPr>
          <p:nvPr>
            <p:ph type="body" idx="1"/>
          </p:nvPr>
        </p:nvSpPr>
        <p:spPr>
          <a:xfrm>
            <a:off x="457200" y="1600200"/>
            <a:ext cx="8229600" cy="1828800"/>
          </a:xfrm>
        </p:spPr>
        <p:txBody>
          <a:bodyPr/>
          <a:lstStyle/>
          <a:p>
            <a:pPr eaLnBrk="1" hangingPunct="1"/>
            <a:r>
              <a:rPr lang="en-US" altLang="es-PE">
                <a:latin typeface="Times New Roman" panose="02020603050405020304" pitchFamily="18" charset="0"/>
                <a:cs typeface="Times New Roman" panose="02020603050405020304" pitchFamily="18" charset="0"/>
              </a:rPr>
              <a:t>Suppose you want to compute: </a:t>
            </a:r>
          </a:p>
          <a:p>
            <a:pPr eaLnBrk="1" hangingPunct="1">
              <a:buFont typeface="Wingdings" panose="05000000000000000000" pitchFamily="2" charset="2"/>
              <a:buNone/>
            </a:pPr>
            <a:r>
              <a:rPr lang="en-US" altLang="es-PE">
                <a:latin typeface="Times New Roman" panose="02020603050405020304" pitchFamily="18" charset="0"/>
                <a:cs typeface="Times New Roman" panose="02020603050405020304" pitchFamily="18" charset="0"/>
              </a:rPr>
              <a:t>      3.578 * 2.139</a:t>
            </a:r>
          </a:p>
          <a:p>
            <a:pPr eaLnBrk="1" hangingPunct="1">
              <a:buFont typeface="Wingdings" panose="05000000000000000000" pitchFamily="2" charset="2"/>
              <a:buNone/>
            </a:pPr>
            <a:r>
              <a:rPr lang="en-US" altLang="es-PE">
                <a:latin typeface="Times New Roman" panose="02020603050405020304" pitchFamily="18" charset="0"/>
                <a:cs typeface="Times New Roman" panose="02020603050405020304" pitchFamily="18" charset="0"/>
              </a:rPr>
              <a:t>     using a calculator with two-digit fractions</a:t>
            </a:r>
          </a:p>
        </p:txBody>
      </p:sp>
      <p:sp>
        <p:nvSpPr>
          <p:cNvPr id="54278" name="Rectangle 4">
            <a:extLst>
              <a:ext uri="{FF2B5EF4-FFF2-40B4-BE49-F238E27FC236}">
                <a16:creationId xmlns:a16="http://schemas.microsoft.com/office/drawing/2014/main" id="{F53E2FB9-96A8-49BB-9D09-57B1527CEC0F}"/>
              </a:ext>
            </a:extLst>
          </p:cNvPr>
          <p:cNvSpPr>
            <a:spLocks noChangeArrowheads="1"/>
          </p:cNvSpPr>
          <p:nvPr/>
        </p:nvSpPr>
        <p:spPr bwMode="auto">
          <a:xfrm>
            <a:off x="1066800" y="3581400"/>
            <a:ext cx="12192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r>
              <a:rPr lang="en-US" altLang="es-PE" sz="3200">
                <a:latin typeface="Times New Roman" panose="02020603050405020304" pitchFamily="18" charset="0"/>
                <a:cs typeface="Times New Roman" panose="02020603050405020304" pitchFamily="18" charset="0"/>
              </a:rPr>
              <a:t>3.57</a:t>
            </a:r>
          </a:p>
        </p:txBody>
      </p:sp>
      <p:sp>
        <p:nvSpPr>
          <p:cNvPr id="54279" name="Oval 5">
            <a:extLst>
              <a:ext uri="{FF2B5EF4-FFF2-40B4-BE49-F238E27FC236}">
                <a16:creationId xmlns:a16="http://schemas.microsoft.com/office/drawing/2014/main" id="{2E6EF503-BDBA-4FDB-8F57-418F5D5E02C6}"/>
              </a:ext>
            </a:extLst>
          </p:cNvPr>
          <p:cNvSpPr>
            <a:spLocks noChangeArrowheads="1"/>
          </p:cNvSpPr>
          <p:nvPr/>
        </p:nvSpPr>
        <p:spPr bwMode="auto">
          <a:xfrm>
            <a:off x="2362200" y="3581400"/>
            <a:ext cx="6858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r>
              <a:rPr lang="en-US" altLang="es-PE" sz="3200">
                <a:latin typeface="Times New Roman" panose="02020603050405020304" pitchFamily="18" charset="0"/>
                <a:cs typeface="Times New Roman" panose="02020603050405020304" pitchFamily="18" charset="0"/>
              </a:rPr>
              <a:t>*</a:t>
            </a:r>
          </a:p>
        </p:txBody>
      </p:sp>
      <p:sp>
        <p:nvSpPr>
          <p:cNvPr id="54280" name="Rectangle 6">
            <a:extLst>
              <a:ext uri="{FF2B5EF4-FFF2-40B4-BE49-F238E27FC236}">
                <a16:creationId xmlns:a16="http://schemas.microsoft.com/office/drawing/2014/main" id="{47B4D66B-44DE-415E-B966-D7DF30C3499B}"/>
              </a:ext>
            </a:extLst>
          </p:cNvPr>
          <p:cNvSpPr>
            <a:spLocks noChangeArrowheads="1"/>
          </p:cNvSpPr>
          <p:nvPr/>
        </p:nvSpPr>
        <p:spPr bwMode="auto">
          <a:xfrm>
            <a:off x="3276600" y="3581400"/>
            <a:ext cx="12192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r>
              <a:rPr lang="en-US" altLang="es-PE" sz="3200">
                <a:latin typeface="Times New Roman" panose="02020603050405020304" pitchFamily="18" charset="0"/>
                <a:cs typeface="Times New Roman" panose="02020603050405020304" pitchFamily="18" charset="0"/>
              </a:rPr>
              <a:t>2.13</a:t>
            </a:r>
          </a:p>
        </p:txBody>
      </p:sp>
      <p:sp>
        <p:nvSpPr>
          <p:cNvPr id="54281" name="Rectangle 7">
            <a:extLst>
              <a:ext uri="{FF2B5EF4-FFF2-40B4-BE49-F238E27FC236}">
                <a16:creationId xmlns:a16="http://schemas.microsoft.com/office/drawing/2014/main" id="{35E30E8A-8424-40F1-9F01-CC283956E1A3}"/>
              </a:ext>
            </a:extLst>
          </p:cNvPr>
          <p:cNvSpPr>
            <a:spLocks noChangeArrowheads="1"/>
          </p:cNvSpPr>
          <p:nvPr/>
        </p:nvSpPr>
        <p:spPr bwMode="auto">
          <a:xfrm>
            <a:off x="5181600" y="3581400"/>
            <a:ext cx="12192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r>
              <a:rPr lang="en-US" altLang="es-PE" sz="3200">
                <a:latin typeface="Times New Roman" panose="02020603050405020304" pitchFamily="18" charset="0"/>
                <a:cs typeface="Times New Roman" panose="02020603050405020304" pitchFamily="18" charset="0"/>
              </a:rPr>
              <a:t>7.60</a:t>
            </a:r>
          </a:p>
        </p:txBody>
      </p:sp>
      <p:sp>
        <p:nvSpPr>
          <p:cNvPr id="54282" name="Oval 8">
            <a:extLst>
              <a:ext uri="{FF2B5EF4-FFF2-40B4-BE49-F238E27FC236}">
                <a16:creationId xmlns:a16="http://schemas.microsoft.com/office/drawing/2014/main" id="{9CBCAB0A-848C-48A8-B0ED-503A1681EBC9}"/>
              </a:ext>
            </a:extLst>
          </p:cNvPr>
          <p:cNvSpPr>
            <a:spLocks noChangeArrowheads="1"/>
          </p:cNvSpPr>
          <p:nvPr/>
        </p:nvSpPr>
        <p:spPr bwMode="auto">
          <a:xfrm>
            <a:off x="4419600" y="3581400"/>
            <a:ext cx="6858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r>
              <a:rPr lang="en-US" altLang="es-PE" sz="3200">
                <a:latin typeface="Times New Roman" panose="02020603050405020304" pitchFamily="18" charset="0"/>
                <a:cs typeface="Times New Roman" panose="02020603050405020304" pitchFamily="18" charset="0"/>
              </a:rPr>
              <a:t>=</a:t>
            </a:r>
          </a:p>
        </p:txBody>
      </p:sp>
      <p:sp>
        <p:nvSpPr>
          <p:cNvPr id="54283" name="Rectangle 9">
            <a:extLst>
              <a:ext uri="{FF2B5EF4-FFF2-40B4-BE49-F238E27FC236}">
                <a16:creationId xmlns:a16="http://schemas.microsoft.com/office/drawing/2014/main" id="{5FCCE40B-6C2C-44F1-894D-43104EA90E69}"/>
              </a:ext>
            </a:extLst>
          </p:cNvPr>
          <p:cNvSpPr>
            <a:spLocks noChangeArrowheads="1"/>
          </p:cNvSpPr>
          <p:nvPr/>
        </p:nvSpPr>
        <p:spPr bwMode="auto">
          <a:xfrm>
            <a:off x="5181600" y="4876800"/>
            <a:ext cx="2514600" cy="609600"/>
          </a:xfrm>
          <a:prstGeom prst="rect">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r>
              <a:rPr lang="en-US" altLang="es-PE" sz="3200">
                <a:latin typeface="Times New Roman" panose="02020603050405020304" pitchFamily="18" charset="0"/>
                <a:cs typeface="Times New Roman" panose="02020603050405020304" pitchFamily="18" charset="0"/>
              </a:rPr>
              <a:t>7.653342</a:t>
            </a:r>
          </a:p>
        </p:txBody>
      </p:sp>
      <p:sp>
        <p:nvSpPr>
          <p:cNvPr id="54284" name="Text Box 10">
            <a:extLst>
              <a:ext uri="{FF2B5EF4-FFF2-40B4-BE49-F238E27FC236}">
                <a16:creationId xmlns:a16="http://schemas.microsoft.com/office/drawing/2014/main" id="{EAF521C3-0BEC-4953-9065-CABD6A782D61}"/>
              </a:ext>
            </a:extLst>
          </p:cNvPr>
          <p:cNvSpPr txBox="1">
            <a:spLocks noChangeArrowheads="1"/>
          </p:cNvSpPr>
          <p:nvPr/>
        </p:nvSpPr>
        <p:spPr bwMode="auto">
          <a:xfrm>
            <a:off x="1143000" y="4967288"/>
            <a:ext cx="3886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s-PE" sz="3200" b="1">
                <a:solidFill>
                  <a:srgbClr val="FF0000"/>
                </a:solidFill>
                <a:latin typeface="Times New Roman" panose="02020603050405020304" pitchFamily="18" charset="0"/>
                <a:cs typeface="Times New Roman" panose="02020603050405020304" pitchFamily="18" charset="0"/>
              </a:rPr>
              <a:t>True answer:</a:t>
            </a:r>
          </a:p>
        </p:txBody>
      </p:sp>
    </p:spTree>
    <p:extLst>
      <p:ext uri="{BB962C8B-B14F-4D97-AF65-F5344CB8AC3E}">
        <p14:creationId xmlns:p14="http://schemas.microsoft.com/office/powerpoint/2010/main" val="1361042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623A1D-C7BF-4E86-AC1B-00146F6D40CB}"/>
              </a:ext>
            </a:extLst>
          </p:cNvPr>
          <p:cNvPicPr>
            <a:picLocks noChangeAspect="1"/>
          </p:cNvPicPr>
          <p:nvPr/>
        </p:nvPicPr>
        <p:blipFill>
          <a:blip r:embed="rId2"/>
          <a:stretch>
            <a:fillRect/>
          </a:stretch>
        </p:blipFill>
        <p:spPr>
          <a:xfrm>
            <a:off x="536333" y="1814728"/>
            <a:ext cx="8354378" cy="2660557"/>
          </a:xfrm>
          <a:prstGeom prst="rect">
            <a:avLst/>
          </a:prstGeom>
        </p:spPr>
      </p:pic>
      <p:sp>
        <p:nvSpPr>
          <p:cNvPr id="2" name="Title 1">
            <a:extLst>
              <a:ext uri="{FF2B5EF4-FFF2-40B4-BE49-F238E27FC236}">
                <a16:creationId xmlns:a16="http://schemas.microsoft.com/office/drawing/2014/main" id="{34CB4E5E-2787-449F-A3C6-B31053DC8E09}"/>
              </a:ext>
            </a:extLst>
          </p:cNvPr>
          <p:cNvSpPr>
            <a:spLocks noGrp="1"/>
          </p:cNvSpPr>
          <p:nvPr>
            <p:ph type="title"/>
          </p:nvPr>
        </p:nvSpPr>
        <p:spPr>
          <a:xfrm>
            <a:off x="567106" y="365127"/>
            <a:ext cx="7886700" cy="994968"/>
          </a:xfrm>
        </p:spPr>
        <p:txBody>
          <a:bodyPr/>
          <a:lstStyle/>
          <a:p>
            <a:r>
              <a:rPr lang="es-PE" dirty="0">
                <a:latin typeface="Times New Roman" panose="02020603050405020304" pitchFamily="18" charset="0"/>
                <a:cs typeface="Times New Roman" panose="02020603050405020304" pitchFamily="18" charset="0"/>
              </a:rPr>
              <a:t>Machine Precisión</a:t>
            </a:r>
          </a:p>
        </p:txBody>
      </p:sp>
      <p:pic>
        <p:nvPicPr>
          <p:cNvPr id="5" name="Picture 4">
            <a:extLst>
              <a:ext uri="{FF2B5EF4-FFF2-40B4-BE49-F238E27FC236}">
                <a16:creationId xmlns:a16="http://schemas.microsoft.com/office/drawing/2014/main" id="{AF8EC2BC-81DB-4B0D-8B72-D1E99D12F983}"/>
              </a:ext>
            </a:extLst>
          </p:cNvPr>
          <p:cNvPicPr>
            <a:picLocks noChangeAspect="1"/>
          </p:cNvPicPr>
          <p:nvPr/>
        </p:nvPicPr>
        <p:blipFill>
          <a:blip r:embed="rId3"/>
          <a:stretch>
            <a:fillRect/>
          </a:stretch>
        </p:blipFill>
        <p:spPr>
          <a:xfrm>
            <a:off x="546811" y="4929919"/>
            <a:ext cx="8343900" cy="1194435"/>
          </a:xfrm>
          <a:prstGeom prst="rect">
            <a:avLst/>
          </a:prstGeom>
        </p:spPr>
      </p:pic>
    </p:spTree>
    <p:extLst>
      <p:ext uri="{BB962C8B-B14F-4D97-AF65-F5344CB8AC3E}">
        <p14:creationId xmlns:p14="http://schemas.microsoft.com/office/powerpoint/2010/main" val="2239363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7CF7F0-7B55-40CB-A50A-101886BA40CB}"/>
              </a:ext>
            </a:extLst>
          </p:cNvPr>
          <p:cNvSpPr>
            <a:spLocks noGrp="1"/>
          </p:cNvSpPr>
          <p:nvPr>
            <p:ph type="title"/>
          </p:nvPr>
        </p:nvSpPr>
        <p:spPr>
          <a:xfrm>
            <a:off x="628650" y="365127"/>
            <a:ext cx="7886700" cy="851278"/>
          </a:xfrm>
        </p:spPr>
        <p:txBody>
          <a:bodyPr>
            <a:normAutofit/>
          </a:bodyPr>
          <a:lstStyle/>
          <a:p>
            <a:r>
              <a:rPr lang="es-PE" sz="2800" b="1" dirty="0" err="1">
                <a:latin typeface="Times New Roman" panose="02020603050405020304" pitchFamily="18" charset="0"/>
                <a:cs typeface="Times New Roman" panose="02020603050405020304" pitchFamily="18" charset="0"/>
              </a:rPr>
              <a:t>Definition</a:t>
            </a:r>
            <a:r>
              <a:rPr lang="es-PE" sz="2800" b="1" dirty="0">
                <a:latin typeface="Times New Roman" panose="02020603050405020304" pitchFamily="18" charset="0"/>
                <a:cs typeface="Times New Roman" panose="02020603050405020304" pitchFamily="18" charset="0"/>
              </a:rPr>
              <a:t>: Machine </a:t>
            </a:r>
            <a:r>
              <a:rPr lang="es-PE" sz="2800" b="1" dirty="0" err="1">
                <a:latin typeface="Times New Roman" panose="02020603050405020304" pitchFamily="18" charset="0"/>
                <a:cs typeface="Times New Roman" panose="02020603050405020304" pitchFamily="18" charset="0"/>
              </a:rPr>
              <a:t>Precision</a:t>
            </a:r>
            <a:endParaRPr lang="es-PE" sz="2800"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863A5AC4-DC05-40BF-B5F4-4BCD6AC4E02F}"/>
              </a:ext>
            </a:extLst>
          </p:cNvPr>
          <p:cNvSpPr txBox="1"/>
          <p:nvPr/>
        </p:nvSpPr>
        <p:spPr>
          <a:xfrm>
            <a:off x="628650" y="1216405"/>
            <a:ext cx="7886700" cy="156966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Machine precision ϵ is defined as the maximum relative error in the floating-point representation of real numbers. In practice, it is the smallest positive real number such that the number (1 + ϵ) can be distinguished from 1.</a:t>
            </a:r>
            <a:endParaRPr lang="es-PE" sz="2400" dirty="0">
              <a:latin typeface="Times New Roman" panose="02020603050405020304" pitchFamily="18" charset="0"/>
              <a:cs typeface="Times New Roman" panose="02020603050405020304" pitchFamily="18" charset="0"/>
            </a:endParaRPr>
          </a:p>
        </p:txBody>
      </p:sp>
      <p:sp>
        <p:nvSpPr>
          <p:cNvPr id="5" name="CuadroTexto 4">
            <a:extLst>
              <a:ext uri="{FF2B5EF4-FFF2-40B4-BE49-F238E27FC236}">
                <a16:creationId xmlns:a16="http://schemas.microsoft.com/office/drawing/2014/main" id="{6D957AD2-851D-474E-88AB-1F32FC0273AF}"/>
              </a:ext>
            </a:extLst>
          </p:cNvPr>
          <p:cNvSpPr txBox="1"/>
          <p:nvPr/>
        </p:nvSpPr>
        <p:spPr>
          <a:xfrm>
            <a:off x="628650" y="3011648"/>
            <a:ext cx="7777119"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machine precision in MATLAB is obtained using the keyword eps. It is typically 2</a:t>
            </a:r>
            <a:r>
              <a:rPr lang="en-US" baseline="30000" dirty="0">
                <a:latin typeface="Times New Roman" panose="02020603050405020304" pitchFamily="18" charset="0"/>
                <a:cs typeface="Times New Roman" panose="02020603050405020304" pitchFamily="18" charset="0"/>
              </a:rPr>
              <a:t>−52</a:t>
            </a:r>
            <a:r>
              <a:rPr lang="en-US" dirty="0">
                <a:latin typeface="Times New Roman" panose="02020603050405020304" pitchFamily="18" charset="0"/>
                <a:cs typeface="Times New Roman" panose="02020603050405020304" pitchFamily="18" charset="0"/>
              </a:rPr>
              <a:t>. Consider the following statements typed on the command </a:t>
            </a:r>
            <a:r>
              <a:rPr lang="es-PE" dirty="0" err="1">
                <a:latin typeface="Times New Roman" panose="02020603050405020304" pitchFamily="18" charset="0"/>
                <a:cs typeface="Times New Roman" panose="02020603050405020304" pitchFamily="18" charset="0"/>
              </a:rPr>
              <a:t>prompt</a:t>
            </a:r>
            <a:r>
              <a:rPr lang="es-PE" dirty="0">
                <a:latin typeface="Times New Roman" panose="02020603050405020304" pitchFamily="18" charset="0"/>
                <a:cs typeface="Times New Roman" panose="02020603050405020304" pitchFamily="18" charset="0"/>
              </a:rPr>
              <a:t>:</a:t>
            </a:r>
          </a:p>
        </p:txBody>
      </p:sp>
      <p:sp>
        <p:nvSpPr>
          <p:cNvPr id="6" name="CuadroTexto 5">
            <a:extLst>
              <a:ext uri="{FF2B5EF4-FFF2-40B4-BE49-F238E27FC236}">
                <a16:creationId xmlns:a16="http://schemas.microsoft.com/office/drawing/2014/main" id="{494EAD9A-11E4-49FF-A389-0D141CF4CD57}"/>
              </a:ext>
            </a:extLst>
          </p:cNvPr>
          <p:cNvSpPr txBox="1"/>
          <p:nvPr/>
        </p:nvSpPr>
        <p:spPr>
          <a:xfrm>
            <a:off x="738231" y="4102217"/>
            <a:ext cx="4093828" cy="1477328"/>
          </a:xfrm>
          <a:prstGeom prst="rect">
            <a:avLst/>
          </a:prstGeom>
          <a:noFill/>
        </p:spPr>
        <p:txBody>
          <a:bodyPr wrap="square" rtlCol="0">
            <a:spAutoFit/>
          </a:bodyPr>
          <a:lstStyle/>
          <a:p>
            <a:r>
              <a:rPr lang="es-PE" dirty="0"/>
              <a:t>&gt;&gt; x = 1+2^-52;</a:t>
            </a:r>
          </a:p>
          <a:p>
            <a:r>
              <a:rPr lang="es-PE" dirty="0"/>
              <a:t>&gt;&gt; </a:t>
            </a:r>
            <a:r>
              <a:rPr lang="es-PE" dirty="0" err="1"/>
              <a:t>disp</a:t>
            </a:r>
            <a:r>
              <a:rPr lang="es-PE" dirty="0"/>
              <a:t>(x-1.0)</a:t>
            </a:r>
          </a:p>
          <a:p>
            <a:r>
              <a:rPr lang="es-PE" dirty="0"/>
              <a:t>2.2204e-16</a:t>
            </a:r>
          </a:p>
          <a:p>
            <a:r>
              <a:rPr lang="es-PE" dirty="0"/>
              <a:t>&gt;&gt; x = 1+2^-53;</a:t>
            </a:r>
          </a:p>
          <a:p>
            <a:r>
              <a:rPr lang="es-PE" dirty="0"/>
              <a:t>&gt;&gt; </a:t>
            </a:r>
            <a:r>
              <a:rPr lang="es-PE" dirty="0" err="1"/>
              <a:t>disp</a:t>
            </a:r>
            <a:r>
              <a:rPr lang="es-PE" dirty="0"/>
              <a:t>(x-1.0)</a:t>
            </a:r>
          </a:p>
        </p:txBody>
      </p:sp>
    </p:spTree>
    <p:extLst>
      <p:ext uri="{BB962C8B-B14F-4D97-AF65-F5344CB8AC3E}">
        <p14:creationId xmlns:p14="http://schemas.microsoft.com/office/powerpoint/2010/main" val="3952456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1323D-35CA-4AA5-8557-A6E5A1D6FCF5}"/>
              </a:ext>
            </a:extLst>
          </p:cNvPr>
          <p:cNvSpPr>
            <a:spLocks noGrp="1"/>
          </p:cNvSpPr>
          <p:nvPr>
            <p:ph type="title"/>
          </p:nvPr>
        </p:nvSpPr>
        <p:spPr>
          <a:xfrm>
            <a:off x="628650" y="134248"/>
            <a:ext cx="7886700" cy="857184"/>
          </a:xfrm>
        </p:spPr>
        <p:txBody>
          <a:bodyPr>
            <a:normAutofit/>
          </a:bodyPr>
          <a:lstStyle/>
          <a:p>
            <a:r>
              <a:rPr lang="en-US" sz="3200" b="1" dirty="0">
                <a:latin typeface="Times New Roman" panose="02020603050405020304" pitchFamily="18" charset="0"/>
                <a:cs typeface="Times New Roman" panose="02020603050405020304" pitchFamily="18" charset="0"/>
              </a:rPr>
              <a:t>Computer Number Representation</a:t>
            </a:r>
            <a:endParaRPr lang="en-US" sz="3200" dirty="0">
              <a:latin typeface="Times New Roman" panose="02020603050405020304" pitchFamily="18" charset="0"/>
              <a:cs typeface="Times New Roman" panose="02020603050405020304" pitchFamily="18" charset="0"/>
            </a:endParaRPr>
          </a:p>
        </p:txBody>
      </p:sp>
      <p:pic>
        <p:nvPicPr>
          <p:cNvPr id="4" name="Picture 3" descr="Fig0303">
            <a:extLst>
              <a:ext uri="{FF2B5EF4-FFF2-40B4-BE49-F238E27FC236}">
                <a16:creationId xmlns:a16="http://schemas.microsoft.com/office/drawing/2014/main" id="{14E62267-C1BE-403D-89DE-A83244A1D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778899" y="3686771"/>
            <a:ext cx="4736452" cy="3045852"/>
          </a:xfrm>
          <a:prstGeom prst="rect">
            <a:avLst/>
          </a:prstGeom>
          <a:noFill/>
          <a:ln/>
        </p:spPr>
      </p:pic>
      <p:pic>
        <p:nvPicPr>
          <p:cNvPr id="5" name="Picture 4">
            <a:extLst>
              <a:ext uri="{FF2B5EF4-FFF2-40B4-BE49-F238E27FC236}">
                <a16:creationId xmlns:a16="http://schemas.microsoft.com/office/drawing/2014/main" id="{FD8B15E9-A766-435C-9E31-037CC935203D}"/>
              </a:ext>
            </a:extLst>
          </p:cNvPr>
          <p:cNvPicPr>
            <a:picLocks noChangeAspect="1"/>
          </p:cNvPicPr>
          <p:nvPr/>
        </p:nvPicPr>
        <p:blipFill>
          <a:blip r:embed="rId3"/>
          <a:stretch>
            <a:fillRect/>
          </a:stretch>
        </p:blipFill>
        <p:spPr>
          <a:xfrm>
            <a:off x="306452" y="991433"/>
            <a:ext cx="5675558" cy="2602604"/>
          </a:xfrm>
          <a:prstGeom prst="rect">
            <a:avLst/>
          </a:prstGeom>
        </p:spPr>
      </p:pic>
      <p:sp>
        <p:nvSpPr>
          <p:cNvPr id="6" name="TextBox 5">
            <a:extLst>
              <a:ext uri="{FF2B5EF4-FFF2-40B4-BE49-F238E27FC236}">
                <a16:creationId xmlns:a16="http://schemas.microsoft.com/office/drawing/2014/main" id="{D9BB432C-A188-4F36-95F9-572C5EA7C61D}"/>
              </a:ext>
            </a:extLst>
          </p:cNvPr>
          <p:cNvSpPr txBox="1"/>
          <p:nvPr/>
        </p:nvSpPr>
        <p:spPr>
          <a:xfrm>
            <a:off x="306453" y="4253507"/>
            <a:ext cx="3328112" cy="1477328"/>
          </a:xfrm>
          <a:prstGeom prst="rect">
            <a:avLst/>
          </a:prstGeom>
          <a:noFill/>
        </p:spPr>
        <p:txBody>
          <a:bodyPr wrap="square" rtlCol="0">
            <a:spAutoFit/>
          </a:bodyPr>
          <a:lstStyle/>
          <a:p>
            <a:pPr algn="just"/>
            <a:r>
              <a:rPr lang="es-ES" dirty="0">
                <a:latin typeface="Times New Roman" panose="02020603050405020304" pitchFamily="18" charset="0"/>
                <a:cs typeface="Times New Roman" panose="02020603050405020304" pitchFamily="18" charset="0"/>
              </a:rPr>
              <a:t>Cómo trabajan los sistemas </a:t>
            </a:r>
            <a:r>
              <a:rPr lang="es-ES" i="1" dirty="0">
                <a:latin typeface="Times New Roman" panose="02020603050405020304" pitchFamily="18" charset="0"/>
                <a:cs typeface="Times New Roman" panose="02020603050405020304" pitchFamily="18" charset="0"/>
              </a:rPr>
              <a:t>a</a:t>
            </a:r>
            <a:r>
              <a:rPr lang="es-ES" dirty="0">
                <a:latin typeface="Times New Roman" panose="02020603050405020304" pitchFamily="18" charset="0"/>
                <a:cs typeface="Times New Roman" panose="02020603050405020304" pitchFamily="18" charset="0"/>
              </a:rPr>
              <a:t>) decimal (base 10) y </a:t>
            </a:r>
            <a:r>
              <a:rPr lang="es-ES" i="1" dirty="0">
                <a:latin typeface="Times New Roman" panose="02020603050405020304" pitchFamily="18" charset="0"/>
                <a:cs typeface="Times New Roman" panose="02020603050405020304" pitchFamily="18" charset="0"/>
              </a:rPr>
              <a:t>b</a:t>
            </a:r>
            <a:r>
              <a:rPr lang="es-ES" dirty="0">
                <a:latin typeface="Times New Roman" panose="02020603050405020304" pitchFamily="18" charset="0"/>
                <a:cs typeface="Times New Roman" panose="02020603050405020304" pitchFamily="18" charset="0"/>
              </a:rPr>
              <a:t>) binario (base 2). En </a:t>
            </a:r>
            <a:r>
              <a:rPr lang="es-ES" i="1" dirty="0">
                <a:latin typeface="Times New Roman" panose="02020603050405020304" pitchFamily="18" charset="0"/>
                <a:cs typeface="Times New Roman" panose="02020603050405020304" pitchFamily="18" charset="0"/>
              </a:rPr>
              <a:t>b</a:t>
            </a:r>
            <a:r>
              <a:rPr lang="es-ES" dirty="0">
                <a:latin typeface="Times New Roman" panose="02020603050405020304" pitchFamily="18" charset="0"/>
                <a:cs typeface="Times New Roman" panose="02020603050405020304" pitchFamily="18" charset="0"/>
              </a:rPr>
              <a:t>) el número binario 10101101 es equivalente al </a:t>
            </a:r>
            <a:r>
              <a:rPr lang="es-PE" dirty="0">
                <a:latin typeface="Times New Roman" panose="02020603050405020304" pitchFamily="18" charset="0"/>
                <a:cs typeface="Times New Roman" panose="02020603050405020304" pitchFamily="18" charset="0"/>
              </a:rPr>
              <a:t>número decimal 173.</a:t>
            </a:r>
          </a:p>
        </p:txBody>
      </p:sp>
    </p:spTree>
    <p:extLst>
      <p:ext uri="{BB962C8B-B14F-4D97-AF65-F5344CB8AC3E}">
        <p14:creationId xmlns:p14="http://schemas.microsoft.com/office/powerpoint/2010/main" val="1543305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F12AE240-E65C-4F5F-9D05-063149D39B3A}"/>
              </a:ext>
            </a:extLst>
          </p:cNvPr>
          <p:cNvSpPr>
            <a:spLocks noGrp="1" noChangeArrowheads="1"/>
          </p:cNvSpPr>
          <p:nvPr>
            <p:ph type="title"/>
          </p:nvPr>
        </p:nvSpPr>
        <p:spPr>
          <a:xfrm>
            <a:off x="628650" y="365127"/>
            <a:ext cx="7886700" cy="857184"/>
          </a:xfrm>
        </p:spPr>
        <p:txBody>
          <a:bodyPr>
            <a:noAutofit/>
          </a:bodyPr>
          <a:lstStyle/>
          <a:p>
            <a:r>
              <a:rPr lang="en-US" sz="3200" b="1" dirty="0">
                <a:latin typeface="Times New Roman" panose="02020603050405020304" pitchFamily="18" charset="0"/>
                <a:cs typeface="Times New Roman" panose="02020603050405020304" pitchFamily="18" charset="0"/>
              </a:rPr>
              <a:t>Integer Representation</a:t>
            </a:r>
            <a:br>
              <a:rPr lang="en-US" altLang="en-US" sz="3200" b="1" dirty="0">
                <a:solidFill>
                  <a:srgbClr val="3333FF"/>
                </a:solidFill>
                <a:latin typeface="Times New Roman" panose="02020603050405020304" pitchFamily="18" charset="0"/>
                <a:cs typeface="Times New Roman" panose="02020603050405020304" pitchFamily="18" charset="0"/>
              </a:rPr>
            </a:br>
            <a:endParaRPr lang="en-US" altLang="en-US" sz="3200" b="1" dirty="0">
              <a:solidFill>
                <a:srgbClr val="3333FF"/>
              </a:solidFill>
              <a:latin typeface="Times New Roman" panose="02020603050405020304" pitchFamily="18" charset="0"/>
              <a:cs typeface="Times New Roman" panose="02020603050405020304" pitchFamily="18" charset="0"/>
            </a:endParaRPr>
          </a:p>
        </p:txBody>
      </p:sp>
      <p:pic>
        <p:nvPicPr>
          <p:cNvPr id="112643" name="Picture 3" descr="Fig0304">
            <a:extLst>
              <a:ext uri="{FF2B5EF4-FFF2-40B4-BE49-F238E27FC236}">
                <a16:creationId xmlns:a16="http://schemas.microsoft.com/office/drawing/2014/main" id="{162268C0-7095-41E6-A3DF-866F446B18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1" y="3105004"/>
            <a:ext cx="7632441" cy="1336364"/>
          </a:xfrm>
          <a:noFill/>
          <a:ln/>
        </p:spPr>
      </p:pic>
      <p:sp>
        <p:nvSpPr>
          <p:cNvPr id="2" name="TextBox 1">
            <a:extLst>
              <a:ext uri="{FF2B5EF4-FFF2-40B4-BE49-F238E27FC236}">
                <a16:creationId xmlns:a16="http://schemas.microsoft.com/office/drawing/2014/main" id="{1F58556E-1428-4747-8A2A-386FFE5FB4F5}"/>
              </a:ext>
            </a:extLst>
          </p:cNvPr>
          <p:cNvSpPr txBox="1"/>
          <p:nvPr/>
        </p:nvSpPr>
        <p:spPr>
          <a:xfrm>
            <a:off x="377890" y="4935893"/>
            <a:ext cx="8388220" cy="120032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Signed binary numbers or signed magnitude method:</a:t>
            </a:r>
          </a:p>
          <a:p>
            <a:pPr algn="just"/>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S = 1 if negative S = 0 if positive</a:t>
            </a:r>
            <a:endParaRPr lang="es-PE"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25EE71B-5EA1-47F9-A56D-2AEAD67F7717}"/>
              </a:ext>
            </a:extLst>
          </p:cNvPr>
          <p:cNvSpPr txBox="1"/>
          <p:nvPr/>
        </p:nvSpPr>
        <p:spPr>
          <a:xfrm>
            <a:off x="261257" y="1522546"/>
            <a:ext cx="7632441" cy="1200329"/>
          </a:xfrm>
          <a:prstGeom prst="rect">
            <a:avLst/>
          </a:prstGeom>
          <a:noFill/>
        </p:spPr>
        <p:txBody>
          <a:bodyPr wrap="square" rtlCol="0">
            <a:spAutoFit/>
          </a:bodyPr>
          <a:lstStyle/>
          <a:p>
            <a:pPr algn="just"/>
            <a:r>
              <a:rPr lang="es-ES" sz="2400" dirty="0">
                <a:latin typeface="Times New Roman" panose="02020603050405020304" pitchFamily="18" charset="0"/>
                <a:cs typeface="Times New Roman" panose="02020603050405020304" pitchFamily="18" charset="0"/>
              </a:rPr>
              <a:t>La representación de un entero decimal –173 en una computadora de 16 bits usando el </a:t>
            </a:r>
            <a:r>
              <a:rPr lang="es-ES" sz="2400" b="1" dirty="0">
                <a:solidFill>
                  <a:srgbClr val="FF0000"/>
                </a:solidFill>
                <a:latin typeface="Times New Roman" panose="02020603050405020304" pitchFamily="18" charset="0"/>
                <a:cs typeface="Times New Roman" panose="02020603050405020304" pitchFamily="18" charset="0"/>
              </a:rPr>
              <a:t>método de magnitud con signo.</a:t>
            </a:r>
            <a:endParaRPr lang="es-PE" sz="24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EB1DF95-4689-4028-88F1-0D413733F229}"/>
              </a:ext>
            </a:extLst>
          </p:cNvPr>
          <p:cNvSpPr>
            <a:spLocks noGrp="1" noChangeArrowheads="1"/>
          </p:cNvSpPr>
          <p:nvPr>
            <p:ph type="title"/>
          </p:nvPr>
        </p:nvSpPr>
        <p:spPr/>
        <p:txBody>
          <a:bodyPr/>
          <a:lstStyle/>
          <a:p>
            <a:r>
              <a:rPr lang="en-US" altLang="es-PE" dirty="0">
                <a:latin typeface="Times New Roman" panose="02020603050405020304" pitchFamily="18" charset="0"/>
                <a:cs typeface="Times New Roman" panose="02020603050405020304" pitchFamily="18" charset="0"/>
              </a:rPr>
              <a:t>Objectives</a:t>
            </a:r>
          </a:p>
        </p:txBody>
      </p:sp>
      <p:sp>
        <p:nvSpPr>
          <p:cNvPr id="3075" name="Rectangle 3">
            <a:extLst>
              <a:ext uri="{FF2B5EF4-FFF2-40B4-BE49-F238E27FC236}">
                <a16:creationId xmlns:a16="http://schemas.microsoft.com/office/drawing/2014/main" id="{4DECEE8A-35A2-4134-B125-2BB50B1BC8A8}"/>
              </a:ext>
            </a:extLst>
          </p:cNvPr>
          <p:cNvSpPr>
            <a:spLocks noGrp="1" noChangeArrowheads="1"/>
          </p:cNvSpPr>
          <p:nvPr>
            <p:ph type="body" idx="1"/>
          </p:nvPr>
        </p:nvSpPr>
        <p:spPr/>
        <p:txBody>
          <a:bodyPr>
            <a:normAutofit lnSpcReduction="10000"/>
          </a:bodyPr>
          <a:lstStyle/>
          <a:p>
            <a:pPr algn="just"/>
            <a:r>
              <a:rPr lang="en-US" altLang="es-PE" sz="2800" dirty="0">
                <a:latin typeface="Times New Roman" panose="02020603050405020304" pitchFamily="18" charset="0"/>
                <a:cs typeface="Times New Roman" panose="02020603050405020304" pitchFamily="18" charset="0"/>
              </a:rPr>
              <a:t>Understanding the distinction between </a:t>
            </a:r>
            <a:r>
              <a:rPr lang="en-US" altLang="es-PE" sz="2800" b="1" dirty="0">
                <a:solidFill>
                  <a:srgbClr val="FF0000"/>
                </a:solidFill>
                <a:latin typeface="Times New Roman" panose="02020603050405020304" pitchFamily="18" charset="0"/>
                <a:cs typeface="Times New Roman" panose="02020603050405020304" pitchFamily="18" charset="0"/>
              </a:rPr>
              <a:t>accuracy</a:t>
            </a:r>
            <a:r>
              <a:rPr lang="en-US" altLang="es-PE" sz="2800" dirty="0">
                <a:latin typeface="Times New Roman" panose="02020603050405020304" pitchFamily="18" charset="0"/>
                <a:cs typeface="Times New Roman" panose="02020603050405020304" pitchFamily="18" charset="0"/>
              </a:rPr>
              <a:t> and </a:t>
            </a:r>
            <a:r>
              <a:rPr lang="en-US" altLang="es-PE" sz="2800" b="1" dirty="0">
                <a:solidFill>
                  <a:srgbClr val="FF0000"/>
                </a:solidFill>
                <a:latin typeface="Times New Roman" panose="02020603050405020304" pitchFamily="18" charset="0"/>
                <a:cs typeface="Times New Roman" panose="02020603050405020304" pitchFamily="18" charset="0"/>
              </a:rPr>
              <a:t>precision</a:t>
            </a:r>
            <a:r>
              <a:rPr lang="en-US" altLang="es-PE" sz="2800" dirty="0">
                <a:latin typeface="Times New Roman" panose="02020603050405020304" pitchFamily="18" charset="0"/>
                <a:cs typeface="Times New Roman" panose="02020603050405020304" pitchFamily="18" charset="0"/>
              </a:rPr>
              <a:t>.</a:t>
            </a:r>
          </a:p>
          <a:p>
            <a:pPr algn="just"/>
            <a:r>
              <a:rPr lang="en-US" altLang="es-PE" sz="2800" dirty="0">
                <a:latin typeface="Times New Roman" panose="02020603050405020304" pitchFamily="18" charset="0"/>
                <a:cs typeface="Times New Roman" panose="02020603050405020304" pitchFamily="18" charset="0"/>
              </a:rPr>
              <a:t>Learning how to quantify error.</a:t>
            </a:r>
          </a:p>
          <a:p>
            <a:pPr algn="just"/>
            <a:r>
              <a:rPr lang="en-US" altLang="es-PE" sz="2800" dirty="0">
                <a:latin typeface="Times New Roman" panose="02020603050405020304" pitchFamily="18" charset="0"/>
                <a:cs typeface="Times New Roman" panose="02020603050405020304" pitchFamily="18" charset="0"/>
              </a:rPr>
              <a:t>Learning how error estimates can be used to decide when to terminate an iterative calculation.</a:t>
            </a:r>
          </a:p>
          <a:p>
            <a:pPr algn="just"/>
            <a:r>
              <a:rPr lang="en-US" altLang="es-PE" sz="2800" dirty="0">
                <a:latin typeface="Times New Roman" panose="02020603050405020304" pitchFamily="18" charset="0"/>
                <a:cs typeface="Times New Roman" panose="02020603050405020304" pitchFamily="18" charset="0"/>
              </a:rPr>
              <a:t>Understanding how </a:t>
            </a:r>
            <a:r>
              <a:rPr lang="en-US" altLang="es-PE" sz="2800" b="1" dirty="0">
                <a:solidFill>
                  <a:srgbClr val="FF0000"/>
                </a:solidFill>
                <a:latin typeface="Times New Roman" panose="02020603050405020304" pitchFamily="18" charset="0"/>
                <a:cs typeface="Times New Roman" panose="02020603050405020304" pitchFamily="18" charset="0"/>
              </a:rPr>
              <a:t>roundoff errors </a:t>
            </a:r>
            <a:r>
              <a:rPr lang="en-US" altLang="es-PE" sz="2800" dirty="0">
                <a:latin typeface="Times New Roman" panose="02020603050405020304" pitchFamily="18" charset="0"/>
                <a:cs typeface="Times New Roman" panose="02020603050405020304" pitchFamily="18" charset="0"/>
              </a:rPr>
              <a:t>occur because digital computers have a limited ability to represent numbers.</a:t>
            </a:r>
          </a:p>
          <a:p>
            <a:pPr algn="just"/>
            <a:r>
              <a:rPr lang="en-US" altLang="es-PE" sz="2800" dirty="0">
                <a:latin typeface="Times New Roman" panose="02020603050405020304" pitchFamily="18" charset="0"/>
                <a:cs typeface="Times New Roman" panose="02020603050405020304" pitchFamily="18" charset="0"/>
              </a:rPr>
              <a:t>Understanding why </a:t>
            </a:r>
            <a:r>
              <a:rPr lang="en-US" altLang="es-PE" sz="2800" b="1" dirty="0">
                <a:solidFill>
                  <a:srgbClr val="FF0000"/>
                </a:solidFill>
                <a:latin typeface="Times New Roman" panose="02020603050405020304" pitchFamily="18" charset="0"/>
                <a:cs typeface="Times New Roman" panose="02020603050405020304" pitchFamily="18" charset="0"/>
              </a:rPr>
              <a:t>floating-point</a:t>
            </a:r>
            <a:r>
              <a:rPr lang="en-US" altLang="es-PE" sz="2800" dirty="0">
                <a:latin typeface="Times New Roman" panose="02020603050405020304" pitchFamily="18" charset="0"/>
                <a:cs typeface="Times New Roman" panose="02020603050405020304" pitchFamily="18" charset="0"/>
              </a:rPr>
              <a:t> numbers have limits on their range and precision.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261621C-3CF6-40A6-93B8-94A8751582B9}"/>
              </a:ext>
            </a:extLst>
          </p:cNvPr>
          <p:cNvPicPr>
            <a:picLocks noChangeAspect="1"/>
          </p:cNvPicPr>
          <p:nvPr/>
        </p:nvPicPr>
        <p:blipFill>
          <a:blip r:embed="rId2"/>
          <a:stretch>
            <a:fillRect/>
          </a:stretch>
        </p:blipFill>
        <p:spPr>
          <a:xfrm>
            <a:off x="0" y="1054088"/>
            <a:ext cx="9144000" cy="2865040"/>
          </a:xfrm>
          <a:prstGeom prst="rect">
            <a:avLst/>
          </a:prstGeom>
        </p:spPr>
      </p:pic>
      <p:sp>
        <p:nvSpPr>
          <p:cNvPr id="7" name="TextBox 6">
            <a:extLst>
              <a:ext uri="{FF2B5EF4-FFF2-40B4-BE49-F238E27FC236}">
                <a16:creationId xmlns:a16="http://schemas.microsoft.com/office/drawing/2014/main" id="{41F7CC88-577D-4651-8C2D-DEA75242471B}"/>
              </a:ext>
            </a:extLst>
          </p:cNvPr>
          <p:cNvSpPr txBox="1"/>
          <p:nvPr/>
        </p:nvSpPr>
        <p:spPr>
          <a:xfrm>
            <a:off x="102637" y="223935"/>
            <a:ext cx="5822302" cy="584775"/>
          </a:xfrm>
          <a:prstGeom prst="rect">
            <a:avLst/>
          </a:prstGeom>
          <a:noFill/>
        </p:spPr>
        <p:txBody>
          <a:bodyPr wrap="square" rtlCol="0">
            <a:spAutoFit/>
          </a:bodyPr>
          <a:lstStyle/>
          <a:p>
            <a:r>
              <a:rPr lang="es-PE" sz="3200" b="1" dirty="0">
                <a:latin typeface="Times New Roman" panose="02020603050405020304" pitchFamily="18" charset="0"/>
                <a:cs typeface="Times New Roman" panose="02020603050405020304" pitchFamily="18" charset="0"/>
              </a:rPr>
              <a:t>Rango de Enteros</a:t>
            </a:r>
          </a:p>
        </p:txBody>
      </p:sp>
      <p:pic>
        <p:nvPicPr>
          <p:cNvPr id="8" name="Picture 7">
            <a:extLst>
              <a:ext uri="{FF2B5EF4-FFF2-40B4-BE49-F238E27FC236}">
                <a16:creationId xmlns:a16="http://schemas.microsoft.com/office/drawing/2014/main" id="{EA789173-86A6-4691-A91D-B26E550E10EF}"/>
              </a:ext>
            </a:extLst>
          </p:cNvPr>
          <p:cNvPicPr>
            <a:picLocks noChangeAspect="1"/>
          </p:cNvPicPr>
          <p:nvPr/>
        </p:nvPicPr>
        <p:blipFill>
          <a:blip r:embed="rId3"/>
          <a:stretch>
            <a:fillRect/>
          </a:stretch>
        </p:blipFill>
        <p:spPr>
          <a:xfrm>
            <a:off x="0" y="4310300"/>
            <a:ext cx="9144000" cy="1111229"/>
          </a:xfrm>
          <a:prstGeom prst="rect">
            <a:avLst/>
          </a:prstGeom>
        </p:spPr>
      </p:pic>
    </p:spTree>
    <p:extLst>
      <p:ext uri="{BB962C8B-B14F-4D97-AF65-F5344CB8AC3E}">
        <p14:creationId xmlns:p14="http://schemas.microsoft.com/office/powerpoint/2010/main" val="3960852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5FD257E6-3DAF-4274-8ECE-BD3BB44EF2E4}"/>
              </a:ext>
            </a:extLst>
          </p:cNvPr>
          <p:cNvSpPr>
            <a:spLocks noChangeArrowheads="1"/>
          </p:cNvSpPr>
          <p:nvPr/>
        </p:nvSpPr>
        <p:spPr bwMode="auto">
          <a:xfrm>
            <a:off x="3501831" y="3490329"/>
            <a:ext cx="504825" cy="53975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10595" name="Rectangle 3">
            <a:extLst>
              <a:ext uri="{FF2B5EF4-FFF2-40B4-BE49-F238E27FC236}">
                <a16:creationId xmlns:a16="http://schemas.microsoft.com/office/drawing/2014/main" id="{586FF4B4-4AAA-4921-B3A5-08C1B72665E2}"/>
              </a:ext>
            </a:extLst>
          </p:cNvPr>
          <p:cNvSpPr>
            <a:spLocks noGrp="1" noChangeArrowheads="1"/>
          </p:cNvSpPr>
          <p:nvPr>
            <p:ph type="title"/>
          </p:nvPr>
        </p:nvSpPr>
        <p:spPr>
          <a:xfrm>
            <a:off x="457200" y="16551"/>
            <a:ext cx="8229600" cy="1139825"/>
          </a:xfrm>
        </p:spPr>
        <p:txBody>
          <a:bodyPr>
            <a:normAutofit/>
          </a:bodyPr>
          <a:lstStyle/>
          <a:p>
            <a:r>
              <a:rPr lang="es-PE" sz="3600" dirty="0" err="1">
                <a:latin typeface="Times New Roman" panose="02020603050405020304" pitchFamily="18" charset="0"/>
                <a:cs typeface="Times New Roman" panose="02020603050405020304" pitchFamily="18" charset="0"/>
              </a:rPr>
              <a:t>Floating</a:t>
            </a:r>
            <a:r>
              <a:rPr lang="es-PE" sz="3600" dirty="0">
                <a:latin typeface="Times New Roman" panose="02020603050405020304" pitchFamily="18" charset="0"/>
                <a:cs typeface="Times New Roman" panose="02020603050405020304" pitchFamily="18" charset="0"/>
              </a:rPr>
              <a:t>-Point </a:t>
            </a:r>
            <a:r>
              <a:rPr lang="es-PE" sz="3600" dirty="0" err="1">
                <a:latin typeface="Times New Roman" panose="02020603050405020304" pitchFamily="18" charset="0"/>
                <a:cs typeface="Times New Roman" panose="02020603050405020304" pitchFamily="18" charset="0"/>
              </a:rPr>
              <a:t>Representation</a:t>
            </a:r>
            <a:endParaRPr lang="en-US" altLang="en-US" sz="3600" dirty="0">
              <a:latin typeface="Times New Roman" panose="02020603050405020304" pitchFamily="18" charset="0"/>
              <a:cs typeface="Times New Roman" panose="02020603050405020304" pitchFamily="18" charset="0"/>
            </a:endParaRPr>
          </a:p>
        </p:txBody>
      </p:sp>
      <p:sp>
        <p:nvSpPr>
          <p:cNvPr id="110596" name="Rectangle 4">
            <a:extLst>
              <a:ext uri="{FF2B5EF4-FFF2-40B4-BE49-F238E27FC236}">
                <a16:creationId xmlns:a16="http://schemas.microsoft.com/office/drawing/2014/main" id="{AD566C5B-E2FB-42AF-98B0-DC2EEFB3663A}"/>
              </a:ext>
            </a:extLst>
          </p:cNvPr>
          <p:cNvSpPr>
            <a:spLocks noGrp="1" noChangeArrowheads="1"/>
          </p:cNvSpPr>
          <p:nvPr>
            <p:ph type="body" sz="half" idx="1"/>
          </p:nvPr>
        </p:nvSpPr>
        <p:spPr>
          <a:xfrm>
            <a:off x="457200" y="987987"/>
            <a:ext cx="7967663" cy="4525963"/>
          </a:xfrm>
        </p:spPr>
        <p:txBody>
          <a:bodyPr/>
          <a:lstStyle/>
          <a:p>
            <a:pPr algn="just"/>
            <a:r>
              <a:rPr lang="en-US" altLang="en-US" sz="2800" dirty="0">
                <a:latin typeface="Times New Roman" panose="02020603050405020304" pitchFamily="18" charset="0"/>
              </a:rPr>
              <a:t>Numbers such as </a:t>
            </a:r>
            <a:r>
              <a:rPr lang="en-US" altLang="en-US" sz="2800" dirty="0">
                <a:latin typeface="Symbol" panose="05050102010706020507" pitchFamily="18" charset="2"/>
              </a:rPr>
              <a:t>p</a:t>
            </a:r>
            <a:r>
              <a:rPr lang="en-US" altLang="en-US" sz="2800" dirty="0">
                <a:latin typeface="Times New Roman" panose="02020603050405020304" pitchFamily="18" charset="0"/>
              </a:rPr>
              <a:t>, e, or	 cannot be expressed as before.</a:t>
            </a:r>
          </a:p>
          <a:p>
            <a:pPr algn="just"/>
            <a:r>
              <a:rPr lang="en-US" altLang="en-US" sz="2800" dirty="0">
                <a:latin typeface="Times New Roman" panose="02020603050405020304" pitchFamily="18" charset="0"/>
              </a:rPr>
              <a:t>Fractional quantities are typically represented in computer using “floating point” form</a:t>
            </a:r>
            <a:r>
              <a:rPr lang="en-US" altLang="en-US" dirty="0">
                <a:latin typeface="Times New Roman" panose="02020603050405020304" pitchFamily="18" charset="0"/>
              </a:rPr>
              <a:t>.</a:t>
            </a:r>
            <a:endParaRPr lang="en-US" altLang="en-US" sz="2800" dirty="0">
              <a:latin typeface="Times New Roman" panose="02020603050405020304" pitchFamily="18" charset="0"/>
            </a:endParaRPr>
          </a:p>
          <a:p>
            <a:pPr>
              <a:buFontTx/>
              <a:buNone/>
            </a:pPr>
            <a:endParaRPr lang="en-US" altLang="en-US" sz="2800" dirty="0">
              <a:latin typeface="Times New Roman" panose="02020603050405020304" pitchFamily="18" charset="0"/>
            </a:endParaRPr>
          </a:p>
        </p:txBody>
      </p:sp>
      <p:graphicFrame>
        <p:nvGraphicFramePr>
          <p:cNvPr id="110597" name="Object 5">
            <a:extLst>
              <a:ext uri="{FF2B5EF4-FFF2-40B4-BE49-F238E27FC236}">
                <a16:creationId xmlns:a16="http://schemas.microsoft.com/office/drawing/2014/main" id="{C6C5FBA9-7E91-4E00-9FB6-D3210FAF9D46}"/>
              </a:ext>
            </a:extLst>
          </p:cNvPr>
          <p:cNvGraphicFramePr>
            <a:graphicFrameLocks noGrp="1" noChangeAspect="1"/>
          </p:cNvGraphicFramePr>
          <p:nvPr>
            <p:ph sz="quarter" idx="2"/>
            <p:extLst>
              <p:ext uri="{D42A27DB-BD31-4B8C-83A1-F6EECF244321}">
                <p14:modId xmlns:p14="http://schemas.microsoft.com/office/powerpoint/2010/main" val="1367387061"/>
              </p:ext>
            </p:extLst>
          </p:nvPr>
        </p:nvGraphicFramePr>
        <p:xfrm>
          <a:off x="4580520" y="1112374"/>
          <a:ext cx="330200" cy="304800"/>
        </p:xfrm>
        <a:graphic>
          <a:graphicData uri="http://schemas.openxmlformats.org/presentationml/2006/ole">
            <mc:AlternateContent xmlns:mc="http://schemas.openxmlformats.org/markup-compatibility/2006">
              <mc:Choice xmlns:v="urn:schemas-microsoft-com:vml" Requires="v">
                <p:oleObj name="Equation" r:id="rId2" imgW="330120" imgH="304560" progId="Equation.3">
                  <p:embed/>
                </p:oleObj>
              </mc:Choice>
              <mc:Fallback>
                <p:oleObj name="Equation" r:id="rId2" imgW="330120" imgH="304560" progId="Equation.3">
                  <p:embed/>
                  <p:pic>
                    <p:nvPicPr>
                      <p:cNvPr id="110597" name="Object 5">
                        <a:extLst>
                          <a:ext uri="{FF2B5EF4-FFF2-40B4-BE49-F238E27FC236}">
                            <a16:creationId xmlns:a16="http://schemas.microsoft.com/office/drawing/2014/main" id="{C6C5FBA9-7E91-4E00-9FB6-D3210FAF9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0520" y="1112374"/>
                        <a:ext cx="330200" cy="3048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8" name="Object 6">
            <a:extLst>
              <a:ext uri="{FF2B5EF4-FFF2-40B4-BE49-F238E27FC236}">
                <a16:creationId xmlns:a16="http://schemas.microsoft.com/office/drawing/2014/main" id="{94DC9889-E4EA-4EF4-9F13-05AD1E15A005}"/>
              </a:ext>
            </a:extLst>
          </p:cNvPr>
          <p:cNvGraphicFramePr>
            <a:graphicFrameLocks noGrp="1" noChangeAspect="1"/>
          </p:cNvGraphicFramePr>
          <p:nvPr>
            <p:ph sz="quarter" idx="3"/>
            <p:extLst>
              <p:ext uri="{D42A27DB-BD31-4B8C-83A1-F6EECF244321}">
                <p14:modId xmlns:p14="http://schemas.microsoft.com/office/powerpoint/2010/main" val="3950307491"/>
              </p:ext>
            </p:extLst>
          </p:nvPr>
        </p:nvGraphicFramePr>
        <p:xfrm>
          <a:off x="3068444" y="3490329"/>
          <a:ext cx="877887" cy="474662"/>
        </p:xfrm>
        <a:graphic>
          <a:graphicData uri="http://schemas.openxmlformats.org/presentationml/2006/ole">
            <mc:AlternateContent xmlns:mc="http://schemas.openxmlformats.org/markup-compatibility/2006">
              <mc:Choice xmlns:v="urn:schemas-microsoft-com:vml" Requires="v">
                <p:oleObj name="Equation" r:id="rId4" imgW="469800" imgH="253800" progId="Equation.3">
                  <p:embed/>
                </p:oleObj>
              </mc:Choice>
              <mc:Fallback>
                <p:oleObj name="Equation" r:id="rId4" imgW="469800" imgH="253800" progId="Equation.3">
                  <p:embed/>
                  <p:pic>
                    <p:nvPicPr>
                      <p:cNvPr id="110598" name="Object 6">
                        <a:extLst>
                          <a:ext uri="{FF2B5EF4-FFF2-40B4-BE49-F238E27FC236}">
                            <a16:creationId xmlns:a16="http://schemas.microsoft.com/office/drawing/2014/main" id="{94DC9889-E4EA-4EF4-9F13-05AD1E15A0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8444" y="3490329"/>
                        <a:ext cx="877887"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599" name="Text Box 7">
            <a:extLst>
              <a:ext uri="{FF2B5EF4-FFF2-40B4-BE49-F238E27FC236}">
                <a16:creationId xmlns:a16="http://schemas.microsoft.com/office/drawing/2014/main" id="{B2AF016F-29B7-428F-932E-122FF0E3ADA2}"/>
              </a:ext>
            </a:extLst>
          </p:cNvPr>
          <p:cNvSpPr txBox="1">
            <a:spLocks noChangeArrowheads="1"/>
          </p:cNvSpPr>
          <p:nvPr/>
        </p:nvSpPr>
        <p:spPr bwMode="auto">
          <a:xfrm>
            <a:off x="4760719" y="3417304"/>
            <a:ext cx="1223962" cy="36671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panose="020B0604020202020204" pitchFamily="34" charset="0"/>
              </a:rPr>
              <a:t>exponent</a:t>
            </a:r>
          </a:p>
        </p:txBody>
      </p:sp>
      <p:sp>
        <p:nvSpPr>
          <p:cNvPr id="110600" name="Line 8">
            <a:extLst>
              <a:ext uri="{FF2B5EF4-FFF2-40B4-BE49-F238E27FC236}">
                <a16:creationId xmlns:a16="http://schemas.microsoft.com/office/drawing/2014/main" id="{47799BFE-7D3D-40D1-8C01-0CF21697B412}"/>
              </a:ext>
            </a:extLst>
          </p:cNvPr>
          <p:cNvSpPr>
            <a:spLocks noChangeShapeType="1"/>
          </p:cNvSpPr>
          <p:nvPr/>
        </p:nvSpPr>
        <p:spPr bwMode="auto">
          <a:xfrm flipV="1">
            <a:off x="3897119" y="3561766"/>
            <a:ext cx="828675" cy="10795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0601" name="Text Box 9">
            <a:extLst>
              <a:ext uri="{FF2B5EF4-FFF2-40B4-BE49-F238E27FC236}">
                <a16:creationId xmlns:a16="http://schemas.microsoft.com/office/drawing/2014/main" id="{22F52B64-1440-4F3F-88B2-818A1ECC0438}"/>
              </a:ext>
            </a:extLst>
          </p:cNvPr>
          <p:cNvSpPr txBox="1">
            <a:spLocks noChangeArrowheads="1"/>
          </p:cNvSpPr>
          <p:nvPr/>
        </p:nvSpPr>
        <p:spPr bwMode="auto">
          <a:xfrm>
            <a:off x="4473381" y="4030079"/>
            <a:ext cx="2989263" cy="6413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panose="020B0604020202020204" pitchFamily="34" charset="0"/>
              </a:rPr>
              <a:t>Base of the number system used</a:t>
            </a:r>
          </a:p>
        </p:txBody>
      </p:sp>
      <p:sp>
        <p:nvSpPr>
          <p:cNvPr id="110602" name="Line 10">
            <a:extLst>
              <a:ext uri="{FF2B5EF4-FFF2-40B4-BE49-F238E27FC236}">
                <a16:creationId xmlns:a16="http://schemas.microsoft.com/office/drawing/2014/main" id="{23E4FDCA-B3AE-4D8C-B7A8-5CF119B83489}"/>
              </a:ext>
            </a:extLst>
          </p:cNvPr>
          <p:cNvSpPr>
            <a:spLocks noChangeShapeType="1"/>
          </p:cNvSpPr>
          <p:nvPr/>
        </p:nvSpPr>
        <p:spPr bwMode="auto">
          <a:xfrm flipH="1" flipV="1">
            <a:off x="3752656" y="3885616"/>
            <a:ext cx="720725"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0603" name="Text Box 11">
            <a:extLst>
              <a:ext uri="{FF2B5EF4-FFF2-40B4-BE49-F238E27FC236}">
                <a16:creationId xmlns:a16="http://schemas.microsoft.com/office/drawing/2014/main" id="{E474D02E-F033-4358-BE93-D96863386875}"/>
              </a:ext>
            </a:extLst>
          </p:cNvPr>
          <p:cNvSpPr txBox="1">
            <a:spLocks noChangeArrowheads="1"/>
          </p:cNvSpPr>
          <p:nvPr/>
        </p:nvSpPr>
        <p:spPr bwMode="auto">
          <a:xfrm>
            <a:off x="1449194" y="4030079"/>
            <a:ext cx="1260475" cy="36671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panose="020B0604020202020204" pitchFamily="34" charset="0"/>
              </a:rPr>
              <a:t>mantissa</a:t>
            </a:r>
          </a:p>
        </p:txBody>
      </p:sp>
      <p:sp>
        <p:nvSpPr>
          <p:cNvPr id="110604" name="Line 12">
            <a:extLst>
              <a:ext uri="{FF2B5EF4-FFF2-40B4-BE49-F238E27FC236}">
                <a16:creationId xmlns:a16="http://schemas.microsoft.com/office/drawing/2014/main" id="{251BF44E-8590-4CEE-9BB5-BC7591A3DA41}"/>
              </a:ext>
            </a:extLst>
          </p:cNvPr>
          <p:cNvSpPr>
            <a:spLocks noChangeShapeType="1"/>
          </p:cNvSpPr>
          <p:nvPr/>
        </p:nvSpPr>
        <p:spPr bwMode="auto">
          <a:xfrm flipV="1">
            <a:off x="2673156" y="3922129"/>
            <a:ext cx="468313" cy="3238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0605" name="Text Box 13">
            <a:extLst>
              <a:ext uri="{FF2B5EF4-FFF2-40B4-BE49-F238E27FC236}">
                <a16:creationId xmlns:a16="http://schemas.microsoft.com/office/drawing/2014/main" id="{0E1EBE47-0A5B-466C-B078-49489EC59E8D}"/>
              </a:ext>
            </a:extLst>
          </p:cNvPr>
          <p:cNvSpPr txBox="1">
            <a:spLocks noChangeArrowheads="1"/>
          </p:cNvSpPr>
          <p:nvPr/>
        </p:nvSpPr>
        <p:spPr bwMode="auto">
          <a:xfrm>
            <a:off x="1485706" y="3093454"/>
            <a:ext cx="1476375" cy="36671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latin typeface="Arial" panose="020B0604020202020204" pitchFamily="34" charset="0"/>
              </a:rPr>
              <a:t>Integer part</a:t>
            </a:r>
          </a:p>
        </p:txBody>
      </p:sp>
      <p:sp>
        <p:nvSpPr>
          <p:cNvPr id="110606" name="Line 14">
            <a:extLst>
              <a:ext uri="{FF2B5EF4-FFF2-40B4-BE49-F238E27FC236}">
                <a16:creationId xmlns:a16="http://schemas.microsoft.com/office/drawing/2014/main" id="{2F82BEF0-AC1C-4CAF-B5E3-324F0A550CAE}"/>
              </a:ext>
            </a:extLst>
          </p:cNvPr>
          <p:cNvSpPr>
            <a:spLocks noChangeShapeType="1"/>
          </p:cNvSpPr>
          <p:nvPr/>
        </p:nvSpPr>
        <p:spPr bwMode="auto">
          <a:xfrm>
            <a:off x="2925569" y="3237916"/>
            <a:ext cx="611187" cy="2524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pic>
        <p:nvPicPr>
          <p:cNvPr id="2" name="Picture 1">
            <a:extLst>
              <a:ext uri="{FF2B5EF4-FFF2-40B4-BE49-F238E27FC236}">
                <a16:creationId xmlns:a16="http://schemas.microsoft.com/office/drawing/2014/main" id="{C510F3EB-9207-447D-896A-61346396558C}"/>
              </a:ext>
            </a:extLst>
          </p:cNvPr>
          <p:cNvPicPr>
            <a:picLocks noChangeAspect="1"/>
          </p:cNvPicPr>
          <p:nvPr/>
        </p:nvPicPr>
        <p:blipFill>
          <a:blip r:embed="rId6"/>
          <a:stretch>
            <a:fillRect/>
          </a:stretch>
        </p:blipFill>
        <p:spPr>
          <a:xfrm>
            <a:off x="1298868" y="4852404"/>
            <a:ext cx="5848381" cy="189781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CCA9-539B-4075-9F6E-743EAAAB55A1}"/>
              </a:ext>
            </a:extLst>
          </p:cNvPr>
          <p:cNvSpPr>
            <a:spLocks noGrp="1"/>
          </p:cNvSpPr>
          <p:nvPr>
            <p:ph type="title"/>
          </p:nvPr>
        </p:nvSpPr>
        <p:spPr>
          <a:xfrm>
            <a:off x="457199" y="277813"/>
            <a:ext cx="7968343" cy="915533"/>
          </a:xfrm>
        </p:spPr>
        <p:txBody>
          <a:bodyPr>
            <a:normAutofit fontScale="90000"/>
          </a:bodyPr>
          <a:lstStyle/>
          <a:p>
            <a:pPr algn="just"/>
            <a:r>
              <a:rPr lang="en-US" sz="3200" b="1" dirty="0">
                <a:latin typeface="Times New Roman" panose="02020603050405020304" pitchFamily="18" charset="0"/>
                <a:cs typeface="Times New Roman" panose="02020603050405020304" pitchFamily="18" charset="0"/>
              </a:rPr>
              <a:t>Floating-Point Normalized Representation Example</a:t>
            </a:r>
            <a:endParaRPr lang="es-PE" sz="32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7443950-93A2-439E-AFB2-12C7DBE95976}"/>
              </a:ext>
            </a:extLst>
          </p:cNvPr>
          <p:cNvPicPr>
            <a:picLocks noChangeAspect="1"/>
          </p:cNvPicPr>
          <p:nvPr/>
        </p:nvPicPr>
        <p:blipFill>
          <a:blip r:embed="rId2"/>
          <a:stretch>
            <a:fillRect/>
          </a:stretch>
        </p:blipFill>
        <p:spPr>
          <a:xfrm>
            <a:off x="1381320" y="1193346"/>
            <a:ext cx="5544328" cy="4310475"/>
          </a:xfrm>
          <a:prstGeom prst="rect">
            <a:avLst/>
          </a:prstGeom>
        </p:spPr>
      </p:pic>
      <p:sp>
        <p:nvSpPr>
          <p:cNvPr id="7" name="TextBox 6">
            <a:extLst>
              <a:ext uri="{FF2B5EF4-FFF2-40B4-BE49-F238E27FC236}">
                <a16:creationId xmlns:a16="http://schemas.microsoft.com/office/drawing/2014/main" id="{848AB68F-9B2B-464F-B098-9776F566466F}"/>
              </a:ext>
            </a:extLst>
          </p:cNvPr>
          <p:cNvSpPr txBox="1"/>
          <p:nvPr/>
        </p:nvSpPr>
        <p:spPr>
          <a:xfrm>
            <a:off x="270588" y="5664654"/>
            <a:ext cx="8416212" cy="830997"/>
          </a:xfrm>
          <a:prstGeom prst="rect">
            <a:avLst/>
          </a:prstGeom>
          <a:noFill/>
        </p:spPr>
        <p:txBody>
          <a:bodyPr wrap="square" rtlCol="0">
            <a:spAutoFit/>
          </a:bodyPr>
          <a:lstStyle/>
          <a:p>
            <a:pPr algn="just"/>
            <a:r>
              <a:rPr lang="es-ES" sz="2400" dirty="0">
                <a:latin typeface="Times New Roman" panose="02020603050405020304" pitchFamily="18" charset="0"/>
                <a:cs typeface="Times New Roman" panose="02020603050405020304" pitchFamily="18" charset="0"/>
              </a:rPr>
              <a:t>donde </a:t>
            </a:r>
            <a:r>
              <a:rPr lang="es-ES" sz="2400" i="1" dirty="0">
                <a:latin typeface="Times New Roman" panose="02020603050405020304" pitchFamily="18" charset="0"/>
                <a:cs typeface="Times New Roman" panose="02020603050405020304" pitchFamily="18" charset="0"/>
              </a:rPr>
              <a:t>b </a:t>
            </a:r>
            <a:r>
              <a:rPr lang="es-ES" sz="2400" dirty="0">
                <a:latin typeface="Times New Roman" panose="02020603050405020304" pitchFamily="18" charset="0"/>
                <a:cs typeface="Times New Roman" panose="02020603050405020304" pitchFamily="18" charset="0"/>
              </a:rPr>
              <a:t>= la base. Por ejemplo, para un sistema de base 10, </a:t>
            </a:r>
            <a:r>
              <a:rPr lang="es-ES" sz="2400" i="1" dirty="0">
                <a:latin typeface="Times New Roman" panose="02020603050405020304" pitchFamily="18" charset="0"/>
                <a:cs typeface="Times New Roman" panose="02020603050405020304" pitchFamily="18" charset="0"/>
              </a:rPr>
              <a:t>m </a:t>
            </a:r>
            <a:r>
              <a:rPr lang="es-ES" sz="2400" dirty="0">
                <a:latin typeface="Times New Roman" panose="02020603050405020304" pitchFamily="18" charset="0"/>
                <a:cs typeface="Times New Roman" panose="02020603050405020304" pitchFamily="18" charset="0"/>
              </a:rPr>
              <a:t>estaría entre 0.1 y 1; y para un sistema de base 2, entre 0.5 y 1.</a:t>
            </a:r>
            <a:endParaRPr lang="es-PE" sz="2400" dirty="0">
              <a:latin typeface="Times New Roman" panose="02020603050405020304" pitchFamily="18" charset="0"/>
              <a:cs typeface="Times New Roman" panose="02020603050405020304" pitchFamily="18" charset="0"/>
            </a:endParaRPr>
          </a:p>
        </p:txBody>
      </p:sp>
      <p:sp>
        <p:nvSpPr>
          <p:cNvPr id="3" name="CuadroTexto 2">
            <a:extLst>
              <a:ext uri="{FF2B5EF4-FFF2-40B4-BE49-F238E27FC236}">
                <a16:creationId xmlns:a16="http://schemas.microsoft.com/office/drawing/2014/main" id="{5FED42CA-871E-4F06-96FD-149A74D264FC}"/>
              </a:ext>
            </a:extLst>
          </p:cNvPr>
          <p:cNvSpPr txBox="1"/>
          <p:nvPr/>
        </p:nvSpPr>
        <p:spPr>
          <a:xfrm>
            <a:off x="6429375" y="1032513"/>
            <a:ext cx="2257425" cy="1754326"/>
          </a:xfrm>
          <a:prstGeom prst="rect">
            <a:avLst/>
          </a:prstGeom>
          <a:noFill/>
        </p:spPr>
        <p:txBody>
          <a:bodyPr wrap="square" rtlCol="0">
            <a:spAutoFit/>
          </a:bodyPr>
          <a:lstStyle/>
          <a:p>
            <a:pPr algn="just"/>
            <a:r>
              <a:rPr lang="es-ES" dirty="0">
                <a:latin typeface="Times New Roman" panose="02020603050405020304" pitchFamily="18" charset="0"/>
                <a:cs typeface="Times New Roman" panose="02020603050405020304" pitchFamily="18" charset="0"/>
              </a:rPr>
              <a:t>En un sistema de base 10 con punto flotante,</a:t>
            </a:r>
          </a:p>
          <a:p>
            <a:pPr algn="just"/>
            <a:r>
              <a:rPr lang="es-PE" dirty="0">
                <a:latin typeface="Times New Roman" panose="02020603050405020304" pitchFamily="18" charset="0"/>
                <a:cs typeface="Times New Roman" panose="02020603050405020304" pitchFamily="18" charset="0"/>
              </a:rPr>
              <a:t>que únicamente permite guardar cuatro lugares decimales</a:t>
            </a:r>
          </a:p>
        </p:txBody>
      </p:sp>
    </p:spTree>
    <p:extLst>
      <p:ext uri="{BB962C8B-B14F-4D97-AF65-F5344CB8AC3E}">
        <p14:creationId xmlns:p14="http://schemas.microsoft.com/office/powerpoint/2010/main" val="1208473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E50B-3F33-4506-A831-4146320A5CD9}"/>
              </a:ext>
            </a:extLst>
          </p:cNvPr>
          <p:cNvSpPr>
            <a:spLocks noGrp="1"/>
          </p:cNvSpPr>
          <p:nvPr>
            <p:ph type="title"/>
          </p:nvPr>
        </p:nvSpPr>
        <p:spPr>
          <a:xfrm>
            <a:off x="186613" y="175177"/>
            <a:ext cx="8229600" cy="627256"/>
          </a:xfrm>
        </p:spPr>
        <p:txBody>
          <a:bodyPr>
            <a:normAutofit/>
          </a:bodyPr>
          <a:lstStyle/>
          <a:p>
            <a:r>
              <a:rPr lang="en-US" sz="3200" b="1" dirty="0">
                <a:latin typeface="Times New Roman" panose="02020603050405020304" pitchFamily="18" charset="0"/>
                <a:cs typeface="Times New Roman" panose="02020603050405020304" pitchFamily="18" charset="0"/>
              </a:rPr>
              <a:t>Implications of Floating-Point Representation</a:t>
            </a:r>
          </a:p>
        </p:txBody>
      </p:sp>
      <p:sp>
        <p:nvSpPr>
          <p:cNvPr id="6" name="TextBox 5">
            <a:extLst>
              <a:ext uri="{FF2B5EF4-FFF2-40B4-BE49-F238E27FC236}">
                <a16:creationId xmlns:a16="http://schemas.microsoft.com/office/drawing/2014/main" id="{950B24E6-387E-479B-A4E6-111D707ACA1B}"/>
              </a:ext>
            </a:extLst>
          </p:cNvPr>
          <p:cNvSpPr txBox="1"/>
          <p:nvPr/>
        </p:nvSpPr>
        <p:spPr>
          <a:xfrm>
            <a:off x="186611" y="839752"/>
            <a:ext cx="8686800"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Suppose that we had a hypothetical base-10 computer with a 5-digit word size. Assume that one digit is used for the sign, two for the exponent, and two for the mantissa. For simplicity, assume that one of the exponent digits is used for its sign, leaving a single digit for its magnitude.</a:t>
            </a:r>
            <a:endParaRPr lang="es-PE"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71A4144-8D71-47C5-AD07-11E06F1E4917}"/>
              </a:ext>
            </a:extLst>
          </p:cNvPr>
          <p:cNvPicPr>
            <a:picLocks noChangeAspect="1"/>
          </p:cNvPicPr>
          <p:nvPr/>
        </p:nvPicPr>
        <p:blipFill>
          <a:blip r:embed="rId2"/>
          <a:stretch>
            <a:fillRect/>
          </a:stretch>
        </p:blipFill>
        <p:spPr>
          <a:xfrm>
            <a:off x="0" y="2275258"/>
            <a:ext cx="9144000" cy="945207"/>
          </a:xfrm>
          <a:prstGeom prst="rect">
            <a:avLst/>
          </a:prstGeom>
        </p:spPr>
      </p:pic>
      <p:pic>
        <p:nvPicPr>
          <p:cNvPr id="8" name="Picture 7">
            <a:extLst>
              <a:ext uri="{FF2B5EF4-FFF2-40B4-BE49-F238E27FC236}">
                <a16:creationId xmlns:a16="http://schemas.microsoft.com/office/drawing/2014/main" id="{AA1D5BC9-EC04-47E6-883F-792C76D80F52}"/>
              </a:ext>
            </a:extLst>
          </p:cNvPr>
          <p:cNvPicPr>
            <a:picLocks noChangeAspect="1"/>
          </p:cNvPicPr>
          <p:nvPr/>
        </p:nvPicPr>
        <p:blipFill>
          <a:blip r:embed="rId3"/>
          <a:stretch>
            <a:fillRect/>
          </a:stretch>
        </p:blipFill>
        <p:spPr>
          <a:xfrm>
            <a:off x="74645" y="3372065"/>
            <a:ext cx="8994710" cy="3256706"/>
          </a:xfrm>
          <a:prstGeom prst="rect">
            <a:avLst/>
          </a:prstGeom>
        </p:spPr>
      </p:pic>
      <p:cxnSp>
        <p:nvCxnSpPr>
          <p:cNvPr id="10" name="Straight Connector 9">
            <a:extLst>
              <a:ext uri="{FF2B5EF4-FFF2-40B4-BE49-F238E27FC236}">
                <a16:creationId xmlns:a16="http://schemas.microsoft.com/office/drawing/2014/main" id="{86D75338-A8EC-45C5-8DE9-4E5AD35D67E6}"/>
              </a:ext>
            </a:extLst>
          </p:cNvPr>
          <p:cNvCxnSpPr/>
          <p:nvPr/>
        </p:nvCxnSpPr>
        <p:spPr>
          <a:xfrm>
            <a:off x="4637314" y="4217437"/>
            <a:ext cx="2687217"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215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BDE15C-2E8E-4B16-80D0-AB540EC4543E}"/>
              </a:ext>
            </a:extLst>
          </p:cNvPr>
          <p:cNvPicPr>
            <a:picLocks noChangeAspect="1"/>
          </p:cNvPicPr>
          <p:nvPr/>
        </p:nvPicPr>
        <p:blipFill>
          <a:blip r:embed="rId2"/>
          <a:stretch>
            <a:fillRect/>
          </a:stretch>
        </p:blipFill>
        <p:spPr>
          <a:xfrm>
            <a:off x="0" y="3722149"/>
            <a:ext cx="9144000" cy="2362200"/>
          </a:xfrm>
          <a:prstGeom prst="rect">
            <a:avLst/>
          </a:prstGeom>
        </p:spPr>
      </p:pic>
      <p:pic>
        <p:nvPicPr>
          <p:cNvPr id="7" name="Picture 6">
            <a:extLst>
              <a:ext uri="{FF2B5EF4-FFF2-40B4-BE49-F238E27FC236}">
                <a16:creationId xmlns:a16="http://schemas.microsoft.com/office/drawing/2014/main" id="{EEE53FD3-E1C4-4AF3-BA78-E9E6D01704E5}"/>
              </a:ext>
            </a:extLst>
          </p:cNvPr>
          <p:cNvPicPr>
            <a:picLocks noChangeAspect="1"/>
          </p:cNvPicPr>
          <p:nvPr/>
        </p:nvPicPr>
        <p:blipFill>
          <a:blip r:embed="rId3"/>
          <a:stretch>
            <a:fillRect/>
          </a:stretch>
        </p:blipFill>
        <p:spPr>
          <a:xfrm>
            <a:off x="0" y="414276"/>
            <a:ext cx="9144000" cy="2651760"/>
          </a:xfrm>
          <a:prstGeom prst="rect">
            <a:avLst/>
          </a:prstGeom>
        </p:spPr>
      </p:pic>
    </p:spTree>
    <p:extLst>
      <p:ext uri="{BB962C8B-B14F-4D97-AF65-F5344CB8AC3E}">
        <p14:creationId xmlns:p14="http://schemas.microsoft.com/office/powerpoint/2010/main" val="2739865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B47878-D8B9-4C37-B7D9-B602D2F3068F}"/>
              </a:ext>
            </a:extLst>
          </p:cNvPr>
          <p:cNvPicPr>
            <a:picLocks noChangeAspect="1"/>
          </p:cNvPicPr>
          <p:nvPr/>
        </p:nvPicPr>
        <p:blipFill>
          <a:blip r:embed="rId2"/>
          <a:stretch>
            <a:fillRect/>
          </a:stretch>
        </p:blipFill>
        <p:spPr>
          <a:xfrm>
            <a:off x="690465" y="1326782"/>
            <a:ext cx="7953293" cy="5409926"/>
          </a:xfrm>
          <a:prstGeom prst="rect">
            <a:avLst/>
          </a:prstGeom>
        </p:spPr>
      </p:pic>
      <p:sp>
        <p:nvSpPr>
          <p:cNvPr id="8" name="TextBox 7">
            <a:extLst>
              <a:ext uri="{FF2B5EF4-FFF2-40B4-BE49-F238E27FC236}">
                <a16:creationId xmlns:a16="http://schemas.microsoft.com/office/drawing/2014/main" id="{D579D23B-F630-434D-95EE-64EFCAAF79F0}"/>
              </a:ext>
            </a:extLst>
          </p:cNvPr>
          <p:cNvSpPr txBox="1"/>
          <p:nvPr/>
        </p:nvSpPr>
        <p:spPr>
          <a:xfrm>
            <a:off x="279918" y="233265"/>
            <a:ext cx="8444204" cy="954107"/>
          </a:xfrm>
          <a:prstGeom prst="rect">
            <a:avLst/>
          </a:prstGeom>
          <a:noFill/>
        </p:spPr>
        <p:txBody>
          <a:bodyPr wrap="square" rtlCol="0">
            <a:spAutoFit/>
          </a:bodyPr>
          <a:lstStyle/>
          <a:p>
            <a:r>
              <a:rPr lang="es-ES" sz="2800" b="1" dirty="0">
                <a:latin typeface="Times New Roman" panose="02020603050405020304" pitchFamily="18" charset="0"/>
                <a:cs typeface="Times New Roman" panose="02020603050405020304" pitchFamily="18" charset="0"/>
              </a:rPr>
              <a:t>Existe sólo un número finito de cantidades que puede representarse dentro de un rango</a:t>
            </a:r>
            <a:endParaRPr lang="es-PE" sz="2800" b="1"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7A86CDEB-F463-4D34-9FB7-2F1C55CEAA3E}"/>
              </a:ext>
            </a:extLst>
          </p:cNvPr>
          <p:cNvSpPr/>
          <p:nvPr/>
        </p:nvSpPr>
        <p:spPr>
          <a:xfrm>
            <a:off x="4667111" y="4133661"/>
            <a:ext cx="4292082" cy="1200329"/>
          </a:xfrm>
          <a:prstGeom prst="rect">
            <a:avLst/>
          </a:prstGeom>
        </p:spPr>
        <p:txBody>
          <a:bodyPr wrap="square">
            <a:spAutoFit/>
          </a:bodyPr>
          <a:lstStyle/>
          <a:p>
            <a:pPr algn="just"/>
            <a:r>
              <a:rPr lang="es-ES" sz="2400" dirty="0">
                <a:latin typeface="Times New Roman" panose="02020603050405020304" pitchFamily="18" charset="0"/>
                <a:cs typeface="Times New Roman" panose="02020603050405020304" pitchFamily="18" charset="0"/>
              </a:rPr>
              <a:t>Sistema numérico hipotético desarrollado en el ejemplo. Cada valor se indica con una marca.</a:t>
            </a:r>
            <a:endParaRPr lang="es-P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883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23C006-EF5D-47FD-8CCE-7F81EB5242C1}"/>
              </a:ext>
            </a:extLst>
          </p:cNvPr>
          <p:cNvSpPr txBox="1"/>
          <p:nvPr/>
        </p:nvSpPr>
        <p:spPr>
          <a:xfrm>
            <a:off x="345233" y="270588"/>
            <a:ext cx="8332236" cy="1015663"/>
          </a:xfrm>
          <a:prstGeom prst="rect">
            <a:avLst/>
          </a:prstGeom>
          <a:noFill/>
        </p:spPr>
        <p:txBody>
          <a:bodyPr wrap="square" rtlCol="0">
            <a:spAutoFit/>
          </a:bodyPr>
          <a:lstStyle/>
          <a:p>
            <a:pPr algn="just"/>
            <a:r>
              <a:rPr lang="es-PE" sz="2000" dirty="0">
                <a:latin typeface="Times New Roman" panose="02020603050405020304" pitchFamily="18" charset="0"/>
                <a:cs typeface="Times New Roman" panose="02020603050405020304" pitchFamily="18" charset="0"/>
              </a:rPr>
              <a:t>A los errores </a:t>
            </a:r>
            <a:r>
              <a:rPr lang="es-ES" sz="2000" dirty="0">
                <a:latin typeface="Times New Roman" panose="02020603050405020304" pitchFamily="18" charset="0"/>
                <a:cs typeface="Times New Roman" panose="02020603050405020304" pitchFamily="18" charset="0"/>
              </a:rPr>
              <a:t>ocasionados por la aproximación en ambos casos se les conoce como errores de </a:t>
            </a:r>
            <a:r>
              <a:rPr lang="es-ES" sz="2000" i="1" dirty="0">
                <a:latin typeface="Times New Roman" panose="02020603050405020304" pitchFamily="18" charset="0"/>
                <a:cs typeface="Times New Roman" panose="02020603050405020304" pitchFamily="18" charset="0"/>
              </a:rPr>
              <a:t>cuantificación. </a:t>
            </a:r>
            <a:r>
              <a:rPr lang="es-PE" sz="2000" dirty="0">
                <a:latin typeface="Times New Roman" panose="02020603050405020304" pitchFamily="18" charset="0"/>
                <a:cs typeface="Times New Roman" panose="02020603050405020304" pitchFamily="18" charset="0"/>
              </a:rPr>
              <a:t>La aproximación real se realiza por dos caminos: cortando o redondeando.</a:t>
            </a:r>
          </a:p>
        </p:txBody>
      </p:sp>
      <p:pic>
        <p:nvPicPr>
          <p:cNvPr id="7" name="Picture 6">
            <a:extLst>
              <a:ext uri="{FF2B5EF4-FFF2-40B4-BE49-F238E27FC236}">
                <a16:creationId xmlns:a16="http://schemas.microsoft.com/office/drawing/2014/main" id="{54B73B5C-980A-486E-BFAF-B48C9E0E3035}"/>
              </a:ext>
            </a:extLst>
          </p:cNvPr>
          <p:cNvPicPr>
            <a:picLocks noChangeAspect="1"/>
          </p:cNvPicPr>
          <p:nvPr/>
        </p:nvPicPr>
        <p:blipFill>
          <a:blip r:embed="rId2"/>
          <a:stretch>
            <a:fillRect/>
          </a:stretch>
        </p:blipFill>
        <p:spPr>
          <a:xfrm>
            <a:off x="0" y="1835784"/>
            <a:ext cx="9144000" cy="1533350"/>
          </a:xfrm>
          <a:prstGeom prst="rect">
            <a:avLst/>
          </a:prstGeom>
        </p:spPr>
      </p:pic>
      <p:sp>
        <p:nvSpPr>
          <p:cNvPr id="8" name="TextBox 7">
            <a:extLst>
              <a:ext uri="{FF2B5EF4-FFF2-40B4-BE49-F238E27FC236}">
                <a16:creationId xmlns:a16="http://schemas.microsoft.com/office/drawing/2014/main" id="{5A35401C-3F16-4B64-B7EB-0662D5250271}"/>
              </a:ext>
            </a:extLst>
          </p:cNvPr>
          <p:cNvSpPr txBox="1"/>
          <p:nvPr/>
        </p:nvSpPr>
        <p:spPr>
          <a:xfrm>
            <a:off x="121298" y="1439702"/>
            <a:ext cx="1950098" cy="461665"/>
          </a:xfrm>
          <a:prstGeom prst="rect">
            <a:avLst/>
          </a:prstGeom>
          <a:noFill/>
        </p:spPr>
        <p:txBody>
          <a:bodyPr wrap="square" rtlCol="0">
            <a:spAutoFit/>
          </a:bodyPr>
          <a:lstStyle/>
          <a:p>
            <a:r>
              <a:rPr lang="es-PE" sz="2400" dirty="0">
                <a:latin typeface="Times New Roman" panose="02020603050405020304" pitchFamily="18" charset="0"/>
                <a:cs typeface="Times New Roman" panose="02020603050405020304" pitchFamily="18" charset="0"/>
              </a:rPr>
              <a:t>Corte:</a:t>
            </a:r>
          </a:p>
        </p:txBody>
      </p:sp>
      <p:sp>
        <p:nvSpPr>
          <p:cNvPr id="9" name="TextBox 8">
            <a:extLst>
              <a:ext uri="{FF2B5EF4-FFF2-40B4-BE49-F238E27FC236}">
                <a16:creationId xmlns:a16="http://schemas.microsoft.com/office/drawing/2014/main" id="{737F75BA-BB3E-488A-8BF5-F2A70D081B04}"/>
              </a:ext>
            </a:extLst>
          </p:cNvPr>
          <p:cNvSpPr txBox="1"/>
          <p:nvPr/>
        </p:nvSpPr>
        <p:spPr>
          <a:xfrm>
            <a:off x="121298" y="3363749"/>
            <a:ext cx="1950098" cy="461665"/>
          </a:xfrm>
          <a:prstGeom prst="rect">
            <a:avLst/>
          </a:prstGeom>
          <a:noFill/>
        </p:spPr>
        <p:txBody>
          <a:bodyPr wrap="square" rtlCol="0">
            <a:spAutoFit/>
          </a:bodyPr>
          <a:lstStyle/>
          <a:p>
            <a:r>
              <a:rPr lang="es-PE" sz="2400" dirty="0">
                <a:latin typeface="Times New Roman" panose="02020603050405020304" pitchFamily="18" charset="0"/>
                <a:cs typeface="Times New Roman" panose="02020603050405020304" pitchFamily="18" charset="0"/>
              </a:rPr>
              <a:t>Redondeo:</a:t>
            </a:r>
          </a:p>
        </p:txBody>
      </p:sp>
      <p:pic>
        <p:nvPicPr>
          <p:cNvPr id="11" name="Picture 10">
            <a:extLst>
              <a:ext uri="{FF2B5EF4-FFF2-40B4-BE49-F238E27FC236}">
                <a16:creationId xmlns:a16="http://schemas.microsoft.com/office/drawing/2014/main" id="{4B1466AA-B7AD-4FB7-BFF1-1CFD782F80B2}"/>
              </a:ext>
            </a:extLst>
          </p:cNvPr>
          <p:cNvPicPr>
            <a:picLocks noChangeAspect="1"/>
          </p:cNvPicPr>
          <p:nvPr/>
        </p:nvPicPr>
        <p:blipFill>
          <a:blip r:embed="rId3"/>
          <a:stretch>
            <a:fillRect/>
          </a:stretch>
        </p:blipFill>
        <p:spPr>
          <a:xfrm>
            <a:off x="0" y="3825414"/>
            <a:ext cx="9144000" cy="1585629"/>
          </a:xfrm>
          <a:prstGeom prst="rect">
            <a:avLst/>
          </a:prstGeom>
        </p:spPr>
      </p:pic>
      <p:pic>
        <p:nvPicPr>
          <p:cNvPr id="12" name="Picture 11">
            <a:extLst>
              <a:ext uri="{FF2B5EF4-FFF2-40B4-BE49-F238E27FC236}">
                <a16:creationId xmlns:a16="http://schemas.microsoft.com/office/drawing/2014/main" id="{1B015F57-62D3-46C0-9739-7D039FEDC3E1}"/>
              </a:ext>
            </a:extLst>
          </p:cNvPr>
          <p:cNvPicPr>
            <a:picLocks noChangeAspect="1"/>
          </p:cNvPicPr>
          <p:nvPr/>
        </p:nvPicPr>
        <p:blipFill>
          <a:blip r:embed="rId4"/>
          <a:stretch>
            <a:fillRect/>
          </a:stretch>
        </p:blipFill>
        <p:spPr>
          <a:xfrm>
            <a:off x="0" y="5472363"/>
            <a:ext cx="7800392" cy="1385637"/>
          </a:xfrm>
          <a:prstGeom prst="rect">
            <a:avLst/>
          </a:prstGeom>
        </p:spPr>
      </p:pic>
    </p:spTree>
    <p:extLst>
      <p:ext uri="{BB962C8B-B14F-4D97-AF65-F5344CB8AC3E}">
        <p14:creationId xmlns:p14="http://schemas.microsoft.com/office/powerpoint/2010/main" val="3170335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62A6D4B0-7DBD-4AA1-8341-85952F8EF1FD}"/>
              </a:ext>
            </a:extLst>
          </p:cNvPr>
          <p:cNvSpPr>
            <a:spLocks noGrp="1"/>
          </p:cNvSpPr>
          <p:nvPr>
            <p:ph type="title"/>
          </p:nvPr>
        </p:nvSpPr>
        <p:spPr>
          <a:xfrm>
            <a:off x="531936" y="338750"/>
            <a:ext cx="7886700" cy="1325563"/>
          </a:xfrm>
        </p:spPr>
        <p:txBody>
          <a:bodyPr/>
          <a:lstStyle/>
          <a:p>
            <a:r>
              <a:rPr lang="en-US" altLang="es-PE" dirty="0">
                <a:latin typeface="Times New Roman" panose="02020603050405020304" pitchFamily="18" charset="0"/>
                <a:cs typeface="Times New Roman" panose="02020603050405020304" pitchFamily="18" charset="0"/>
              </a:rPr>
              <a:t>IEEE 754 Floating-Point Standard</a:t>
            </a:r>
          </a:p>
        </p:txBody>
      </p:sp>
      <p:sp>
        <p:nvSpPr>
          <p:cNvPr id="51203" name="Content Placeholder 2">
            <a:extLst>
              <a:ext uri="{FF2B5EF4-FFF2-40B4-BE49-F238E27FC236}">
                <a16:creationId xmlns:a16="http://schemas.microsoft.com/office/drawing/2014/main" id="{9EFDD511-CB32-4DEB-ABE9-EC482C52634B}"/>
              </a:ext>
            </a:extLst>
          </p:cNvPr>
          <p:cNvSpPr>
            <a:spLocks noGrp="1"/>
          </p:cNvSpPr>
          <p:nvPr>
            <p:ph idx="1"/>
          </p:nvPr>
        </p:nvSpPr>
        <p:spPr>
          <a:xfrm>
            <a:off x="457200" y="1676400"/>
            <a:ext cx="8229600" cy="4454525"/>
          </a:xfrm>
        </p:spPr>
        <p:txBody>
          <a:bodyPr/>
          <a:lstStyle/>
          <a:p>
            <a:r>
              <a:rPr lang="en-US" altLang="es-PE">
                <a:latin typeface="Times New Roman" panose="02020603050405020304" pitchFamily="18" charset="0"/>
                <a:cs typeface="Times New Roman" panose="02020603050405020304" pitchFamily="18" charset="0"/>
              </a:rPr>
              <a:t>Single Precision (32-bit representation)</a:t>
            </a:r>
          </a:p>
          <a:p>
            <a:pPr lvl="1"/>
            <a:r>
              <a:rPr lang="en-US" altLang="es-PE">
                <a:latin typeface="Times New Roman" panose="02020603050405020304" pitchFamily="18" charset="0"/>
                <a:cs typeface="Times New Roman" panose="02020603050405020304" pitchFamily="18" charset="0"/>
              </a:rPr>
              <a:t>1-bit Sign + 8-bit Exponent + 23-bit Fraction</a:t>
            </a:r>
          </a:p>
          <a:p>
            <a:pPr lvl="1"/>
            <a:endParaRPr lang="en-US" altLang="es-PE">
              <a:latin typeface="Times New Roman" panose="02020603050405020304" pitchFamily="18" charset="0"/>
              <a:cs typeface="Times New Roman" panose="02020603050405020304" pitchFamily="18" charset="0"/>
            </a:endParaRPr>
          </a:p>
          <a:p>
            <a:pPr lvl="1"/>
            <a:endParaRPr lang="en-US" altLang="es-PE">
              <a:latin typeface="Times New Roman" panose="02020603050405020304" pitchFamily="18" charset="0"/>
              <a:cs typeface="Times New Roman" panose="02020603050405020304" pitchFamily="18" charset="0"/>
            </a:endParaRPr>
          </a:p>
          <a:p>
            <a:r>
              <a:rPr lang="en-US" altLang="es-PE">
                <a:latin typeface="Times New Roman" panose="02020603050405020304" pitchFamily="18" charset="0"/>
                <a:cs typeface="Times New Roman" panose="02020603050405020304" pitchFamily="18" charset="0"/>
              </a:rPr>
              <a:t>Double Precision (64-bit representation)</a:t>
            </a:r>
          </a:p>
          <a:p>
            <a:pPr lvl="1"/>
            <a:r>
              <a:rPr lang="en-US" altLang="es-PE">
                <a:latin typeface="Times New Roman" panose="02020603050405020304" pitchFamily="18" charset="0"/>
                <a:cs typeface="Times New Roman" panose="02020603050405020304" pitchFamily="18" charset="0"/>
              </a:rPr>
              <a:t>1-bit Sign + 11-bit Exponent + 52-bit Fraction</a:t>
            </a:r>
          </a:p>
        </p:txBody>
      </p:sp>
      <p:grpSp>
        <p:nvGrpSpPr>
          <p:cNvPr id="51206" name="Group 4">
            <a:extLst>
              <a:ext uri="{FF2B5EF4-FFF2-40B4-BE49-F238E27FC236}">
                <a16:creationId xmlns:a16="http://schemas.microsoft.com/office/drawing/2014/main" id="{7023E7EB-E094-43AA-A588-6F6521552429}"/>
              </a:ext>
            </a:extLst>
          </p:cNvPr>
          <p:cNvGrpSpPr>
            <a:grpSpLocks/>
          </p:cNvGrpSpPr>
          <p:nvPr/>
        </p:nvGrpSpPr>
        <p:grpSpPr bwMode="auto">
          <a:xfrm>
            <a:off x="1406525" y="2805971"/>
            <a:ext cx="5397500" cy="365125"/>
            <a:chOff x="876" y="2448"/>
            <a:chExt cx="3684" cy="230"/>
          </a:xfrm>
        </p:grpSpPr>
        <p:sp>
          <p:nvSpPr>
            <p:cNvPr id="51212" name="Text Box 5">
              <a:extLst>
                <a:ext uri="{FF2B5EF4-FFF2-40B4-BE49-F238E27FC236}">
                  <a16:creationId xmlns:a16="http://schemas.microsoft.com/office/drawing/2014/main" id="{9C13B39D-7F23-4439-9791-33F50B97AC6A}"/>
                </a:ext>
              </a:extLst>
            </p:cNvPr>
            <p:cNvSpPr txBox="1">
              <a:spLocks noChangeArrowheads="1"/>
            </p:cNvSpPr>
            <p:nvPr/>
          </p:nvSpPr>
          <p:spPr bwMode="auto">
            <a:xfrm>
              <a:off x="876" y="2448"/>
              <a:ext cx="115" cy="230"/>
            </a:xfrm>
            <a:prstGeom prst="rect">
              <a:avLst/>
            </a:prstGeom>
            <a:solidFill>
              <a:srgbClr val="66FF66"/>
            </a:solidFill>
            <a:ln w="9525">
              <a:solidFill>
                <a:schemeClr val="tx1"/>
              </a:solidFill>
              <a:miter lim="800000"/>
              <a:headEnd/>
              <a:tailEnd/>
            </a:ln>
          </p:spPr>
          <p:txBody>
            <a:bodyPr lIns="0" tIns="0" rIns="0" bIns="0"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r>
                <a:rPr lang="en-US" altLang="es-PE">
                  <a:latin typeface="Times New Roman" panose="02020603050405020304" pitchFamily="18" charset="0"/>
                  <a:cs typeface="Times New Roman" panose="02020603050405020304" pitchFamily="18" charset="0"/>
                </a:rPr>
                <a:t>S</a:t>
              </a:r>
            </a:p>
          </p:txBody>
        </p:sp>
        <p:sp>
          <p:nvSpPr>
            <p:cNvPr id="51213" name="Text Box 6">
              <a:extLst>
                <a:ext uri="{FF2B5EF4-FFF2-40B4-BE49-F238E27FC236}">
                  <a16:creationId xmlns:a16="http://schemas.microsoft.com/office/drawing/2014/main" id="{C5EB9076-DED3-452B-B40E-01C32902FAA9}"/>
                </a:ext>
              </a:extLst>
            </p:cNvPr>
            <p:cNvSpPr txBox="1">
              <a:spLocks noChangeArrowheads="1"/>
            </p:cNvSpPr>
            <p:nvPr/>
          </p:nvSpPr>
          <p:spPr bwMode="auto">
            <a:xfrm>
              <a:off x="991" y="2448"/>
              <a:ext cx="921" cy="230"/>
            </a:xfrm>
            <a:prstGeom prst="rect">
              <a:avLst/>
            </a:prstGeom>
            <a:solidFill>
              <a:srgbClr val="FF9999"/>
            </a:solidFill>
            <a:ln w="9525">
              <a:solidFill>
                <a:schemeClr val="tx1"/>
              </a:solidFill>
              <a:miter lim="800000"/>
              <a:headEnd/>
              <a:tailEnd/>
            </a:ln>
          </p:spPr>
          <p:txBody>
            <a:bodyPr lIns="0" tIns="0" rIns="0" bIns="0"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r>
                <a:rPr lang="en-US" altLang="es-PE">
                  <a:latin typeface="Times New Roman" panose="02020603050405020304" pitchFamily="18" charset="0"/>
                  <a:cs typeface="Times New Roman" panose="02020603050405020304" pitchFamily="18" charset="0"/>
                </a:rPr>
                <a:t>Exponent</a:t>
              </a:r>
              <a:r>
                <a:rPr lang="en-US" altLang="es-PE" baseline="30000">
                  <a:latin typeface="Times New Roman" panose="02020603050405020304" pitchFamily="18" charset="0"/>
                  <a:cs typeface="Times New Roman" panose="02020603050405020304" pitchFamily="18" charset="0"/>
                </a:rPr>
                <a:t>8</a:t>
              </a:r>
            </a:p>
          </p:txBody>
        </p:sp>
        <p:sp>
          <p:nvSpPr>
            <p:cNvPr id="51214" name="Text Box 7">
              <a:extLst>
                <a:ext uri="{FF2B5EF4-FFF2-40B4-BE49-F238E27FC236}">
                  <a16:creationId xmlns:a16="http://schemas.microsoft.com/office/drawing/2014/main" id="{F12EC3C7-D612-496E-AE7F-2B6B33F29D21}"/>
                </a:ext>
              </a:extLst>
            </p:cNvPr>
            <p:cNvSpPr txBox="1">
              <a:spLocks noChangeArrowheads="1"/>
            </p:cNvSpPr>
            <p:nvPr/>
          </p:nvSpPr>
          <p:spPr bwMode="auto">
            <a:xfrm>
              <a:off x="1912" y="2448"/>
              <a:ext cx="2648" cy="230"/>
            </a:xfrm>
            <a:prstGeom prst="rect">
              <a:avLst/>
            </a:prstGeom>
            <a:solidFill>
              <a:srgbClr val="FFFF66"/>
            </a:solidFill>
            <a:ln w="9525">
              <a:solidFill>
                <a:schemeClr val="tx1"/>
              </a:solidFill>
              <a:miter lim="800000"/>
              <a:headEnd/>
              <a:tailEnd/>
            </a:ln>
          </p:spPr>
          <p:txBody>
            <a:bodyPr lIns="0" tIns="0" rIns="0" bIns="0"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r>
                <a:rPr lang="en-US" altLang="es-PE">
                  <a:latin typeface="Times New Roman" panose="02020603050405020304" pitchFamily="18" charset="0"/>
                  <a:cs typeface="Times New Roman" panose="02020603050405020304" pitchFamily="18" charset="0"/>
                </a:rPr>
                <a:t>Fraction</a:t>
              </a:r>
              <a:r>
                <a:rPr lang="en-US" altLang="es-PE" baseline="30000">
                  <a:latin typeface="Times New Roman" panose="02020603050405020304" pitchFamily="18" charset="0"/>
                  <a:cs typeface="Times New Roman" panose="02020603050405020304" pitchFamily="18" charset="0"/>
                </a:rPr>
                <a:t>23</a:t>
              </a:r>
            </a:p>
          </p:txBody>
        </p:sp>
      </p:grpSp>
      <p:grpSp>
        <p:nvGrpSpPr>
          <p:cNvPr id="51207" name="Group 8">
            <a:extLst>
              <a:ext uri="{FF2B5EF4-FFF2-40B4-BE49-F238E27FC236}">
                <a16:creationId xmlns:a16="http://schemas.microsoft.com/office/drawing/2014/main" id="{79686D2C-09AD-4ECC-B8EB-A7391946EE5E}"/>
              </a:ext>
            </a:extLst>
          </p:cNvPr>
          <p:cNvGrpSpPr>
            <a:grpSpLocks/>
          </p:cNvGrpSpPr>
          <p:nvPr/>
        </p:nvGrpSpPr>
        <p:grpSpPr bwMode="auto">
          <a:xfrm>
            <a:off x="1403350" y="4724400"/>
            <a:ext cx="5400675" cy="730250"/>
            <a:chOff x="874" y="3370"/>
            <a:chExt cx="3686" cy="460"/>
          </a:xfrm>
        </p:grpSpPr>
        <p:sp>
          <p:nvSpPr>
            <p:cNvPr id="51208" name="Text Box 9">
              <a:extLst>
                <a:ext uri="{FF2B5EF4-FFF2-40B4-BE49-F238E27FC236}">
                  <a16:creationId xmlns:a16="http://schemas.microsoft.com/office/drawing/2014/main" id="{067C0B45-E133-4371-B2BD-B5AA17E0CC23}"/>
                </a:ext>
              </a:extLst>
            </p:cNvPr>
            <p:cNvSpPr txBox="1">
              <a:spLocks noChangeArrowheads="1"/>
            </p:cNvSpPr>
            <p:nvPr/>
          </p:nvSpPr>
          <p:spPr bwMode="auto">
            <a:xfrm>
              <a:off x="874" y="3370"/>
              <a:ext cx="115" cy="230"/>
            </a:xfrm>
            <a:prstGeom prst="rect">
              <a:avLst/>
            </a:prstGeom>
            <a:solidFill>
              <a:srgbClr val="66FF66"/>
            </a:solidFill>
            <a:ln w="9525">
              <a:solidFill>
                <a:schemeClr val="tx1"/>
              </a:solidFill>
              <a:miter lim="800000"/>
              <a:headEnd/>
              <a:tailEnd/>
            </a:ln>
          </p:spPr>
          <p:txBody>
            <a:bodyPr lIns="0" tIns="0" rIns="0" bIns="0"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r>
                <a:rPr lang="en-US" altLang="es-PE">
                  <a:latin typeface="Times New Roman" panose="02020603050405020304" pitchFamily="18" charset="0"/>
                  <a:cs typeface="Times New Roman" panose="02020603050405020304" pitchFamily="18" charset="0"/>
                </a:rPr>
                <a:t>S</a:t>
              </a:r>
            </a:p>
          </p:txBody>
        </p:sp>
        <p:sp>
          <p:nvSpPr>
            <p:cNvPr id="51209" name="Text Box 10">
              <a:extLst>
                <a:ext uri="{FF2B5EF4-FFF2-40B4-BE49-F238E27FC236}">
                  <a16:creationId xmlns:a16="http://schemas.microsoft.com/office/drawing/2014/main" id="{22EC4C06-54FC-4252-A669-1D61A0883447}"/>
                </a:ext>
              </a:extLst>
            </p:cNvPr>
            <p:cNvSpPr txBox="1">
              <a:spLocks noChangeArrowheads="1"/>
            </p:cNvSpPr>
            <p:nvPr/>
          </p:nvSpPr>
          <p:spPr bwMode="auto">
            <a:xfrm>
              <a:off x="989" y="3370"/>
              <a:ext cx="1267" cy="230"/>
            </a:xfrm>
            <a:prstGeom prst="rect">
              <a:avLst/>
            </a:prstGeom>
            <a:solidFill>
              <a:srgbClr val="FF9999"/>
            </a:solidFill>
            <a:ln w="9525">
              <a:solidFill>
                <a:schemeClr val="tx1"/>
              </a:solidFill>
              <a:miter lim="800000"/>
              <a:headEnd/>
              <a:tailEnd/>
            </a:ln>
          </p:spPr>
          <p:txBody>
            <a:bodyPr lIns="0" tIns="0" rIns="0" bIns="0"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r>
                <a:rPr lang="en-US" altLang="es-PE">
                  <a:latin typeface="Times New Roman" panose="02020603050405020304" pitchFamily="18" charset="0"/>
                  <a:cs typeface="Times New Roman" panose="02020603050405020304" pitchFamily="18" charset="0"/>
                </a:rPr>
                <a:t>Exponent</a:t>
              </a:r>
              <a:r>
                <a:rPr lang="en-US" altLang="es-PE" baseline="30000">
                  <a:latin typeface="Times New Roman" panose="02020603050405020304" pitchFamily="18" charset="0"/>
                  <a:cs typeface="Times New Roman" panose="02020603050405020304" pitchFamily="18" charset="0"/>
                </a:rPr>
                <a:t>11</a:t>
              </a:r>
            </a:p>
          </p:txBody>
        </p:sp>
        <p:sp>
          <p:nvSpPr>
            <p:cNvPr id="51210" name="Text Box 11">
              <a:extLst>
                <a:ext uri="{FF2B5EF4-FFF2-40B4-BE49-F238E27FC236}">
                  <a16:creationId xmlns:a16="http://schemas.microsoft.com/office/drawing/2014/main" id="{B95D1268-FA75-4D42-A011-D9C102DD88C5}"/>
                </a:ext>
              </a:extLst>
            </p:cNvPr>
            <p:cNvSpPr txBox="1">
              <a:spLocks noChangeArrowheads="1"/>
            </p:cNvSpPr>
            <p:nvPr/>
          </p:nvSpPr>
          <p:spPr bwMode="auto">
            <a:xfrm>
              <a:off x="2256" y="3370"/>
              <a:ext cx="2304" cy="230"/>
            </a:xfrm>
            <a:prstGeom prst="rect">
              <a:avLst/>
            </a:prstGeom>
            <a:solidFill>
              <a:srgbClr val="FFFF66"/>
            </a:solidFill>
            <a:ln w="9525">
              <a:solidFill>
                <a:schemeClr val="tx1"/>
              </a:solidFill>
              <a:miter lim="800000"/>
              <a:headEnd/>
              <a:tailEnd/>
            </a:ln>
          </p:spPr>
          <p:txBody>
            <a:bodyPr lIns="0" tIns="0" rIns="0" bIns="0"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r>
                <a:rPr lang="en-US" altLang="es-PE">
                  <a:latin typeface="Times New Roman" panose="02020603050405020304" pitchFamily="18" charset="0"/>
                  <a:cs typeface="Times New Roman" panose="02020603050405020304" pitchFamily="18" charset="0"/>
                </a:rPr>
                <a:t>Fraction</a:t>
              </a:r>
              <a:r>
                <a:rPr lang="en-US" altLang="es-PE" baseline="30000">
                  <a:latin typeface="Times New Roman" panose="02020603050405020304" pitchFamily="18" charset="0"/>
                  <a:cs typeface="Times New Roman" panose="02020603050405020304" pitchFamily="18" charset="0"/>
                </a:rPr>
                <a:t>52</a:t>
              </a:r>
            </a:p>
          </p:txBody>
        </p:sp>
        <p:sp>
          <p:nvSpPr>
            <p:cNvPr id="51211" name="Text Box 12">
              <a:extLst>
                <a:ext uri="{FF2B5EF4-FFF2-40B4-BE49-F238E27FC236}">
                  <a16:creationId xmlns:a16="http://schemas.microsoft.com/office/drawing/2014/main" id="{454511CE-A693-4062-87BA-B9EA926537A3}"/>
                </a:ext>
              </a:extLst>
            </p:cNvPr>
            <p:cNvSpPr txBox="1">
              <a:spLocks noChangeArrowheads="1"/>
            </p:cNvSpPr>
            <p:nvPr/>
          </p:nvSpPr>
          <p:spPr bwMode="auto">
            <a:xfrm>
              <a:off x="874" y="3600"/>
              <a:ext cx="3686" cy="230"/>
            </a:xfrm>
            <a:prstGeom prst="rect">
              <a:avLst/>
            </a:prstGeom>
            <a:solidFill>
              <a:srgbClr val="FFFF66"/>
            </a:solidFill>
            <a:ln w="9525">
              <a:solidFill>
                <a:schemeClr val="tx1"/>
              </a:solidFill>
              <a:miter lim="800000"/>
              <a:headEnd/>
              <a:tailEnd/>
            </a:ln>
          </p:spPr>
          <p:txBody>
            <a:bodyPr lIns="0" tIns="0" rIns="0" bIns="0"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r>
                <a:rPr lang="en-US" altLang="es-PE">
                  <a:latin typeface="Times New Roman" panose="02020603050405020304" pitchFamily="18" charset="0"/>
                  <a:cs typeface="Times New Roman" panose="02020603050405020304" pitchFamily="18" charset="0"/>
                </a:rPr>
                <a:t>(continued)</a:t>
              </a:r>
              <a:endParaRPr lang="en-US" altLang="es-PE" baseline="3000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224303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FBCC6A-1462-4A93-BC31-AE4951AD97D3}"/>
              </a:ext>
            </a:extLst>
          </p:cNvPr>
          <p:cNvPicPr>
            <a:picLocks noChangeAspect="1"/>
          </p:cNvPicPr>
          <p:nvPr/>
        </p:nvPicPr>
        <p:blipFill>
          <a:blip r:embed="rId2"/>
          <a:stretch>
            <a:fillRect/>
          </a:stretch>
        </p:blipFill>
        <p:spPr>
          <a:xfrm>
            <a:off x="869182" y="1178170"/>
            <a:ext cx="7405636" cy="5301762"/>
          </a:xfrm>
          <a:prstGeom prst="rect">
            <a:avLst/>
          </a:prstGeom>
        </p:spPr>
      </p:pic>
      <p:sp>
        <p:nvSpPr>
          <p:cNvPr id="5" name="TextBox 4">
            <a:extLst>
              <a:ext uri="{FF2B5EF4-FFF2-40B4-BE49-F238E27FC236}">
                <a16:creationId xmlns:a16="http://schemas.microsoft.com/office/drawing/2014/main" id="{D9144234-706A-4621-87DD-37CB2310328F}"/>
              </a:ext>
            </a:extLst>
          </p:cNvPr>
          <p:cNvSpPr txBox="1"/>
          <p:nvPr/>
        </p:nvSpPr>
        <p:spPr>
          <a:xfrm>
            <a:off x="448408" y="254977"/>
            <a:ext cx="8115300" cy="646331"/>
          </a:xfrm>
          <a:prstGeom prst="rect">
            <a:avLst/>
          </a:prstGeom>
          <a:noFill/>
        </p:spPr>
        <p:txBody>
          <a:bodyPr wrap="square" rtlCol="0">
            <a:spAutoFit/>
          </a:bodyPr>
          <a:lstStyle/>
          <a:p>
            <a:r>
              <a:rPr lang="en-US" altLang="es-PE" sz="3600" dirty="0">
                <a:latin typeface="Times New Roman" panose="02020603050405020304" pitchFamily="18" charset="0"/>
                <a:cs typeface="Times New Roman" panose="02020603050405020304" pitchFamily="18" charset="0"/>
              </a:rPr>
              <a:t>Representing Real Numbers In </a:t>
            </a:r>
            <a:r>
              <a:rPr lang="en-US" altLang="es-PE" sz="3600" dirty="0" err="1">
                <a:latin typeface="Times New Roman" panose="02020603050405020304" pitchFamily="18" charset="0"/>
                <a:cs typeface="Times New Roman" panose="02020603050405020304" pitchFamily="18" charset="0"/>
              </a:rPr>
              <a:t>Matlab</a:t>
            </a:r>
            <a:endParaRPr lang="es-PE" sz="3600" dirty="0"/>
          </a:p>
        </p:txBody>
      </p:sp>
    </p:spTree>
    <p:extLst>
      <p:ext uri="{BB962C8B-B14F-4D97-AF65-F5344CB8AC3E}">
        <p14:creationId xmlns:p14="http://schemas.microsoft.com/office/powerpoint/2010/main" val="3527910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35FD4E-1B8F-4132-B877-3A0ED282273F}"/>
              </a:ext>
            </a:extLst>
          </p:cNvPr>
          <p:cNvPicPr>
            <a:picLocks noChangeAspect="1"/>
          </p:cNvPicPr>
          <p:nvPr/>
        </p:nvPicPr>
        <p:blipFill>
          <a:blip r:embed="rId2"/>
          <a:stretch>
            <a:fillRect/>
          </a:stretch>
        </p:blipFill>
        <p:spPr>
          <a:xfrm>
            <a:off x="566737" y="1017935"/>
            <a:ext cx="7696200" cy="2793109"/>
          </a:xfrm>
          <a:prstGeom prst="rect">
            <a:avLst/>
          </a:prstGeom>
        </p:spPr>
      </p:pic>
      <p:pic>
        <p:nvPicPr>
          <p:cNvPr id="5" name="Picture 4">
            <a:extLst>
              <a:ext uri="{FF2B5EF4-FFF2-40B4-BE49-F238E27FC236}">
                <a16:creationId xmlns:a16="http://schemas.microsoft.com/office/drawing/2014/main" id="{732963CF-685E-4D9C-8251-0AE41D60B8C4}"/>
              </a:ext>
            </a:extLst>
          </p:cNvPr>
          <p:cNvPicPr>
            <a:picLocks noChangeAspect="1"/>
          </p:cNvPicPr>
          <p:nvPr/>
        </p:nvPicPr>
        <p:blipFill>
          <a:blip r:embed="rId3"/>
          <a:stretch>
            <a:fillRect/>
          </a:stretch>
        </p:blipFill>
        <p:spPr>
          <a:xfrm>
            <a:off x="566737" y="4161512"/>
            <a:ext cx="8010525" cy="2294472"/>
          </a:xfrm>
          <a:prstGeom prst="rect">
            <a:avLst/>
          </a:prstGeom>
        </p:spPr>
      </p:pic>
      <p:sp>
        <p:nvSpPr>
          <p:cNvPr id="2" name="CuadroTexto 1">
            <a:extLst>
              <a:ext uri="{FF2B5EF4-FFF2-40B4-BE49-F238E27FC236}">
                <a16:creationId xmlns:a16="http://schemas.microsoft.com/office/drawing/2014/main" id="{0C815EFD-695E-41A9-8AAA-CE684C690B2F}"/>
              </a:ext>
            </a:extLst>
          </p:cNvPr>
          <p:cNvSpPr txBox="1"/>
          <p:nvPr/>
        </p:nvSpPr>
        <p:spPr>
          <a:xfrm>
            <a:off x="476250" y="238125"/>
            <a:ext cx="7786687"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For </a:t>
            </a:r>
            <a:r>
              <a:rPr lang="en-US" sz="3200" dirty="0" err="1">
                <a:latin typeface="Times New Roman" panose="02020603050405020304" pitchFamily="18" charset="0"/>
                <a:cs typeface="Times New Roman" panose="02020603050405020304" pitchFamily="18" charset="0"/>
              </a:rPr>
              <a:t>Matlab</a:t>
            </a:r>
            <a:r>
              <a:rPr lang="en-US" sz="3200" dirty="0">
                <a:latin typeface="Times New Roman" panose="02020603050405020304" pitchFamily="18" charset="0"/>
                <a:cs typeface="Times New Roman" panose="02020603050405020304" pitchFamily="18" charset="0"/>
              </a:rPr>
              <a:t> Numeric Doble precision Data</a:t>
            </a:r>
            <a:endParaRPr lang="es-PE"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980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0" name="Picture 2" descr="Fig0301">
            <a:extLst>
              <a:ext uri="{FF2B5EF4-FFF2-40B4-BE49-F238E27FC236}">
                <a16:creationId xmlns:a16="http://schemas.microsoft.com/office/drawing/2014/main" id="{AFE3189A-44DF-452F-BFB6-8C3F6AE0B4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164489"/>
            <a:ext cx="6324600" cy="42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Rectangle 3">
            <a:extLst>
              <a:ext uri="{FF2B5EF4-FFF2-40B4-BE49-F238E27FC236}">
                <a16:creationId xmlns:a16="http://schemas.microsoft.com/office/drawing/2014/main" id="{4ADA7C2A-7BB6-4E32-99E7-FF7232E65570}"/>
              </a:ext>
            </a:extLst>
          </p:cNvPr>
          <p:cNvSpPr>
            <a:spLocks noGrp="1" noChangeArrowheads="1"/>
          </p:cNvSpPr>
          <p:nvPr>
            <p:ph type="title"/>
          </p:nvPr>
        </p:nvSpPr>
        <p:spPr>
          <a:xfrm>
            <a:off x="3622430" y="872273"/>
            <a:ext cx="4572000" cy="1139825"/>
          </a:xfrm>
        </p:spPr>
        <p:txBody>
          <a:bodyPr/>
          <a:lstStyle/>
          <a:p>
            <a:pPr eaLnBrk="1" hangingPunct="1"/>
            <a:r>
              <a:rPr lang="en-US" altLang="es-PE" dirty="0">
                <a:solidFill>
                  <a:srgbClr val="FF3300"/>
                </a:solidFill>
              </a:rPr>
              <a:t>48</a:t>
            </a:r>
            <a:r>
              <a:rPr lang="en-US" altLang="es-PE" dirty="0"/>
              <a:t>.</a:t>
            </a:r>
            <a:r>
              <a:rPr lang="en-US" altLang="es-PE" dirty="0">
                <a:solidFill>
                  <a:srgbClr val="0000FF"/>
                </a:solidFill>
              </a:rPr>
              <a:t>9</a:t>
            </a:r>
          </a:p>
        </p:txBody>
      </p:sp>
      <p:sp>
        <p:nvSpPr>
          <p:cNvPr id="55302" name="Rectangle 4">
            <a:extLst>
              <a:ext uri="{FF2B5EF4-FFF2-40B4-BE49-F238E27FC236}">
                <a16:creationId xmlns:a16="http://schemas.microsoft.com/office/drawing/2014/main" id="{CF78E21B-2646-4D38-9CF2-E1DB6A46B20A}"/>
              </a:ext>
            </a:extLst>
          </p:cNvPr>
          <p:cNvSpPr>
            <a:spLocks noChangeArrowheads="1"/>
          </p:cNvSpPr>
          <p:nvPr/>
        </p:nvSpPr>
        <p:spPr bwMode="auto">
          <a:xfrm>
            <a:off x="272561" y="202223"/>
            <a:ext cx="8229600" cy="58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en-US" altLang="es-PE" sz="3600" b="1" dirty="0">
                <a:latin typeface="Times New Roman" panose="02020603050405020304" pitchFamily="18" charset="0"/>
                <a:cs typeface="Times New Roman" panose="02020603050405020304" pitchFamily="18" charset="0"/>
              </a:rPr>
              <a:t>Significant Digits - Example</a:t>
            </a:r>
          </a:p>
        </p:txBody>
      </p:sp>
      <p:sp>
        <p:nvSpPr>
          <p:cNvPr id="3" name="Rectangle 2">
            <a:extLst>
              <a:ext uri="{FF2B5EF4-FFF2-40B4-BE49-F238E27FC236}">
                <a16:creationId xmlns:a16="http://schemas.microsoft.com/office/drawing/2014/main" id="{2C0C8375-5B92-4138-9776-0BCE8E100D71}"/>
              </a:ext>
            </a:extLst>
          </p:cNvPr>
          <p:cNvSpPr/>
          <p:nvPr/>
        </p:nvSpPr>
        <p:spPr>
          <a:xfrm>
            <a:off x="285750" y="5658042"/>
            <a:ext cx="8572500" cy="1089529"/>
          </a:xfrm>
          <a:prstGeom prst="rect">
            <a:avLst/>
          </a:prstGeom>
        </p:spPr>
        <p:txBody>
          <a:bodyPr wrap="square">
            <a:spAutoFit/>
          </a:bodyPr>
          <a:lstStyle/>
          <a:p>
            <a:pPr algn="just">
              <a:lnSpc>
                <a:spcPct val="90000"/>
              </a:lnSpc>
            </a:pPr>
            <a:r>
              <a:rPr lang="en-US" altLang="es-PE" sz="2400" dirty="0">
                <a:latin typeface="Times New Roman" panose="02020603050405020304" pitchFamily="18" charset="0"/>
              </a:rPr>
              <a:t>Significant digits of a number are those that can be </a:t>
            </a:r>
            <a:r>
              <a:rPr lang="en-US" altLang="es-PE" sz="2400" i="1" dirty="0">
                <a:solidFill>
                  <a:srgbClr val="3333FF"/>
                </a:solidFill>
                <a:latin typeface="Times New Roman" panose="02020603050405020304" pitchFamily="18" charset="0"/>
              </a:rPr>
              <a:t>used</a:t>
            </a:r>
            <a:r>
              <a:rPr lang="en-US" altLang="es-PE" sz="2400" dirty="0">
                <a:latin typeface="Times New Roman" panose="02020603050405020304" pitchFamily="18" charset="0"/>
              </a:rPr>
              <a:t> with </a:t>
            </a:r>
            <a:r>
              <a:rPr lang="en-US" altLang="es-PE" sz="2400" i="1" dirty="0">
                <a:solidFill>
                  <a:srgbClr val="3333FF"/>
                </a:solidFill>
                <a:latin typeface="Times New Roman" panose="02020603050405020304" pitchFamily="18" charset="0"/>
              </a:rPr>
              <a:t>confidence, </a:t>
            </a:r>
            <a:r>
              <a:rPr lang="en-US" altLang="es-PE" sz="2400" dirty="0">
                <a:latin typeface="Times New Roman" panose="02020603050405020304" pitchFamily="18" charset="0"/>
              </a:rPr>
              <a:t>e.g.,</a:t>
            </a:r>
            <a:r>
              <a:rPr lang="en-US" altLang="es-PE" sz="2400" i="1" dirty="0">
                <a:latin typeface="Times New Roman" panose="02020603050405020304" pitchFamily="18" charset="0"/>
              </a:rPr>
              <a:t> </a:t>
            </a:r>
            <a:r>
              <a:rPr lang="en-US" altLang="es-PE" sz="2400" dirty="0">
                <a:latin typeface="Times New Roman" panose="02020603050405020304" pitchFamily="18" charset="0"/>
              </a:rPr>
              <a:t>the number of certain digits plus one estimated digit.</a:t>
            </a:r>
          </a:p>
        </p:txBody>
      </p:sp>
    </p:spTree>
    <p:extLst>
      <p:ext uri="{BB962C8B-B14F-4D97-AF65-F5344CB8AC3E}">
        <p14:creationId xmlns:p14="http://schemas.microsoft.com/office/powerpoint/2010/main" val="26423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0">
            <a:extLst>
              <a:ext uri="{FF2B5EF4-FFF2-40B4-BE49-F238E27FC236}">
                <a16:creationId xmlns:a16="http://schemas.microsoft.com/office/drawing/2014/main" id="{3A91A028-FA8B-4AC6-8223-9930E0E103E5}"/>
              </a:ext>
            </a:extLst>
          </p:cNvPr>
          <p:cNvSpPr txBox="1">
            <a:spLocks noChangeArrowheads="1"/>
          </p:cNvSpPr>
          <p:nvPr/>
        </p:nvSpPr>
        <p:spPr bwMode="auto">
          <a:xfrm>
            <a:off x="101600" y="3175000"/>
            <a:ext cx="1339850" cy="396875"/>
          </a:xfrm>
          <a:prstGeom prst="rect">
            <a:avLst/>
          </a:prstGeom>
          <a:solidFill>
            <a:srgbClr val="33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1"/>
                </a:solidFill>
                <a:latin typeface="Times New Roman" panose="02020603050405020304" pitchFamily="18" charset="0"/>
                <a:cs typeface="Times New Roman" panose="02020603050405020304" pitchFamily="18" charset="0"/>
              </a:rPr>
              <a:t>- Overflow</a:t>
            </a:r>
          </a:p>
        </p:txBody>
      </p:sp>
      <p:sp>
        <p:nvSpPr>
          <p:cNvPr id="35842" name="Text Box 11">
            <a:extLst>
              <a:ext uri="{FF2B5EF4-FFF2-40B4-BE49-F238E27FC236}">
                <a16:creationId xmlns:a16="http://schemas.microsoft.com/office/drawing/2014/main" id="{6FFCF8F2-76AB-4912-9B52-C63CC7A14E7D}"/>
              </a:ext>
            </a:extLst>
          </p:cNvPr>
          <p:cNvSpPr txBox="1">
            <a:spLocks noChangeArrowheads="1"/>
          </p:cNvSpPr>
          <p:nvPr/>
        </p:nvSpPr>
        <p:spPr bwMode="auto">
          <a:xfrm>
            <a:off x="7543800" y="3171825"/>
            <a:ext cx="1403350" cy="396875"/>
          </a:xfrm>
          <a:prstGeom prst="rect">
            <a:avLst/>
          </a:prstGeom>
          <a:solidFill>
            <a:srgbClr val="33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l"/>
            <a:r>
              <a:rPr lang="en-US" altLang="en-US">
                <a:solidFill>
                  <a:schemeClr val="bg1"/>
                </a:solidFill>
                <a:latin typeface="Times New Roman" panose="02020603050405020304" pitchFamily="18" charset="0"/>
                <a:cs typeface="Times New Roman" panose="02020603050405020304" pitchFamily="18" charset="0"/>
              </a:rPr>
              <a:t>Overflow +</a:t>
            </a:r>
          </a:p>
        </p:txBody>
      </p:sp>
      <p:sp>
        <p:nvSpPr>
          <p:cNvPr id="35843" name="Line 13">
            <a:extLst>
              <a:ext uri="{FF2B5EF4-FFF2-40B4-BE49-F238E27FC236}">
                <a16:creationId xmlns:a16="http://schemas.microsoft.com/office/drawing/2014/main" id="{48149B39-C1CA-45BB-B420-0262E72126FF}"/>
              </a:ext>
            </a:extLst>
          </p:cNvPr>
          <p:cNvSpPr>
            <a:spLocks noChangeShapeType="1"/>
          </p:cNvSpPr>
          <p:nvPr/>
        </p:nvSpPr>
        <p:spPr bwMode="auto">
          <a:xfrm>
            <a:off x="1447800" y="3352800"/>
            <a:ext cx="2286000" cy="0"/>
          </a:xfrm>
          <a:prstGeom prst="line">
            <a:avLst/>
          </a:prstGeom>
          <a:noFill/>
          <a:ln w="38100">
            <a:solidFill>
              <a:schemeClr val="tx1"/>
            </a:solidFill>
            <a:round/>
            <a:headEnd type="arrow" w="lg" len="sm"/>
            <a:tailEnd type="arrow" w="lg" len="sm"/>
          </a:ln>
          <a:extLst>
            <a:ext uri="{909E8E84-426E-40DD-AFC4-6F175D3DCCD1}">
              <a14:hiddenFill xmlns:a14="http://schemas.microsoft.com/office/drawing/2010/main">
                <a:noFill/>
              </a14:hiddenFill>
            </a:ext>
          </a:extLst>
        </p:spPr>
        <p:txBody>
          <a:bodyPr wrap="none" anchor="ctr"/>
          <a:lstStyle/>
          <a:p>
            <a:endParaRPr lang="es-PE">
              <a:latin typeface="Times New Roman" panose="02020603050405020304" pitchFamily="18" charset="0"/>
              <a:cs typeface="Times New Roman" panose="02020603050405020304" pitchFamily="18" charset="0"/>
            </a:endParaRPr>
          </a:p>
        </p:txBody>
      </p:sp>
      <p:sp>
        <p:nvSpPr>
          <p:cNvPr id="35844" name="Line 16">
            <a:extLst>
              <a:ext uri="{FF2B5EF4-FFF2-40B4-BE49-F238E27FC236}">
                <a16:creationId xmlns:a16="http://schemas.microsoft.com/office/drawing/2014/main" id="{2D375C4C-E490-4E7B-BDC8-E77DC4CDF952}"/>
              </a:ext>
            </a:extLst>
          </p:cNvPr>
          <p:cNvSpPr>
            <a:spLocks noChangeShapeType="1"/>
          </p:cNvSpPr>
          <p:nvPr/>
        </p:nvSpPr>
        <p:spPr bwMode="auto">
          <a:xfrm>
            <a:off x="5257800" y="3352800"/>
            <a:ext cx="2286000" cy="0"/>
          </a:xfrm>
          <a:prstGeom prst="line">
            <a:avLst/>
          </a:prstGeom>
          <a:noFill/>
          <a:ln w="38100">
            <a:solidFill>
              <a:schemeClr val="tx1"/>
            </a:solidFill>
            <a:round/>
            <a:headEnd type="arrow" w="lg" len="sm"/>
            <a:tailEnd type="arrow" w="lg" len="sm"/>
          </a:ln>
          <a:extLst>
            <a:ext uri="{909E8E84-426E-40DD-AFC4-6F175D3DCCD1}">
              <a14:hiddenFill xmlns:a14="http://schemas.microsoft.com/office/drawing/2010/main">
                <a:noFill/>
              </a14:hiddenFill>
            </a:ext>
          </a:extLst>
        </p:spPr>
        <p:txBody>
          <a:bodyPr wrap="none" anchor="ctr"/>
          <a:lstStyle/>
          <a:p>
            <a:endParaRPr lang="es-PE">
              <a:latin typeface="Times New Roman" panose="02020603050405020304" pitchFamily="18" charset="0"/>
              <a:cs typeface="Times New Roman" panose="02020603050405020304" pitchFamily="18" charset="0"/>
            </a:endParaRPr>
          </a:p>
        </p:txBody>
      </p:sp>
      <p:sp>
        <p:nvSpPr>
          <p:cNvPr id="35845" name="AutoShape 20">
            <a:extLst>
              <a:ext uri="{FF2B5EF4-FFF2-40B4-BE49-F238E27FC236}">
                <a16:creationId xmlns:a16="http://schemas.microsoft.com/office/drawing/2014/main" id="{14A6348A-33D7-4D90-8E5D-489C7631307A}"/>
              </a:ext>
            </a:extLst>
          </p:cNvPr>
          <p:cNvSpPr>
            <a:spLocks noChangeArrowheads="1"/>
          </p:cNvSpPr>
          <p:nvPr/>
        </p:nvSpPr>
        <p:spPr bwMode="auto">
          <a:xfrm>
            <a:off x="5029200" y="1828800"/>
            <a:ext cx="3962400" cy="609600"/>
          </a:xfrm>
          <a:prstGeom prst="wedgeRoundRectCallout">
            <a:avLst>
              <a:gd name="adj1" fmla="val 10699"/>
              <a:gd name="adj2" fmla="val 167449"/>
              <a:gd name="adj3" fmla="val 16667"/>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r>
              <a:rPr lang="en-US" altLang="en-US">
                <a:latin typeface="Times New Roman" panose="02020603050405020304" pitchFamily="18" charset="0"/>
                <a:cs typeface="Times New Roman" panose="02020603050405020304" pitchFamily="18" charset="0"/>
              </a:rPr>
              <a:t>1.797693134862316</a:t>
            </a:r>
            <a:r>
              <a:rPr lang="en-US" altLang="en-US" sz="2400">
                <a:latin typeface="Times New Roman" panose="02020603050405020304" pitchFamily="18" charset="0"/>
                <a:cs typeface="Times New Roman" panose="02020603050405020304" pitchFamily="18" charset="0"/>
              </a:rPr>
              <a:t> x 10</a:t>
            </a:r>
            <a:r>
              <a:rPr lang="en-US" altLang="en-US" sz="2400" baseline="30000">
                <a:latin typeface="Times New Roman" panose="02020603050405020304" pitchFamily="18" charset="0"/>
                <a:cs typeface="Times New Roman" panose="02020603050405020304" pitchFamily="18" charset="0"/>
              </a:rPr>
              <a:t>308</a:t>
            </a:r>
          </a:p>
        </p:txBody>
      </p:sp>
      <p:sp>
        <p:nvSpPr>
          <p:cNvPr id="35846" name="AutoShape 22">
            <a:extLst>
              <a:ext uri="{FF2B5EF4-FFF2-40B4-BE49-F238E27FC236}">
                <a16:creationId xmlns:a16="http://schemas.microsoft.com/office/drawing/2014/main" id="{B88CDC68-14D6-4525-9720-75AFDE4DDBBA}"/>
              </a:ext>
            </a:extLst>
          </p:cNvPr>
          <p:cNvSpPr>
            <a:spLocks noChangeArrowheads="1"/>
          </p:cNvSpPr>
          <p:nvPr/>
        </p:nvSpPr>
        <p:spPr bwMode="auto">
          <a:xfrm>
            <a:off x="152400" y="1828800"/>
            <a:ext cx="4038600" cy="609600"/>
          </a:xfrm>
          <a:prstGeom prst="wedgeRoundRectCallout">
            <a:avLst>
              <a:gd name="adj1" fmla="val -16157"/>
              <a:gd name="adj2" fmla="val 163801"/>
              <a:gd name="adj3" fmla="val 16667"/>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1.797693134862316</a:t>
            </a:r>
            <a:r>
              <a:rPr lang="en-US" altLang="en-US" sz="2400">
                <a:latin typeface="Times New Roman" panose="02020603050405020304" pitchFamily="18" charset="0"/>
                <a:cs typeface="Times New Roman" panose="02020603050405020304" pitchFamily="18" charset="0"/>
              </a:rPr>
              <a:t> x 10</a:t>
            </a:r>
            <a:r>
              <a:rPr lang="en-US" altLang="en-US" sz="2400" baseline="30000">
                <a:latin typeface="Times New Roman" panose="02020603050405020304" pitchFamily="18" charset="0"/>
                <a:cs typeface="Times New Roman" panose="02020603050405020304" pitchFamily="18" charset="0"/>
              </a:rPr>
              <a:t>308</a:t>
            </a:r>
          </a:p>
        </p:txBody>
      </p:sp>
      <p:sp>
        <p:nvSpPr>
          <p:cNvPr id="35847" name="AutoShape 23">
            <a:extLst>
              <a:ext uri="{FF2B5EF4-FFF2-40B4-BE49-F238E27FC236}">
                <a16:creationId xmlns:a16="http://schemas.microsoft.com/office/drawing/2014/main" id="{CD4C6DD4-D6AD-4ECB-B1AE-3319739C39A4}"/>
              </a:ext>
            </a:extLst>
          </p:cNvPr>
          <p:cNvSpPr>
            <a:spLocks noChangeArrowheads="1"/>
          </p:cNvSpPr>
          <p:nvPr/>
        </p:nvSpPr>
        <p:spPr bwMode="auto">
          <a:xfrm>
            <a:off x="4724400" y="5181600"/>
            <a:ext cx="4114800" cy="609600"/>
          </a:xfrm>
          <a:prstGeom prst="wedgeRoundRectCallout">
            <a:avLst>
              <a:gd name="adj1" fmla="val -34569"/>
              <a:gd name="adj2" fmla="val -305208"/>
              <a:gd name="adj3" fmla="val 16667"/>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r>
              <a:rPr lang="en-US" altLang="en-US">
                <a:latin typeface="Times New Roman" panose="02020603050405020304" pitchFamily="18" charset="0"/>
                <a:cs typeface="Times New Roman" panose="02020603050405020304" pitchFamily="18" charset="0"/>
              </a:rPr>
              <a:t>2.225073858507201</a:t>
            </a:r>
            <a:r>
              <a:rPr lang="en-US" altLang="en-US" sz="2400">
                <a:latin typeface="Times New Roman" panose="02020603050405020304" pitchFamily="18" charset="0"/>
                <a:cs typeface="Times New Roman" panose="02020603050405020304" pitchFamily="18" charset="0"/>
              </a:rPr>
              <a:t> x 10</a:t>
            </a:r>
            <a:r>
              <a:rPr lang="en-US" altLang="en-US" sz="2400" baseline="30000">
                <a:latin typeface="Times New Roman" panose="02020603050405020304" pitchFamily="18" charset="0"/>
                <a:cs typeface="Times New Roman" panose="02020603050405020304" pitchFamily="18" charset="0"/>
              </a:rPr>
              <a:t>-308</a:t>
            </a:r>
          </a:p>
        </p:txBody>
      </p:sp>
      <p:sp>
        <p:nvSpPr>
          <p:cNvPr id="35848" name="AutoShape 24">
            <a:extLst>
              <a:ext uri="{FF2B5EF4-FFF2-40B4-BE49-F238E27FC236}">
                <a16:creationId xmlns:a16="http://schemas.microsoft.com/office/drawing/2014/main" id="{64C5834B-3B39-4217-B23A-95445549AA95}"/>
              </a:ext>
            </a:extLst>
          </p:cNvPr>
          <p:cNvSpPr>
            <a:spLocks noChangeArrowheads="1"/>
          </p:cNvSpPr>
          <p:nvPr/>
        </p:nvSpPr>
        <p:spPr bwMode="auto">
          <a:xfrm>
            <a:off x="228600" y="5181600"/>
            <a:ext cx="4114800" cy="609600"/>
          </a:xfrm>
          <a:prstGeom prst="wedgeRoundRectCallout">
            <a:avLst>
              <a:gd name="adj1" fmla="val 32870"/>
              <a:gd name="adj2" fmla="val -314583"/>
              <a:gd name="adj3" fmla="val 16667"/>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2.225073858507201</a:t>
            </a:r>
            <a:r>
              <a:rPr lang="en-US" altLang="en-US" sz="2400">
                <a:latin typeface="Times New Roman" panose="02020603050405020304" pitchFamily="18" charset="0"/>
                <a:cs typeface="Times New Roman" panose="02020603050405020304" pitchFamily="18" charset="0"/>
              </a:rPr>
              <a:t> x 10</a:t>
            </a:r>
            <a:r>
              <a:rPr lang="en-US" altLang="en-US" sz="2400" baseline="30000">
                <a:latin typeface="Times New Roman" panose="02020603050405020304" pitchFamily="18" charset="0"/>
                <a:cs typeface="Times New Roman" panose="02020603050405020304" pitchFamily="18" charset="0"/>
              </a:rPr>
              <a:t>-308</a:t>
            </a:r>
          </a:p>
        </p:txBody>
      </p:sp>
      <p:sp>
        <p:nvSpPr>
          <p:cNvPr id="35849" name="Text Box 25">
            <a:extLst>
              <a:ext uri="{FF2B5EF4-FFF2-40B4-BE49-F238E27FC236}">
                <a16:creationId xmlns:a16="http://schemas.microsoft.com/office/drawing/2014/main" id="{7D9BD057-5129-4EFA-B8EB-3A0C3F97DFF1}"/>
              </a:ext>
            </a:extLst>
          </p:cNvPr>
          <p:cNvSpPr txBox="1">
            <a:spLocks noChangeArrowheads="1"/>
          </p:cNvSpPr>
          <p:nvPr/>
        </p:nvSpPr>
        <p:spPr bwMode="auto">
          <a:xfrm>
            <a:off x="5613400" y="3048000"/>
            <a:ext cx="144783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r>
              <a:rPr lang="en-US" altLang="en-US" sz="1800" i="1">
                <a:latin typeface="Times New Roman" panose="02020603050405020304" pitchFamily="18" charset="0"/>
                <a:cs typeface="Times New Roman" panose="02020603050405020304" pitchFamily="18" charset="0"/>
              </a:rPr>
              <a:t>15 significant</a:t>
            </a:r>
          </a:p>
          <a:p>
            <a:r>
              <a:rPr lang="en-US" altLang="en-US" sz="1800" i="1">
                <a:latin typeface="Times New Roman" panose="02020603050405020304" pitchFamily="18" charset="0"/>
                <a:cs typeface="Times New Roman" panose="02020603050405020304" pitchFamily="18" charset="0"/>
              </a:rPr>
              <a:t>figures</a:t>
            </a:r>
          </a:p>
        </p:txBody>
      </p:sp>
      <p:sp>
        <p:nvSpPr>
          <p:cNvPr id="35850" name="Text Box 26">
            <a:extLst>
              <a:ext uri="{FF2B5EF4-FFF2-40B4-BE49-F238E27FC236}">
                <a16:creationId xmlns:a16="http://schemas.microsoft.com/office/drawing/2014/main" id="{A58C0897-6F89-4A2E-8506-9EEECF9E9EC2}"/>
              </a:ext>
            </a:extLst>
          </p:cNvPr>
          <p:cNvSpPr txBox="1">
            <a:spLocks noChangeArrowheads="1"/>
          </p:cNvSpPr>
          <p:nvPr/>
        </p:nvSpPr>
        <p:spPr bwMode="auto">
          <a:xfrm>
            <a:off x="1803400" y="3048000"/>
            <a:ext cx="144783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r>
              <a:rPr lang="en-US" altLang="en-US" sz="1800" i="1">
                <a:latin typeface="Times New Roman" panose="02020603050405020304" pitchFamily="18" charset="0"/>
                <a:cs typeface="Times New Roman" panose="02020603050405020304" pitchFamily="18" charset="0"/>
              </a:rPr>
              <a:t>15 significant</a:t>
            </a:r>
          </a:p>
          <a:p>
            <a:r>
              <a:rPr lang="en-US" altLang="en-US" sz="1800" i="1">
                <a:latin typeface="Times New Roman" panose="02020603050405020304" pitchFamily="18" charset="0"/>
                <a:cs typeface="Times New Roman" panose="02020603050405020304" pitchFamily="18" charset="0"/>
              </a:rPr>
              <a:t>figures</a:t>
            </a:r>
          </a:p>
        </p:txBody>
      </p:sp>
      <p:sp>
        <p:nvSpPr>
          <p:cNvPr id="35851" name="Rectangle 27">
            <a:extLst>
              <a:ext uri="{FF2B5EF4-FFF2-40B4-BE49-F238E27FC236}">
                <a16:creationId xmlns:a16="http://schemas.microsoft.com/office/drawing/2014/main" id="{6ED433F9-81C9-47D2-93D8-202528E2EBFE}"/>
              </a:ext>
            </a:extLst>
          </p:cNvPr>
          <p:cNvSpPr>
            <a:spLocks noGrp="1" noChangeArrowheads="1"/>
          </p:cNvSpPr>
          <p:nvPr>
            <p:ph type="title"/>
          </p:nvPr>
        </p:nvSpPr>
        <p:spPr/>
        <p:txBody>
          <a:bodyPr/>
          <a:lstStyle/>
          <a:p>
            <a:pPr eaLnBrk="1" hangingPunct="1"/>
            <a:r>
              <a:rPr lang="en-US" altLang="en-US" sz="4000" dirty="0">
                <a:latin typeface="Times New Roman" panose="02020603050405020304" pitchFamily="18" charset="0"/>
                <a:ea typeface="ＭＳ Ｐゴシック" panose="020B0600070205080204" pitchFamily="34" charset="-128"/>
                <a:cs typeface="Times New Roman" panose="02020603050405020304" pitchFamily="18" charset="0"/>
              </a:rPr>
              <a:t>As good as it gets on our PCs …</a:t>
            </a:r>
          </a:p>
        </p:txBody>
      </p:sp>
      <p:sp>
        <p:nvSpPr>
          <p:cNvPr id="35852" name="Text Box 28">
            <a:extLst>
              <a:ext uri="{FF2B5EF4-FFF2-40B4-BE49-F238E27FC236}">
                <a16:creationId xmlns:a16="http://schemas.microsoft.com/office/drawing/2014/main" id="{C3EF6D00-9909-4EB7-B864-25465D579CF1}"/>
              </a:ext>
            </a:extLst>
          </p:cNvPr>
          <p:cNvSpPr txBox="1">
            <a:spLocks noChangeArrowheads="1"/>
          </p:cNvSpPr>
          <p:nvPr/>
        </p:nvSpPr>
        <p:spPr bwMode="auto">
          <a:xfrm>
            <a:off x="3962400" y="3810000"/>
            <a:ext cx="998991" cy="1200329"/>
          </a:xfrm>
          <a:prstGeom prst="rect">
            <a:avLst/>
          </a:prstGeom>
          <a:solidFill>
            <a:srgbClr val="D8E4E0"/>
          </a:solidFill>
          <a:ln w="9525">
            <a:solidFill>
              <a:schemeClr val="tx1"/>
            </a:solidFill>
            <a:miter lim="800000"/>
            <a:headEnd/>
            <a:tailEnd/>
          </a:ln>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r>
              <a:rPr lang="ja-JP" altLang="en-US" sz="1800">
                <a:latin typeface="Times New Roman" panose="02020603050405020304" pitchFamily="18" charset="0"/>
                <a:cs typeface="Times New Roman" panose="02020603050405020304" pitchFamily="18" charset="0"/>
              </a:rPr>
              <a:t>“</a:t>
            </a:r>
            <a:r>
              <a:rPr lang="en-US" altLang="ja-JP" sz="1800">
                <a:latin typeface="Times New Roman" panose="02020603050405020304" pitchFamily="18" charset="0"/>
                <a:cs typeface="Times New Roman" panose="02020603050405020304" pitchFamily="18" charset="0"/>
              </a:rPr>
              <a:t>Hole</a:t>
            </a:r>
            <a:r>
              <a:rPr lang="ja-JP" altLang="en-US" sz="1800">
                <a:latin typeface="Times New Roman" panose="02020603050405020304" pitchFamily="18" charset="0"/>
                <a:cs typeface="Times New Roman" panose="02020603050405020304" pitchFamily="18" charset="0"/>
              </a:rPr>
              <a:t>”</a:t>
            </a:r>
            <a:endParaRPr lang="en-US" altLang="ja-JP" sz="1800">
              <a:latin typeface="Times New Roman" panose="02020603050405020304" pitchFamily="18" charset="0"/>
              <a:cs typeface="Times New Roman" panose="02020603050405020304" pitchFamily="18" charset="0"/>
            </a:endParaRPr>
          </a:p>
          <a:p>
            <a:r>
              <a:rPr lang="en-US" altLang="en-US" sz="1800">
                <a:latin typeface="Times New Roman" panose="02020603050405020304" pitchFamily="18" charset="0"/>
                <a:cs typeface="Times New Roman" panose="02020603050405020304" pitchFamily="18" charset="0"/>
              </a:rPr>
              <a:t>on either</a:t>
            </a:r>
          </a:p>
          <a:p>
            <a:r>
              <a:rPr lang="en-US" altLang="en-US" sz="1800">
                <a:latin typeface="Times New Roman" panose="02020603050405020304" pitchFamily="18" charset="0"/>
                <a:cs typeface="Times New Roman" panose="02020603050405020304" pitchFamily="18" charset="0"/>
              </a:rPr>
              <a:t>side of </a:t>
            </a:r>
          </a:p>
          <a:p>
            <a:r>
              <a:rPr lang="en-US" altLang="en-US" sz="1800">
                <a:latin typeface="Times New Roman" panose="02020603050405020304" pitchFamily="18" charset="0"/>
                <a:cs typeface="Times New Roman" panose="02020603050405020304" pitchFamily="18" charset="0"/>
              </a:rPr>
              <a:t>zero</a:t>
            </a:r>
          </a:p>
        </p:txBody>
      </p:sp>
      <p:sp>
        <p:nvSpPr>
          <p:cNvPr id="35853" name="Text Box 29">
            <a:extLst>
              <a:ext uri="{FF2B5EF4-FFF2-40B4-BE49-F238E27FC236}">
                <a16:creationId xmlns:a16="http://schemas.microsoft.com/office/drawing/2014/main" id="{5A48610D-82DE-4C63-8F33-B78C5A3C8BD8}"/>
              </a:ext>
            </a:extLst>
          </p:cNvPr>
          <p:cNvSpPr txBox="1">
            <a:spLocks noChangeArrowheads="1"/>
          </p:cNvSpPr>
          <p:nvPr/>
        </p:nvSpPr>
        <p:spPr bwMode="auto">
          <a:xfrm>
            <a:off x="4333875" y="2601913"/>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r>
              <a:rPr lang="en-US" altLang="en-US">
                <a:latin typeface="Times New Roman" panose="02020603050405020304" pitchFamily="18" charset="0"/>
                <a:cs typeface="Times New Roman" panose="02020603050405020304" pitchFamily="18" charset="0"/>
              </a:rPr>
              <a:t>0</a:t>
            </a:r>
          </a:p>
        </p:txBody>
      </p:sp>
      <p:sp>
        <p:nvSpPr>
          <p:cNvPr id="35854" name="Line 30">
            <a:extLst>
              <a:ext uri="{FF2B5EF4-FFF2-40B4-BE49-F238E27FC236}">
                <a16:creationId xmlns:a16="http://schemas.microsoft.com/office/drawing/2014/main" id="{D1C9BE4D-9297-4C02-8B84-3F125BE81C8D}"/>
              </a:ext>
            </a:extLst>
          </p:cNvPr>
          <p:cNvSpPr>
            <a:spLocks noChangeShapeType="1"/>
          </p:cNvSpPr>
          <p:nvPr/>
        </p:nvSpPr>
        <p:spPr bwMode="auto">
          <a:xfrm>
            <a:off x="4495800" y="2971800"/>
            <a:ext cx="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s-PE">
              <a:latin typeface="Times New Roman" panose="02020603050405020304" pitchFamily="18" charset="0"/>
              <a:cs typeface="Times New Roman" panose="02020603050405020304" pitchFamily="18" charset="0"/>
            </a:endParaRPr>
          </a:p>
        </p:txBody>
      </p:sp>
      <p:sp>
        <p:nvSpPr>
          <p:cNvPr id="35855" name="Text Box 12">
            <a:extLst>
              <a:ext uri="{FF2B5EF4-FFF2-40B4-BE49-F238E27FC236}">
                <a16:creationId xmlns:a16="http://schemas.microsoft.com/office/drawing/2014/main" id="{47BD8BA2-1AAC-4EF7-A8A0-0A00714054A0}"/>
              </a:ext>
            </a:extLst>
          </p:cNvPr>
          <p:cNvSpPr txBox="1">
            <a:spLocks noChangeArrowheads="1"/>
          </p:cNvSpPr>
          <p:nvPr/>
        </p:nvSpPr>
        <p:spPr bwMode="auto">
          <a:xfrm>
            <a:off x="3843338" y="3171825"/>
            <a:ext cx="1338262" cy="406400"/>
          </a:xfrm>
          <a:prstGeom prst="rect">
            <a:avLst/>
          </a:prstGeom>
          <a:solidFill>
            <a:srgbClr val="333399"/>
          </a:solidFill>
          <a:ln w="9525">
            <a:solidFill>
              <a:srgbClr val="333399"/>
            </a:solidFill>
            <a:miter lim="800000"/>
            <a:headEnd/>
            <a:tailEnd/>
          </a:ln>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1"/>
                </a:solidFill>
                <a:latin typeface="Times New Roman" panose="02020603050405020304" pitchFamily="18" charset="0"/>
                <a:cs typeface="Times New Roman" panose="02020603050405020304" pitchFamily="18" charset="0"/>
              </a:rPr>
              <a:t>Underflow</a:t>
            </a:r>
          </a:p>
        </p:txBody>
      </p:sp>
      <p:sp>
        <p:nvSpPr>
          <p:cNvPr id="35856" name="Text Box 31">
            <a:extLst>
              <a:ext uri="{FF2B5EF4-FFF2-40B4-BE49-F238E27FC236}">
                <a16:creationId xmlns:a16="http://schemas.microsoft.com/office/drawing/2014/main" id="{9FFFB2D2-B7E8-471C-B8B4-604E7FC8E1DD}"/>
              </a:ext>
            </a:extLst>
          </p:cNvPr>
          <p:cNvSpPr txBox="1">
            <a:spLocks noChangeArrowheads="1"/>
          </p:cNvSpPr>
          <p:nvPr/>
        </p:nvSpPr>
        <p:spPr bwMode="auto">
          <a:xfrm>
            <a:off x="541338" y="6073775"/>
            <a:ext cx="73367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r>
              <a:rPr lang="en-US" altLang="en-US" sz="2800" i="1">
                <a:solidFill>
                  <a:srgbClr val="50389C"/>
                </a:solidFill>
                <a:latin typeface="Times New Roman" panose="02020603050405020304" pitchFamily="18" charset="0"/>
                <a:cs typeface="Times New Roman" panose="02020603050405020304" pitchFamily="18" charset="0"/>
              </a:rPr>
              <a:t>For 64-bit, IEEE double precision format systems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1800-089F-4E35-85C0-2CF70F90104B}"/>
              </a:ext>
            </a:extLst>
          </p:cNvPr>
          <p:cNvSpPr>
            <a:spLocks noGrp="1"/>
          </p:cNvSpPr>
          <p:nvPr>
            <p:ph type="title"/>
          </p:nvPr>
        </p:nvSpPr>
        <p:spPr/>
        <p:txBody>
          <a:bodyPr/>
          <a:lstStyle/>
          <a:p>
            <a:r>
              <a:rPr lang="es-PE" dirty="0" err="1">
                <a:latin typeface="Times New Roman" panose="02020603050405020304" pitchFamily="18" charset="0"/>
                <a:cs typeface="Times New Roman" panose="02020603050405020304" pitchFamily="18" charset="0"/>
              </a:rPr>
              <a:t>Largest</a:t>
            </a:r>
            <a:r>
              <a:rPr lang="es-PE" dirty="0">
                <a:latin typeface="Times New Roman" panose="02020603050405020304" pitchFamily="18" charset="0"/>
                <a:cs typeface="Times New Roman" panose="02020603050405020304" pitchFamily="18" charset="0"/>
              </a:rPr>
              <a:t> and </a:t>
            </a:r>
            <a:r>
              <a:rPr lang="es-PE" dirty="0" err="1">
                <a:latin typeface="Times New Roman" panose="02020603050405020304" pitchFamily="18" charset="0"/>
                <a:cs typeface="Times New Roman" panose="02020603050405020304" pitchFamily="18" charset="0"/>
              </a:rPr>
              <a:t>Samalles</a:t>
            </a:r>
            <a:r>
              <a:rPr lang="es-PE" dirty="0">
                <a:latin typeface="Times New Roman" panose="02020603050405020304" pitchFamily="18" charset="0"/>
                <a:cs typeface="Times New Roman" panose="02020603050405020304" pitchFamily="18" charset="0"/>
              </a:rPr>
              <a:t> </a:t>
            </a:r>
            <a:r>
              <a:rPr lang="es-PE" dirty="0" err="1">
                <a:latin typeface="Times New Roman" panose="02020603050405020304" pitchFamily="18" charset="0"/>
                <a:cs typeface="Times New Roman" panose="02020603050405020304" pitchFamily="18" charset="0"/>
              </a:rPr>
              <a:t>Values</a:t>
            </a:r>
            <a:r>
              <a:rPr lang="es-PE" dirty="0">
                <a:latin typeface="Times New Roman" panose="02020603050405020304" pitchFamily="18" charset="0"/>
                <a:cs typeface="Times New Roman" panose="02020603050405020304" pitchFamily="18" charset="0"/>
              </a:rPr>
              <a:t> In Matlab</a:t>
            </a:r>
          </a:p>
        </p:txBody>
      </p:sp>
      <p:pic>
        <p:nvPicPr>
          <p:cNvPr id="4" name="Picture 3">
            <a:extLst>
              <a:ext uri="{FF2B5EF4-FFF2-40B4-BE49-F238E27FC236}">
                <a16:creationId xmlns:a16="http://schemas.microsoft.com/office/drawing/2014/main" id="{69911722-E29B-41B8-AB33-513FA52870D3}"/>
              </a:ext>
            </a:extLst>
          </p:cNvPr>
          <p:cNvPicPr>
            <a:picLocks noChangeAspect="1"/>
          </p:cNvPicPr>
          <p:nvPr/>
        </p:nvPicPr>
        <p:blipFill>
          <a:blip r:embed="rId2"/>
          <a:stretch>
            <a:fillRect/>
          </a:stretch>
        </p:blipFill>
        <p:spPr>
          <a:xfrm>
            <a:off x="628650" y="1590577"/>
            <a:ext cx="7927380" cy="4978173"/>
          </a:xfrm>
          <a:prstGeom prst="rect">
            <a:avLst/>
          </a:prstGeom>
        </p:spPr>
      </p:pic>
    </p:spTree>
    <p:extLst>
      <p:ext uri="{BB962C8B-B14F-4D97-AF65-F5344CB8AC3E}">
        <p14:creationId xmlns:p14="http://schemas.microsoft.com/office/powerpoint/2010/main" val="53810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4175DA8C-8B6D-4601-AC7B-B9141B093CB0}"/>
              </a:ext>
            </a:extLst>
          </p:cNvPr>
          <p:cNvSpPr>
            <a:spLocks noGrp="1" noChangeArrowheads="1"/>
          </p:cNvSpPr>
          <p:nvPr>
            <p:ph type="title"/>
          </p:nvPr>
        </p:nvSpPr>
        <p:spPr>
          <a:xfrm>
            <a:off x="457200" y="97970"/>
            <a:ext cx="8229600" cy="1371600"/>
          </a:xfrm>
        </p:spPr>
        <p:txBody>
          <a:bodyPr/>
          <a:lstStyle/>
          <a:p>
            <a:pPr algn="ctr" eaLnBrk="1" hangingPunct="1"/>
            <a:r>
              <a:rPr lang="en-US" altLang="en-US" sz="3600" dirty="0">
                <a:latin typeface="Times New Roman" panose="02020603050405020304" pitchFamily="18" charset="0"/>
                <a:ea typeface="ＭＳ Ｐゴシック" panose="020B0600070205080204" pitchFamily="34" charset="-128"/>
                <a:cs typeface="Times New Roman" panose="02020603050405020304" pitchFamily="18" charset="0"/>
              </a:rPr>
              <a:t>Round-Off Error and</a:t>
            </a:r>
            <a:br>
              <a:rPr lang="en-US" altLang="en-US" sz="36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3600" dirty="0">
                <a:latin typeface="Times New Roman" panose="02020603050405020304" pitchFamily="18" charset="0"/>
                <a:ea typeface="ＭＳ Ｐゴシック" panose="020B0600070205080204" pitchFamily="34" charset="-128"/>
                <a:cs typeface="Times New Roman" panose="02020603050405020304" pitchFamily="18" charset="0"/>
              </a:rPr>
              <a:t>Common Arithmetic Operations</a:t>
            </a:r>
            <a:endParaRPr lang="el-GR" altLang="en-US" sz="3600" i="1"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38914" name="Rectangle 3">
            <a:extLst>
              <a:ext uri="{FF2B5EF4-FFF2-40B4-BE49-F238E27FC236}">
                <a16:creationId xmlns:a16="http://schemas.microsoft.com/office/drawing/2014/main" id="{7F978F95-35FC-4A11-B19F-ECD1CA7CF259}"/>
              </a:ext>
            </a:extLst>
          </p:cNvPr>
          <p:cNvSpPr>
            <a:spLocks noGrp="1" noChangeArrowheads="1"/>
          </p:cNvSpPr>
          <p:nvPr>
            <p:ph type="body" sz="half" idx="1"/>
          </p:nvPr>
        </p:nvSpPr>
        <p:spPr>
          <a:xfrm>
            <a:off x="266700" y="1469570"/>
            <a:ext cx="8610600" cy="5229809"/>
          </a:xfrm>
        </p:spPr>
        <p:txBody>
          <a:bodyPr>
            <a:noAutofit/>
          </a:bodyPr>
          <a:lstStyle/>
          <a:p>
            <a:pPr eaLnBrk="1" hangingPunct="1"/>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Addition</a:t>
            </a:r>
          </a:p>
          <a:p>
            <a:pPr lvl="1" eaLnBrk="1" hangingPunct="1"/>
            <a:r>
              <a:rPr lang="en-US" altLang="en-US" sz="2200" i="1" dirty="0">
                <a:solidFill>
                  <a:srgbClr val="50389C"/>
                </a:solidFill>
                <a:latin typeface="Times New Roman" panose="02020603050405020304" pitchFamily="18" charset="0"/>
                <a:ea typeface="ＭＳ Ｐゴシック" panose="020B0600070205080204" pitchFamily="34" charset="-128"/>
                <a:cs typeface="Times New Roman" panose="02020603050405020304" pitchFamily="18" charset="0"/>
              </a:rPr>
              <a:t>Mantissa</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of number with smaller </a:t>
            </a:r>
            <a:r>
              <a:rPr lang="en-US" altLang="en-US" sz="2200" i="1" dirty="0">
                <a:solidFill>
                  <a:srgbClr val="50389C"/>
                </a:solidFill>
                <a:latin typeface="Times New Roman" panose="02020603050405020304" pitchFamily="18" charset="0"/>
                <a:ea typeface="ＭＳ Ｐゴシック" panose="020B0600070205080204" pitchFamily="34" charset="-128"/>
                <a:cs typeface="Times New Roman" panose="02020603050405020304" pitchFamily="18" charset="0"/>
              </a:rPr>
              <a:t>exponent</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is modified so both are the same and decimal points are aligned</a:t>
            </a:r>
          </a:p>
          <a:p>
            <a:pPr lvl="1" eaLnBrk="1" hangingPunct="1"/>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Result is chopped</a:t>
            </a:r>
          </a:p>
          <a:p>
            <a:pPr lvl="1" eaLnBrk="1" hangingPunct="1"/>
            <a:r>
              <a:rPr lang="en-US" altLang="en-US" sz="2200" u="sng" dirty="0">
                <a:latin typeface="Times New Roman" panose="02020603050405020304" pitchFamily="18" charset="0"/>
                <a:ea typeface="ＭＳ Ｐゴシック" panose="020B0600070205080204" pitchFamily="34" charset="-128"/>
                <a:cs typeface="Times New Roman" panose="02020603050405020304" pitchFamily="18" charset="0"/>
              </a:rPr>
              <a:t>Example</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hypothetical 4-digit mantissa &amp; 1-digit exponent computer</a:t>
            </a:r>
          </a:p>
          <a:p>
            <a:pPr lvl="1"/>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0.1557 x 10</a:t>
            </a:r>
            <a:r>
              <a:rPr lang="en-US" altLang="en-US" sz="2200" baseline="30000" dirty="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+ 0.4341 x 10</a:t>
            </a:r>
            <a:r>
              <a:rPr lang="en-US" altLang="en-US" sz="2200" baseline="30000" dirty="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 0.1557 x 10</a:t>
            </a:r>
            <a:r>
              <a:rPr lang="en-US" altLang="en-US" sz="2200" baseline="30000" dirty="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+ 0.004341 x 10</a:t>
            </a:r>
            <a:r>
              <a:rPr lang="en-US" altLang="en-US" sz="2200" baseline="30000" dirty="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(so they have same exponent)</a:t>
            </a:r>
          </a:p>
          <a:p>
            <a:pPr eaLnBrk="1" hangingPunct="1">
              <a:buFont typeface="Wingdings" panose="05000000000000000000" pitchFamily="2" charset="2"/>
              <a:buNone/>
            </a:pPr>
            <a:r>
              <a:rPr lang="en-US" altLang="en-US" sz="2200" dirty="0">
                <a:solidFill>
                  <a:schemeClr val="bg2"/>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0.160041 x 10</a:t>
            </a:r>
            <a:r>
              <a:rPr lang="en-US" altLang="en-US" sz="2200" baseline="30000" dirty="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 0.1600 x 10</a:t>
            </a:r>
            <a:r>
              <a:rPr lang="en-US" altLang="en-US" sz="2200" baseline="30000" dirty="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(because of 4-digit mantissa) </a:t>
            </a:r>
          </a:p>
          <a:p>
            <a:pPr eaLnBrk="1" hangingPunct="1"/>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Subtraction</a:t>
            </a:r>
          </a:p>
          <a:p>
            <a:pPr lvl="1" eaLnBrk="1" hangingPunct="1"/>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Similar to addition, but sign of subtrahend is reversed</a:t>
            </a:r>
          </a:p>
          <a:p>
            <a:pPr lvl="1" eaLnBrk="1" hangingPunct="1"/>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Severe loss of significance during subtraction of nearly equal numbers → </a:t>
            </a:r>
            <a:r>
              <a:rPr lang="en-US" altLang="en-US" b="1" i="1"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one of the biggest sources of round-off error in numerical methods – subtractive cancellation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2DCB8B6B-9F0D-4161-B6DA-C41E4D53FCC7}"/>
              </a:ext>
            </a:extLst>
          </p:cNvPr>
          <p:cNvSpPr>
            <a:spLocks noGrp="1" noChangeArrowheads="1"/>
          </p:cNvSpPr>
          <p:nvPr>
            <p:ph type="body" sz="half" idx="1"/>
          </p:nvPr>
        </p:nvSpPr>
        <p:spPr>
          <a:xfrm>
            <a:off x="609600" y="2209800"/>
            <a:ext cx="8077200" cy="3341914"/>
          </a:xfrm>
        </p:spPr>
        <p:txBody>
          <a:bodyPr/>
          <a:lstStyle/>
          <a:p>
            <a:pPr algn="just" eaLnBrk="1" hangingPunct="1">
              <a:buFont typeface="Wingdings" panose="05000000000000000000" pitchFamily="2" charset="2"/>
              <a:buNone/>
            </a:pP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Even though an individual round-off error could be small, the cumulative effect over the course of a large computation can be significant!!</a:t>
            </a:r>
          </a:p>
          <a:p>
            <a:pPr eaLnBrk="1" hangingPunct="1">
              <a:buFont typeface="Wingdings" panose="05000000000000000000" pitchFamily="2" charset="2"/>
              <a:buNone/>
            </a:pPr>
            <a:endParaRPr lang="en-US" altLang="en-US" sz="1400" dirty="0">
              <a:latin typeface="Times New Roman" panose="02020603050405020304" pitchFamily="18" charset="0"/>
              <a:ea typeface="ＭＳ Ｐゴシック" panose="020B0600070205080204" pitchFamily="34" charset="-128"/>
              <a:cs typeface="Times New Roman" panose="02020603050405020304" pitchFamily="18" charset="0"/>
            </a:endParaRPr>
          </a:p>
          <a:p>
            <a:pPr lvl="1" eaLnBrk="1" hangingPunct="1"/>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Large numbers of computations</a:t>
            </a:r>
          </a:p>
          <a:p>
            <a:pPr lvl="1" eaLnBrk="1" hangingPunct="1"/>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Computations interdependent</a:t>
            </a:r>
          </a:p>
          <a:p>
            <a:pPr lvl="1" eaLnBrk="1" hangingPunct="1"/>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Later calculations depend on results of earlier ones</a:t>
            </a:r>
          </a:p>
          <a:p>
            <a:pPr eaLnBrk="1" hangingPunct="1">
              <a:buFont typeface="Wingdings" panose="05000000000000000000" pitchFamily="2" charset="2"/>
              <a:buNone/>
            </a:pP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p>
        </p:txBody>
      </p:sp>
      <p:sp>
        <p:nvSpPr>
          <p:cNvPr id="39938" name="Rectangle 3">
            <a:extLst>
              <a:ext uri="{FF2B5EF4-FFF2-40B4-BE49-F238E27FC236}">
                <a16:creationId xmlns:a16="http://schemas.microsoft.com/office/drawing/2014/main" id="{E72BF34A-5265-4560-8FF5-4B363C7EC951}"/>
              </a:ext>
            </a:extLst>
          </p:cNvPr>
          <p:cNvSpPr>
            <a:spLocks noGrp="1" noChangeArrowheads="1"/>
          </p:cNvSpPr>
          <p:nvPr>
            <p:ph type="title"/>
          </p:nvPr>
        </p:nvSpPr>
        <p:spPr>
          <a:xfrm>
            <a:off x="457200" y="427103"/>
            <a:ext cx="8229600" cy="1139825"/>
          </a:xfrm>
          <a:noFill/>
        </p:spPr>
        <p:txBody>
          <a:bodyPr>
            <a:normAutofit fontScale="90000"/>
          </a:bodyPr>
          <a:lstStyle/>
          <a:p>
            <a:pPr algn="ctr" eaLnBrk="1" hangingPunct="1"/>
            <a:r>
              <a:rPr lang="en-US" altLang="en-US" sz="4000" dirty="0">
                <a:latin typeface="Times New Roman" panose="02020603050405020304" pitchFamily="18" charset="0"/>
                <a:ea typeface="ＭＳ Ｐゴシック" panose="020B0600070205080204" pitchFamily="34" charset="-128"/>
                <a:cs typeface="Times New Roman" panose="02020603050405020304" pitchFamily="18" charset="0"/>
              </a:rPr>
              <a:t>Round-Off Error and</a:t>
            </a:r>
            <a:br>
              <a:rPr lang="en-US" altLang="en-US" sz="40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4000" dirty="0">
                <a:latin typeface="Times New Roman" panose="02020603050405020304" pitchFamily="18" charset="0"/>
                <a:ea typeface="ＭＳ Ｐゴシック" panose="020B0600070205080204" pitchFamily="34" charset="-128"/>
                <a:cs typeface="Times New Roman" panose="02020603050405020304" pitchFamily="18" charset="0"/>
              </a:rPr>
              <a:t>Large Computations</a:t>
            </a:r>
            <a:endParaRPr lang="el-GR" altLang="en-US" sz="40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A8B440AB-F324-4A5D-8E35-D8089207D561}"/>
              </a:ext>
            </a:extLst>
          </p:cNvPr>
          <p:cNvSpPr>
            <a:spLocks noGrp="1" noChangeArrowheads="1"/>
          </p:cNvSpPr>
          <p:nvPr>
            <p:ph type="title"/>
          </p:nvPr>
        </p:nvSpPr>
        <p:spPr>
          <a:xfrm>
            <a:off x="457200" y="508518"/>
            <a:ext cx="8229600" cy="1371600"/>
          </a:xfrm>
        </p:spPr>
        <p:txBody>
          <a:bodyPr/>
          <a:lstStyle/>
          <a:p>
            <a:pPr eaLnBrk="1" hangingPunct="1"/>
            <a:r>
              <a:rPr lang="en-US" altLang="en-US" sz="3600">
                <a:latin typeface="Times New Roman" panose="02020603050405020304" pitchFamily="18" charset="0"/>
                <a:ea typeface="ＭＳ Ｐゴシック" panose="020B0600070205080204" pitchFamily="34" charset="-128"/>
                <a:cs typeface="Times New Roman" panose="02020603050405020304" pitchFamily="18" charset="0"/>
              </a:rPr>
              <a:t>Particular Problems Arising from Round-Off Error (1)</a:t>
            </a:r>
            <a:endParaRPr lang="el-GR" altLang="en-US" sz="3600" i="1">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40962" name="Rectangle 3">
            <a:extLst>
              <a:ext uri="{FF2B5EF4-FFF2-40B4-BE49-F238E27FC236}">
                <a16:creationId xmlns:a16="http://schemas.microsoft.com/office/drawing/2014/main" id="{997DEC64-83B0-4F77-9280-D0C3B6E89044}"/>
              </a:ext>
            </a:extLst>
          </p:cNvPr>
          <p:cNvSpPr>
            <a:spLocks noGrp="1" noChangeArrowheads="1"/>
          </p:cNvSpPr>
          <p:nvPr>
            <p:ph type="body" sz="half" idx="1"/>
          </p:nvPr>
        </p:nvSpPr>
        <p:spPr>
          <a:xfrm>
            <a:off x="609600" y="1956318"/>
            <a:ext cx="8077200" cy="4419600"/>
          </a:xfrm>
        </p:spPr>
        <p:txBody>
          <a:bodyPr/>
          <a:lstStyle/>
          <a:p>
            <a:pPr eaLnBrk="1" hangingPunct="1"/>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Adding a small and a large number</a:t>
            </a:r>
          </a:p>
          <a:p>
            <a:pPr lvl="1" eaLnBrk="1" hangingPunct="1"/>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Common problem in summing infinite series (like the Taylor series) where initial terms are large compared to the later terms.</a:t>
            </a:r>
          </a:p>
          <a:p>
            <a:pPr lvl="1" eaLnBrk="1" hangingPunct="1"/>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Mitigate by summing in the reverse order so each new term is comparable in size to the accumulated sum (add small numbers first).</a:t>
            </a:r>
          </a:p>
          <a:p>
            <a:pPr lvl="1" eaLnBrk="1" hangingPunct="1">
              <a:buFont typeface="Wingdings" panose="05000000000000000000" pitchFamily="2" charset="2"/>
              <a:buNone/>
            </a:pPr>
            <a:endParaRPr lang="en-US" altLang="en-US" sz="1000" dirty="0">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Subtractive cancellation</a:t>
            </a:r>
          </a:p>
          <a:p>
            <a:pPr lvl="1" eaLnBrk="1" hangingPunct="1"/>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Round-off error induced from subtracting two nearly equal floating-point numbers.</a:t>
            </a:r>
          </a:p>
          <a:p>
            <a:pPr lvl="1" eaLnBrk="1" hangingPunct="1"/>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Example: finding roots of a quadratic equation or parabola.</a:t>
            </a:r>
          </a:p>
          <a:p>
            <a:pPr lvl="1" eaLnBrk="1" hangingPunct="1"/>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Mitigate by using alternative formulation of model to minimize problem.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62ABD227-CF23-426F-A511-6F1B5F64618D}"/>
              </a:ext>
            </a:extLst>
          </p:cNvPr>
          <p:cNvSpPr>
            <a:spLocks noGrp="1" noChangeArrowheads="1"/>
          </p:cNvSpPr>
          <p:nvPr>
            <p:ph type="title"/>
          </p:nvPr>
        </p:nvSpPr>
        <p:spPr/>
        <p:txBody>
          <a:bodyPr/>
          <a:lstStyle/>
          <a:p>
            <a:pPr eaLnBrk="1" hangingPunct="1"/>
            <a:r>
              <a:rPr lang="en-US" altLang="en-US" sz="3600">
                <a:latin typeface="Times New Roman" panose="02020603050405020304" pitchFamily="18" charset="0"/>
                <a:ea typeface="ＭＳ Ｐゴシック" panose="020B0600070205080204" pitchFamily="34" charset="-128"/>
                <a:cs typeface="Times New Roman" panose="02020603050405020304" pitchFamily="18" charset="0"/>
              </a:rPr>
              <a:t>Particular Problems Arising from Round-Off Error (2)</a:t>
            </a:r>
            <a:endParaRPr lang="el-GR" altLang="en-US" sz="3600" i="1">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41986" name="Rectangle 3">
            <a:extLst>
              <a:ext uri="{FF2B5EF4-FFF2-40B4-BE49-F238E27FC236}">
                <a16:creationId xmlns:a16="http://schemas.microsoft.com/office/drawing/2014/main" id="{22AFFB59-679B-427A-BA75-34D804B0A6BC}"/>
              </a:ext>
            </a:extLst>
          </p:cNvPr>
          <p:cNvSpPr>
            <a:spLocks noGrp="1" noChangeArrowheads="1"/>
          </p:cNvSpPr>
          <p:nvPr>
            <p:ph type="body" sz="half" idx="1"/>
          </p:nvPr>
        </p:nvSpPr>
        <p:spPr>
          <a:xfrm>
            <a:off x="457200" y="1981200"/>
            <a:ext cx="8382000" cy="3581400"/>
          </a:xfrm>
        </p:spPr>
        <p:txBody>
          <a:bodyPr/>
          <a:lstStyle/>
          <a:p>
            <a:pPr eaLnBrk="1" hangingPunct="1">
              <a:lnSpc>
                <a:spcPct val="80000"/>
              </a:lnSpc>
            </a:pP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Smearing (</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dispercion</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t>
            </a:r>
          </a:p>
          <a:p>
            <a:pPr lvl="1" eaLnBrk="1" hangingPunct="1">
              <a:lnSpc>
                <a:spcPct val="80000"/>
              </a:lnSpc>
            </a:pPr>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Occurs when individual terms in a summation are &gt; summation itself (positive and negative numbers in summation)</a:t>
            </a:r>
          </a:p>
          <a:p>
            <a:pPr lvl="1" eaLnBrk="1" hangingPunct="1">
              <a:lnSpc>
                <a:spcPct val="80000"/>
              </a:lnSpc>
            </a:pPr>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Really a form of subtractive cancellation – mitigate by using alternative formulation of model to minimize problem</a:t>
            </a:r>
          </a:p>
          <a:p>
            <a:pPr lvl="1" eaLnBrk="1" hangingPunct="1">
              <a:lnSpc>
                <a:spcPct val="80000"/>
              </a:lnSpc>
              <a:buFont typeface="Wingdings" panose="05000000000000000000" pitchFamily="2" charset="2"/>
              <a:buNone/>
            </a:pPr>
            <a:endPar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lnSpc>
                <a:spcPct val="80000"/>
              </a:lnSpc>
            </a:pP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Inner Products</a:t>
            </a:r>
          </a:p>
          <a:p>
            <a:pPr lvl="1" eaLnBrk="1" hangingPunct="1">
              <a:lnSpc>
                <a:spcPct val="80000"/>
              </a:lnSpc>
            </a:pPr>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Common problem in solution of simultaneous linear algebraic equations</a:t>
            </a:r>
          </a:p>
          <a:p>
            <a:pPr lvl="1" eaLnBrk="1" hangingPunct="1">
              <a:lnSpc>
                <a:spcPct val="80000"/>
              </a:lnSpc>
            </a:pPr>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Use double precision to mitigate problem (MATLAB does this automatically)</a:t>
            </a:r>
          </a:p>
        </p:txBody>
      </p:sp>
      <p:graphicFrame>
        <p:nvGraphicFramePr>
          <p:cNvPr id="41987" name="Object 2">
            <a:extLst>
              <a:ext uri="{FF2B5EF4-FFF2-40B4-BE49-F238E27FC236}">
                <a16:creationId xmlns:a16="http://schemas.microsoft.com/office/drawing/2014/main" id="{06D0A91E-9160-4BBA-A2CC-D4007D87A6A7}"/>
              </a:ext>
            </a:extLst>
          </p:cNvPr>
          <p:cNvGraphicFramePr>
            <a:graphicFrameLocks noGrp="1" noChangeAspect="1"/>
          </p:cNvGraphicFramePr>
          <p:nvPr>
            <p:ph sz="half" idx="2"/>
          </p:nvPr>
        </p:nvGraphicFramePr>
        <p:xfrm>
          <a:off x="3505200" y="5410200"/>
          <a:ext cx="4038600" cy="892175"/>
        </p:xfrm>
        <a:graphic>
          <a:graphicData uri="http://schemas.openxmlformats.org/presentationml/2006/ole">
            <mc:AlternateContent xmlns:mc="http://schemas.openxmlformats.org/markup-compatibility/2006">
              <mc:Choice xmlns:v="urn:schemas-microsoft-com:vml" Requires="v">
                <p:oleObj name="Equation" r:id="rId2" imgW="1955570" imgH="431570" progId="Equation.3">
                  <p:embed/>
                </p:oleObj>
              </mc:Choice>
              <mc:Fallback>
                <p:oleObj name="Equation" r:id="rId2" imgW="1955570" imgH="431570" progId="Equation.3">
                  <p:embed/>
                  <p:pic>
                    <p:nvPicPr>
                      <p:cNvPr id="41987" name="Object 2">
                        <a:extLst>
                          <a:ext uri="{FF2B5EF4-FFF2-40B4-BE49-F238E27FC236}">
                            <a16:creationId xmlns:a16="http://schemas.microsoft.com/office/drawing/2014/main" id="{06D0A91E-9160-4BBA-A2CC-D4007D87A6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5410200"/>
                        <a:ext cx="403860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420A50-EC91-498E-A774-4CCB8CCC7EAD}"/>
              </a:ext>
            </a:extLst>
          </p:cNvPr>
          <p:cNvPicPr>
            <a:picLocks noChangeAspect="1"/>
          </p:cNvPicPr>
          <p:nvPr/>
        </p:nvPicPr>
        <p:blipFill>
          <a:blip r:embed="rId2"/>
          <a:stretch>
            <a:fillRect/>
          </a:stretch>
        </p:blipFill>
        <p:spPr>
          <a:xfrm>
            <a:off x="201580" y="888056"/>
            <a:ext cx="8591550" cy="2581275"/>
          </a:xfrm>
          <a:prstGeom prst="rect">
            <a:avLst/>
          </a:prstGeom>
        </p:spPr>
      </p:pic>
      <p:sp>
        <p:nvSpPr>
          <p:cNvPr id="5" name="TextBox 4">
            <a:extLst>
              <a:ext uri="{FF2B5EF4-FFF2-40B4-BE49-F238E27FC236}">
                <a16:creationId xmlns:a16="http://schemas.microsoft.com/office/drawing/2014/main" id="{FD394F38-825B-49B5-A622-7817C6578E80}"/>
              </a:ext>
            </a:extLst>
          </p:cNvPr>
          <p:cNvSpPr txBox="1"/>
          <p:nvPr/>
        </p:nvSpPr>
        <p:spPr>
          <a:xfrm>
            <a:off x="270586" y="251924"/>
            <a:ext cx="787503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Some Examples</a:t>
            </a:r>
          </a:p>
        </p:txBody>
      </p:sp>
      <p:sp>
        <p:nvSpPr>
          <p:cNvPr id="6" name="TextBox 5">
            <a:extLst>
              <a:ext uri="{FF2B5EF4-FFF2-40B4-BE49-F238E27FC236}">
                <a16:creationId xmlns:a16="http://schemas.microsoft.com/office/drawing/2014/main" id="{3274A2E5-C463-4A57-A5B6-D217D7BA98EB}"/>
              </a:ext>
            </a:extLst>
          </p:cNvPr>
          <p:cNvSpPr txBox="1"/>
          <p:nvPr/>
        </p:nvSpPr>
        <p:spPr>
          <a:xfrm>
            <a:off x="382555" y="4292082"/>
            <a:ext cx="7072604" cy="646331"/>
          </a:xfrm>
          <a:prstGeom prst="rect">
            <a:avLst/>
          </a:prstGeom>
          <a:noFill/>
        </p:spPr>
        <p:txBody>
          <a:bodyPr wrap="square" rtlCol="0">
            <a:spAutoFit/>
          </a:bodyPr>
          <a:lstStyle/>
          <a:p>
            <a:r>
              <a:rPr lang="en-US" dirty="0"/>
              <a:t>&gt;&gt; x=10.^(-12:-1:-16); y=((2+x)-2)./x;</a:t>
            </a:r>
          </a:p>
          <a:p>
            <a:r>
              <a:rPr lang="en-US" dirty="0"/>
              <a:t>&gt;&gt; format short e; [</a:t>
            </a:r>
            <a:r>
              <a:rPr lang="en-US" dirty="0" err="1"/>
              <a:t>x;y</a:t>
            </a:r>
            <a:r>
              <a:rPr lang="en-US" dirty="0"/>
              <a:t>]</a:t>
            </a:r>
            <a:endParaRPr lang="es-PE" dirty="0"/>
          </a:p>
        </p:txBody>
      </p:sp>
      <p:pic>
        <p:nvPicPr>
          <p:cNvPr id="7" name="Picture 6">
            <a:extLst>
              <a:ext uri="{FF2B5EF4-FFF2-40B4-BE49-F238E27FC236}">
                <a16:creationId xmlns:a16="http://schemas.microsoft.com/office/drawing/2014/main" id="{7E9BED72-378B-44B4-99B7-CA00D77ECBB8}"/>
              </a:ext>
            </a:extLst>
          </p:cNvPr>
          <p:cNvPicPr>
            <a:picLocks noChangeAspect="1"/>
          </p:cNvPicPr>
          <p:nvPr/>
        </p:nvPicPr>
        <p:blipFill>
          <a:blip r:embed="rId3"/>
          <a:stretch>
            <a:fillRect/>
          </a:stretch>
        </p:blipFill>
        <p:spPr>
          <a:xfrm>
            <a:off x="0" y="5447949"/>
            <a:ext cx="9144000" cy="707093"/>
          </a:xfrm>
          <a:prstGeom prst="rect">
            <a:avLst/>
          </a:prstGeom>
        </p:spPr>
      </p:pic>
      <p:sp>
        <p:nvSpPr>
          <p:cNvPr id="8" name="TextBox 7">
            <a:extLst>
              <a:ext uri="{FF2B5EF4-FFF2-40B4-BE49-F238E27FC236}">
                <a16:creationId xmlns:a16="http://schemas.microsoft.com/office/drawing/2014/main" id="{0B114B1E-8388-4DA6-9193-9C57121F8F55}"/>
              </a:ext>
            </a:extLst>
          </p:cNvPr>
          <p:cNvSpPr txBox="1"/>
          <p:nvPr/>
        </p:nvSpPr>
        <p:spPr>
          <a:xfrm>
            <a:off x="382555" y="5075853"/>
            <a:ext cx="1222310" cy="369332"/>
          </a:xfrm>
          <a:prstGeom prst="rect">
            <a:avLst/>
          </a:prstGeom>
          <a:noFill/>
        </p:spPr>
        <p:txBody>
          <a:bodyPr wrap="square" rtlCol="0">
            <a:spAutoFit/>
          </a:bodyPr>
          <a:lstStyle/>
          <a:p>
            <a:r>
              <a:rPr lang="es-PE" dirty="0"/>
              <a:t>Ans=</a:t>
            </a:r>
          </a:p>
        </p:txBody>
      </p:sp>
      <p:sp>
        <p:nvSpPr>
          <p:cNvPr id="9" name="TextBox 8">
            <a:extLst>
              <a:ext uri="{FF2B5EF4-FFF2-40B4-BE49-F238E27FC236}">
                <a16:creationId xmlns:a16="http://schemas.microsoft.com/office/drawing/2014/main" id="{A7CB5F8C-94C2-4652-AE88-8841850598D3}"/>
              </a:ext>
            </a:extLst>
          </p:cNvPr>
          <p:cNvSpPr txBox="1"/>
          <p:nvPr/>
        </p:nvSpPr>
        <p:spPr>
          <a:xfrm>
            <a:off x="270586" y="3782546"/>
            <a:ext cx="6718043" cy="369332"/>
          </a:xfrm>
          <a:prstGeom prst="rect">
            <a:avLst/>
          </a:prstGeom>
          <a:noFill/>
        </p:spPr>
        <p:txBody>
          <a:bodyPr wrap="square" rtlCol="0">
            <a:spAutoFit/>
          </a:bodyPr>
          <a:lstStyle/>
          <a:p>
            <a:r>
              <a:rPr lang="en-US" dirty="0"/>
              <a:t>We run the following code in </a:t>
            </a:r>
            <a:r>
              <a:rPr lang="en-US" dirty="0" err="1"/>
              <a:t>Matlab</a:t>
            </a:r>
            <a:r>
              <a:rPr lang="en-US" dirty="0"/>
              <a:t>:</a:t>
            </a:r>
          </a:p>
        </p:txBody>
      </p:sp>
    </p:spTree>
    <p:extLst>
      <p:ext uri="{BB962C8B-B14F-4D97-AF65-F5344CB8AC3E}">
        <p14:creationId xmlns:p14="http://schemas.microsoft.com/office/powerpoint/2010/main" val="2138609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CAE07A-CD70-4A82-B7B4-65C799A84790}"/>
              </a:ext>
            </a:extLst>
          </p:cNvPr>
          <p:cNvPicPr>
            <a:picLocks noChangeAspect="1"/>
          </p:cNvPicPr>
          <p:nvPr/>
        </p:nvPicPr>
        <p:blipFill>
          <a:blip r:embed="rId2"/>
          <a:stretch>
            <a:fillRect/>
          </a:stretch>
        </p:blipFill>
        <p:spPr>
          <a:xfrm>
            <a:off x="109537" y="929755"/>
            <a:ext cx="8924925" cy="5353050"/>
          </a:xfrm>
          <a:prstGeom prst="rect">
            <a:avLst/>
          </a:prstGeom>
        </p:spPr>
      </p:pic>
    </p:spTree>
    <p:extLst>
      <p:ext uri="{BB962C8B-B14F-4D97-AF65-F5344CB8AC3E}">
        <p14:creationId xmlns:p14="http://schemas.microsoft.com/office/powerpoint/2010/main" val="3440359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E58579-AE96-4550-AD8A-1D9F33709086}"/>
              </a:ext>
            </a:extLst>
          </p:cNvPr>
          <p:cNvSpPr txBox="1"/>
          <p:nvPr/>
        </p:nvSpPr>
        <p:spPr>
          <a:xfrm>
            <a:off x="298580" y="233265"/>
            <a:ext cx="8276253" cy="461665"/>
          </a:xfrm>
          <a:prstGeom prst="rect">
            <a:avLst/>
          </a:prstGeom>
          <a:noFill/>
        </p:spPr>
        <p:txBody>
          <a:bodyPr wrap="square" rtlCol="0">
            <a:spAutoFit/>
          </a:bodyPr>
          <a:lstStyle/>
          <a:p>
            <a:r>
              <a:rPr lang="es-PE" sz="2400" dirty="0">
                <a:latin typeface="Times New Roman" panose="02020603050405020304" pitchFamily="18" charset="0"/>
                <a:cs typeface="Times New Roman" panose="02020603050405020304" pitchFamily="18" charset="0"/>
              </a:rPr>
              <a:t>Try </a:t>
            </a:r>
            <a:r>
              <a:rPr lang="es-PE" sz="2400" dirty="0" err="1">
                <a:latin typeface="Times New Roman" panose="02020603050405020304" pitchFamily="18" charset="0"/>
                <a:cs typeface="Times New Roman" panose="02020603050405020304" pitchFamily="18" charset="0"/>
              </a:rPr>
              <a:t>the</a:t>
            </a:r>
            <a:r>
              <a:rPr lang="es-PE" sz="2400" dirty="0">
                <a:latin typeface="Times New Roman" panose="02020603050405020304" pitchFamily="18" charset="0"/>
                <a:cs typeface="Times New Roman" panose="02020603050405020304" pitchFamily="18" charset="0"/>
              </a:rPr>
              <a:t> </a:t>
            </a:r>
            <a:r>
              <a:rPr lang="es-PE" sz="2400" dirty="0" err="1">
                <a:latin typeface="Times New Roman" panose="02020603050405020304" pitchFamily="18" charset="0"/>
                <a:cs typeface="Times New Roman" panose="02020603050405020304" pitchFamily="18" charset="0"/>
              </a:rPr>
              <a:t>following</a:t>
            </a:r>
            <a:r>
              <a:rPr lang="es-PE" sz="2400" dirty="0">
                <a:latin typeface="Times New Roman" panose="02020603050405020304" pitchFamily="18" charset="0"/>
                <a:cs typeface="Times New Roman" panose="02020603050405020304" pitchFamily="18" charset="0"/>
              </a:rPr>
              <a:t> </a:t>
            </a:r>
            <a:r>
              <a:rPr lang="es-PE" sz="2400" dirty="0" err="1">
                <a:latin typeface="Times New Roman" panose="02020603050405020304" pitchFamily="18" charset="0"/>
                <a:cs typeface="Times New Roman" panose="02020603050405020304" pitchFamily="18" charset="0"/>
              </a:rPr>
              <a:t>code</a:t>
            </a:r>
            <a:r>
              <a:rPr lang="es-PE" sz="2400" dirty="0">
                <a:latin typeface="Times New Roman" panose="02020603050405020304" pitchFamily="18" charset="0"/>
                <a:cs typeface="Times New Roman" panose="02020603050405020304" pitchFamily="18" charset="0"/>
              </a:rPr>
              <a:t> in Matlab:</a:t>
            </a:r>
          </a:p>
        </p:txBody>
      </p:sp>
      <p:sp>
        <p:nvSpPr>
          <p:cNvPr id="5" name="TextBox 4">
            <a:extLst>
              <a:ext uri="{FF2B5EF4-FFF2-40B4-BE49-F238E27FC236}">
                <a16:creationId xmlns:a16="http://schemas.microsoft.com/office/drawing/2014/main" id="{2F062B49-88B7-44F8-98DC-B9F8476A7687}"/>
              </a:ext>
            </a:extLst>
          </p:cNvPr>
          <p:cNvSpPr txBox="1"/>
          <p:nvPr/>
        </p:nvSpPr>
        <p:spPr>
          <a:xfrm>
            <a:off x="298580" y="606485"/>
            <a:ext cx="7716416" cy="1511559"/>
          </a:xfrm>
          <a:prstGeom prst="rect">
            <a:avLst/>
          </a:prstGeom>
          <a:noFill/>
        </p:spPr>
        <p:txBody>
          <a:bodyPr wrap="square" rtlCol="0">
            <a:spAutoFit/>
          </a:bodyPr>
          <a:lstStyle/>
          <a:p>
            <a:r>
              <a:rPr lang="es-PE" dirty="0"/>
              <a:t>&gt;&gt; x=[1-10^(-10):10^(-12):1+10^(-10)];</a:t>
            </a:r>
          </a:p>
          <a:p>
            <a:r>
              <a:rPr lang="es-PE" dirty="0"/>
              <a:t>&gt;&gt; p=(x-1).^5;</a:t>
            </a:r>
          </a:p>
          <a:p>
            <a:r>
              <a:rPr lang="es-PE" dirty="0"/>
              <a:t>&gt;&gt; q=x.^5-5*x.^4+10*x.^3-10*x.^2+5*x-1;</a:t>
            </a:r>
          </a:p>
          <a:p>
            <a:r>
              <a:rPr lang="es-PE" dirty="0"/>
              <a:t>&gt;&gt; </a:t>
            </a:r>
            <a:r>
              <a:rPr lang="es-PE" dirty="0" err="1"/>
              <a:t>subplot</a:t>
            </a:r>
            <a:r>
              <a:rPr lang="es-PE" dirty="0"/>
              <a:t>(1,2,1); </a:t>
            </a:r>
            <a:r>
              <a:rPr lang="es-PE" dirty="0" err="1"/>
              <a:t>plot</a:t>
            </a:r>
            <a:r>
              <a:rPr lang="es-PE" dirty="0"/>
              <a:t>(</a:t>
            </a:r>
            <a:r>
              <a:rPr lang="es-PE" dirty="0" err="1"/>
              <a:t>x,p</a:t>
            </a:r>
            <a:r>
              <a:rPr lang="es-PE" dirty="0"/>
              <a:t>);</a:t>
            </a:r>
          </a:p>
          <a:p>
            <a:r>
              <a:rPr lang="es-PE" dirty="0"/>
              <a:t>&gt;&gt; </a:t>
            </a:r>
            <a:r>
              <a:rPr lang="es-PE" dirty="0" err="1"/>
              <a:t>subplot</a:t>
            </a:r>
            <a:r>
              <a:rPr lang="es-PE" dirty="0"/>
              <a:t>(1,2,2); </a:t>
            </a:r>
            <a:r>
              <a:rPr lang="es-PE" dirty="0" err="1"/>
              <a:t>plot</a:t>
            </a:r>
            <a:r>
              <a:rPr lang="es-PE" dirty="0"/>
              <a:t>(</a:t>
            </a:r>
            <a:r>
              <a:rPr lang="es-PE" dirty="0" err="1"/>
              <a:t>x,q</a:t>
            </a:r>
            <a:r>
              <a:rPr lang="es-PE" dirty="0"/>
              <a:t>);</a:t>
            </a:r>
          </a:p>
        </p:txBody>
      </p:sp>
      <p:pic>
        <p:nvPicPr>
          <p:cNvPr id="6" name="Picture 5">
            <a:extLst>
              <a:ext uri="{FF2B5EF4-FFF2-40B4-BE49-F238E27FC236}">
                <a16:creationId xmlns:a16="http://schemas.microsoft.com/office/drawing/2014/main" id="{B4424AF1-1AAC-40DA-9D66-B981F240CECB}"/>
              </a:ext>
            </a:extLst>
          </p:cNvPr>
          <p:cNvPicPr>
            <a:picLocks noChangeAspect="1"/>
          </p:cNvPicPr>
          <p:nvPr/>
        </p:nvPicPr>
        <p:blipFill>
          <a:blip r:embed="rId2"/>
          <a:stretch>
            <a:fillRect/>
          </a:stretch>
        </p:blipFill>
        <p:spPr>
          <a:xfrm>
            <a:off x="1916517" y="2290857"/>
            <a:ext cx="5310966" cy="610869"/>
          </a:xfrm>
          <a:prstGeom prst="rect">
            <a:avLst/>
          </a:prstGeom>
        </p:spPr>
      </p:pic>
      <p:pic>
        <p:nvPicPr>
          <p:cNvPr id="7" name="Picture 6">
            <a:extLst>
              <a:ext uri="{FF2B5EF4-FFF2-40B4-BE49-F238E27FC236}">
                <a16:creationId xmlns:a16="http://schemas.microsoft.com/office/drawing/2014/main" id="{B1A029E9-740B-43FB-B31B-783817A95E7F}"/>
              </a:ext>
            </a:extLst>
          </p:cNvPr>
          <p:cNvPicPr>
            <a:picLocks noChangeAspect="1"/>
          </p:cNvPicPr>
          <p:nvPr/>
        </p:nvPicPr>
        <p:blipFill>
          <a:blip r:embed="rId3"/>
          <a:stretch>
            <a:fillRect/>
          </a:stretch>
        </p:blipFill>
        <p:spPr>
          <a:xfrm>
            <a:off x="1916517" y="2995826"/>
            <a:ext cx="5024146" cy="3862174"/>
          </a:xfrm>
          <a:prstGeom prst="rect">
            <a:avLst/>
          </a:prstGeom>
        </p:spPr>
      </p:pic>
    </p:spTree>
    <p:extLst>
      <p:ext uri="{BB962C8B-B14F-4D97-AF65-F5344CB8AC3E}">
        <p14:creationId xmlns:p14="http://schemas.microsoft.com/office/powerpoint/2010/main" val="26621495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A4EB79-106F-48D7-BBD4-FA8ECF349B16}"/>
              </a:ext>
            </a:extLst>
          </p:cNvPr>
          <p:cNvSpPr>
            <a:spLocks noGrp="1"/>
          </p:cNvSpPr>
          <p:nvPr>
            <p:ph type="title"/>
          </p:nvPr>
        </p:nvSpPr>
        <p:spPr>
          <a:xfrm>
            <a:off x="628650" y="113456"/>
            <a:ext cx="7886700" cy="1325563"/>
          </a:xfrm>
        </p:spPr>
        <p:txBody>
          <a:bodyPr>
            <a:normAutofit/>
          </a:bodyPr>
          <a:lstStyle/>
          <a:p>
            <a:r>
              <a:rPr lang="en-US" sz="4000" b="1" dirty="0">
                <a:latin typeface="Times New Roman" panose="02020603050405020304" pitchFamily="18" charset="0"/>
                <a:cs typeface="Times New Roman" panose="02020603050405020304" pitchFamily="18" charset="0"/>
              </a:rPr>
              <a:t>Tips for Avoiding Large Errors</a:t>
            </a:r>
            <a:endParaRPr lang="es-PE" sz="4000" dirty="0">
              <a:latin typeface="Times New Roman" panose="02020603050405020304" pitchFamily="18" charset="0"/>
              <a:cs typeface="Times New Roman" panose="02020603050405020304" pitchFamily="18" charset="0"/>
            </a:endParaRPr>
          </a:p>
        </p:txBody>
      </p:sp>
      <p:pic>
        <p:nvPicPr>
          <p:cNvPr id="6" name="Imagen 5">
            <a:extLst>
              <a:ext uri="{FF2B5EF4-FFF2-40B4-BE49-F238E27FC236}">
                <a16:creationId xmlns:a16="http://schemas.microsoft.com/office/drawing/2014/main" id="{E9E188FC-26B4-4AA2-9356-F81E4128A4D9}"/>
              </a:ext>
            </a:extLst>
          </p:cNvPr>
          <p:cNvPicPr>
            <a:picLocks noChangeAspect="1"/>
          </p:cNvPicPr>
          <p:nvPr/>
        </p:nvPicPr>
        <p:blipFill>
          <a:blip r:embed="rId2"/>
          <a:stretch>
            <a:fillRect/>
          </a:stretch>
        </p:blipFill>
        <p:spPr>
          <a:xfrm>
            <a:off x="0" y="1194223"/>
            <a:ext cx="9144000" cy="3546764"/>
          </a:xfrm>
          <a:prstGeom prst="rect">
            <a:avLst/>
          </a:prstGeom>
        </p:spPr>
      </p:pic>
      <p:sp>
        <p:nvSpPr>
          <p:cNvPr id="7" name="CuadroTexto 6">
            <a:extLst>
              <a:ext uri="{FF2B5EF4-FFF2-40B4-BE49-F238E27FC236}">
                <a16:creationId xmlns:a16="http://schemas.microsoft.com/office/drawing/2014/main" id="{D27E0975-27A7-47B8-849A-5C5310A03DFC}"/>
              </a:ext>
            </a:extLst>
          </p:cNvPr>
          <p:cNvSpPr txBox="1"/>
          <p:nvPr/>
        </p:nvSpPr>
        <p:spPr>
          <a:xfrm>
            <a:off x="1996580" y="4740987"/>
            <a:ext cx="5150839" cy="2031325"/>
          </a:xfrm>
          <a:prstGeom prst="rect">
            <a:avLst/>
          </a:prstGeom>
          <a:noFill/>
        </p:spPr>
        <p:txBody>
          <a:bodyPr wrap="square" rtlCol="0">
            <a:spAutoFit/>
          </a:bodyPr>
          <a:lstStyle/>
          <a:p>
            <a:r>
              <a:rPr lang="es-PE" dirty="0" err="1"/>
              <a:t>clear</a:t>
            </a:r>
            <a:endParaRPr lang="es-PE" dirty="0"/>
          </a:p>
          <a:p>
            <a:r>
              <a:rPr lang="es-PE" dirty="0" err="1"/>
              <a:t>clc</a:t>
            </a:r>
            <a:endParaRPr lang="es-PE" dirty="0"/>
          </a:p>
          <a:p>
            <a:r>
              <a:rPr lang="es-PE" dirty="0"/>
              <a:t>x=36; y=10^16; </a:t>
            </a:r>
          </a:p>
          <a:p>
            <a:r>
              <a:rPr lang="es-PE" dirty="0" err="1"/>
              <a:t>for</a:t>
            </a:r>
            <a:r>
              <a:rPr lang="es-PE" dirty="0"/>
              <a:t> n=[-20 -19 19 20]</a:t>
            </a:r>
          </a:p>
          <a:p>
            <a:r>
              <a:rPr lang="pt-BR" dirty="0"/>
              <a:t>   </a:t>
            </a:r>
            <a:r>
              <a:rPr lang="pt-BR" dirty="0" err="1"/>
              <a:t>fprintf</a:t>
            </a:r>
            <a:r>
              <a:rPr lang="pt-BR" dirty="0"/>
              <a:t>('</a:t>
            </a:r>
            <a:r>
              <a:rPr lang="pt-BR" dirty="0" err="1"/>
              <a:t>y^n</a:t>
            </a:r>
            <a:r>
              <a:rPr lang="pt-BR" dirty="0"/>
              <a:t>/</a:t>
            </a:r>
            <a:r>
              <a:rPr lang="pt-BR" dirty="0" err="1"/>
              <a:t>exp</a:t>
            </a:r>
            <a:r>
              <a:rPr lang="pt-BR" dirty="0"/>
              <a:t>(n*x)=%25.15e\n', </a:t>
            </a:r>
            <a:r>
              <a:rPr lang="pt-BR" dirty="0" err="1"/>
              <a:t>y^n</a:t>
            </a:r>
            <a:r>
              <a:rPr lang="pt-BR" dirty="0"/>
              <a:t>/</a:t>
            </a:r>
            <a:r>
              <a:rPr lang="pt-BR" dirty="0" err="1"/>
              <a:t>exp</a:t>
            </a:r>
            <a:r>
              <a:rPr lang="pt-BR" dirty="0"/>
              <a:t>(n*x));</a:t>
            </a:r>
          </a:p>
          <a:p>
            <a:r>
              <a:rPr lang="es-PE" dirty="0"/>
              <a:t>   </a:t>
            </a:r>
            <a:r>
              <a:rPr lang="es-PE" dirty="0" err="1"/>
              <a:t>fprintf</a:t>
            </a:r>
            <a:r>
              <a:rPr lang="es-PE" dirty="0"/>
              <a:t>('(y/</a:t>
            </a:r>
            <a:r>
              <a:rPr lang="es-PE" dirty="0" err="1"/>
              <a:t>exp</a:t>
            </a:r>
            <a:r>
              <a:rPr lang="es-PE" dirty="0"/>
              <a:t>(x))^n=%25.15e\n', (y/</a:t>
            </a:r>
            <a:r>
              <a:rPr lang="es-PE" dirty="0" err="1"/>
              <a:t>exp</a:t>
            </a:r>
            <a:r>
              <a:rPr lang="es-PE" dirty="0"/>
              <a:t>(x))^n);</a:t>
            </a:r>
          </a:p>
          <a:p>
            <a:r>
              <a:rPr lang="es-PE" dirty="0" err="1"/>
              <a:t>end</a:t>
            </a:r>
            <a:endParaRPr lang="es-PE" dirty="0"/>
          </a:p>
        </p:txBody>
      </p:sp>
    </p:spTree>
    <p:extLst>
      <p:ext uri="{BB962C8B-B14F-4D97-AF65-F5344CB8AC3E}">
        <p14:creationId xmlns:p14="http://schemas.microsoft.com/office/powerpoint/2010/main" val="371604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9CD0066-DE4C-4C16-B3B2-50499A39B9A2}"/>
              </a:ext>
            </a:extLst>
          </p:cNvPr>
          <p:cNvSpPr>
            <a:spLocks noGrp="1" noChangeArrowheads="1"/>
          </p:cNvSpPr>
          <p:nvPr>
            <p:ph type="title"/>
          </p:nvPr>
        </p:nvSpPr>
        <p:spPr>
          <a:xfrm>
            <a:off x="479182" y="68995"/>
            <a:ext cx="7886700" cy="1032609"/>
          </a:xfrm>
        </p:spPr>
        <p:txBody>
          <a:bodyPr/>
          <a:lstStyle/>
          <a:p>
            <a:r>
              <a:rPr lang="en-US" altLang="es-PE" dirty="0">
                <a:latin typeface="Times New Roman" panose="02020603050405020304" pitchFamily="18" charset="0"/>
                <a:cs typeface="Times New Roman" panose="02020603050405020304" pitchFamily="18" charset="0"/>
              </a:rPr>
              <a:t>Accuracy and Precision</a:t>
            </a:r>
          </a:p>
        </p:txBody>
      </p:sp>
      <p:sp>
        <p:nvSpPr>
          <p:cNvPr id="48131" name="Rectangle 3">
            <a:extLst>
              <a:ext uri="{FF2B5EF4-FFF2-40B4-BE49-F238E27FC236}">
                <a16:creationId xmlns:a16="http://schemas.microsoft.com/office/drawing/2014/main" id="{4A14BCEB-55E5-4817-B6BA-8FD746B10C56}"/>
              </a:ext>
            </a:extLst>
          </p:cNvPr>
          <p:cNvSpPr>
            <a:spLocks noGrp="1" noChangeArrowheads="1"/>
          </p:cNvSpPr>
          <p:nvPr>
            <p:ph type="body" idx="1"/>
          </p:nvPr>
        </p:nvSpPr>
        <p:spPr>
          <a:xfrm>
            <a:off x="479182" y="1101604"/>
            <a:ext cx="7886700" cy="4351338"/>
          </a:xfrm>
        </p:spPr>
        <p:txBody>
          <a:bodyPr/>
          <a:lstStyle/>
          <a:p>
            <a:pPr marL="0" indent="0" algn="just">
              <a:buNone/>
            </a:pPr>
            <a:r>
              <a:rPr lang="en-US" altLang="es-PE" sz="2400" b="1" i="1" dirty="0">
                <a:solidFill>
                  <a:srgbClr val="FF0000"/>
                </a:solidFill>
                <a:latin typeface="Times New Roman" panose="02020603050405020304" pitchFamily="18" charset="0"/>
                <a:cs typeface="Times New Roman" panose="02020603050405020304" pitchFamily="18" charset="0"/>
              </a:rPr>
              <a:t>Accuracy</a:t>
            </a:r>
            <a:r>
              <a:rPr lang="en-US" altLang="es-PE" sz="2400" dirty="0">
                <a:latin typeface="Times New Roman" panose="02020603050405020304" pitchFamily="18" charset="0"/>
                <a:cs typeface="Times New Roman" panose="02020603050405020304" pitchFamily="18" charset="0"/>
              </a:rPr>
              <a:t> refers to how closely a computed or measured value agrees with the true value, while </a:t>
            </a:r>
            <a:r>
              <a:rPr lang="en-US" altLang="es-PE" sz="2400" b="1" i="1" dirty="0">
                <a:solidFill>
                  <a:srgbClr val="FF0000"/>
                </a:solidFill>
                <a:latin typeface="Times New Roman" panose="02020603050405020304" pitchFamily="18" charset="0"/>
                <a:cs typeface="Times New Roman" panose="02020603050405020304" pitchFamily="18" charset="0"/>
              </a:rPr>
              <a:t>precision</a:t>
            </a:r>
            <a:r>
              <a:rPr lang="en-US" altLang="es-PE" sz="2400" dirty="0">
                <a:latin typeface="Times New Roman" panose="02020603050405020304" pitchFamily="18" charset="0"/>
                <a:cs typeface="Times New Roman" panose="02020603050405020304" pitchFamily="18" charset="0"/>
              </a:rPr>
              <a:t> refers to how closely individual computed or measured values agree with each other.</a:t>
            </a:r>
            <a:r>
              <a:rPr lang="en-US" altLang="es-PE" dirty="0">
                <a:latin typeface="Times New Roman" panose="02020603050405020304" pitchFamily="18" charset="0"/>
                <a:cs typeface="Times New Roman" panose="02020603050405020304" pitchFamily="18" charset="0"/>
              </a:rPr>
              <a:t> </a:t>
            </a:r>
          </a:p>
          <a:p>
            <a:pPr marL="609600" indent="-609600">
              <a:buFontTx/>
              <a:buAutoNum type="alphaLcParenR"/>
            </a:pPr>
            <a:r>
              <a:rPr lang="en-US" altLang="es-PE" sz="2400" dirty="0">
                <a:latin typeface="Times New Roman" panose="02020603050405020304" pitchFamily="18" charset="0"/>
                <a:cs typeface="Times New Roman" panose="02020603050405020304" pitchFamily="18" charset="0"/>
              </a:rPr>
              <a:t>inaccurate and imprecise</a:t>
            </a:r>
          </a:p>
          <a:p>
            <a:pPr marL="609600" indent="-609600">
              <a:buFontTx/>
              <a:buAutoNum type="alphaLcParenR"/>
            </a:pPr>
            <a:r>
              <a:rPr lang="en-US" altLang="es-PE" sz="2400" dirty="0">
                <a:latin typeface="Times New Roman" panose="02020603050405020304" pitchFamily="18" charset="0"/>
                <a:cs typeface="Times New Roman" panose="02020603050405020304" pitchFamily="18" charset="0"/>
              </a:rPr>
              <a:t>accurate and imprecise</a:t>
            </a:r>
          </a:p>
          <a:p>
            <a:pPr marL="609600" indent="-609600">
              <a:buFontTx/>
              <a:buAutoNum type="alphaLcParenR"/>
            </a:pPr>
            <a:r>
              <a:rPr lang="en-US" altLang="es-PE" sz="2400" dirty="0">
                <a:latin typeface="Times New Roman" panose="02020603050405020304" pitchFamily="18" charset="0"/>
                <a:cs typeface="Times New Roman" panose="02020603050405020304" pitchFamily="18" charset="0"/>
              </a:rPr>
              <a:t>inaccurate and precise</a:t>
            </a:r>
          </a:p>
          <a:p>
            <a:pPr marL="609600" indent="-609600">
              <a:buFontTx/>
              <a:buAutoNum type="alphaLcParenR"/>
            </a:pPr>
            <a:r>
              <a:rPr lang="en-US" altLang="es-PE" sz="2400" dirty="0">
                <a:latin typeface="Times New Roman" panose="02020603050405020304" pitchFamily="18" charset="0"/>
                <a:cs typeface="Times New Roman" panose="02020603050405020304" pitchFamily="18" charset="0"/>
              </a:rPr>
              <a:t>accurate and precise</a:t>
            </a:r>
            <a:endParaRPr lang="en-US" altLang="es-PE" dirty="0">
              <a:latin typeface="Times New Roman" panose="02020603050405020304" pitchFamily="18" charset="0"/>
              <a:cs typeface="Times New Roman" panose="02020603050405020304" pitchFamily="18" charset="0"/>
            </a:endParaRPr>
          </a:p>
        </p:txBody>
      </p:sp>
      <p:pic>
        <p:nvPicPr>
          <p:cNvPr id="5" name="Picture 2" descr="Fig0302">
            <a:extLst>
              <a:ext uri="{FF2B5EF4-FFF2-40B4-BE49-F238E27FC236}">
                <a16:creationId xmlns:a16="http://schemas.microsoft.com/office/drawing/2014/main" id="{78E2A30D-12A6-423C-AA6F-FEEEA74EB5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4076" y="2300688"/>
            <a:ext cx="4498731" cy="4488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8131">
                                            <p:txEl>
                                              <p:pRg st="0" end="0"/>
                                            </p:txEl>
                                          </p:spTgt>
                                        </p:tgtEl>
                                        <p:attrNameLst>
                                          <p:attrName>style.visibility</p:attrName>
                                        </p:attrNameLst>
                                      </p:cBhvr>
                                      <p:to>
                                        <p:strVal val="visible"/>
                                      </p:to>
                                    </p:set>
                                    <p:animEffect transition="in" filter="circle(in)">
                                      <p:cBhvr>
                                        <p:cTn id="12" dur="2000"/>
                                        <p:tgtEl>
                                          <p:spTgt spid="481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8131">
                                            <p:txEl>
                                              <p:pRg st="1" end="1"/>
                                            </p:txEl>
                                          </p:spTgt>
                                        </p:tgtEl>
                                        <p:attrNameLst>
                                          <p:attrName>style.visibility</p:attrName>
                                        </p:attrNameLst>
                                      </p:cBhvr>
                                      <p:to>
                                        <p:strVal val="visible"/>
                                      </p:to>
                                    </p:set>
                                    <p:animEffect transition="in" filter="circle(in)">
                                      <p:cBhvr>
                                        <p:cTn id="17" dur="2000"/>
                                        <p:tgtEl>
                                          <p:spTgt spid="4813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8131">
                                            <p:txEl>
                                              <p:pRg st="2" end="2"/>
                                            </p:txEl>
                                          </p:spTgt>
                                        </p:tgtEl>
                                        <p:attrNameLst>
                                          <p:attrName>style.visibility</p:attrName>
                                        </p:attrNameLst>
                                      </p:cBhvr>
                                      <p:to>
                                        <p:strVal val="visible"/>
                                      </p:to>
                                    </p:set>
                                    <p:animEffect transition="in" filter="circle(in)">
                                      <p:cBhvr>
                                        <p:cTn id="22" dur="2000"/>
                                        <p:tgtEl>
                                          <p:spTgt spid="4813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8131">
                                            <p:txEl>
                                              <p:pRg st="3" end="3"/>
                                            </p:txEl>
                                          </p:spTgt>
                                        </p:tgtEl>
                                        <p:attrNameLst>
                                          <p:attrName>style.visibility</p:attrName>
                                        </p:attrNameLst>
                                      </p:cBhvr>
                                      <p:to>
                                        <p:strVal val="visible"/>
                                      </p:to>
                                    </p:set>
                                    <p:animEffect transition="in" filter="circle(in)">
                                      <p:cBhvr>
                                        <p:cTn id="27" dur="2000"/>
                                        <p:tgtEl>
                                          <p:spTgt spid="4813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48131">
                                            <p:txEl>
                                              <p:pRg st="4" end="4"/>
                                            </p:txEl>
                                          </p:spTgt>
                                        </p:tgtEl>
                                        <p:attrNameLst>
                                          <p:attrName>style.visibility</p:attrName>
                                        </p:attrNameLst>
                                      </p:cBhvr>
                                      <p:to>
                                        <p:strVal val="visible"/>
                                      </p:to>
                                    </p:set>
                                    <p:animEffect transition="in" filter="circle(in)">
                                      <p:cBhvr>
                                        <p:cTn id="32" dur="2000"/>
                                        <p:tgtEl>
                                          <p:spTgt spid="481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8584CF6-14C1-4E3D-ACCC-053FD72DB2E9}"/>
              </a:ext>
            </a:extLst>
          </p:cNvPr>
          <p:cNvSpPr txBox="1"/>
          <p:nvPr/>
        </p:nvSpPr>
        <p:spPr>
          <a:xfrm>
            <a:off x="402672" y="343949"/>
            <a:ext cx="7885651" cy="1815882"/>
          </a:xfrm>
          <a:prstGeom prst="rect">
            <a:avLst/>
          </a:prstGeom>
          <a:noFill/>
        </p:spPr>
        <p:txBody>
          <a:bodyPr wrap="square" rtlCol="0">
            <a:spAutoFit/>
          </a:bodyPr>
          <a:lstStyle/>
          <a:p>
            <a:pPr algn="just"/>
            <a:r>
              <a:rPr lang="en-US" sz="2800" b="1" dirty="0">
                <a:solidFill>
                  <a:srgbClr val="FF0000"/>
                </a:solidFill>
                <a:latin typeface="Times New Roman" panose="02020603050405020304" pitchFamily="18" charset="0"/>
                <a:cs typeface="Times New Roman" panose="02020603050405020304" pitchFamily="18" charset="0"/>
              </a:rPr>
              <a:t>Second</a:t>
            </a:r>
            <a:r>
              <a:rPr lang="en-US" sz="2800" dirty="0">
                <a:latin typeface="Times New Roman" panose="02020603050405020304" pitchFamily="18" charset="0"/>
                <a:cs typeface="Times New Roman" panose="02020603050405020304" pitchFamily="18" charset="0"/>
              </a:rPr>
              <a:t>, in order to prevent ‘loss of significance’, it is important to avoid a ‘bad subtraction’ —that is, a subtraction of a number from another number having almost equal value</a:t>
            </a:r>
            <a:endParaRPr lang="es-PE" sz="2800"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5E76201B-76B4-42C1-86A5-A8318C1A1F78}"/>
              </a:ext>
            </a:extLst>
          </p:cNvPr>
          <p:cNvPicPr>
            <a:picLocks noChangeAspect="1"/>
          </p:cNvPicPr>
          <p:nvPr/>
        </p:nvPicPr>
        <p:blipFill>
          <a:blip r:embed="rId2"/>
          <a:stretch>
            <a:fillRect/>
          </a:stretch>
        </p:blipFill>
        <p:spPr>
          <a:xfrm>
            <a:off x="1945197" y="3906112"/>
            <a:ext cx="4296212" cy="734553"/>
          </a:xfrm>
          <a:prstGeom prst="rect">
            <a:avLst/>
          </a:prstGeom>
        </p:spPr>
      </p:pic>
      <p:sp>
        <p:nvSpPr>
          <p:cNvPr id="6" name="CuadroTexto 5">
            <a:extLst>
              <a:ext uri="{FF2B5EF4-FFF2-40B4-BE49-F238E27FC236}">
                <a16:creationId xmlns:a16="http://schemas.microsoft.com/office/drawing/2014/main" id="{C3AA793A-80EA-4F82-A1C3-9BCF8EEB0317}"/>
              </a:ext>
            </a:extLst>
          </p:cNvPr>
          <p:cNvSpPr txBox="1"/>
          <p:nvPr/>
        </p:nvSpPr>
        <p:spPr>
          <a:xfrm>
            <a:off x="562062" y="2432807"/>
            <a:ext cx="7726261"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For another instance, we consider the following two formulas, which are analytically the same, but numerically different</a:t>
            </a:r>
            <a:r>
              <a:rPr lang="es-PE"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7" name="CuadroTexto 6">
            <a:extLst>
              <a:ext uri="{FF2B5EF4-FFF2-40B4-BE49-F238E27FC236}">
                <a16:creationId xmlns:a16="http://schemas.microsoft.com/office/drawing/2014/main" id="{9F359B7A-728A-4F25-82E3-C51CCC2A08E0}"/>
              </a:ext>
            </a:extLst>
          </p:cNvPr>
          <p:cNvSpPr txBox="1"/>
          <p:nvPr/>
        </p:nvSpPr>
        <p:spPr>
          <a:xfrm>
            <a:off x="545284" y="4957894"/>
            <a:ext cx="7885651"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It is safe to use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1</a:t>
            </a:r>
            <a:r>
              <a:rPr lang="en-US" i="1" dirty="0">
                <a:latin typeface="Times New Roman" panose="02020603050405020304" pitchFamily="18" charset="0"/>
                <a:cs typeface="Times New Roman" panose="02020603050405020304" pitchFamily="18" charset="0"/>
              </a:rPr>
              <a:t>(x) </a:t>
            </a:r>
            <a:r>
              <a:rPr lang="en-US" dirty="0">
                <a:latin typeface="Times New Roman" panose="02020603050405020304" pitchFamily="18" charset="0"/>
                <a:cs typeface="Times New Roman" panose="02020603050405020304" pitchFamily="18" charset="0"/>
              </a:rPr>
              <a:t>for </a:t>
            </a:r>
            <a:r>
              <a:rPr lang="en-US" i="1" dirty="0">
                <a:latin typeface="Times New Roman" panose="02020603050405020304" pitchFamily="18" charset="0"/>
                <a:cs typeface="Times New Roman" panose="02020603050405020304" pitchFamily="18" charset="0"/>
              </a:rPr>
              <a:t>x </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π </a:t>
            </a:r>
            <a:r>
              <a:rPr lang="en-US" dirty="0">
                <a:latin typeface="Times New Roman" panose="02020603050405020304" pitchFamily="18" charset="0"/>
                <a:cs typeface="Times New Roman" panose="02020603050405020304" pitchFamily="18" charset="0"/>
              </a:rPr>
              <a:t>since the term </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 + cos </a:t>
            </a:r>
            <a:r>
              <a:rPr lang="en-US" i="1" dirty="0">
                <a:latin typeface="Times New Roman" panose="02020603050405020304" pitchFamily="18" charset="0"/>
                <a:cs typeface="Times New Roman" panose="02020603050405020304" pitchFamily="18" charset="0"/>
              </a:rPr>
              <a:t>x) </a:t>
            </a:r>
            <a:r>
              <a:rPr lang="en-US" dirty="0">
                <a:latin typeface="Times New Roman" panose="02020603050405020304" pitchFamily="18" charset="0"/>
                <a:cs typeface="Times New Roman" panose="02020603050405020304" pitchFamily="18" charset="0"/>
              </a:rPr>
              <a:t>in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2</a:t>
            </a:r>
            <a:r>
              <a:rPr lang="en-US" i="1" dirty="0">
                <a:latin typeface="Times New Roman" panose="02020603050405020304" pitchFamily="18" charset="0"/>
                <a:cs typeface="Times New Roman" panose="02020603050405020304" pitchFamily="18" charset="0"/>
              </a:rPr>
              <a:t>(x) </a:t>
            </a:r>
            <a:r>
              <a:rPr lang="en-US" dirty="0">
                <a:latin typeface="Times New Roman" panose="02020603050405020304" pitchFamily="18" charset="0"/>
                <a:cs typeface="Times New Roman" panose="02020603050405020304" pitchFamily="18" charset="0"/>
              </a:rPr>
              <a:t>is a ‘bad subtraction’, while it is safe to use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2</a:t>
            </a:r>
            <a:r>
              <a:rPr lang="en-US" i="1" dirty="0">
                <a:latin typeface="Times New Roman" panose="02020603050405020304" pitchFamily="18" charset="0"/>
                <a:cs typeface="Times New Roman" panose="02020603050405020304" pitchFamily="18" charset="0"/>
              </a:rPr>
              <a:t>(x) </a:t>
            </a:r>
            <a:r>
              <a:rPr lang="en-US" dirty="0">
                <a:latin typeface="Times New Roman" panose="02020603050405020304" pitchFamily="18" charset="0"/>
                <a:cs typeface="Times New Roman" panose="02020603050405020304" pitchFamily="18" charset="0"/>
              </a:rPr>
              <a:t>for </a:t>
            </a:r>
            <a:r>
              <a:rPr lang="en-US" i="1" dirty="0">
                <a:latin typeface="Times New Roman" panose="02020603050405020304" pitchFamily="18" charset="0"/>
                <a:cs typeface="Times New Roman" panose="02020603050405020304" pitchFamily="18" charset="0"/>
              </a:rPr>
              <a:t>x </a:t>
            </a:r>
            <a:r>
              <a:rPr lang="en-US" dirty="0">
                <a:latin typeface="Times New Roman" panose="02020603050405020304" pitchFamily="18" charset="0"/>
                <a:cs typeface="Times New Roman" panose="02020603050405020304" pitchFamily="18" charset="0"/>
              </a:rPr>
              <a:t>≈ 0 since the term </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1 − cos </a:t>
            </a:r>
            <a:r>
              <a:rPr lang="en-US" i="1" dirty="0">
                <a:latin typeface="Times New Roman" panose="02020603050405020304" pitchFamily="18" charset="0"/>
                <a:cs typeface="Times New Roman" panose="02020603050405020304" pitchFamily="18" charset="0"/>
              </a:rPr>
              <a:t>x) </a:t>
            </a:r>
            <a:r>
              <a:rPr lang="en-US" dirty="0">
                <a:latin typeface="Times New Roman" panose="02020603050405020304" pitchFamily="18" charset="0"/>
                <a:cs typeface="Times New Roman" panose="02020603050405020304" pitchFamily="18" charset="0"/>
              </a:rPr>
              <a:t>in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1</a:t>
            </a:r>
            <a:r>
              <a:rPr lang="en-US" i="1" dirty="0">
                <a:latin typeface="Times New Roman" panose="02020603050405020304" pitchFamily="18" charset="0"/>
                <a:cs typeface="Times New Roman" panose="02020603050405020304" pitchFamily="18" charset="0"/>
              </a:rPr>
              <a:t>(x)</a:t>
            </a:r>
          </a:p>
          <a:p>
            <a:r>
              <a:rPr lang="es-PE" dirty="0" err="1">
                <a:latin typeface="Times New Roman" panose="02020603050405020304" pitchFamily="18" charset="0"/>
                <a:cs typeface="Times New Roman" panose="02020603050405020304" pitchFamily="18" charset="0"/>
              </a:rPr>
              <a:t>is</a:t>
            </a:r>
            <a:r>
              <a:rPr lang="es-PE" dirty="0">
                <a:latin typeface="Times New Roman" panose="02020603050405020304" pitchFamily="18" charset="0"/>
                <a:cs typeface="Times New Roman" panose="02020603050405020304" pitchFamily="18" charset="0"/>
              </a:rPr>
              <a:t> a ‘</a:t>
            </a:r>
            <a:r>
              <a:rPr lang="es-PE" dirty="0" err="1">
                <a:latin typeface="Times New Roman" panose="02020603050405020304" pitchFamily="18" charset="0"/>
                <a:cs typeface="Times New Roman" panose="02020603050405020304" pitchFamily="18" charset="0"/>
              </a:rPr>
              <a:t>bad</a:t>
            </a:r>
            <a:r>
              <a:rPr lang="es-PE" dirty="0">
                <a:latin typeface="Times New Roman" panose="02020603050405020304" pitchFamily="18" charset="0"/>
                <a:cs typeface="Times New Roman" panose="02020603050405020304" pitchFamily="18" charset="0"/>
              </a:rPr>
              <a:t> </a:t>
            </a:r>
            <a:r>
              <a:rPr lang="es-PE" dirty="0" err="1">
                <a:latin typeface="Times New Roman" panose="02020603050405020304" pitchFamily="18" charset="0"/>
                <a:cs typeface="Times New Roman" panose="02020603050405020304" pitchFamily="18" charset="0"/>
              </a:rPr>
              <a:t>subtraction</a:t>
            </a:r>
            <a:r>
              <a:rPr lang="es-PE"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83059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A719AC95-DFA4-4265-B781-958BE3DFA9A3}"/>
              </a:ext>
            </a:extLst>
          </p:cNvPr>
          <p:cNvSpPr>
            <a:spLocks noGrp="1" noChangeArrowheads="1"/>
          </p:cNvSpPr>
          <p:nvPr>
            <p:ph type="title"/>
          </p:nvPr>
        </p:nvSpPr>
        <p:spPr>
          <a:xfrm>
            <a:off x="628650" y="250826"/>
            <a:ext cx="7886700" cy="1325563"/>
          </a:xfrm>
        </p:spPr>
        <p:txBody>
          <a:bodyPr/>
          <a:lstStyle/>
          <a:p>
            <a:r>
              <a:rPr lang="en-US" altLang="es-PE" dirty="0">
                <a:latin typeface="Times New Roman" panose="02020603050405020304" pitchFamily="18" charset="0"/>
                <a:cs typeface="Times New Roman" panose="02020603050405020304" pitchFamily="18" charset="0"/>
              </a:rPr>
              <a:t>Error Definitions</a:t>
            </a:r>
          </a:p>
        </p:txBody>
      </p:sp>
      <p:sp>
        <p:nvSpPr>
          <p:cNvPr id="73731" name="Rectangle 3">
            <a:extLst>
              <a:ext uri="{FF2B5EF4-FFF2-40B4-BE49-F238E27FC236}">
                <a16:creationId xmlns:a16="http://schemas.microsoft.com/office/drawing/2014/main" id="{E78ECD5D-F817-40C7-9FD9-853817E03646}"/>
              </a:ext>
            </a:extLst>
          </p:cNvPr>
          <p:cNvSpPr>
            <a:spLocks noGrp="1" noChangeArrowheads="1"/>
          </p:cNvSpPr>
          <p:nvPr>
            <p:ph type="body" idx="1"/>
          </p:nvPr>
        </p:nvSpPr>
        <p:spPr>
          <a:xfrm>
            <a:off x="628650" y="1438764"/>
            <a:ext cx="7886700" cy="4351338"/>
          </a:xfrm>
        </p:spPr>
        <p:txBody>
          <a:bodyPr>
            <a:noAutofit/>
          </a:bodyPr>
          <a:lstStyle/>
          <a:p>
            <a:pPr algn="just">
              <a:lnSpc>
                <a:spcPct val="90000"/>
              </a:lnSpc>
            </a:pPr>
            <a:r>
              <a:rPr lang="en-US" altLang="es-PE" sz="3200" dirty="0">
                <a:latin typeface="Times New Roman" panose="02020603050405020304" pitchFamily="18" charset="0"/>
                <a:cs typeface="Times New Roman" panose="02020603050405020304" pitchFamily="18" charset="0"/>
              </a:rPr>
              <a:t>True error (</a:t>
            </a:r>
            <a:r>
              <a:rPr lang="en-US" altLang="es-PE" sz="3200" i="1" dirty="0">
                <a:latin typeface="Times New Roman" panose="02020603050405020304" pitchFamily="18" charset="0"/>
                <a:cs typeface="Times New Roman" panose="02020603050405020304" pitchFamily="18" charset="0"/>
              </a:rPr>
              <a:t>E</a:t>
            </a:r>
            <a:r>
              <a:rPr lang="en-US" altLang="es-PE" sz="3200" i="1" baseline="-25000" dirty="0">
                <a:latin typeface="Times New Roman" panose="02020603050405020304" pitchFamily="18" charset="0"/>
                <a:cs typeface="Times New Roman" panose="02020603050405020304" pitchFamily="18" charset="0"/>
              </a:rPr>
              <a:t>t</a:t>
            </a:r>
            <a:r>
              <a:rPr lang="en-US" altLang="es-PE" sz="3200" dirty="0">
                <a:latin typeface="Times New Roman" panose="02020603050405020304" pitchFamily="18" charset="0"/>
                <a:cs typeface="Times New Roman" panose="02020603050405020304" pitchFamily="18" charset="0"/>
              </a:rPr>
              <a:t>): the difference between the true value and the approximation.</a:t>
            </a:r>
          </a:p>
          <a:p>
            <a:pPr algn="just">
              <a:lnSpc>
                <a:spcPct val="90000"/>
              </a:lnSpc>
            </a:pPr>
            <a:r>
              <a:rPr lang="en-US" altLang="es-PE" sz="3200" dirty="0">
                <a:latin typeface="Times New Roman" panose="02020603050405020304" pitchFamily="18" charset="0"/>
                <a:cs typeface="Times New Roman" panose="02020603050405020304" pitchFamily="18" charset="0"/>
              </a:rPr>
              <a:t>Absolute True error (|</a:t>
            </a:r>
            <a:r>
              <a:rPr lang="en-US" altLang="es-PE" sz="3200" i="1" dirty="0">
                <a:latin typeface="Times New Roman" panose="02020603050405020304" pitchFamily="18" charset="0"/>
                <a:cs typeface="Times New Roman" panose="02020603050405020304" pitchFamily="18" charset="0"/>
              </a:rPr>
              <a:t>E</a:t>
            </a:r>
            <a:r>
              <a:rPr lang="en-US" altLang="es-PE" sz="3200" i="1" baseline="-25000" dirty="0">
                <a:latin typeface="Times New Roman" panose="02020603050405020304" pitchFamily="18" charset="0"/>
                <a:cs typeface="Times New Roman" panose="02020603050405020304" pitchFamily="18" charset="0"/>
              </a:rPr>
              <a:t>t</a:t>
            </a:r>
            <a:r>
              <a:rPr lang="en-US" altLang="es-PE" sz="3200" dirty="0">
                <a:latin typeface="Times New Roman" panose="02020603050405020304" pitchFamily="18" charset="0"/>
                <a:cs typeface="Times New Roman" panose="02020603050405020304" pitchFamily="18" charset="0"/>
              </a:rPr>
              <a:t>|): the absolute difference between the true value and the approximation.</a:t>
            </a:r>
          </a:p>
          <a:p>
            <a:pPr algn="just">
              <a:lnSpc>
                <a:spcPct val="90000"/>
              </a:lnSpc>
            </a:pPr>
            <a:r>
              <a:rPr lang="en-US" altLang="es-PE" sz="3200" dirty="0">
                <a:latin typeface="Times New Roman" panose="02020603050405020304" pitchFamily="18" charset="0"/>
                <a:cs typeface="Times New Roman" panose="02020603050405020304" pitchFamily="18" charset="0"/>
              </a:rPr>
              <a:t>True fractional relative error: the true error divided by the true value.</a:t>
            </a:r>
          </a:p>
          <a:p>
            <a:pPr algn="just">
              <a:lnSpc>
                <a:spcPct val="90000"/>
              </a:lnSpc>
            </a:pPr>
            <a:r>
              <a:rPr lang="en-US" altLang="es-PE" sz="3200" dirty="0">
                <a:latin typeface="Times New Roman" panose="02020603050405020304" pitchFamily="18" charset="0"/>
                <a:cs typeface="Times New Roman" panose="02020603050405020304" pitchFamily="18" charset="0"/>
              </a:rPr>
              <a:t>Relative </a:t>
            </a:r>
            <a:r>
              <a:rPr lang="en-US" altLang="es-PE" sz="3200" dirty="0" err="1">
                <a:latin typeface="Times New Roman" panose="02020603050405020304" pitchFamily="18" charset="0"/>
                <a:cs typeface="Times New Roman" panose="02020603050405020304" pitchFamily="18" charset="0"/>
              </a:rPr>
              <a:t>percente</a:t>
            </a:r>
            <a:r>
              <a:rPr lang="en-US" altLang="es-PE" sz="3200" dirty="0">
                <a:latin typeface="Times New Roman" panose="02020603050405020304" pitchFamily="18" charset="0"/>
                <a:cs typeface="Times New Roman" panose="02020603050405020304" pitchFamily="18" charset="0"/>
              </a:rPr>
              <a:t> error (</a:t>
            </a:r>
            <a:r>
              <a:rPr lang="en-US" altLang="es-PE" sz="3200" i="1" dirty="0" err="1">
                <a:latin typeface="Times New Roman" panose="02020603050405020304" pitchFamily="18" charset="0"/>
                <a:cs typeface="Times New Roman" panose="02020603050405020304" pitchFamily="18" charset="0"/>
              </a:rPr>
              <a:t>ε</a:t>
            </a:r>
            <a:r>
              <a:rPr lang="en-US" altLang="es-PE" sz="3200" i="1" baseline="-25000" dirty="0" err="1">
                <a:latin typeface="Times New Roman" panose="02020603050405020304" pitchFamily="18" charset="0"/>
                <a:cs typeface="Times New Roman" panose="02020603050405020304" pitchFamily="18" charset="0"/>
              </a:rPr>
              <a:t>t</a:t>
            </a:r>
            <a:r>
              <a:rPr lang="en-US" altLang="es-PE" sz="3200" dirty="0">
                <a:latin typeface="Times New Roman" panose="02020603050405020304" pitchFamily="18" charset="0"/>
                <a:cs typeface="Times New Roman" panose="02020603050405020304" pitchFamily="18" charset="0"/>
              </a:rPr>
              <a:t>): the true fractional relative error expressed as a percentage.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a:extLst>
              <a:ext uri="{FF2B5EF4-FFF2-40B4-BE49-F238E27FC236}">
                <a16:creationId xmlns:a16="http://schemas.microsoft.com/office/drawing/2014/main" id="{0CA9ECA9-390D-4D98-B98A-E164EC781CA9}"/>
              </a:ext>
            </a:extLst>
          </p:cNvPr>
          <p:cNvSpPr>
            <a:spLocks noChangeArrowheads="1"/>
          </p:cNvSpPr>
          <p:nvPr/>
        </p:nvSpPr>
        <p:spPr bwMode="auto">
          <a:xfrm>
            <a:off x="914400" y="3733800"/>
            <a:ext cx="6934200" cy="1905000"/>
          </a:xfrm>
          <a:prstGeom prst="rect">
            <a:avLst/>
          </a:prstGeom>
          <a:solidFill>
            <a:srgbClr val="CCFFFF"/>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s-PE" altLang="es-PE">
              <a:latin typeface="Times New Roman" panose="02020603050405020304" pitchFamily="18" charset="0"/>
              <a:cs typeface="Times New Roman" panose="02020603050405020304" pitchFamily="18" charset="0"/>
            </a:endParaRPr>
          </a:p>
        </p:txBody>
      </p:sp>
      <p:sp>
        <p:nvSpPr>
          <p:cNvPr id="13318" name="Rectangle 3">
            <a:extLst>
              <a:ext uri="{FF2B5EF4-FFF2-40B4-BE49-F238E27FC236}">
                <a16:creationId xmlns:a16="http://schemas.microsoft.com/office/drawing/2014/main" id="{1D7D1BC2-8D8C-4529-B406-074B5EAD7966}"/>
              </a:ext>
            </a:extLst>
          </p:cNvPr>
          <p:cNvSpPr>
            <a:spLocks noChangeArrowheads="1"/>
          </p:cNvSpPr>
          <p:nvPr/>
        </p:nvSpPr>
        <p:spPr bwMode="auto">
          <a:xfrm>
            <a:off x="914400" y="2286000"/>
            <a:ext cx="6934200" cy="1371600"/>
          </a:xfrm>
          <a:prstGeom prst="rect">
            <a:avLst/>
          </a:prstGeom>
          <a:solidFill>
            <a:srgbClr val="CCFFFF"/>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s-PE" altLang="es-PE">
              <a:latin typeface="Times New Roman" panose="02020603050405020304" pitchFamily="18" charset="0"/>
              <a:cs typeface="Times New Roman" panose="02020603050405020304" pitchFamily="18" charset="0"/>
            </a:endParaRPr>
          </a:p>
        </p:txBody>
      </p:sp>
      <p:sp>
        <p:nvSpPr>
          <p:cNvPr id="13319" name="Rectangle 5">
            <a:extLst>
              <a:ext uri="{FF2B5EF4-FFF2-40B4-BE49-F238E27FC236}">
                <a16:creationId xmlns:a16="http://schemas.microsoft.com/office/drawing/2014/main" id="{A00F95AA-8074-4CF3-84AD-1DF3944057D2}"/>
              </a:ext>
            </a:extLst>
          </p:cNvPr>
          <p:cNvSpPr>
            <a:spLocks noGrp="1" noChangeArrowheads="1"/>
          </p:cNvSpPr>
          <p:nvPr>
            <p:ph type="body" sz="half" idx="1"/>
          </p:nvPr>
        </p:nvSpPr>
        <p:spPr>
          <a:xfrm>
            <a:off x="457200" y="1600200"/>
            <a:ext cx="8382000" cy="4191000"/>
          </a:xfrm>
        </p:spPr>
        <p:txBody>
          <a:bodyPr/>
          <a:lstStyle/>
          <a:p>
            <a:pPr marL="609600" indent="-609600" eaLnBrk="1" hangingPunct="1">
              <a:buFont typeface="Wingdings" panose="05000000000000000000" pitchFamily="2" charset="2"/>
              <a:buNone/>
            </a:pPr>
            <a:r>
              <a:rPr lang="en-US" altLang="es-PE">
                <a:latin typeface="Times New Roman" panose="02020603050405020304" pitchFamily="18" charset="0"/>
                <a:cs typeface="Times New Roman" panose="02020603050405020304" pitchFamily="18" charset="0"/>
              </a:rPr>
              <a:t>Can be computed if the true value is known:</a:t>
            </a:r>
          </a:p>
          <a:p>
            <a:pPr marL="609600" indent="-609600" eaLnBrk="1" hangingPunct="1">
              <a:buFont typeface="Wingdings" panose="05000000000000000000" pitchFamily="2" charset="2"/>
              <a:buNone/>
            </a:pPr>
            <a:endParaRPr lang="en-US" altLang="es-PE" sz="1500">
              <a:latin typeface="Times New Roman" panose="02020603050405020304" pitchFamily="18" charset="0"/>
              <a:cs typeface="Times New Roman" panose="02020603050405020304" pitchFamily="18" charset="0"/>
            </a:endParaRPr>
          </a:p>
          <a:p>
            <a:pPr marL="609600" indent="-609600" eaLnBrk="1" hangingPunct="1">
              <a:buFont typeface="Wingdings" panose="05000000000000000000" pitchFamily="2" charset="2"/>
              <a:buNone/>
            </a:pPr>
            <a:r>
              <a:rPr lang="en-US" altLang="es-PE" sz="1900">
                <a:latin typeface="Times New Roman" panose="02020603050405020304" pitchFamily="18" charset="0"/>
                <a:cs typeface="Times New Roman" panose="02020603050405020304" pitchFamily="18" charset="0"/>
              </a:rPr>
              <a:t> </a:t>
            </a:r>
          </a:p>
        </p:txBody>
      </p:sp>
      <p:graphicFrame>
        <p:nvGraphicFramePr>
          <p:cNvPr id="13314" name="Object 6">
            <a:extLst>
              <a:ext uri="{FF2B5EF4-FFF2-40B4-BE49-F238E27FC236}">
                <a16:creationId xmlns:a16="http://schemas.microsoft.com/office/drawing/2014/main" id="{7BF565E0-0844-47B3-A481-57D80C2631FD}"/>
              </a:ext>
            </a:extLst>
          </p:cNvPr>
          <p:cNvGraphicFramePr>
            <a:graphicFrameLocks noGrp="1" noChangeAspect="1"/>
          </p:cNvGraphicFramePr>
          <p:nvPr>
            <p:ph sz="quarter" idx="3"/>
          </p:nvPr>
        </p:nvGraphicFramePr>
        <p:xfrm>
          <a:off x="1038225" y="2362200"/>
          <a:ext cx="6227763" cy="3046413"/>
        </p:xfrm>
        <a:graphic>
          <a:graphicData uri="http://schemas.openxmlformats.org/presentationml/2006/ole">
            <mc:AlternateContent xmlns:mc="http://schemas.openxmlformats.org/markup-compatibility/2006">
              <mc:Choice xmlns:v="urn:schemas-microsoft-com:vml" Requires="v">
                <p:oleObj name="Equation" r:id="rId3" imgW="2336760" imgH="1143000" progId="Equation.3">
                  <p:embed/>
                </p:oleObj>
              </mc:Choice>
              <mc:Fallback>
                <p:oleObj name="Equation" r:id="rId3" imgW="2336760" imgH="1143000" progId="Equation.3">
                  <p:embed/>
                  <p:pic>
                    <p:nvPicPr>
                      <p:cNvPr id="13314" name="Object 6">
                        <a:extLst>
                          <a:ext uri="{FF2B5EF4-FFF2-40B4-BE49-F238E27FC236}">
                            <a16:creationId xmlns:a16="http://schemas.microsoft.com/office/drawing/2014/main" id="{7BF565E0-0844-47B3-A481-57D80C263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2362200"/>
                        <a:ext cx="6227763" cy="304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0" name="Rectangle 7">
            <a:extLst>
              <a:ext uri="{FF2B5EF4-FFF2-40B4-BE49-F238E27FC236}">
                <a16:creationId xmlns:a16="http://schemas.microsoft.com/office/drawing/2014/main" id="{FDA852FD-A626-42AB-BD37-9744B632FA92}"/>
              </a:ext>
            </a:extLst>
          </p:cNvPr>
          <p:cNvSpPr>
            <a:spLocks noChangeArrowheads="1"/>
          </p:cNvSpPr>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en-US" altLang="es-PE" sz="4400">
                <a:solidFill>
                  <a:schemeClr val="tx2"/>
                </a:solidFill>
                <a:latin typeface="Times New Roman" panose="02020603050405020304" pitchFamily="18" charset="0"/>
                <a:cs typeface="Times New Roman" panose="02020603050405020304" pitchFamily="18" charset="0"/>
              </a:rPr>
              <a:t>Error Definitions – </a:t>
            </a:r>
            <a:r>
              <a:rPr lang="en-US" altLang="es-PE" sz="2900">
                <a:solidFill>
                  <a:schemeClr val="tx2"/>
                </a:solidFill>
                <a:latin typeface="Times New Roman" panose="02020603050405020304" pitchFamily="18" charset="0"/>
                <a:cs typeface="Times New Roman" panose="02020603050405020304" pitchFamily="18" charset="0"/>
              </a:rPr>
              <a:t>True Error</a:t>
            </a:r>
            <a:r>
              <a:rPr lang="en-US" altLang="es-PE" sz="5500">
                <a:solidFill>
                  <a:schemeClr val="tx2"/>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0778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F15E33-3417-4FFB-96BF-3C567D063E1A}"/>
              </a:ext>
            </a:extLst>
          </p:cNvPr>
          <p:cNvSpPr txBox="1"/>
          <p:nvPr/>
        </p:nvSpPr>
        <p:spPr>
          <a:xfrm>
            <a:off x="242596" y="74643"/>
            <a:ext cx="8481526" cy="1631216"/>
          </a:xfrm>
          <a:prstGeom prst="rect">
            <a:avLst/>
          </a:prstGeom>
          <a:noFill/>
        </p:spPr>
        <p:txBody>
          <a:bodyPr wrap="square" rtlCol="0">
            <a:spAutoFit/>
          </a:bodyPr>
          <a:lstStyle/>
          <a:p>
            <a:r>
              <a:rPr lang="es-PE" sz="2800" dirty="0">
                <a:latin typeface="Times New Roman" panose="02020603050405020304" pitchFamily="18" charset="0"/>
                <a:cs typeface="Times New Roman" panose="02020603050405020304" pitchFamily="18" charset="0"/>
              </a:rPr>
              <a:t>Ejemplo 01:</a:t>
            </a:r>
          </a:p>
          <a:p>
            <a:endParaRPr lang="es-PE" dirty="0"/>
          </a:p>
          <a:p>
            <a:pPr algn="just"/>
            <a:r>
              <a:rPr lang="es-ES" dirty="0">
                <a:latin typeface="Times New Roman" panose="02020603050405020304" pitchFamily="18" charset="0"/>
                <a:cs typeface="Times New Roman" panose="02020603050405020304" pitchFamily="18" charset="0"/>
              </a:rPr>
              <a:t>Suponga que se tiene que medir la longitud de un puente y la de un remache, y se obtiene 9 999 y 9 cm, respectivamente. Si los valores verdaderos son 10 000 y 10 cm, calcule </a:t>
            </a:r>
            <a:r>
              <a:rPr lang="es-ES" i="1" dirty="0">
                <a:latin typeface="Times New Roman" panose="02020603050405020304" pitchFamily="18" charset="0"/>
                <a:cs typeface="Times New Roman" panose="02020603050405020304" pitchFamily="18" charset="0"/>
              </a:rPr>
              <a:t>a</a:t>
            </a:r>
            <a:r>
              <a:rPr lang="es-ES" dirty="0">
                <a:latin typeface="Times New Roman" panose="02020603050405020304" pitchFamily="18" charset="0"/>
                <a:cs typeface="Times New Roman" panose="02020603050405020304" pitchFamily="18" charset="0"/>
              </a:rPr>
              <a:t>) el error verdadero y </a:t>
            </a:r>
            <a:r>
              <a:rPr lang="es-ES" i="1" dirty="0">
                <a:latin typeface="Times New Roman" panose="02020603050405020304" pitchFamily="18" charset="0"/>
                <a:cs typeface="Times New Roman" panose="02020603050405020304" pitchFamily="18" charset="0"/>
              </a:rPr>
              <a:t>b</a:t>
            </a:r>
            <a:r>
              <a:rPr lang="es-ES" dirty="0">
                <a:latin typeface="Times New Roman" panose="02020603050405020304" pitchFamily="18" charset="0"/>
                <a:cs typeface="Times New Roman" panose="02020603050405020304" pitchFamily="18" charset="0"/>
              </a:rPr>
              <a:t>) el error relativo porcentual verdadero en cada caso.</a:t>
            </a:r>
            <a:endParaRPr lang="es-PE"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D58DDEF-4789-4B42-B444-18CD3474B185}"/>
              </a:ext>
            </a:extLst>
          </p:cNvPr>
          <p:cNvPicPr>
            <a:picLocks noChangeAspect="1"/>
          </p:cNvPicPr>
          <p:nvPr/>
        </p:nvPicPr>
        <p:blipFill>
          <a:blip r:embed="rId2"/>
          <a:stretch>
            <a:fillRect/>
          </a:stretch>
        </p:blipFill>
        <p:spPr>
          <a:xfrm>
            <a:off x="330945" y="2043176"/>
            <a:ext cx="3990885" cy="3452556"/>
          </a:xfrm>
          <a:prstGeom prst="rect">
            <a:avLst/>
          </a:prstGeom>
        </p:spPr>
      </p:pic>
      <p:sp>
        <p:nvSpPr>
          <p:cNvPr id="8" name="TextBox 7">
            <a:extLst>
              <a:ext uri="{FF2B5EF4-FFF2-40B4-BE49-F238E27FC236}">
                <a16:creationId xmlns:a16="http://schemas.microsoft.com/office/drawing/2014/main" id="{D3B02F31-105B-4568-B337-150D3CC530B8}"/>
              </a:ext>
            </a:extLst>
          </p:cNvPr>
          <p:cNvSpPr txBox="1"/>
          <p:nvPr/>
        </p:nvSpPr>
        <p:spPr>
          <a:xfrm>
            <a:off x="326570" y="5579700"/>
            <a:ext cx="8546841" cy="923330"/>
          </a:xfrm>
          <a:prstGeom prst="rect">
            <a:avLst/>
          </a:prstGeom>
          <a:noFill/>
        </p:spPr>
        <p:txBody>
          <a:bodyPr wrap="square" rtlCol="0">
            <a:spAutoFit/>
          </a:bodyPr>
          <a:lstStyle/>
          <a:p>
            <a:pPr algn="just"/>
            <a:r>
              <a:rPr lang="es-ES" dirty="0">
                <a:latin typeface="Times New Roman" panose="02020603050405020304" pitchFamily="18" charset="0"/>
                <a:cs typeface="Times New Roman" panose="02020603050405020304" pitchFamily="18" charset="0"/>
              </a:rPr>
              <a:t>Por lo tanto, aunque ambas medidas tienen un error de 1 cm, el error relativo porcentual del remache es mucho mayor. Se concluye entonces que se ha hecho un buen trabajo en la medición del puente; mientras que la estimación para el remache dejó mucho que desear.</a:t>
            </a:r>
            <a:endParaRPr lang="es-PE"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B060627-40A2-4713-ADD6-667775434ABC}"/>
              </a:ext>
            </a:extLst>
          </p:cNvPr>
          <p:cNvPicPr>
            <a:picLocks noChangeAspect="1"/>
          </p:cNvPicPr>
          <p:nvPr/>
        </p:nvPicPr>
        <p:blipFill>
          <a:blip r:embed="rId3"/>
          <a:stretch>
            <a:fillRect/>
          </a:stretch>
        </p:blipFill>
        <p:spPr>
          <a:xfrm>
            <a:off x="5449078" y="1719108"/>
            <a:ext cx="1859291" cy="3925912"/>
          </a:xfrm>
          <a:prstGeom prst="rect">
            <a:avLst/>
          </a:prstGeom>
        </p:spPr>
      </p:pic>
    </p:spTree>
    <p:extLst>
      <p:ext uri="{BB962C8B-B14F-4D97-AF65-F5344CB8AC3E}">
        <p14:creationId xmlns:p14="http://schemas.microsoft.com/office/powerpoint/2010/main" val="3140988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661811B6-9FD5-473C-A0CD-C123403C5B4A}"/>
              </a:ext>
            </a:extLst>
          </p:cNvPr>
          <p:cNvSpPr>
            <a:spLocks noGrp="1" noChangeArrowheads="1"/>
          </p:cNvSpPr>
          <p:nvPr>
            <p:ph type="title"/>
          </p:nvPr>
        </p:nvSpPr>
        <p:spPr/>
        <p:txBody>
          <a:bodyPr/>
          <a:lstStyle/>
          <a:p>
            <a:r>
              <a:rPr lang="en-US" altLang="es-PE">
                <a:latin typeface="Times New Roman" panose="02020603050405020304" pitchFamily="18" charset="0"/>
                <a:cs typeface="Times New Roman" panose="02020603050405020304" pitchFamily="18" charset="0"/>
              </a:rPr>
              <a:t>Error Definitions (cont)</a:t>
            </a:r>
          </a:p>
        </p:txBody>
      </p:sp>
      <p:sp>
        <p:nvSpPr>
          <p:cNvPr id="82947" name="Rectangle 3">
            <a:extLst>
              <a:ext uri="{FF2B5EF4-FFF2-40B4-BE49-F238E27FC236}">
                <a16:creationId xmlns:a16="http://schemas.microsoft.com/office/drawing/2014/main" id="{EC3FB9B1-4C7E-44E4-B0F9-A7B2F10778C1}"/>
              </a:ext>
            </a:extLst>
          </p:cNvPr>
          <p:cNvSpPr>
            <a:spLocks noGrp="1" noChangeArrowheads="1"/>
          </p:cNvSpPr>
          <p:nvPr>
            <p:ph type="body" idx="1"/>
          </p:nvPr>
        </p:nvSpPr>
        <p:spPr>
          <a:xfrm>
            <a:off x="716573" y="2282825"/>
            <a:ext cx="7886700" cy="3054106"/>
          </a:xfrm>
        </p:spPr>
        <p:txBody>
          <a:bodyPr>
            <a:normAutofit/>
          </a:bodyPr>
          <a:lstStyle/>
          <a:p>
            <a:pPr algn="just">
              <a:lnSpc>
                <a:spcPct val="90000"/>
              </a:lnSpc>
            </a:pPr>
            <a:r>
              <a:rPr lang="en-US" altLang="es-PE" sz="2800" dirty="0">
                <a:latin typeface="Times New Roman" panose="02020603050405020304" pitchFamily="18" charset="0"/>
                <a:cs typeface="Times New Roman" panose="02020603050405020304" pitchFamily="18" charset="0"/>
              </a:rPr>
              <a:t>The previous definitions of error relied on </a:t>
            </a:r>
            <a:r>
              <a:rPr lang="en-US" altLang="es-PE" sz="2800" b="1" dirty="0">
                <a:solidFill>
                  <a:srgbClr val="FF0000"/>
                </a:solidFill>
                <a:latin typeface="Times New Roman" panose="02020603050405020304" pitchFamily="18" charset="0"/>
                <a:cs typeface="Times New Roman" panose="02020603050405020304" pitchFamily="18" charset="0"/>
              </a:rPr>
              <a:t>knowing a true value</a:t>
            </a:r>
            <a:r>
              <a:rPr lang="en-US" altLang="es-PE" sz="2800" dirty="0">
                <a:latin typeface="Times New Roman" panose="02020603050405020304" pitchFamily="18" charset="0"/>
                <a:cs typeface="Times New Roman" panose="02020603050405020304" pitchFamily="18" charset="0"/>
              </a:rPr>
              <a:t>.  If that is not the case, approximations can be made to the error.</a:t>
            </a:r>
          </a:p>
          <a:p>
            <a:pPr algn="just"/>
            <a:r>
              <a:rPr lang="en-US" altLang="es-PE" sz="2800" dirty="0">
                <a:latin typeface="Times New Roman" panose="02020603050405020304" pitchFamily="18" charset="0"/>
                <a:cs typeface="Times New Roman" panose="02020603050405020304" pitchFamily="18" charset="0"/>
              </a:rPr>
              <a:t>For </a:t>
            </a:r>
            <a:r>
              <a:rPr lang="en-US" altLang="es-PE" sz="2800" b="1" dirty="0">
                <a:solidFill>
                  <a:srgbClr val="FF0000"/>
                </a:solidFill>
                <a:latin typeface="Times New Roman" panose="02020603050405020304" pitchFamily="18" charset="0"/>
                <a:cs typeface="Times New Roman" panose="02020603050405020304" pitchFamily="18" charset="0"/>
              </a:rPr>
              <a:t>iterative processes</a:t>
            </a:r>
            <a:r>
              <a:rPr lang="en-US" altLang="es-PE" dirty="0">
                <a:latin typeface="Times New Roman" panose="02020603050405020304" pitchFamily="18" charset="0"/>
                <a:cs typeface="Times New Roman" panose="02020603050405020304" pitchFamily="18" charset="0"/>
              </a:rPr>
              <a:t>, The approximate relative error </a:t>
            </a:r>
            <a:r>
              <a:rPr lang="en-US" altLang="es-PE" sz="2800" dirty="0">
                <a:latin typeface="Times New Roman" panose="02020603050405020304" pitchFamily="18" charset="0"/>
                <a:cs typeface="Times New Roman" panose="02020603050405020304" pitchFamily="18" charset="0"/>
              </a:rPr>
              <a:t>the error can be approximated as the difference in values between successive iterations.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a:extLst>
              <a:ext uri="{FF2B5EF4-FFF2-40B4-BE49-F238E27FC236}">
                <a16:creationId xmlns:a16="http://schemas.microsoft.com/office/drawing/2014/main" id="{0E0DF6EC-E301-48D9-B87F-9848873EA94B}"/>
              </a:ext>
            </a:extLst>
          </p:cNvPr>
          <p:cNvSpPr>
            <a:spLocks noChangeArrowheads="1"/>
          </p:cNvSpPr>
          <p:nvPr/>
        </p:nvSpPr>
        <p:spPr bwMode="auto">
          <a:xfrm>
            <a:off x="914400" y="3733800"/>
            <a:ext cx="7543800" cy="1905000"/>
          </a:xfrm>
          <a:prstGeom prst="rect">
            <a:avLst/>
          </a:prstGeom>
          <a:solidFill>
            <a:srgbClr val="CCFFFF"/>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s-PE" altLang="es-PE">
              <a:latin typeface="Times New Roman" panose="02020603050405020304" pitchFamily="18" charset="0"/>
              <a:cs typeface="Times New Roman" panose="02020603050405020304" pitchFamily="18" charset="0"/>
            </a:endParaRPr>
          </a:p>
        </p:txBody>
      </p:sp>
      <p:sp>
        <p:nvSpPr>
          <p:cNvPr id="14342" name="Rectangle 3">
            <a:extLst>
              <a:ext uri="{FF2B5EF4-FFF2-40B4-BE49-F238E27FC236}">
                <a16:creationId xmlns:a16="http://schemas.microsoft.com/office/drawing/2014/main" id="{D56BF9BC-20B5-4CF1-9A30-E9B710A28E1E}"/>
              </a:ext>
            </a:extLst>
          </p:cNvPr>
          <p:cNvSpPr>
            <a:spLocks noChangeArrowheads="1"/>
          </p:cNvSpPr>
          <p:nvPr/>
        </p:nvSpPr>
        <p:spPr bwMode="auto">
          <a:xfrm>
            <a:off x="914400" y="2286000"/>
            <a:ext cx="7543800" cy="1371600"/>
          </a:xfrm>
          <a:prstGeom prst="rect">
            <a:avLst/>
          </a:prstGeom>
          <a:solidFill>
            <a:srgbClr val="CCFFFF"/>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s-PE" altLang="es-PE">
              <a:latin typeface="Times New Roman" panose="02020603050405020304" pitchFamily="18" charset="0"/>
              <a:cs typeface="Times New Roman" panose="02020603050405020304" pitchFamily="18" charset="0"/>
            </a:endParaRPr>
          </a:p>
        </p:txBody>
      </p:sp>
      <p:sp>
        <p:nvSpPr>
          <p:cNvPr id="14343" name="Rectangle 5">
            <a:extLst>
              <a:ext uri="{FF2B5EF4-FFF2-40B4-BE49-F238E27FC236}">
                <a16:creationId xmlns:a16="http://schemas.microsoft.com/office/drawing/2014/main" id="{2F322E68-1A21-4E21-8198-36F283523C28}"/>
              </a:ext>
            </a:extLst>
          </p:cNvPr>
          <p:cNvSpPr>
            <a:spLocks noGrp="1" noChangeArrowheads="1"/>
          </p:cNvSpPr>
          <p:nvPr>
            <p:ph type="body" sz="half" idx="1"/>
          </p:nvPr>
        </p:nvSpPr>
        <p:spPr>
          <a:xfrm>
            <a:off x="457200" y="1600200"/>
            <a:ext cx="8382000" cy="4191000"/>
          </a:xfrm>
        </p:spPr>
        <p:txBody>
          <a:bodyPr/>
          <a:lstStyle/>
          <a:p>
            <a:pPr marL="609600" indent="-609600" eaLnBrk="1" hangingPunct="1">
              <a:buFont typeface="Wingdings" panose="05000000000000000000" pitchFamily="2" charset="2"/>
              <a:buNone/>
            </a:pPr>
            <a:r>
              <a:rPr lang="en-US" altLang="es-PE" sz="2900">
                <a:latin typeface="Times New Roman" panose="02020603050405020304" pitchFamily="18" charset="0"/>
                <a:cs typeface="Times New Roman" panose="02020603050405020304" pitchFamily="18" charset="0"/>
              </a:rPr>
              <a:t>When the true value is not known:</a:t>
            </a:r>
          </a:p>
          <a:p>
            <a:pPr marL="609600" indent="-609600" eaLnBrk="1" hangingPunct="1">
              <a:buFont typeface="Wingdings" panose="05000000000000000000" pitchFamily="2" charset="2"/>
              <a:buNone/>
            </a:pPr>
            <a:endParaRPr lang="en-US" altLang="es-PE" sz="1500">
              <a:latin typeface="Times New Roman" panose="02020603050405020304" pitchFamily="18" charset="0"/>
              <a:cs typeface="Times New Roman" panose="02020603050405020304" pitchFamily="18" charset="0"/>
            </a:endParaRPr>
          </a:p>
          <a:p>
            <a:pPr marL="609600" indent="-609600" eaLnBrk="1" hangingPunct="1">
              <a:buFont typeface="Wingdings" panose="05000000000000000000" pitchFamily="2" charset="2"/>
              <a:buNone/>
            </a:pPr>
            <a:r>
              <a:rPr lang="en-US" altLang="es-PE" sz="1900">
                <a:latin typeface="Times New Roman" panose="02020603050405020304" pitchFamily="18" charset="0"/>
                <a:cs typeface="Times New Roman" panose="02020603050405020304" pitchFamily="18" charset="0"/>
              </a:rPr>
              <a:t> </a:t>
            </a:r>
          </a:p>
        </p:txBody>
      </p:sp>
      <p:graphicFrame>
        <p:nvGraphicFramePr>
          <p:cNvPr id="14338" name="Object 6">
            <a:extLst>
              <a:ext uri="{FF2B5EF4-FFF2-40B4-BE49-F238E27FC236}">
                <a16:creationId xmlns:a16="http://schemas.microsoft.com/office/drawing/2014/main" id="{B8C36DF2-87C7-4DF6-BABD-B2B4BEF69C1A}"/>
              </a:ext>
            </a:extLst>
          </p:cNvPr>
          <p:cNvGraphicFramePr>
            <a:graphicFrameLocks noGrp="1" noChangeAspect="1"/>
          </p:cNvGraphicFramePr>
          <p:nvPr>
            <p:ph sz="quarter" idx="3"/>
          </p:nvPr>
        </p:nvGraphicFramePr>
        <p:xfrm>
          <a:off x="990600" y="2432050"/>
          <a:ext cx="7391400" cy="2930525"/>
        </p:xfrm>
        <a:graphic>
          <a:graphicData uri="http://schemas.openxmlformats.org/presentationml/2006/ole">
            <mc:AlternateContent xmlns:mc="http://schemas.openxmlformats.org/markup-compatibility/2006">
              <mc:Choice xmlns:v="urn:schemas-microsoft-com:vml" Requires="v">
                <p:oleObj name="Equation" r:id="rId3" imgW="2882880" imgH="1143000" progId="Equation.3">
                  <p:embed/>
                </p:oleObj>
              </mc:Choice>
              <mc:Fallback>
                <p:oleObj name="Equation" r:id="rId3" imgW="2882880" imgH="1143000" progId="Equation.3">
                  <p:embed/>
                  <p:pic>
                    <p:nvPicPr>
                      <p:cNvPr id="14338" name="Object 6">
                        <a:extLst>
                          <a:ext uri="{FF2B5EF4-FFF2-40B4-BE49-F238E27FC236}">
                            <a16:creationId xmlns:a16="http://schemas.microsoft.com/office/drawing/2014/main" id="{B8C36DF2-87C7-4DF6-BABD-B2B4BEF69C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432050"/>
                        <a:ext cx="7391400" cy="293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4" name="Rectangle 7">
            <a:extLst>
              <a:ext uri="{FF2B5EF4-FFF2-40B4-BE49-F238E27FC236}">
                <a16:creationId xmlns:a16="http://schemas.microsoft.com/office/drawing/2014/main" id="{FEBA36A5-DAA6-49BB-B82F-51F5E182C7A6}"/>
              </a:ext>
            </a:extLst>
          </p:cNvPr>
          <p:cNvSpPr>
            <a:spLocks noChangeArrowheads="1"/>
          </p:cNvSpPr>
          <p:nvPr/>
        </p:nvSpPr>
        <p:spPr bwMode="auto">
          <a:xfrm>
            <a:off x="448408" y="351692"/>
            <a:ext cx="8229600" cy="86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en-US" altLang="es-PE" sz="4400" dirty="0">
                <a:solidFill>
                  <a:schemeClr val="tx2"/>
                </a:solidFill>
                <a:latin typeface="Times New Roman" panose="02020603050405020304" pitchFamily="18" charset="0"/>
                <a:cs typeface="Times New Roman" panose="02020603050405020304" pitchFamily="18" charset="0"/>
              </a:rPr>
              <a:t>Error Definitions – </a:t>
            </a:r>
            <a:r>
              <a:rPr lang="en-US" altLang="es-PE" sz="2900" dirty="0">
                <a:solidFill>
                  <a:schemeClr val="tx2"/>
                </a:solidFill>
                <a:latin typeface="Times New Roman" panose="02020603050405020304" pitchFamily="18" charset="0"/>
                <a:cs typeface="Times New Roman" panose="02020603050405020304" pitchFamily="18" charset="0"/>
              </a:rPr>
              <a:t>Estimated Error</a:t>
            </a:r>
            <a:r>
              <a:rPr lang="en-US" altLang="es-PE" sz="5500" dirty="0">
                <a:solidFill>
                  <a:schemeClr val="tx2"/>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531181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5984</TotalTime>
  <Words>1988</Words>
  <Application>Microsoft Office PowerPoint</Application>
  <PresentationFormat>Presentación en pantalla (4:3)</PresentationFormat>
  <Paragraphs>219</Paragraphs>
  <Slides>40</Slides>
  <Notes>7</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40</vt:i4>
      </vt:variant>
    </vt:vector>
  </HeadingPairs>
  <TitlesOfParts>
    <vt:vector size="48" baseType="lpstr">
      <vt:lpstr>Arial</vt:lpstr>
      <vt:lpstr>Calibri</vt:lpstr>
      <vt:lpstr>Calibri Light</vt:lpstr>
      <vt:lpstr>Symbol</vt:lpstr>
      <vt:lpstr>Times New Roman</vt:lpstr>
      <vt:lpstr>Wingdings</vt:lpstr>
      <vt:lpstr>Office Theme</vt:lpstr>
      <vt:lpstr>Equation</vt:lpstr>
      <vt:lpstr>Calculo Numérico I  Clase Errores de Redondeo</vt:lpstr>
      <vt:lpstr>Objectives</vt:lpstr>
      <vt:lpstr>48.9</vt:lpstr>
      <vt:lpstr>Accuracy and Precision</vt:lpstr>
      <vt:lpstr>Error Definitions</vt:lpstr>
      <vt:lpstr>Presentación de PowerPoint</vt:lpstr>
      <vt:lpstr>Presentación de PowerPoint</vt:lpstr>
      <vt:lpstr>Error Definitions (cont)</vt:lpstr>
      <vt:lpstr>Presentación de PowerPoint</vt:lpstr>
      <vt:lpstr>Using Error Estimates</vt:lpstr>
      <vt:lpstr>Presentación de PowerPoint</vt:lpstr>
      <vt:lpstr>Presentación de PowerPoint</vt:lpstr>
      <vt:lpstr>Matlab Script:</vt:lpstr>
      <vt:lpstr>Roundoff Errors</vt:lpstr>
      <vt:lpstr>Calculator Example</vt:lpstr>
      <vt:lpstr>Machine Precisión</vt:lpstr>
      <vt:lpstr>Definition: Machine Precision</vt:lpstr>
      <vt:lpstr>Computer Number Representation</vt:lpstr>
      <vt:lpstr>Integer Representation </vt:lpstr>
      <vt:lpstr>Presentación de PowerPoint</vt:lpstr>
      <vt:lpstr>Floating-Point Representation</vt:lpstr>
      <vt:lpstr>Floating-Point Normalized Representation Example</vt:lpstr>
      <vt:lpstr>Implications of Floating-Point Representation</vt:lpstr>
      <vt:lpstr>Presentación de PowerPoint</vt:lpstr>
      <vt:lpstr>Presentación de PowerPoint</vt:lpstr>
      <vt:lpstr>Presentación de PowerPoint</vt:lpstr>
      <vt:lpstr>IEEE 754 Floating-Point Standard</vt:lpstr>
      <vt:lpstr>Presentación de PowerPoint</vt:lpstr>
      <vt:lpstr>Presentación de PowerPoint</vt:lpstr>
      <vt:lpstr>As good as it gets on our PCs …</vt:lpstr>
      <vt:lpstr>Largest and Samalles Values In Matlab</vt:lpstr>
      <vt:lpstr>Round-Off Error and Common Arithmetic Operations</vt:lpstr>
      <vt:lpstr>Round-Off Error and Large Computations</vt:lpstr>
      <vt:lpstr>Particular Problems Arising from Round-Off Error (1)</vt:lpstr>
      <vt:lpstr>Particular Problems Arising from Round-Off Error (2)</vt:lpstr>
      <vt:lpstr>Presentación de PowerPoint</vt:lpstr>
      <vt:lpstr>Presentación de PowerPoint</vt:lpstr>
      <vt:lpstr>Presentación de PowerPoint</vt:lpstr>
      <vt:lpstr>Tips for Avoiding Large Errors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Alberto Sanchez Rodas</dc:creator>
  <cp:lastModifiedBy>Luis Alberto Sanchez Rodas</cp:lastModifiedBy>
  <cp:revision>19</cp:revision>
  <dcterms:created xsi:type="dcterms:W3CDTF">2018-08-24T01:06:13Z</dcterms:created>
  <dcterms:modified xsi:type="dcterms:W3CDTF">2021-04-28T16:27:46Z</dcterms:modified>
</cp:coreProperties>
</file>