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58" r:id="rId3"/>
    <p:sldId id="259" r:id="rId4"/>
    <p:sldId id="260" r:id="rId5"/>
    <p:sldId id="261" r:id="rId6"/>
    <p:sldId id="287" r:id="rId7"/>
    <p:sldId id="288" r:id="rId8"/>
    <p:sldId id="262" r:id="rId9"/>
    <p:sldId id="374" r:id="rId10"/>
    <p:sldId id="264" r:id="rId11"/>
    <p:sldId id="289" r:id="rId12"/>
    <p:sldId id="266" r:id="rId13"/>
    <p:sldId id="267" r:id="rId14"/>
    <p:sldId id="268" r:id="rId15"/>
    <p:sldId id="269" r:id="rId16"/>
    <p:sldId id="366" r:id="rId17"/>
    <p:sldId id="367" r:id="rId18"/>
    <p:sldId id="368" r:id="rId19"/>
    <p:sldId id="369" r:id="rId20"/>
    <p:sldId id="370" r:id="rId21"/>
    <p:sldId id="372" r:id="rId22"/>
    <p:sldId id="270" r:id="rId23"/>
    <p:sldId id="275" r:id="rId24"/>
    <p:sldId id="271" r:id="rId25"/>
    <p:sldId id="272" r:id="rId26"/>
    <p:sldId id="273" r:id="rId27"/>
    <p:sldId id="274" r:id="rId28"/>
    <p:sldId id="276" r:id="rId29"/>
    <p:sldId id="277" r:id="rId30"/>
    <p:sldId id="278" r:id="rId31"/>
    <p:sldId id="279" r:id="rId32"/>
    <p:sldId id="285" r:id="rId33"/>
    <p:sldId id="280" r:id="rId34"/>
    <p:sldId id="286" r:id="rId35"/>
    <p:sldId id="284" r:id="rId36"/>
    <p:sldId id="371" r:id="rId37"/>
    <p:sldId id="373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589404-FAC7-4B94-9E2B-8906AF2BEABF}" v="21" dt="2019-06-12T19:01:47.5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Alberto Sanchez Rodas" userId="1347309035338fc6" providerId="LiveId" clId="{B7589404-FAC7-4B94-9E2B-8906AF2BEABF}"/>
    <pc:docChg chg="undo custSel addSld delSld modSld">
      <pc:chgData name="Luis Alberto Sanchez Rodas" userId="1347309035338fc6" providerId="LiveId" clId="{B7589404-FAC7-4B94-9E2B-8906AF2BEABF}" dt="2019-06-12T19:01:57.005" v="217" actId="1076"/>
      <pc:docMkLst>
        <pc:docMk/>
      </pc:docMkLst>
      <pc:sldChg chg="addSp modSp">
        <pc:chgData name="Luis Alberto Sanchez Rodas" userId="1347309035338fc6" providerId="LiveId" clId="{B7589404-FAC7-4B94-9E2B-8906AF2BEABF}" dt="2019-06-12T19:01:57.005" v="217" actId="1076"/>
        <pc:sldMkLst>
          <pc:docMk/>
          <pc:sldMk cId="0" sldId="269"/>
        </pc:sldMkLst>
        <pc:graphicFrameChg chg="mod">
          <ac:chgData name="Luis Alberto Sanchez Rodas" userId="1347309035338fc6" providerId="LiveId" clId="{B7589404-FAC7-4B94-9E2B-8906AF2BEABF}" dt="2019-06-12T19:00:55.751" v="213" actId="1076"/>
          <ac:graphicFrameMkLst>
            <pc:docMk/>
            <pc:sldMk cId="0" sldId="269"/>
            <ac:graphicFrameMk id="7170" creationId="{47FD4580-67A6-4076-8965-79F381A311C9}"/>
          </ac:graphicFrameMkLst>
        </pc:graphicFrameChg>
        <pc:picChg chg="add mod">
          <ac:chgData name="Luis Alberto Sanchez Rodas" userId="1347309035338fc6" providerId="LiveId" clId="{B7589404-FAC7-4B94-9E2B-8906AF2BEABF}" dt="2019-06-12T19:01:57.005" v="217" actId="1076"/>
          <ac:picMkLst>
            <pc:docMk/>
            <pc:sldMk cId="0" sldId="269"/>
            <ac:picMk id="2" creationId="{2D90A453-4A5F-4429-8389-0BABB9E1AF42}"/>
          </ac:picMkLst>
        </pc:picChg>
      </pc:sldChg>
      <pc:sldChg chg="addSp delSp modSp">
        <pc:chgData name="Luis Alberto Sanchez Rodas" userId="1347309035338fc6" providerId="LiveId" clId="{B7589404-FAC7-4B94-9E2B-8906AF2BEABF}" dt="2019-06-12T18:20:07.143" v="110" actId="1076"/>
        <pc:sldMkLst>
          <pc:docMk/>
          <pc:sldMk cId="0" sldId="276"/>
        </pc:sldMkLst>
        <pc:spChg chg="add del mod">
          <ac:chgData name="Luis Alberto Sanchez Rodas" userId="1347309035338fc6" providerId="LiveId" clId="{B7589404-FAC7-4B94-9E2B-8906AF2BEABF}" dt="2019-06-12T18:20:00.357" v="107" actId="478"/>
          <ac:spMkLst>
            <pc:docMk/>
            <pc:sldMk cId="0" sldId="276"/>
            <ac:spMk id="3" creationId="{F9E1248C-F488-454F-AFF7-793BA67A4738}"/>
          </ac:spMkLst>
        </pc:spChg>
        <pc:picChg chg="add mod">
          <ac:chgData name="Luis Alberto Sanchez Rodas" userId="1347309035338fc6" providerId="LiveId" clId="{B7589404-FAC7-4B94-9E2B-8906AF2BEABF}" dt="2019-06-12T18:20:07.143" v="110" actId="1076"/>
          <ac:picMkLst>
            <pc:docMk/>
            <pc:sldMk cId="0" sldId="276"/>
            <ac:picMk id="4" creationId="{1F53D119-9621-4419-B3C8-FC439883259E}"/>
          </ac:picMkLst>
        </pc:picChg>
        <pc:picChg chg="del">
          <ac:chgData name="Luis Alberto Sanchez Rodas" userId="1347309035338fc6" providerId="LiveId" clId="{B7589404-FAC7-4B94-9E2B-8906AF2BEABF}" dt="2019-06-12T18:19:57.261" v="106" actId="478"/>
          <ac:picMkLst>
            <pc:docMk/>
            <pc:sldMk cId="0" sldId="276"/>
            <ac:picMk id="29699" creationId="{8F2FD273-D299-4EA7-9309-B1E78F6D7D50}"/>
          </ac:picMkLst>
        </pc:picChg>
      </pc:sldChg>
      <pc:sldChg chg="addSp modSp">
        <pc:chgData name="Luis Alberto Sanchez Rodas" userId="1347309035338fc6" providerId="LiveId" clId="{B7589404-FAC7-4B94-9E2B-8906AF2BEABF}" dt="2019-06-12T18:39:48.039" v="212" actId="113"/>
        <pc:sldMkLst>
          <pc:docMk/>
          <pc:sldMk cId="0" sldId="278"/>
        </pc:sldMkLst>
        <pc:spChg chg="add mod">
          <ac:chgData name="Luis Alberto Sanchez Rodas" userId="1347309035338fc6" providerId="LiveId" clId="{B7589404-FAC7-4B94-9E2B-8906AF2BEABF}" dt="2019-06-12T18:39:48.039" v="212" actId="113"/>
          <ac:spMkLst>
            <pc:docMk/>
            <pc:sldMk cId="0" sldId="278"/>
            <ac:spMk id="2" creationId="{35EBF02F-FEB7-4D45-9E29-285D92E6E45D}"/>
          </ac:spMkLst>
        </pc:spChg>
        <pc:picChg chg="mod">
          <ac:chgData name="Luis Alberto Sanchez Rodas" userId="1347309035338fc6" providerId="LiveId" clId="{B7589404-FAC7-4B94-9E2B-8906AF2BEABF}" dt="2019-06-12T18:39:37.977" v="210" actId="1035"/>
          <ac:picMkLst>
            <pc:docMk/>
            <pc:sldMk cId="0" sldId="278"/>
            <ac:picMk id="30722" creationId="{0C6F7EDC-1F43-4956-9CDB-9A8FFFFBF805}"/>
          </ac:picMkLst>
        </pc:picChg>
      </pc:sldChg>
      <pc:sldChg chg="modSp">
        <pc:chgData name="Luis Alberto Sanchez Rodas" userId="1347309035338fc6" providerId="LiveId" clId="{B7589404-FAC7-4B94-9E2B-8906AF2BEABF}" dt="2019-06-12T17:32:25.793" v="0" actId="20577"/>
        <pc:sldMkLst>
          <pc:docMk/>
          <pc:sldMk cId="0" sldId="367"/>
        </pc:sldMkLst>
        <pc:spChg chg="mod">
          <ac:chgData name="Luis Alberto Sanchez Rodas" userId="1347309035338fc6" providerId="LiveId" clId="{B7589404-FAC7-4B94-9E2B-8906AF2BEABF}" dt="2019-06-12T17:32:25.793" v="0" actId="20577"/>
          <ac:spMkLst>
            <pc:docMk/>
            <pc:sldMk cId="0" sldId="367"/>
            <ac:spMk id="16387" creationId="{B62DA381-88ED-441E-87BA-1F4F89103DBA}"/>
          </ac:spMkLst>
        </pc:spChg>
      </pc:sldChg>
      <pc:sldChg chg="addSp delSp modSp">
        <pc:chgData name="Luis Alberto Sanchez Rodas" userId="1347309035338fc6" providerId="LiveId" clId="{B7589404-FAC7-4B94-9E2B-8906AF2BEABF}" dt="2019-06-12T18:03:37.317" v="66" actId="1076"/>
        <pc:sldMkLst>
          <pc:docMk/>
          <pc:sldMk cId="1243918004" sldId="370"/>
        </pc:sldMkLst>
        <pc:spChg chg="mod">
          <ac:chgData name="Luis Alberto Sanchez Rodas" userId="1347309035338fc6" providerId="LiveId" clId="{B7589404-FAC7-4B94-9E2B-8906AF2BEABF}" dt="2019-06-12T17:56:02.606" v="57" actId="1076"/>
          <ac:spMkLst>
            <pc:docMk/>
            <pc:sldMk cId="1243918004" sldId="370"/>
            <ac:spMk id="6" creationId="{1FA07974-F2EC-4A76-B30C-7E4CCF36442B}"/>
          </ac:spMkLst>
        </pc:spChg>
        <pc:spChg chg="mod">
          <ac:chgData name="Luis Alberto Sanchez Rodas" userId="1347309035338fc6" providerId="LiveId" clId="{B7589404-FAC7-4B94-9E2B-8906AF2BEABF}" dt="2019-06-12T17:55:57.759" v="56" actId="1076"/>
          <ac:spMkLst>
            <pc:docMk/>
            <pc:sldMk cId="1243918004" sldId="370"/>
            <ac:spMk id="7" creationId="{A3C32A1A-F798-4E9B-901E-BDA677FF127B}"/>
          </ac:spMkLst>
        </pc:spChg>
        <pc:spChg chg="del">
          <ac:chgData name="Luis Alberto Sanchez Rodas" userId="1347309035338fc6" providerId="LiveId" clId="{B7589404-FAC7-4B94-9E2B-8906AF2BEABF}" dt="2019-06-12T17:55:53.579" v="55" actId="478"/>
          <ac:spMkLst>
            <pc:docMk/>
            <pc:sldMk cId="1243918004" sldId="370"/>
            <ac:spMk id="9" creationId="{3F34E691-844E-4333-BE3C-03CCCD8EEC89}"/>
          </ac:spMkLst>
        </pc:spChg>
        <pc:picChg chg="add mod">
          <ac:chgData name="Luis Alberto Sanchez Rodas" userId="1347309035338fc6" providerId="LiveId" clId="{B7589404-FAC7-4B94-9E2B-8906AF2BEABF}" dt="2019-06-12T18:03:37.317" v="66" actId="1076"/>
          <ac:picMkLst>
            <pc:docMk/>
            <pc:sldMk cId="1243918004" sldId="370"/>
            <ac:picMk id="3" creationId="{54FCC151-89A6-4FB2-899B-D77D22B45372}"/>
          </ac:picMkLst>
        </pc:picChg>
        <pc:picChg chg="del">
          <ac:chgData name="Luis Alberto Sanchez Rodas" userId="1347309035338fc6" providerId="LiveId" clId="{B7589404-FAC7-4B94-9E2B-8906AF2BEABF}" dt="2019-06-12T17:49:01.436" v="1" actId="478"/>
          <ac:picMkLst>
            <pc:docMk/>
            <pc:sldMk cId="1243918004" sldId="370"/>
            <ac:picMk id="5" creationId="{226560A9-506C-46F2-8615-FB0A07FC1870}"/>
          </ac:picMkLst>
        </pc:picChg>
        <pc:picChg chg="del">
          <ac:chgData name="Luis Alberto Sanchez Rodas" userId="1347309035338fc6" providerId="LiveId" clId="{B7589404-FAC7-4B94-9E2B-8906AF2BEABF}" dt="2019-06-12T17:55:39.430" v="50" actId="478"/>
          <ac:picMkLst>
            <pc:docMk/>
            <pc:sldMk cId="1243918004" sldId="370"/>
            <ac:picMk id="8" creationId="{58AF2DFC-2B5A-4CB3-89D5-B82C1A4B7E32}"/>
          </ac:picMkLst>
        </pc:picChg>
      </pc:sldChg>
      <pc:sldChg chg="addSp delSp modSp add">
        <pc:chgData name="Luis Alberto Sanchez Rodas" userId="1347309035338fc6" providerId="LiveId" clId="{B7589404-FAC7-4B94-9E2B-8906AF2BEABF}" dt="2019-06-12T18:09:59.814" v="105" actId="20577"/>
        <pc:sldMkLst>
          <pc:docMk/>
          <pc:sldMk cId="2756822854" sldId="372"/>
        </pc:sldMkLst>
        <pc:spChg chg="del">
          <ac:chgData name="Luis Alberto Sanchez Rodas" userId="1347309035338fc6" providerId="LiveId" clId="{B7589404-FAC7-4B94-9E2B-8906AF2BEABF}" dt="2019-06-12T18:03:14.120" v="61" actId="478"/>
          <ac:spMkLst>
            <pc:docMk/>
            <pc:sldMk cId="2756822854" sldId="372"/>
            <ac:spMk id="2" creationId="{CFC6806E-EEE5-4061-9FF3-3AFF3F508B66}"/>
          </ac:spMkLst>
        </pc:spChg>
        <pc:spChg chg="del">
          <ac:chgData name="Luis Alberto Sanchez Rodas" userId="1347309035338fc6" providerId="LiveId" clId="{B7589404-FAC7-4B94-9E2B-8906AF2BEABF}" dt="2019-06-12T18:03:14.120" v="61" actId="478"/>
          <ac:spMkLst>
            <pc:docMk/>
            <pc:sldMk cId="2756822854" sldId="372"/>
            <ac:spMk id="3" creationId="{2BD4B336-9BD5-4477-94D5-ED9752D9DC4D}"/>
          </ac:spMkLst>
        </pc:spChg>
        <pc:spChg chg="add">
          <ac:chgData name="Luis Alberto Sanchez Rodas" userId="1347309035338fc6" providerId="LiveId" clId="{B7589404-FAC7-4B94-9E2B-8906AF2BEABF}" dt="2019-06-12T18:04:15.025" v="67"/>
          <ac:spMkLst>
            <pc:docMk/>
            <pc:sldMk cId="2756822854" sldId="372"/>
            <ac:spMk id="5" creationId="{FF818704-756C-4CF2-8981-0AB872F951E6}"/>
          </ac:spMkLst>
        </pc:spChg>
        <pc:spChg chg="add mod">
          <ac:chgData name="Luis Alberto Sanchez Rodas" userId="1347309035338fc6" providerId="LiveId" clId="{B7589404-FAC7-4B94-9E2B-8906AF2BEABF}" dt="2019-06-12T18:09:59.814" v="105" actId="20577"/>
          <ac:spMkLst>
            <pc:docMk/>
            <pc:sldMk cId="2756822854" sldId="372"/>
            <ac:spMk id="6" creationId="{5DC892B0-ADBC-4C60-8DF0-340D0DED9ABB}"/>
          </ac:spMkLst>
        </pc:spChg>
        <pc:spChg chg="add mod">
          <ac:chgData name="Luis Alberto Sanchez Rodas" userId="1347309035338fc6" providerId="LiveId" clId="{B7589404-FAC7-4B94-9E2B-8906AF2BEABF}" dt="2019-06-12T18:05:27.938" v="76" actId="1076"/>
          <ac:spMkLst>
            <pc:docMk/>
            <pc:sldMk cId="2756822854" sldId="372"/>
            <ac:spMk id="8" creationId="{A58F75B0-E599-4D13-ADF6-0DDB18E7B291}"/>
          </ac:spMkLst>
        </pc:spChg>
        <pc:picChg chg="add mod">
          <ac:chgData name="Luis Alberto Sanchez Rodas" userId="1347309035338fc6" providerId="LiveId" clId="{B7589404-FAC7-4B94-9E2B-8906AF2BEABF}" dt="2019-06-12T18:05:15.708" v="73" actId="1076"/>
          <ac:picMkLst>
            <pc:docMk/>
            <pc:sldMk cId="2756822854" sldId="372"/>
            <ac:picMk id="4" creationId="{82EC2762-D03C-44AE-9D53-C6A6B75D3EE2}"/>
          </ac:picMkLst>
        </pc:picChg>
        <pc:picChg chg="add mod">
          <ac:chgData name="Luis Alberto Sanchez Rodas" userId="1347309035338fc6" providerId="LiveId" clId="{B7589404-FAC7-4B94-9E2B-8906AF2BEABF}" dt="2019-06-12T18:05:17.103" v="74" actId="1076"/>
          <ac:picMkLst>
            <pc:docMk/>
            <pc:sldMk cId="2756822854" sldId="372"/>
            <ac:picMk id="7" creationId="{E91EA580-3986-4D44-96A8-3FEC1FF663BB}"/>
          </ac:picMkLst>
        </pc:picChg>
      </pc:sldChg>
      <pc:sldChg chg="add del">
        <pc:chgData name="Luis Alberto Sanchez Rodas" userId="1347309035338fc6" providerId="LiveId" clId="{B7589404-FAC7-4B94-9E2B-8906AF2BEABF}" dt="2019-06-12T18:03:18.376" v="63"/>
        <pc:sldMkLst>
          <pc:docMk/>
          <pc:sldMk cId="2539538385" sldId="373"/>
        </pc:sldMkLst>
      </pc:sldChg>
      <pc:sldChg chg="addSp delSp modSp add">
        <pc:chgData name="Luis Alberto Sanchez Rodas" userId="1347309035338fc6" providerId="LiveId" clId="{B7589404-FAC7-4B94-9E2B-8906AF2BEABF}" dt="2019-06-12T18:33:46.549" v="178" actId="1076"/>
        <pc:sldMkLst>
          <pc:docMk/>
          <pc:sldMk cId="3531284100" sldId="373"/>
        </pc:sldMkLst>
        <pc:spChg chg="mod">
          <ac:chgData name="Luis Alberto Sanchez Rodas" userId="1347309035338fc6" providerId="LiveId" clId="{B7589404-FAC7-4B94-9E2B-8906AF2BEABF}" dt="2019-06-12T18:27:52.063" v="119" actId="14100"/>
          <ac:spMkLst>
            <pc:docMk/>
            <pc:sldMk cId="3531284100" sldId="373"/>
            <ac:spMk id="2" creationId="{33BDD78D-B0A0-4E82-8E62-142942B209FB}"/>
          </ac:spMkLst>
        </pc:spChg>
        <pc:spChg chg="del">
          <ac:chgData name="Luis Alberto Sanchez Rodas" userId="1347309035338fc6" providerId="LiveId" clId="{B7589404-FAC7-4B94-9E2B-8906AF2BEABF}" dt="2019-06-12T18:27:54.748" v="120" actId="478"/>
          <ac:spMkLst>
            <pc:docMk/>
            <pc:sldMk cId="3531284100" sldId="373"/>
            <ac:spMk id="3" creationId="{EDAA630E-28C0-4F4E-8E52-0B83783BFC76}"/>
          </ac:spMkLst>
        </pc:spChg>
        <pc:spChg chg="del">
          <ac:chgData name="Luis Alberto Sanchez Rodas" userId="1347309035338fc6" providerId="LiveId" clId="{B7589404-FAC7-4B94-9E2B-8906AF2BEABF}" dt="2019-06-12T18:27:54.748" v="120" actId="478"/>
          <ac:spMkLst>
            <pc:docMk/>
            <pc:sldMk cId="3531284100" sldId="373"/>
            <ac:spMk id="4" creationId="{9DAC22BC-DFCA-4158-B8DC-E085984F8D7F}"/>
          </ac:spMkLst>
        </pc:spChg>
        <pc:spChg chg="del">
          <ac:chgData name="Luis Alberto Sanchez Rodas" userId="1347309035338fc6" providerId="LiveId" clId="{B7589404-FAC7-4B94-9E2B-8906AF2BEABF}" dt="2019-06-12T18:27:54.748" v="120" actId="478"/>
          <ac:spMkLst>
            <pc:docMk/>
            <pc:sldMk cId="3531284100" sldId="373"/>
            <ac:spMk id="5" creationId="{6359EC77-FB5F-4A19-8135-517501E940D4}"/>
          </ac:spMkLst>
        </pc:spChg>
        <pc:spChg chg="add mod">
          <ac:chgData name="Luis Alberto Sanchez Rodas" userId="1347309035338fc6" providerId="LiveId" clId="{B7589404-FAC7-4B94-9E2B-8906AF2BEABF}" dt="2019-06-12T18:33:46.549" v="178" actId="1076"/>
          <ac:spMkLst>
            <pc:docMk/>
            <pc:sldMk cId="3531284100" sldId="373"/>
            <ac:spMk id="8" creationId="{F52532C5-857C-4E01-8C7A-B781B229D65C}"/>
          </ac:spMkLst>
        </pc:spChg>
        <pc:picChg chg="add del">
          <ac:chgData name="Luis Alberto Sanchez Rodas" userId="1347309035338fc6" providerId="LiveId" clId="{B7589404-FAC7-4B94-9E2B-8906AF2BEABF}" dt="2019-06-12T18:31:27.314" v="122" actId="478"/>
          <ac:picMkLst>
            <pc:docMk/>
            <pc:sldMk cId="3531284100" sldId="373"/>
            <ac:picMk id="6" creationId="{6B301474-E34F-49C7-8943-4358380CD8DC}"/>
          </ac:picMkLst>
        </pc:picChg>
        <pc:picChg chg="add mod">
          <ac:chgData name="Luis Alberto Sanchez Rodas" userId="1347309035338fc6" providerId="LiveId" clId="{B7589404-FAC7-4B94-9E2B-8906AF2BEABF}" dt="2019-06-12T18:33:41.697" v="177" actId="1035"/>
          <ac:picMkLst>
            <pc:docMk/>
            <pc:sldMk cId="3531284100" sldId="373"/>
            <ac:picMk id="7" creationId="{4B600A20-D3D1-4691-AFC2-3C241AA2C16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82ADA-FF2C-4A80-A54F-0654F26FF1C4}" type="datetimeFigureOut">
              <a:rPr lang="es-PE" smtClean="0"/>
              <a:t>4/07/2021</a:t>
            </a:fld>
            <a:endParaRPr lang="es-P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9410D-B448-4B31-9D8C-B94AC6FE674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64548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F72F714C-3227-4FE3-B022-757923BF53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CE2ADB3-A7EC-4B44-AD2E-994FD57EC0DA}" type="slidenum">
              <a:rPr lang="en-GB" altLang="en-US"/>
              <a:pPr eaLnBrk="1" hangingPunct="1"/>
              <a:t>2</a:t>
            </a:fld>
            <a:endParaRPr lang="en-GB" altLang="en-US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EE4851AF-A14E-4045-A787-3B86C6186A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D9BCF321-E324-4B79-98FE-C60585EA62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008A39A0-15D1-4C19-A152-C8856F70EA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E40DB85-A284-4201-A836-448D509783E7}" type="slidenum">
              <a:rPr lang="en-GB" altLang="en-US"/>
              <a:pPr eaLnBrk="1" hangingPunct="1"/>
              <a:t>15</a:t>
            </a:fld>
            <a:endParaRPr lang="en-GB" alt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94D9E5CD-E2C4-4017-8B8F-EB1B6D6081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EFEE5DB1-E8C5-4E0E-8CE0-4E512629B8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58FBB32A-176E-415C-8FD1-259498E3AD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28E72F2-90AF-41D1-A178-6E9F60A57714}" type="slidenum">
              <a:rPr lang="ar-SA" altLang="en-US">
                <a:latin typeface="Arial" panose="020B0604020202020204" pitchFamily="34" charset="0"/>
              </a:rPr>
              <a:pPr eaLnBrk="1" hangingPunct="1"/>
              <a:t>16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90CB3C5A-117A-462B-8198-E2C1BCD987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A6519EAF-A7CA-4E55-B887-FAE05EEC18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6F808389-36D4-4957-A5FC-763FD13927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AF49720-DA14-4993-9354-977D3CA05B03}" type="slidenum">
              <a:rPr lang="ar-SA" altLang="en-US">
                <a:latin typeface="Arial" panose="020B0604020202020204" pitchFamily="34" charset="0"/>
              </a:rPr>
              <a:pPr eaLnBrk="1" hangingPunct="1"/>
              <a:t>17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4A15B02C-8854-4355-8571-ABE8DE9380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D0853786-148D-4C0D-B230-0C188706E4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776969DD-51BD-49C1-ABE6-60CF695419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57A235D-7B80-474D-9C08-6439FC9E47D2}" type="slidenum">
              <a:rPr lang="en-GB" altLang="en-US"/>
              <a:pPr eaLnBrk="1" hangingPunct="1"/>
              <a:t>22</a:t>
            </a:fld>
            <a:endParaRPr lang="en-GB" altLang="en-US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37EE5C04-6EE2-4946-8FFD-EF4627BE74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46C7AA0D-05BB-444F-94E3-26BAB6A290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933596C8-89F8-4852-B8F8-9059F0369B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938E6C2-7409-44F2-AE92-4F4EDC9A42E7}" type="slidenum">
              <a:rPr lang="en-GB" altLang="en-US"/>
              <a:pPr eaLnBrk="1" hangingPunct="1"/>
              <a:t>23</a:t>
            </a:fld>
            <a:endParaRPr lang="en-GB" altLang="en-US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C5673998-8EC7-47EB-A4A4-208F327935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370BB28F-B1FF-43CE-B152-7CE06B98A2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25CBE3D0-B499-4868-8ABD-51CE105F00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18CBC7A-47E3-442D-9DA9-148D58CF3870}" type="slidenum">
              <a:rPr lang="en-GB" altLang="en-US"/>
              <a:pPr eaLnBrk="1" hangingPunct="1"/>
              <a:t>24</a:t>
            </a:fld>
            <a:endParaRPr lang="en-GB" altLang="en-US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F4710DF2-0489-4492-AA0A-10D8A6EEB9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A316273C-2318-44FD-BB02-5C7F7B325F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CC4F15DF-04B5-456C-81C0-A5A747CA81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4EE24DB-F249-4214-B44A-4EE325B274C6}" type="slidenum">
              <a:rPr lang="en-GB" altLang="en-US"/>
              <a:pPr eaLnBrk="1" hangingPunct="1"/>
              <a:t>25</a:t>
            </a:fld>
            <a:endParaRPr lang="en-GB" altLang="en-US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00BC425C-1CD8-4BF2-93E1-8DF28ABC57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7A1677B5-C24E-49A4-BD1A-ECD9983DC9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D7E221C9-DA6B-4905-9B4B-9A6A743039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FB724EB-EE86-4966-BEDF-60B712A479B3}" type="slidenum">
              <a:rPr lang="en-GB" altLang="en-US"/>
              <a:pPr eaLnBrk="1" hangingPunct="1"/>
              <a:t>26</a:t>
            </a:fld>
            <a:endParaRPr lang="en-GB" altLang="en-US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75C3A6B4-4C16-4D4A-9514-E8ADBEB630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CA144620-FEAE-4437-9A09-981392CCCE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CD25A658-DD85-4C11-80DC-A25EE51B3E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C4FC543-A01D-476B-BF73-51AAAE25943B}" type="slidenum">
              <a:rPr lang="en-GB" altLang="en-US"/>
              <a:pPr eaLnBrk="1" hangingPunct="1"/>
              <a:t>27</a:t>
            </a:fld>
            <a:endParaRPr lang="en-GB" altLang="en-US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14046A85-58BD-415F-B57D-654A7BFAAB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7B89D1C6-BC57-4333-AE2F-283B1DC73F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AE5D082C-A061-4A4F-A160-B89DB3D20E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6D27937-9896-4E90-B25D-9FEA8CC7F982}" type="slidenum">
              <a:rPr lang="en-GB" altLang="en-US"/>
              <a:pPr eaLnBrk="1" hangingPunct="1"/>
              <a:t>28</a:t>
            </a:fld>
            <a:endParaRPr lang="en-GB" altLang="en-US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D0C8DD51-A614-4489-B122-16D5E6547C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EC27ABC1-51B5-46C6-B924-941302D991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1B74280D-601E-4D48-AB3D-1C01CD98AF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3A159A5-42CC-4F1E-A933-87106656D7B2}" type="slidenum">
              <a:rPr lang="en-GB" altLang="en-US"/>
              <a:pPr eaLnBrk="1" hangingPunct="1"/>
              <a:t>3</a:t>
            </a:fld>
            <a:endParaRPr lang="en-GB" altLang="en-US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B8C6C93C-D40A-421A-8805-0D418024FE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72F3C151-F639-40B9-9455-E79009F574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B41FBAE8-D5D3-4869-B93C-2BC1C5C47A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F06CF75-37DF-479E-86CA-58626B74CDFB}" type="slidenum">
              <a:rPr lang="en-GB" altLang="en-US"/>
              <a:pPr eaLnBrk="1" hangingPunct="1"/>
              <a:t>29</a:t>
            </a:fld>
            <a:endParaRPr lang="en-GB" altLang="en-US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A21427F0-C05E-4498-A604-8DB13303D4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EB6A6594-3FB2-45CC-8DD2-7EAB60B3CD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F346625A-D5E1-4899-B6F2-737734974C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1B0CFE6-82F4-4082-B90F-38A51038C980}" type="slidenum">
              <a:rPr lang="en-GB" altLang="en-US"/>
              <a:pPr eaLnBrk="1" hangingPunct="1"/>
              <a:t>30</a:t>
            </a:fld>
            <a:endParaRPr lang="en-GB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2AF656DF-EF83-4C96-8EF4-2806C1E3A7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9A979620-CD9B-4F2A-BBD7-78557C2218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DE391D46-E907-420F-A472-D1BF2BDAF1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70BDD3E-BF11-49AF-BE9A-2A1570A14697}" type="slidenum">
              <a:rPr lang="en-GB" altLang="en-US"/>
              <a:pPr eaLnBrk="1" hangingPunct="1"/>
              <a:t>31</a:t>
            </a:fld>
            <a:endParaRPr lang="en-GB" altLang="en-US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20A1C6F6-B723-44CC-924E-0123D10EA2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E8AEFD33-A7FD-4EEE-8AF3-45B5BA6929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D03666F5-8593-4CBB-9742-8CC8CB097C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CB198B9-9EAC-4E49-B7E9-3A407A4AE9C0}" type="slidenum">
              <a:rPr lang="en-GB" altLang="en-US"/>
              <a:pPr eaLnBrk="1" hangingPunct="1"/>
              <a:t>32</a:t>
            </a:fld>
            <a:endParaRPr lang="en-GB" altLang="en-US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5DD25A92-0142-4868-B754-A0D3847552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262893CD-9E4A-48BB-A5E4-3E6F52A5E1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E5F890A8-76AD-48CE-9E96-2B4CA681ED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A2F3E2F-CA70-4E26-BE90-90756E1C8258}" type="slidenum">
              <a:rPr lang="en-GB" altLang="en-US"/>
              <a:pPr eaLnBrk="1" hangingPunct="1"/>
              <a:t>33</a:t>
            </a:fld>
            <a:endParaRPr lang="en-GB" altLang="en-US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55224A6B-0A11-485E-A0BF-23A2F71147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829AB4B3-CA98-4E7E-AEF7-8675ABF335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F9AF4FE4-E0BE-4EBA-8F91-5202E16117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98B61DD-5609-4FE0-A42A-17B9FF8EA3E2}" type="slidenum">
              <a:rPr lang="en-GB" altLang="en-US"/>
              <a:pPr eaLnBrk="1" hangingPunct="1"/>
              <a:t>34</a:t>
            </a:fld>
            <a:endParaRPr lang="en-GB" altLang="en-US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B8C54013-86C9-4C52-AB21-57F0422D8C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28BFE448-6991-4554-9F02-06DE6394AE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84D0347A-A45B-47E6-A441-10DAC85FB5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410B59D-B653-42A9-8C8C-A53FA2501AF0}" type="slidenum">
              <a:rPr lang="en-GB" altLang="en-US"/>
              <a:pPr eaLnBrk="1" hangingPunct="1"/>
              <a:t>35</a:t>
            </a:fld>
            <a:endParaRPr lang="en-GB" altLang="en-US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EB1A88AF-AE63-4883-82B4-F6CD63A3F7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188430C7-51B7-42FF-B97E-BF5E0BEBA9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4FFA180F-2B29-48B9-A0A7-20E6119FDB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28580C7-61DC-4771-94FF-0BFDF6AECC7A}" type="slidenum">
              <a:rPr lang="en-GB" altLang="en-US"/>
              <a:pPr eaLnBrk="1" hangingPunct="1"/>
              <a:t>4</a:t>
            </a:fld>
            <a:endParaRPr lang="en-GB" altLang="en-US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ABBCFEF5-41AB-4C1B-A39C-BBFF7AD426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8D521CCF-FBA7-4002-A82B-0FEEA2ECDA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A01A5A27-162A-4012-9893-953BC5DFF2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87083A4-E7CB-492A-BF5D-3981AD482695}" type="slidenum">
              <a:rPr lang="en-GB" altLang="en-US"/>
              <a:pPr eaLnBrk="1" hangingPunct="1"/>
              <a:t>5</a:t>
            </a:fld>
            <a:endParaRPr lang="en-GB" altLang="en-US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516BA36A-1F85-43DF-94A1-75B6BE6B94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C91A1B7B-6869-4B99-91B7-C228883768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EE18551C-38C3-4BAE-BDF8-C52F46DC9B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5CDCC77-FBCD-4706-8B06-93AEF8D089B1}" type="slidenum">
              <a:rPr lang="en-GB" altLang="en-US"/>
              <a:pPr eaLnBrk="1" hangingPunct="1"/>
              <a:t>8</a:t>
            </a:fld>
            <a:endParaRPr lang="en-GB" altLang="en-US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E14C1C23-3BE8-4288-B7AA-5B1C3C2F0F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C3A6129A-E68C-4979-829B-E994B3E8FF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8B59D95B-70A3-42A3-A6FF-AF7D63BE2C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FEA8660-803A-42E8-916D-D5D24EDED9E1}" type="slidenum">
              <a:rPr lang="en-GB" altLang="en-US"/>
              <a:pPr eaLnBrk="1" hangingPunct="1"/>
              <a:t>10</a:t>
            </a:fld>
            <a:endParaRPr lang="en-GB" altLang="en-US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695507E4-9B10-4946-AA75-5FF8801EB9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7E8CD9BE-9243-4C69-BAB4-3C512D56C6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D0A4478A-39FB-4FCE-B446-E30153FB1A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2F25BD5-C3EA-4827-85D2-0F73D7C8756F}" type="slidenum">
              <a:rPr lang="en-GB" altLang="en-US"/>
              <a:pPr eaLnBrk="1" hangingPunct="1"/>
              <a:t>12</a:t>
            </a:fld>
            <a:endParaRPr lang="en-GB" altLang="en-US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AA8F12EE-0E57-499B-AA18-A5D62B241C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C610FFE0-D34B-4178-938F-60EA61DB93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956589C0-A4CA-4F68-B94D-C450DDBAD2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D7E6EA6-58DA-41B4-8F24-FD86E35395DA}" type="slidenum">
              <a:rPr lang="en-GB" altLang="en-US"/>
              <a:pPr eaLnBrk="1" hangingPunct="1"/>
              <a:t>13</a:t>
            </a:fld>
            <a:endParaRPr lang="en-GB" altLang="en-US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FAB33ECA-FCA8-4C66-9B1E-A9F5871C94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D005525F-6196-4DF1-B4C7-DCDACE9AAF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BE30A687-4172-4BAB-9B29-6ADDFBD6E8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6B9BB22-F484-4E37-8FFB-58906AEFA70F}" type="slidenum">
              <a:rPr lang="en-GB" altLang="en-US"/>
              <a:pPr eaLnBrk="1" hangingPunct="1"/>
              <a:t>14</a:t>
            </a:fld>
            <a:endParaRPr lang="en-GB" altLang="en-US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D802C31E-DFE1-4E80-91B9-6017EA66BA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B868FC54-FA58-4C8C-87ED-3F24D47148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9404-3E37-452D-97C3-B970B4680A85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0760-B500-4889-AE5D-40BDE0E81A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8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9404-3E37-452D-97C3-B970B4680A85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0760-B500-4889-AE5D-40BDE0E81A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84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9404-3E37-452D-97C3-B970B4680A85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0760-B500-4889-AE5D-40BDE0E81A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68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DC91DF5-8EE1-4575-B375-D7E7D4D32A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44765DD-7DC9-478D-A654-594B86F44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A0BB7C6-D3F6-49D1-9A25-C9DE2E96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FE3A70B-519E-4590-9B02-C00BB950E7B7}" type="slidenum">
              <a:rPr lang="ar-SA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0426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87F49-C008-4D19-A2CD-F6A91345AD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29E61-614F-4A7C-881C-D1EECCDCA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80185-7B0C-44DF-AAA2-92C0FA38F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2F5E41C-11B4-4151-901E-CC521EC57A4B}" type="slidenum">
              <a:rPr lang="ar-SA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2137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8DA2A18-601F-45AA-98E2-6B87120468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A24FCA3-EC39-4507-95DD-CC752F666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C805425-17B8-4118-84D8-C2C5951E7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0952BCE-EAEA-4EDC-97B6-EFCB627FD03F}" type="slidenum">
              <a:rPr lang="ar-SA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573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9404-3E37-452D-97C3-B970B4680A85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0760-B500-4889-AE5D-40BDE0E81A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15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9404-3E37-452D-97C3-B970B4680A85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0760-B500-4889-AE5D-40BDE0E81A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32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9404-3E37-452D-97C3-B970B4680A85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0760-B500-4889-AE5D-40BDE0E81A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78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9404-3E37-452D-97C3-B970B4680A85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0760-B500-4889-AE5D-40BDE0E81A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31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9404-3E37-452D-97C3-B970B4680A85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0760-B500-4889-AE5D-40BDE0E81A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8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9404-3E37-452D-97C3-B970B4680A85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0760-B500-4889-AE5D-40BDE0E81A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49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9404-3E37-452D-97C3-B970B4680A85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0760-B500-4889-AE5D-40BDE0E81A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75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9404-3E37-452D-97C3-B970B4680A85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0760-B500-4889-AE5D-40BDE0E81A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9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D9404-3E37-452D-97C3-B970B4680A85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50760-B500-4889-AE5D-40BDE0E81A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22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8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9.png"/><Relationship Id="rId4" Type="http://schemas.openxmlformats.org/officeDocument/2006/relationships/image" Target="../media/image28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4" Type="http://schemas.openxmlformats.org/officeDocument/2006/relationships/image" Target="../media/image31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8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9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4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jpeg"/><Relationship Id="rId4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49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31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50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oleObject" Target="../embeddings/oleObject35.bin"/><Relationship Id="rId7" Type="http://schemas.openxmlformats.org/officeDocument/2006/relationships/image" Target="../media/image3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3.wmf"/><Relationship Id="rId11" Type="http://schemas.openxmlformats.org/officeDocument/2006/relationships/image" Target="../media/image55.wmf"/><Relationship Id="rId5" Type="http://schemas.openxmlformats.org/officeDocument/2006/relationships/oleObject" Target="../embeddings/oleObject36.bin"/><Relationship Id="rId10" Type="http://schemas.openxmlformats.org/officeDocument/2006/relationships/oleObject" Target="../embeddings/oleObject38.bin"/><Relationship Id="rId4" Type="http://schemas.openxmlformats.org/officeDocument/2006/relationships/image" Target="../media/image52.wmf"/><Relationship Id="rId9" Type="http://schemas.openxmlformats.org/officeDocument/2006/relationships/image" Target="../media/image54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58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42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6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46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4.bin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emf"/><Relationship Id="rId9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10.wmf"/><Relationship Id="rId7" Type="http://schemas.openxmlformats.org/officeDocument/2006/relationships/image" Target="../media/image12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emf"/><Relationship Id="rId5" Type="http://schemas.openxmlformats.org/officeDocument/2006/relationships/image" Target="../media/image15.jpeg"/><Relationship Id="rId4" Type="http://schemas.openxmlformats.org/officeDocument/2006/relationships/image" Target="../media/image1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9261A-356F-4903-A25B-AFBEFBA7CF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Integración Numérica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8F91AF-703B-46DB-B92D-458D84A6B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65599" y="5125893"/>
            <a:ext cx="4177145" cy="60974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Luis Sanchez</a:t>
            </a:r>
          </a:p>
        </p:txBody>
      </p:sp>
    </p:spTree>
    <p:extLst>
      <p:ext uri="{BB962C8B-B14F-4D97-AF65-F5344CB8AC3E}">
        <p14:creationId xmlns:p14="http://schemas.microsoft.com/office/powerpoint/2010/main" val="1909968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0EBBDA42-9580-4537-9119-E6C95F0AAC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7543800" cy="863600"/>
          </a:xfrm>
        </p:spPr>
        <p:txBody>
          <a:bodyPr/>
          <a:lstStyle/>
          <a:p>
            <a:pPr algn="just"/>
            <a:r>
              <a:rPr lang="en-US" altLang="ar-SA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Trapezoidal Rule</a:t>
            </a:r>
            <a:endParaRPr lang="en-US" altLang="en-US" b="1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CC045570-C524-42D1-8C14-0058F709A7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1719263"/>
            <a:ext cx="8362950" cy="3203719"/>
          </a:xfrm>
        </p:spPr>
        <p:txBody>
          <a:bodyPr/>
          <a:lstStyle/>
          <a:p>
            <a:pPr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One way to improve the accuracy of the trapezoidal rule is to divide the integration interval from a to b into a number of segments and apply the method to each segment.</a:t>
            </a:r>
          </a:p>
          <a:p>
            <a:pPr algn="just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areas of individual segments can then be added to yield the integral for the entire interval.</a:t>
            </a:r>
          </a:p>
          <a:p>
            <a:pPr algn="just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C67CF603-6558-422B-9ED3-76D5590A7A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727" y="277813"/>
            <a:ext cx="8502073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Trapezoid Method</a:t>
            </a:r>
            <a:b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Multiple Application Rule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721A9A69-6FEA-4A0F-89EF-2B724B6AB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3063" y="5943600"/>
            <a:ext cx="396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67DC2B8F-CEA3-407A-AB83-81F229A85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8063" y="59436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2DAC00B8-BE04-4F81-BCA1-50EBA5E29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2098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f(x)</a:t>
            </a:r>
          </a:p>
        </p:txBody>
      </p:sp>
      <p:sp>
        <p:nvSpPr>
          <p:cNvPr id="10" name="Line 6">
            <a:extLst>
              <a:ext uri="{FF2B5EF4-FFF2-40B4-BE49-F238E27FC236}">
                <a16:creationId xmlns:a16="http://schemas.microsoft.com/office/drawing/2014/main" id="{56C34E37-7B9A-4360-9329-1452F1DB89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67263" y="236220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Line 7">
            <a:extLst>
              <a:ext uri="{FF2B5EF4-FFF2-40B4-BE49-F238E27FC236}">
                <a16:creationId xmlns:a16="http://schemas.microsoft.com/office/drawing/2014/main" id="{337B06C2-380A-41D8-A4C6-D60EDAA46A6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7263" y="53340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Object 8">
            <a:extLst>
              <a:ext uri="{FF2B5EF4-FFF2-40B4-BE49-F238E27FC236}">
                <a16:creationId xmlns:a16="http://schemas.microsoft.com/office/drawing/2014/main" id="{3DBEDFDC-B58C-4246-8FDF-0FD39C1068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9088" y="5410200"/>
          <a:ext cx="2430462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0" imgH="228600" progId="Equation.3">
                  <p:embed/>
                </p:oleObj>
              </mc:Choice>
              <mc:Fallback>
                <p:oleObj name="Equation" r:id="rId2" imgW="1143000" imgH="228600" progId="Equation.3">
                  <p:embed/>
                  <p:pic>
                    <p:nvPicPr>
                      <p:cNvPr id="12" name="Object 8">
                        <a:extLst>
                          <a:ext uri="{FF2B5EF4-FFF2-40B4-BE49-F238E27FC236}">
                            <a16:creationId xmlns:a16="http://schemas.microsoft.com/office/drawing/2014/main" id="{3DBEDFDC-B58C-4246-8FDF-0FD39C1068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9088" y="5410200"/>
                        <a:ext cx="2430462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Freeform 9">
            <a:extLst>
              <a:ext uri="{FF2B5EF4-FFF2-40B4-BE49-F238E27FC236}">
                <a16:creationId xmlns:a16="http://schemas.microsoft.com/office/drawing/2014/main" id="{FEFB753B-54F6-42A9-BC42-182EE7D3C00D}"/>
              </a:ext>
            </a:extLst>
          </p:cNvPr>
          <p:cNvSpPr>
            <a:spLocks/>
          </p:cNvSpPr>
          <p:nvPr/>
        </p:nvSpPr>
        <p:spPr bwMode="auto">
          <a:xfrm>
            <a:off x="5148263" y="2882900"/>
            <a:ext cx="3276600" cy="1447800"/>
          </a:xfrm>
          <a:custGeom>
            <a:avLst/>
            <a:gdLst>
              <a:gd name="T0" fmla="*/ 0 w 2064"/>
              <a:gd name="T1" fmla="*/ 2147483647 h 912"/>
              <a:gd name="T2" fmla="*/ 2147483647 w 2064"/>
              <a:gd name="T3" fmla="*/ 2147483647 h 912"/>
              <a:gd name="T4" fmla="*/ 2147483647 w 2064"/>
              <a:gd name="T5" fmla="*/ 2147483647 h 912"/>
              <a:gd name="T6" fmla="*/ 2147483647 w 2064"/>
              <a:gd name="T7" fmla="*/ 2147483647 h 912"/>
              <a:gd name="T8" fmla="*/ 2147483647 w 2064"/>
              <a:gd name="T9" fmla="*/ 2147483647 h 912"/>
              <a:gd name="T10" fmla="*/ 2147483647 w 2064"/>
              <a:gd name="T11" fmla="*/ 2147483647 h 9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064"/>
              <a:gd name="T19" fmla="*/ 0 h 912"/>
              <a:gd name="T20" fmla="*/ 2064 w 2064"/>
              <a:gd name="T21" fmla="*/ 912 h 9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064" h="912">
                <a:moveTo>
                  <a:pt x="0" y="488"/>
                </a:moveTo>
                <a:cubicBezTo>
                  <a:pt x="116" y="680"/>
                  <a:pt x="232" y="872"/>
                  <a:pt x="384" y="824"/>
                </a:cubicBezTo>
                <a:cubicBezTo>
                  <a:pt x="536" y="776"/>
                  <a:pt x="744" y="320"/>
                  <a:pt x="912" y="200"/>
                </a:cubicBezTo>
                <a:cubicBezTo>
                  <a:pt x="1080" y="80"/>
                  <a:pt x="1240" y="0"/>
                  <a:pt x="1392" y="104"/>
                </a:cubicBezTo>
                <a:cubicBezTo>
                  <a:pt x="1544" y="208"/>
                  <a:pt x="1712" y="736"/>
                  <a:pt x="1824" y="824"/>
                </a:cubicBezTo>
                <a:cubicBezTo>
                  <a:pt x="1936" y="912"/>
                  <a:pt x="2024" y="664"/>
                  <a:pt x="2064" y="632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5BD299D8-2C83-4581-800C-12F88C602F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05463" y="4191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Line 11">
            <a:extLst>
              <a:ext uri="{FF2B5EF4-FFF2-40B4-BE49-F238E27FC236}">
                <a16:creationId xmlns:a16="http://schemas.microsoft.com/office/drawing/2014/main" id="{40455F1E-F8ED-4BAE-BAEE-FD25EFFB33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38863" y="38100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Line 12">
            <a:extLst>
              <a:ext uri="{FF2B5EF4-FFF2-40B4-BE49-F238E27FC236}">
                <a16:creationId xmlns:a16="http://schemas.microsoft.com/office/drawing/2014/main" id="{2539D9E6-428A-4913-AB8D-6EF9D3C6EE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48463" y="31242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Line 13">
            <a:extLst>
              <a:ext uri="{FF2B5EF4-FFF2-40B4-BE49-F238E27FC236}">
                <a16:creationId xmlns:a16="http://schemas.microsoft.com/office/drawing/2014/main" id="{6DE6457F-931E-4601-B17B-16FAF1ACF3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34263" y="31242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913AA2A7-7C44-4EB2-802F-D826ECA23E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05463" y="38100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Line 15">
            <a:extLst>
              <a:ext uri="{FF2B5EF4-FFF2-40B4-BE49-F238E27FC236}">
                <a16:creationId xmlns:a16="http://schemas.microsoft.com/office/drawing/2014/main" id="{462AC069-CEBF-4C45-B834-4E452D4DCB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38863" y="3124200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44F24A21-2526-4FB9-9AC8-4BF34EB36C9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8463" y="3124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CE5D1587-986F-487E-AF6F-0D22957FA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8463" y="3124200"/>
            <a:ext cx="685800" cy="2209800"/>
          </a:xfrm>
          <a:prstGeom prst="rect">
            <a:avLst/>
          </a:prstGeom>
          <a:solidFill>
            <a:schemeClr val="accent1">
              <a:alpha val="30196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18">
            <a:extLst>
              <a:ext uri="{FF2B5EF4-FFF2-40B4-BE49-F238E27FC236}">
                <a16:creationId xmlns:a16="http://schemas.microsoft.com/office/drawing/2014/main" id="{D5539EBE-C0D5-4B47-8EBF-6596E53B2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863" y="3810000"/>
            <a:ext cx="609600" cy="1524000"/>
          </a:xfrm>
          <a:prstGeom prst="rect">
            <a:avLst/>
          </a:prstGeom>
          <a:solidFill>
            <a:srgbClr val="00FF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AutoShape 19">
            <a:extLst>
              <a:ext uri="{FF2B5EF4-FFF2-40B4-BE49-F238E27FC236}">
                <a16:creationId xmlns:a16="http://schemas.microsoft.com/office/drawing/2014/main" id="{2C3954D2-CEAB-4B79-8371-F88A7E8CC1C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138863" y="3124200"/>
            <a:ext cx="609600" cy="685800"/>
          </a:xfrm>
          <a:prstGeom prst="rtTriangle">
            <a:avLst/>
          </a:prstGeom>
          <a:solidFill>
            <a:srgbClr val="00FF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0">
            <a:extLst>
              <a:ext uri="{FF2B5EF4-FFF2-40B4-BE49-F238E27FC236}">
                <a16:creationId xmlns:a16="http://schemas.microsoft.com/office/drawing/2014/main" id="{041B31FC-1A8D-419D-9AD6-17EB3D1AE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5463" y="4191000"/>
            <a:ext cx="533400" cy="1143000"/>
          </a:xfrm>
          <a:prstGeom prst="rect">
            <a:avLst/>
          </a:prstGeom>
          <a:solidFill>
            <a:schemeClr val="accent1">
              <a:alpha val="3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AutoShape 21">
            <a:extLst>
              <a:ext uri="{FF2B5EF4-FFF2-40B4-BE49-F238E27FC236}">
                <a16:creationId xmlns:a16="http://schemas.microsoft.com/office/drawing/2014/main" id="{0E81F7AA-0F6B-410D-AB17-B4456E11B11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605463" y="3810000"/>
            <a:ext cx="533400" cy="381000"/>
          </a:xfrm>
          <a:prstGeom prst="rtTriangle">
            <a:avLst/>
          </a:prstGeom>
          <a:solidFill>
            <a:schemeClr val="accent1">
              <a:alpha val="3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Object 22">
            <a:extLst>
              <a:ext uri="{FF2B5EF4-FFF2-40B4-BE49-F238E27FC236}">
                <a16:creationId xmlns:a16="http://schemas.microsoft.com/office/drawing/2014/main" id="{0431E92F-A22A-4962-BBA5-9BF21E4202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2362200"/>
          <a:ext cx="4019550" cy="278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90640" imgH="1244520" progId="Equation.3">
                  <p:embed/>
                </p:oleObj>
              </mc:Choice>
              <mc:Fallback>
                <p:oleObj name="Equation" r:id="rId4" imgW="1790640" imgH="1244520" progId="Equation.3">
                  <p:embed/>
                  <p:pic>
                    <p:nvPicPr>
                      <p:cNvPr id="26" name="Object 22">
                        <a:extLst>
                          <a:ext uri="{FF2B5EF4-FFF2-40B4-BE49-F238E27FC236}">
                            <a16:creationId xmlns:a16="http://schemas.microsoft.com/office/drawing/2014/main" id="{0431E92F-A22A-4962-BBA5-9BF21E4202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362200"/>
                        <a:ext cx="4019550" cy="278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3">
            <a:extLst>
              <a:ext uri="{FF2B5EF4-FFF2-40B4-BE49-F238E27FC236}">
                <a16:creationId xmlns:a16="http://schemas.microsoft.com/office/drawing/2014/main" id="{0149F1EA-E449-4852-9B8C-AA60DE8AF0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1676400"/>
          <a:ext cx="4038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41400" imgH="393480" progId="Equation.3">
                  <p:embed/>
                </p:oleObj>
              </mc:Choice>
              <mc:Fallback>
                <p:oleObj name="Equation" r:id="rId6" imgW="1841400" imgH="393480" progId="Equation.3">
                  <p:embed/>
                  <p:pic>
                    <p:nvPicPr>
                      <p:cNvPr id="27" name="Object 23">
                        <a:extLst>
                          <a:ext uri="{FF2B5EF4-FFF2-40B4-BE49-F238E27FC236}">
                            <a16:creationId xmlns:a16="http://schemas.microsoft.com/office/drawing/2014/main" id="{0149F1EA-E449-4852-9B8C-AA60DE8AF0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676400"/>
                        <a:ext cx="40386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Line 24">
            <a:extLst>
              <a:ext uri="{FF2B5EF4-FFF2-40B4-BE49-F238E27FC236}">
                <a16:creationId xmlns:a16="http://schemas.microsoft.com/office/drawing/2014/main" id="{231A3439-4FFB-4952-B5B2-F7DF24A0C2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43663" y="2590800"/>
            <a:ext cx="0" cy="1600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 Box 25">
            <a:extLst>
              <a:ext uri="{FF2B5EF4-FFF2-40B4-BE49-F238E27FC236}">
                <a16:creationId xmlns:a16="http://schemas.microsoft.com/office/drawing/2014/main" id="{EE299DA1-1345-45BC-A685-ADD2A804A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51816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87784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4" descr="Fig2107">
            <a:extLst>
              <a:ext uri="{FF2B5EF4-FFF2-40B4-BE49-F238E27FC236}">
                <a16:creationId xmlns:a16="http://schemas.microsoft.com/office/drawing/2014/main" id="{996EB102-132C-4355-BCB7-AF61689DD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6" b="77571"/>
          <a:stretch>
            <a:fillRect/>
          </a:stretch>
        </p:blipFill>
        <p:spPr bwMode="auto">
          <a:xfrm>
            <a:off x="838200" y="1452419"/>
            <a:ext cx="3300413" cy="228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5" descr="Fig2107">
            <a:extLst>
              <a:ext uri="{FF2B5EF4-FFF2-40B4-BE49-F238E27FC236}">
                <a16:creationId xmlns:a16="http://schemas.microsoft.com/office/drawing/2014/main" id="{99898DAC-65D2-49F2-9A74-BE56B84F9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29" b="52928"/>
          <a:stretch>
            <a:fillRect/>
          </a:stretch>
        </p:blipFill>
        <p:spPr bwMode="auto">
          <a:xfrm>
            <a:off x="838200" y="3941621"/>
            <a:ext cx="3290888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6" descr="Fig2107">
            <a:extLst>
              <a:ext uri="{FF2B5EF4-FFF2-40B4-BE49-F238E27FC236}">
                <a16:creationId xmlns:a16="http://schemas.microsoft.com/office/drawing/2014/main" id="{C3C7A60E-AFD8-42A1-A9A5-8C485B98F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86" b="28072"/>
          <a:stretch>
            <a:fillRect/>
          </a:stretch>
        </p:blipFill>
        <p:spPr bwMode="auto">
          <a:xfrm>
            <a:off x="4495800" y="1452419"/>
            <a:ext cx="3290888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7" descr="Fig2107">
            <a:extLst>
              <a:ext uri="{FF2B5EF4-FFF2-40B4-BE49-F238E27FC236}">
                <a16:creationId xmlns:a16="http://schemas.microsoft.com/office/drawing/2014/main" id="{B91A976D-EF4A-4CD6-A831-09E84FA6A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358" b="4500"/>
          <a:stretch>
            <a:fillRect/>
          </a:stretch>
        </p:blipFill>
        <p:spPr bwMode="auto">
          <a:xfrm>
            <a:off x="4495800" y="3941621"/>
            <a:ext cx="3290888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Rectangle 8">
            <a:extLst>
              <a:ext uri="{FF2B5EF4-FFF2-40B4-BE49-F238E27FC236}">
                <a16:creationId xmlns:a16="http://schemas.microsoft.com/office/drawing/2014/main" id="{74DEA98C-DECD-486E-98F4-3A326AAA87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928687"/>
          </a:xfrm>
        </p:spPr>
        <p:txBody>
          <a:bodyPr/>
          <a:lstStyle/>
          <a:p>
            <a:r>
              <a:rPr lang="en-US" altLang="ar-SA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Trapezoidal Rule</a:t>
            </a:r>
            <a:endParaRPr lang="en-US" altLang="en-US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>
            <a:extLst>
              <a:ext uri="{FF2B5EF4-FFF2-40B4-BE49-F238E27FC236}">
                <a16:creationId xmlns:a16="http://schemas.microsoft.com/office/drawing/2014/main" id="{C456B1D6-D793-4F61-9326-1D1806B46C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858837"/>
          </a:xfrm>
        </p:spPr>
        <p:txBody>
          <a:bodyPr/>
          <a:lstStyle/>
          <a:p>
            <a:r>
              <a:rPr lang="en-US" altLang="ar-SA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Trapezoidal Rule</a:t>
            </a:r>
            <a:endParaRPr lang="en-US" altLang="en-US" b="1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146" name="Object 4">
            <a:extLst>
              <a:ext uri="{FF2B5EF4-FFF2-40B4-BE49-F238E27FC236}">
                <a16:creationId xmlns:a16="http://schemas.microsoft.com/office/drawing/2014/main" id="{7FE6B338-18BD-436C-84E4-294F7CC7A4A5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862013" y="1103313"/>
          <a:ext cx="5257800" cy="185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590560" imgH="914400" progId="Equation.3">
                  <p:embed/>
                </p:oleObj>
              </mc:Choice>
              <mc:Fallback>
                <p:oleObj name="Equation" r:id="rId3" imgW="2590560" imgH="914400" progId="Equation.3">
                  <p:embed/>
                  <p:pic>
                    <p:nvPicPr>
                      <p:cNvPr id="6146" name="Object 4">
                        <a:extLst>
                          <a:ext uri="{FF2B5EF4-FFF2-40B4-BE49-F238E27FC236}">
                            <a16:creationId xmlns:a16="http://schemas.microsoft.com/office/drawing/2014/main" id="{7FE6B338-18BD-436C-84E4-294F7CC7A4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013" y="1103313"/>
                        <a:ext cx="5257800" cy="185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8">
            <a:extLst>
              <a:ext uri="{FF2B5EF4-FFF2-40B4-BE49-F238E27FC236}">
                <a16:creationId xmlns:a16="http://schemas.microsoft.com/office/drawing/2014/main" id="{75F3328B-122C-425E-825D-EC311A845518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323850" y="4221163"/>
          <a:ext cx="8278813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746160" imgH="393480" progId="Equation.3">
                  <p:embed/>
                </p:oleObj>
              </mc:Choice>
              <mc:Fallback>
                <p:oleObj name="Equation" r:id="rId5" imgW="3746160" imgH="393480" progId="Equation.3">
                  <p:embed/>
                  <p:pic>
                    <p:nvPicPr>
                      <p:cNvPr id="6147" name="Object 8">
                        <a:extLst>
                          <a:ext uri="{FF2B5EF4-FFF2-40B4-BE49-F238E27FC236}">
                            <a16:creationId xmlns:a16="http://schemas.microsoft.com/office/drawing/2014/main" id="{75F3328B-122C-425E-825D-EC311A8455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221163"/>
                        <a:ext cx="8278813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11">
            <a:extLst>
              <a:ext uri="{FF2B5EF4-FFF2-40B4-BE49-F238E27FC236}">
                <a16:creationId xmlns:a16="http://schemas.microsoft.com/office/drawing/2014/main" id="{27FCE1E8-A36A-41E4-BB08-061FEB106AE2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395288" y="5157788"/>
          <a:ext cx="4752975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095200" imgH="457200" progId="Equation.3">
                  <p:embed/>
                </p:oleObj>
              </mc:Choice>
              <mc:Fallback>
                <p:oleObj name="Equation" r:id="rId7" imgW="2095200" imgH="457200" progId="Equation.3">
                  <p:embed/>
                  <p:pic>
                    <p:nvPicPr>
                      <p:cNvPr id="6148" name="Object 11">
                        <a:extLst>
                          <a:ext uri="{FF2B5EF4-FFF2-40B4-BE49-F238E27FC236}">
                            <a16:creationId xmlns:a16="http://schemas.microsoft.com/office/drawing/2014/main" id="{27FCE1E8-A36A-41E4-BB08-061FEB106A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5157788"/>
                        <a:ext cx="4752975" cy="103663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rgbClr val="800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Rectangle 10">
            <a:extLst>
              <a:ext uri="{FF2B5EF4-FFF2-40B4-BE49-F238E27FC236}">
                <a16:creationId xmlns:a16="http://schemas.microsoft.com/office/drawing/2014/main" id="{8EB24C56-67B1-443A-8A1E-1AFB790D1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068638"/>
            <a:ext cx="813593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ar-SA" sz="3000">
                <a:latin typeface="Times New Roman" panose="02020603050405020304" pitchFamily="18" charset="0"/>
                <a:cs typeface="Times New Roman" panose="02020603050405020304" pitchFamily="18" charset="0"/>
              </a:rPr>
              <a:t>Substitute into the integrals for f(x) by f</a:t>
            </a:r>
            <a:r>
              <a:rPr lang="en-US" altLang="ar-SA" sz="3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ar-SA" sz="3000">
                <a:latin typeface="Times New Roman" panose="02020603050405020304" pitchFamily="18" charset="0"/>
                <a:cs typeface="Times New Roman" panose="02020603050405020304" pitchFamily="18" charset="0"/>
              </a:rPr>
              <a:t>(x) in each segment and integrate</a:t>
            </a:r>
            <a:r>
              <a:rPr lang="en-US" altLang="ar-SA" sz="28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4" descr="Fig2108">
            <a:extLst>
              <a:ext uri="{FF2B5EF4-FFF2-40B4-BE49-F238E27FC236}">
                <a16:creationId xmlns:a16="http://schemas.microsoft.com/office/drawing/2014/main" id="{6A00B61C-1CF2-4C58-A0F2-5E64B09A4F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4631" y="306677"/>
            <a:ext cx="5543898" cy="4874923"/>
          </a:xfrm>
          <a:noFill/>
        </p:spPr>
      </p:pic>
      <p:graphicFrame>
        <p:nvGraphicFramePr>
          <p:cNvPr id="3" name="Object 11">
            <a:extLst>
              <a:ext uri="{FF2B5EF4-FFF2-40B4-BE49-F238E27FC236}">
                <a16:creationId xmlns:a16="http://schemas.microsoft.com/office/drawing/2014/main" id="{C4CCAD9B-D954-4862-B2D2-A001EFC819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2197289"/>
              </p:ext>
            </p:extLst>
          </p:nvPr>
        </p:nvGraphicFramePr>
        <p:xfrm>
          <a:off x="1946997" y="5407170"/>
          <a:ext cx="4752975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95200" imgH="457200" progId="Equation.3">
                  <p:embed/>
                </p:oleObj>
              </mc:Choice>
              <mc:Fallback>
                <p:oleObj name="Equation" r:id="rId4" imgW="2095200" imgH="457200" progId="Equation.3">
                  <p:embed/>
                  <p:pic>
                    <p:nvPicPr>
                      <p:cNvPr id="3" name="Object 11">
                        <a:extLst>
                          <a:ext uri="{FF2B5EF4-FFF2-40B4-BE49-F238E27FC236}">
                            <a16:creationId xmlns:a16="http://schemas.microsoft.com/office/drawing/2014/main" id="{C4CCAD9B-D954-4862-B2D2-A001EFC819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6997" y="5407170"/>
                        <a:ext cx="4752975" cy="103663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rgbClr val="800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F95ADEE6-F6C3-4B97-BC3B-E349229EE4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277813"/>
            <a:ext cx="7543800" cy="936625"/>
          </a:xfrm>
        </p:spPr>
        <p:txBody>
          <a:bodyPr/>
          <a:lstStyle/>
          <a:p>
            <a:r>
              <a:rPr lang="en-US" altLang="ar-SA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Trapezoidal Rule</a:t>
            </a:r>
            <a:endParaRPr lang="en-US" altLang="en-US" b="1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0B87DD98-F3D7-49A7-B211-310CA5B787E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2875"/>
            <a:ext cx="8218488" cy="3842616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An error for multiple-application trapezoidal rule can be obtained by summing the individual errors for each segment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170" name="Object 4">
            <a:extLst>
              <a:ext uri="{FF2B5EF4-FFF2-40B4-BE49-F238E27FC236}">
                <a16:creationId xmlns:a16="http://schemas.microsoft.com/office/drawing/2014/main" id="{47FD4580-67A6-4076-8965-79F381A311C9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40777617"/>
              </p:ext>
            </p:extLst>
          </p:nvPr>
        </p:nvGraphicFramePr>
        <p:xfrm>
          <a:off x="4829305" y="4345312"/>
          <a:ext cx="2736850" cy="166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30040" imgH="685800" progId="Equation.3">
                  <p:embed/>
                </p:oleObj>
              </mc:Choice>
              <mc:Fallback>
                <p:oleObj name="Equation" r:id="rId3" imgW="1130040" imgH="685800" progId="Equation.3">
                  <p:embed/>
                  <p:pic>
                    <p:nvPicPr>
                      <p:cNvPr id="7170" name="Object 4">
                        <a:extLst>
                          <a:ext uri="{FF2B5EF4-FFF2-40B4-BE49-F238E27FC236}">
                            <a16:creationId xmlns:a16="http://schemas.microsoft.com/office/drawing/2014/main" id="{47FD4580-67A6-4076-8965-79F381A311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9305" y="4345312"/>
                        <a:ext cx="2736850" cy="16605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2D90A453-4A5F-4429-8389-0BABB9E1AF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050" y="2700381"/>
            <a:ext cx="3341444" cy="111926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>
            <a:extLst>
              <a:ext uri="{FF2B5EF4-FFF2-40B4-BE49-F238E27FC236}">
                <a16:creationId xmlns:a16="http://schemas.microsoft.com/office/drawing/2014/main" id="{42F1F247-1174-4D69-BAF1-9CB3B38CE1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15366" name="Text Box 3">
            <a:extLst>
              <a:ext uri="{FF2B5EF4-FFF2-40B4-BE49-F238E27FC236}">
                <a16:creationId xmlns:a16="http://schemas.microsoft.com/office/drawing/2014/main" id="{A3A49894-E077-4F45-BA8C-B09A4B3C1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905000"/>
            <a:ext cx="3352800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Given a tabulated values of the velocity of an object.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Obtain an estimate of the distance traveled in the interval [0,3].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504836" name="Group 4">
            <a:extLst>
              <a:ext uri="{FF2B5EF4-FFF2-40B4-BE49-F238E27FC236}">
                <a16:creationId xmlns:a16="http://schemas.microsoft.com/office/drawing/2014/main" id="{56AC1B12-C906-4355-A0E6-04A491D778BF}"/>
              </a:ext>
            </a:extLst>
          </p:cNvPr>
          <p:cNvGraphicFramePr>
            <a:graphicFrameLocks noGrp="1"/>
          </p:cNvGraphicFramePr>
          <p:nvPr/>
        </p:nvGraphicFramePr>
        <p:xfrm>
          <a:off x="4038600" y="1981200"/>
          <a:ext cx="4762500" cy="1238250"/>
        </p:xfrm>
        <a:graphic>
          <a:graphicData uri="http://schemas.openxmlformats.org/drawingml/2006/table">
            <a:tbl>
              <a:tblPr/>
              <a:tblGrid>
                <a:gridCol w="1681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9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99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9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 (s)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Velocity (m/s)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387" name="Text Box 24">
            <a:extLst>
              <a:ext uri="{FF2B5EF4-FFF2-40B4-BE49-F238E27FC236}">
                <a16:creationId xmlns:a16="http://schemas.microsoft.com/office/drawing/2014/main" id="{047D45A7-9A36-4496-91BC-661AF08F5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800600"/>
            <a:ext cx="7239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 = integral of the velocity 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4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362" name="Object 25">
            <a:extLst>
              <a:ext uri="{FF2B5EF4-FFF2-40B4-BE49-F238E27FC236}">
                <a16:creationId xmlns:a16="http://schemas.microsoft.com/office/drawing/2014/main" id="{F7793DBF-D8AD-4AE3-A2F8-11EC9E1606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50284"/>
              </p:ext>
            </p:extLst>
          </p:nvPr>
        </p:nvGraphicFramePr>
        <p:xfrm>
          <a:off x="1685492" y="5529084"/>
          <a:ext cx="5013325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96800" imgH="355320" progId="Equation.3">
                  <p:embed/>
                </p:oleObj>
              </mc:Choice>
              <mc:Fallback>
                <p:oleObj name="Equation" r:id="rId3" imgW="1396800" imgH="355320" progId="Equation.3">
                  <p:embed/>
                  <p:pic>
                    <p:nvPicPr>
                      <p:cNvPr id="15362" name="Object 25">
                        <a:extLst>
                          <a:ext uri="{FF2B5EF4-FFF2-40B4-BE49-F238E27FC236}">
                            <a16:creationId xmlns:a16="http://schemas.microsoft.com/office/drawing/2014/main" id="{F7793DBF-D8AD-4AE3-A2F8-11EC9E1606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492" y="5529084"/>
                        <a:ext cx="5013325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>
            <a:extLst>
              <a:ext uri="{FF2B5EF4-FFF2-40B4-BE49-F238E27FC236}">
                <a16:creationId xmlns:a16="http://schemas.microsoft.com/office/drawing/2014/main" id="{62240751-F3F2-4E42-9EAB-A0378DF81C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0350" y="242886"/>
            <a:ext cx="7886700" cy="1325563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Example 1</a:t>
            </a:r>
          </a:p>
        </p:txBody>
      </p:sp>
      <p:graphicFrame>
        <p:nvGraphicFramePr>
          <p:cNvPr id="506883" name="Group 3">
            <a:extLst>
              <a:ext uri="{FF2B5EF4-FFF2-40B4-BE49-F238E27FC236}">
                <a16:creationId xmlns:a16="http://schemas.microsoft.com/office/drawing/2014/main" id="{5136A427-39B7-4B8D-8429-E1A1DD92C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602758"/>
              </p:ext>
            </p:extLst>
          </p:nvPr>
        </p:nvGraphicFramePr>
        <p:xfrm>
          <a:off x="4047836" y="1429329"/>
          <a:ext cx="4343400" cy="1273463"/>
        </p:xfrm>
        <a:graphic>
          <a:graphicData uri="http://schemas.openxmlformats.org/drawingml/2006/table">
            <a:tbl>
              <a:tblPr/>
              <a:tblGrid>
                <a:gridCol w="143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7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 (s)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2.0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3.0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02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Velocity (m/s)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06903" name="Object 23">
            <a:extLst>
              <a:ext uri="{FF2B5EF4-FFF2-40B4-BE49-F238E27FC236}">
                <a16:creationId xmlns:a16="http://schemas.microsoft.com/office/drawing/2014/main" id="{15F41DA8-99C7-4CD1-BC03-7D61B64E4C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3366524"/>
              </p:ext>
            </p:extLst>
          </p:nvPr>
        </p:nvGraphicFramePr>
        <p:xfrm>
          <a:off x="1647825" y="3382963"/>
          <a:ext cx="4940300" cy="277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38280" imgH="1371600" progId="Equation.3">
                  <p:embed/>
                </p:oleObj>
              </mc:Choice>
              <mc:Fallback>
                <p:oleObj name="Equation" r:id="rId3" imgW="2438280" imgH="1371600" progId="Equation.3">
                  <p:embed/>
                  <p:pic>
                    <p:nvPicPr>
                      <p:cNvPr id="506903" name="Object 23">
                        <a:extLst>
                          <a:ext uri="{FF2B5EF4-FFF2-40B4-BE49-F238E27FC236}">
                            <a16:creationId xmlns:a16="http://schemas.microsoft.com/office/drawing/2014/main" id="{15F41DA8-99C7-4CD1-BC03-7D61B64E4C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825" y="3382963"/>
                        <a:ext cx="4940300" cy="2779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Object 24">
                <a:extLst>
                  <a:ext uri="{FF2B5EF4-FFF2-40B4-BE49-F238E27FC236}">
                    <a16:creationId xmlns:a16="http://schemas.microsoft.com/office/drawing/2014/main" id="{B62DA381-88ED-441E-87BA-1F4F89103DBA}"/>
                  </a:ext>
                </a:extLst>
              </p:cNvPr>
              <p:cNvSpPr txBox="1"/>
              <p:nvPr/>
            </p:nvSpPr>
            <p:spPr bwMode="auto">
              <a:xfrm>
                <a:off x="203200" y="1382713"/>
                <a:ext cx="3575050" cy="145285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sz="2400" i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s-PE" sz="2400" i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PE" sz="2400" i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interval</m:t>
                      </m:r>
                      <m:r>
                        <m:rPr>
                          <m:nor/>
                        </m:rPr>
                        <a:rPr lang="es-PE" sz="2400" i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PE" sz="2400" i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is</m:t>
                      </m:r>
                      <m:r>
                        <m:rPr>
                          <m:nor/>
                        </m:rPr>
                        <a:rPr lang="es-PE" sz="2400" i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PE" sz="2400" i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divided</m:t>
                      </m:r>
                      <m:r>
                        <m:rPr>
                          <m:nor/>
                        </m:rPr>
                        <a:rPr lang="es-PE" sz="2400" i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s-PE" sz="2400" i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into</m:t>
                      </m:r>
                      <m:r>
                        <m:rPr>
                          <m:nor/>
                        </m:rPr>
                        <a:rPr lang="es-PE" sz="2400" i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PE" sz="2400" i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PE" sz="2400" i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subintervals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s-PE" sz="2400" i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Base</m:t>
                      </m:r>
                      <m:r>
                        <m:rPr>
                          <m:nor/>
                        </m:rPr>
                        <a:rPr lang="es-PE" sz="2400" i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PE" sz="2400" i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points</m:t>
                      </m:r>
                      <m:r>
                        <m:rPr>
                          <m:nor/>
                        </m:rPr>
                        <a:rPr lang="es-PE" sz="2400" i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PE" sz="2400" i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are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s-P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s-P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P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P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P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P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P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s-PE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387" name="Object 24">
                <a:extLst>
                  <a:ext uri="{FF2B5EF4-FFF2-40B4-BE49-F238E27FC236}">
                    <a16:creationId xmlns:a16="http://schemas.microsoft.com/office/drawing/2014/main" id="{B62DA381-88ED-441E-87BA-1F4F89103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200" y="1382713"/>
                <a:ext cx="3575050" cy="1452851"/>
              </a:xfrm>
              <a:prstGeom prst="rect">
                <a:avLst/>
              </a:prstGeom>
              <a:blipFill>
                <a:blip r:embed="rId6"/>
                <a:stretch>
                  <a:fillRect l="-51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6905" name="Rectangle 25">
            <a:extLst>
              <a:ext uri="{FF2B5EF4-FFF2-40B4-BE49-F238E27FC236}">
                <a16:creationId xmlns:a16="http://schemas.microsoft.com/office/drawing/2014/main" id="{AAA9DF52-F5AD-451A-A918-3772912F6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352800"/>
            <a:ext cx="6096000" cy="2819400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6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90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21D49-BB9D-41D1-8C6B-F2369ED80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s-PE" dirty="0"/>
            </a:br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Algoritmos computacionales para la</a:t>
            </a:r>
            <a:b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regla del trapecio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7D6AEC-DFDB-452D-B323-8C8DB81ED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2539855"/>
            <a:ext cx="741045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995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070CB-95B4-4DDF-8421-25C1FD459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504" y="115745"/>
            <a:ext cx="7886700" cy="854074"/>
          </a:xfrm>
        </p:spPr>
        <p:txBody>
          <a:bodyPr>
            <a:normAutofit/>
          </a:bodyPr>
          <a:lstStyle/>
          <a:p>
            <a:r>
              <a:rPr lang="es-PE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Matlab </a:t>
            </a:r>
            <a:r>
              <a:rPr lang="es-PE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Codigo</a:t>
            </a:r>
            <a:r>
              <a:rPr lang="es-PE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PE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Multiples</a:t>
            </a:r>
            <a:r>
              <a:rPr lang="es-PE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segmentos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8709EC-8CE1-45BE-8F78-F6CD47698394}"/>
              </a:ext>
            </a:extLst>
          </p:cNvPr>
          <p:cNvSpPr txBox="1"/>
          <p:nvPr/>
        </p:nvSpPr>
        <p:spPr>
          <a:xfrm>
            <a:off x="521854" y="858982"/>
            <a:ext cx="8100291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function I = trap(func,a,b,n,varargin)</a:t>
            </a:r>
          </a:p>
          <a:p>
            <a:r>
              <a:rPr lang="es-PE" sz="2000" dirty="0" err="1"/>
              <a:t>if</a:t>
            </a:r>
            <a:r>
              <a:rPr lang="es-PE" sz="2000" dirty="0"/>
              <a:t> </a:t>
            </a:r>
            <a:r>
              <a:rPr lang="es-PE" sz="2000" dirty="0" err="1"/>
              <a:t>nargin</a:t>
            </a:r>
            <a:r>
              <a:rPr lang="es-PE" sz="2000" dirty="0"/>
              <a:t>&lt;3</a:t>
            </a:r>
          </a:p>
          <a:p>
            <a:r>
              <a:rPr lang="en-US" sz="2000" dirty="0"/>
              <a:t>    error('at least 3 input arguments required');</a:t>
            </a:r>
          </a:p>
          <a:p>
            <a:r>
              <a:rPr lang="es-PE" sz="2000" dirty="0" err="1"/>
              <a:t>end</a:t>
            </a:r>
            <a:endParaRPr lang="es-PE" sz="2000" dirty="0"/>
          </a:p>
          <a:p>
            <a:r>
              <a:rPr lang="es-PE" sz="2000" dirty="0" err="1"/>
              <a:t>if</a:t>
            </a:r>
            <a:r>
              <a:rPr lang="es-PE" sz="2000" dirty="0"/>
              <a:t> ~(b&gt;a)</a:t>
            </a:r>
          </a:p>
          <a:p>
            <a:r>
              <a:rPr lang="en-US" sz="2000" dirty="0"/>
              <a:t>    error('upper bound must be greater than lower');</a:t>
            </a:r>
          </a:p>
          <a:p>
            <a:r>
              <a:rPr lang="es-PE" sz="2000" dirty="0" err="1"/>
              <a:t>end</a:t>
            </a:r>
            <a:endParaRPr lang="es-PE" sz="2000" dirty="0"/>
          </a:p>
          <a:p>
            <a:r>
              <a:rPr lang="en-US" sz="2000" dirty="0"/>
              <a:t>if </a:t>
            </a:r>
            <a:r>
              <a:rPr lang="en-US" sz="2000" dirty="0" err="1"/>
              <a:t>nargin</a:t>
            </a:r>
            <a:r>
              <a:rPr lang="en-US" sz="2000" dirty="0"/>
              <a:t>&lt;4||</a:t>
            </a:r>
            <a:r>
              <a:rPr lang="en-US" sz="2000" dirty="0" err="1"/>
              <a:t>isempty</a:t>
            </a:r>
            <a:r>
              <a:rPr lang="en-US" sz="2000" dirty="0"/>
              <a:t>(n)</a:t>
            </a:r>
          </a:p>
          <a:p>
            <a:r>
              <a:rPr lang="es-PE" sz="2000" dirty="0"/>
              <a:t>    n = 100;</a:t>
            </a:r>
          </a:p>
          <a:p>
            <a:r>
              <a:rPr lang="es-PE" sz="2000" dirty="0" err="1"/>
              <a:t>end</a:t>
            </a:r>
            <a:endParaRPr lang="es-PE" sz="2000" dirty="0"/>
          </a:p>
          <a:p>
            <a:r>
              <a:rPr lang="pt-BR" sz="2000" dirty="0"/>
              <a:t>x = a; h = (b-a)/n;</a:t>
            </a:r>
          </a:p>
          <a:p>
            <a:r>
              <a:rPr lang="es-PE" sz="2000" dirty="0"/>
              <a:t>s=</a:t>
            </a:r>
            <a:r>
              <a:rPr lang="es-PE" sz="2000" dirty="0" err="1"/>
              <a:t>func</a:t>
            </a:r>
            <a:r>
              <a:rPr lang="es-PE" sz="2000" dirty="0"/>
              <a:t>(</a:t>
            </a:r>
            <a:r>
              <a:rPr lang="es-PE" sz="2000" dirty="0" err="1"/>
              <a:t>a,varargin</a:t>
            </a:r>
            <a:r>
              <a:rPr lang="es-PE" sz="2000" dirty="0"/>
              <a:t>{:});</a:t>
            </a:r>
          </a:p>
          <a:p>
            <a:r>
              <a:rPr lang="es-PE" sz="2000" dirty="0" err="1"/>
              <a:t>for</a:t>
            </a:r>
            <a:r>
              <a:rPr lang="es-PE" sz="2000" dirty="0"/>
              <a:t> i=1:n-1</a:t>
            </a:r>
          </a:p>
          <a:p>
            <a:r>
              <a:rPr lang="es-PE" sz="2000" dirty="0"/>
              <a:t>    x = x + h;</a:t>
            </a:r>
          </a:p>
          <a:p>
            <a:r>
              <a:rPr lang="pt-BR" sz="2000" dirty="0"/>
              <a:t>    s = s + 2*func(x,varargin{:});</a:t>
            </a:r>
          </a:p>
          <a:p>
            <a:r>
              <a:rPr lang="es-PE" sz="2000" dirty="0" err="1"/>
              <a:t>end</a:t>
            </a:r>
            <a:endParaRPr lang="es-PE" sz="2000" dirty="0"/>
          </a:p>
          <a:p>
            <a:r>
              <a:rPr lang="pt-BR" sz="2000" dirty="0"/>
              <a:t>s = s + func(b,varargin{:});</a:t>
            </a:r>
          </a:p>
          <a:p>
            <a:r>
              <a:rPr lang="pt-BR" sz="2000" dirty="0"/>
              <a:t>I = (b-a)*s/(2*n);</a:t>
            </a:r>
          </a:p>
          <a:p>
            <a:r>
              <a:rPr lang="es-PE" sz="2000" dirty="0" err="1"/>
              <a:t>end</a:t>
            </a:r>
            <a:endParaRPr lang="es-PE" sz="2000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53419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5">
            <a:extLst>
              <a:ext uri="{FF2B5EF4-FFF2-40B4-BE49-F238E27FC236}">
                <a16:creationId xmlns:a16="http://schemas.microsoft.com/office/drawing/2014/main" id="{F1CCCC73-7AD6-42CD-8FFC-2B84331D6B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03300"/>
          </a:xfrm>
        </p:spPr>
        <p:txBody>
          <a:bodyPr/>
          <a:lstStyle/>
          <a:p>
            <a:r>
              <a:rPr lang="en-US" altLang="ar-SA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Integration?</a:t>
            </a:r>
            <a:endParaRPr lang="en-US" altLang="en-US" b="1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E4657BC7-7BFE-4220-87E4-3A633F00450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43185" y="1554738"/>
            <a:ext cx="8424863" cy="3987078"/>
          </a:xfrm>
        </p:spPr>
        <p:txBody>
          <a:bodyPr/>
          <a:lstStyle/>
          <a:p>
            <a:pPr algn="just"/>
            <a:r>
              <a:rPr lang="en-US" altLang="ar-SA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means “to bring together”, as parts, into a whole; to indicate total amount.</a:t>
            </a:r>
          </a:p>
          <a:p>
            <a:pPr algn="just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above stands for integral of function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f(x)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respect to the independent variable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the limits x = a to x = b.</a:t>
            </a:r>
          </a:p>
          <a:p>
            <a:pPr algn="just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26" name="Object 4">
            <a:extLst>
              <a:ext uri="{FF2B5EF4-FFF2-40B4-BE49-F238E27FC236}">
                <a16:creationId xmlns:a16="http://schemas.microsoft.com/office/drawing/2014/main" id="{0034EF80-A7F6-4B57-A601-CCFC8AC9C485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101434297"/>
              </p:ext>
            </p:extLst>
          </p:nvPr>
        </p:nvGraphicFramePr>
        <p:xfrm>
          <a:off x="2719673" y="2491363"/>
          <a:ext cx="2160587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50680" imgH="482400" progId="Equation.3">
                  <p:embed/>
                </p:oleObj>
              </mc:Choice>
              <mc:Fallback>
                <p:oleObj name="Equation" r:id="rId3" imgW="850680" imgH="482400" progId="Equation.3">
                  <p:embed/>
                  <p:pic>
                    <p:nvPicPr>
                      <p:cNvPr id="1026" name="Object 4">
                        <a:extLst>
                          <a:ext uri="{FF2B5EF4-FFF2-40B4-BE49-F238E27FC236}">
                            <a16:creationId xmlns:a16="http://schemas.microsoft.com/office/drawing/2014/main" id="{0034EF80-A7F6-4B57-A601-CCFC8AC9C4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9673" y="2491363"/>
                        <a:ext cx="2160587" cy="122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90DBC-2770-481B-BD18-16FE71681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195" y="143453"/>
            <a:ext cx="3001241" cy="715529"/>
          </a:xfrm>
        </p:spPr>
        <p:txBody>
          <a:bodyPr/>
          <a:lstStyle/>
          <a:p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Ejemplo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3C063C-8DC1-4C95-9529-0110D1A662F4}"/>
              </a:ext>
            </a:extLst>
          </p:cNvPr>
          <p:cNvSpPr txBox="1"/>
          <p:nvPr/>
        </p:nvSpPr>
        <p:spPr>
          <a:xfrm>
            <a:off x="259195" y="858982"/>
            <a:ext cx="84512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distance fallen by the free-falling bungee jumper in the first 3 s by evaluating the integral of Eq. (1). For this example, assume the following parameter values: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9.81 m/s2,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68.1 kg,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0.25 kg/m. Note that the exact value of the integral can be computed </a:t>
            </a:r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41.94805.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07974-F2EC-4A76-B30C-7E4CCF36442B}"/>
              </a:ext>
            </a:extLst>
          </p:cNvPr>
          <p:cNvSpPr txBox="1"/>
          <p:nvPr/>
        </p:nvSpPr>
        <p:spPr>
          <a:xfrm>
            <a:off x="5949730" y="2843920"/>
            <a:ext cx="113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…..(1)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C32A1A-F798-4E9B-901E-BDA677FF127B}"/>
              </a:ext>
            </a:extLst>
          </p:cNvPr>
          <p:cNvSpPr txBox="1"/>
          <p:nvPr/>
        </p:nvSpPr>
        <p:spPr>
          <a:xfrm>
            <a:off x="351951" y="4198525"/>
            <a:ext cx="5225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&gt;&gt; v=@(t) sqrt(9.81*68.1/0.25)*tanh(sqrt(9.81*0.25/68.1)*t)</a:t>
            </a:r>
          </a:p>
          <a:p>
            <a:r>
              <a:rPr lang="es-PE" dirty="0"/>
              <a:t>&gt;&gt; </a:t>
            </a:r>
            <a:r>
              <a:rPr lang="es-PE" dirty="0" err="1"/>
              <a:t>format</a:t>
            </a:r>
            <a:r>
              <a:rPr lang="es-PE" dirty="0"/>
              <a:t> </a:t>
            </a:r>
            <a:r>
              <a:rPr lang="es-PE" dirty="0" err="1"/>
              <a:t>long</a:t>
            </a:r>
            <a:endParaRPr lang="es-PE" dirty="0"/>
          </a:p>
          <a:p>
            <a:r>
              <a:rPr lang="es-PE" dirty="0"/>
              <a:t>&gt;&gt; </a:t>
            </a:r>
            <a:r>
              <a:rPr lang="es-PE" dirty="0" err="1"/>
              <a:t>trap</a:t>
            </a:r>
            <a:r>
              <a:rPr lang="es-PE" dirty="0"/>
              <a:t>(v,0,3,5)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FCC151-89A6-4FB2-899B-D77D22B45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024" y="2659475"/>
            <a:ext cx="4270748" cy="105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918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EC2762-D03C-44AE-9D53-C6A6B75D3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48417"/>
            <a:ext cx="9144000" cy="323499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F818704-756C-4CF2-8981-0AB872F95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195" y="143453"/>
            <a:ext cx="3001241" cy="715529"/>
          </a:xfrm>
        </p:spPr>
        <p:txBody>
          <a:bodyPr/>
          <a:lstStyle/>
          <a:p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Ejemplo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C892B0-ADBC-4C60-8DF0-340D0DED9ABB}"/>
              </a:ext>
            </a:extLst>
          </p:cNvPr>
          <p:cNvSpPr txBox="1"/>
          <p:nvPr/>
        </p:nvSpPr>
        <p:spPr>
          <a:xfrm>
            <a:off x="259195" y="858982"/>
            <a:ext cx="84512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distance fallen by the free-falling bungee jumper in the first 10 s by evaluating the integral of Eq. (1). For this example, assume the following parameter values: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9.81 m/s2,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68.1 kg,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12.5 kg/m. Note that the exact value of the integral can be computed </a:t>
            </a:r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289.43515.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1EA580-3986-4D44-96A8-3FEC1FF66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308" y="2018717"/>
            <a:ext cx="2464934" cy="7681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8F75B0-E599-4D13-ADF6-0DDB18E7B291}"/>
              </a:ext>
            </a:extLst>
          </p:cNvPr>
          <p:cNvSpPr txBox="1"/>
          <p:nvPr/>
        </p:nvSpPr>
        <p:spPr>
          <a:xfrm>
            <a:off x="5473869" y="2146032"/>
            <a:ext cx="113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…..(1)</a:t>
            </a:r>
          </a:p>
        </p:txBody>
      </p:sp>
    </p:spTree>
    <p:extLst>
      <p:ext uri="{BB962C8B-B14F-4D97-AF65-F5344CB8AC3E}">
        <p14:creationId xmlns:p14="http://schemas.microsoft.com/office/powerpoint/2010/main" val="2756822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8CBCDB9B-420A-4C52-A023-A6ACCE88D8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03300"/>
          </a:xfrm>
        </p:spPr>
        <p:txBody>
          <a:bodyPr/>
          <a:lstStyle/>
          <a:p>
            <a:pPr algn="just"/>
            <a:r>
              <a:rPr lang="en-US" altLang="en-US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Simpson’s Rules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83736425-86DE-4B3E-9CCD-F655C248BD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1557338"/>
            <a:ext cx="8640762" cy="4573587"/>
          </a:xfrm>
        </p:spPr>
        <p:txBody>
          <a:bodyPr/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More accurate estimate of an integral is obtained if a high-order polynomial is used to connect the points. The formulas that result from taking the integrals under such polynomials are called </a:t>
            </a:r>
            <a:r>
              <a:rPr lang="en-US" altLang="en-US" b="1" i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Simpson’s Rules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None/>
            </a:pPr>
            <a:endParaRPr lang="en-US" altLang="en-US" sz="3900" b="1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8B41BC71-B314-4869-A6F1-CF5D4D87E1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Simpson’s Rules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2B634D12-23E4-46B0-8DDC-9A6D7E6680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435975" cy="4411662"/>
          </a:xfrm>
        </p:spPr>
        <p:txBody>
          <a:bodyPr/>
          <a:lstStyle/>
          <a:p>
            <a:r>
              <a:rPr lang="en-US" altLang="en-US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Simpson’s 1/3 Rule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Results when a second-order interpolating polynomial is used.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b="1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Simpson’s 3/8 Rule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Results when a third-order (cubic) interpolating polynomial is used. </a:t>
            </a:r>
          </a:p>
          <a:p>
            <a:endParaRPr lang="en-US" altLang="en-US" sz="3900" b="1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A7FF4157-2B65-441F-BD5D-6D3D9B7A63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Simpson’s Rules</a:t>
            </a:r>
          </a:p>
        </p:txBody>
      </p:sp>
      <p:pic>
        <p:nvPicPr>
          <p:cNvPr id="28675" name="Picture 4" descr="Fig2110">
            <a:extLst>
              <a:ext uri="{FF2B5EF4-FFF2-40B4-BE49-F238E27FC236}">
                <a16:creationId xmlns:a16="http://schemas.microsoft.com/office/drawing/2014/main" id="{B49213FA-3A84-4DC2-85BD-8176840829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1700213"/>
            <a:ext cx="7920037" cy="3767137"/>
          </a:xfrm>
          <a:noFill/>
        </p:spPr>
      </p:pic>
      <p:sp>
        <p:nvSpPr>
          <p:cNvPr id="28676" name="Rectangle 5">
            <a:extLst>
              <a:ext uri="{FF2B5EF4-FFF2-40B4-BE49-F238E27FC236}">
                <a16:creationId xmlns:a16="http://schemas.microsoft.com/office/drawing/2014/main" id="{4A6AD570-9301-4CAA-A5CF-A6A1A5DAA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5588000"/>
            <a:ext cx="66204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Simpson’s 1/3 Rule                  Simpson’s 3/8 Rule</a:t>
            </a:r>
            <a:r>
              <a:rPr lang="en-US" altLang="en-US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5">
            <a:extLst>
              <a:ext uri="{FF2B5EF4-FFF2-40B4-BE49-F238E27FC236}">
                <a16:creationId xmlns:a16="http://schemas.microsoft.com/office/drawing/2014/main" id="{C4DCC0C6-7E8A-4108-A4E1-A3BABF8D80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2250" y="69562"/>
            <a:ext cx="7886700" cy="1325563"/>
          </a:xfrm>
        </p:spPr>
        <p:txBody>
          <a:bodyPr/>
          <a:lstStyle/>
          <a:p>
            <a:r>
              <a:rPr lang="en-US" alt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Simpson’s 1/3 Rule</a:t>
            </a:r>
          </a:p>
        </p:txBody>
      </p:sp>
      <p:graphicFrame>
        <p:nvGraphicFramePr>
          <p:cNvPr id="8194" name="Object 4">
            <a:extLst>
              <a:ext uri="{FF2B5EF4-FFF2-40B4-BE49-F238E27FC236}">
                <a16:creationId xmlns:a16="http://schemas.microsoft.com/office/drawing/2014/main" id="{91EB278A-FE87-49D5-9770-A27EE7174F23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50825" y="1557338"/>
          <a:ext cx="8713788" cy="356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092560" imgH="2082600" progId="Equation.3">
                  <p:embed/>
                </p:oleObj>
              </mc:Choice>
              <mc:Fallback>
                <p:oleObj name="Equation" r:id="rId3" imgW="5092560" imgH="2082600" progId="Equation.3">
                  <p:embed/>
                  <p:pic>
                    <p:nvPicPr>
                      <p:cNvPr id="8194" name="Object 4">
                        <a:extLst>
                          <a:ext uri="{FF2B5EF4-FFF2-40B4-BE49-F238E27FC236}">
                            <a16:creationId xmlns:a16="http://schemas.microsoft.com/office/drawing/2014/main" id="{91EB278A-FE87-49D5-9770-A27EE7174F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557338"/>
                        <a:ext cx="8713788" cy="356393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Rectangle 7">
            <a:extLst>
              <a:ext uri="{FF2B5EF4-FFF2-40B4-BE49-F238E27FC236}">
                <a16:creationId xmlns:a16="http://schemas.microsoft.com/office/drawing/2014/main" id="{34CB3942-AEF3-49A8-9139-A1762D4B9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365625"/>
            <a:ext cx="5029200" cy="762000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7" name="Text Box 8">
            <a:extLst>
              <a:ext uri="{FF2B5EF4-FFF2-40B4-BE49-F238E27FC236}">
                <a16:creationId xmlns:a16="http://schemas.microsoft.com/office/drawing/2014/main" id="{6D05ABAA-6952-4542-8397-A2DD82F13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25" y="5584825"/>
            <a:ext cx="3048000" cy="461963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Simpson’s 1/3 Rule</a:t>
            </a:r>
          </a:p>
        </p:txBody>
      </p:sp>
      <p:sp>
        <p:nvSpPr>
          <p:cNvPr id="8198" name="Line 9">
            <a:extLst>
              <a:ext uri="{FF2B5EF4-FFF2-40B4-BE49-F238E27FC236}">
                <a16:creationId xmlns:a16="http://schemas.microsoft.com/office/drawing/2014/main" id="{C73473E3-26E0-4636-839E-FCCB171D478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22625" y="5127625"/>
            <a:ext cx="990600" cy="4572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4401FD85-9315-49EA-A919-D98CD29548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Simpson’s 1/3 Rule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48BCC13A-1894-451C-9C03-387CE476948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8291513" cy="4411662"/>
          </a:xfrm>
        </p:spPr>
        <p:txBody>
          <a:bodyPr/>
          <a:lstStyle/>
          <a:p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Single segment application of Simpson’s 1/3 rule has a truncation error of:</a:t>
            </a:r>
          </a:p>
          <a:p>
            <a:endParaRPr lang="en-US" alt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Simpson’s 1/3 rule is more accurate than trapezoidal rule. </a:t>
            </a:r>
          </a:p>
          <a:p>
            <a:endParaRPr lang="en-US" alt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218" name="Object 4">
            <a:extLst>
              <a:ext uri="{FF2B5EF4-FFF2-40B4-BE49-F238E27FC236}">
                <a16:creationId xmlns:a16="http://schemas.microsoft.com/office/drawing/2014/main" id="{53060147-0A3E-4DF3-BE3F-356B5F339C86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292225" y="2781300"/>
          <a:ext cx="5405438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22280" imgH="419040" progId="Equation.3">
                  <p:embed/>
                </p:oleObj>
              </mc:Choice>
              <mc:Fallback>
                <p:oleObj name="Equation" r:id="rId3" imgW="2222280" imgH="419040" progId="Equation.3">
                  <p:embed/>
                  <p:pic>
                    <p:nvPicPr>
                      <p:cNvPr id="9218" name="Object 4">
                        <a:extLst>
                          <a:ext uri="{FF2B5EF4-FFF2-40B4-BE49-F238E27FC236}">
                            <a16:creationId xmlns:a16="http://schemas.microsoft.com/office/drawing/2014/main" id="{53060147-0A3E-4DF3-BE3F-356B5F339C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225" y="2781300"/>
                        <a:ext cx="5405438" cy="10191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2C84C4CC-EFA0-48C7-A01E-B1B45A7AE2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Multiple-Application Simpson’s 1/3 Rule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081EBFE4-ACDA-427D-8413-C09339DBD6E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341438"/>
            <a:ext cx="8064500" cy="1493837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 as the trapezoidal rule, Simpson’s rule can be improved by dividing the integration interval into a number of segments of equal width.</a:t>
            </a:r>
          </a:p>
          <a:p>
            <a:pPr>
              <a:lnSpc>
                <a:spcPct val="90000"/>
              </a:lnSpc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242" name="Object 4">
            <a:extLst>
              <a:ext uri="{FF2B5EF4-FFF2-40B4-BE49-F238E27FC236}">
                <a16:creationId xmlns:a16="http://schemas.microsoft.com/office/drawing/2014/main" id="{4C802EBC-0822-4333-8229-68790D421B4E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611188" y="2997200"/>
          <a:ext cx="8064500" cy="280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279680" imgH="1485720" progId="Equation.3">
                  <p:embed/>
                </p:oleObj>
              </mc:Choice>
              <mc:Fallback>
                <p:oleObj name="Equation" r:id="rId3" imgW="4279680" imgH="1485720" progId="Equation.3">
                  <p:embed/>
                  <p:pic>
                    <p:nvPicPr>
                      <p:cNvPr id="10242" name="Object 4">
                        <a:extLst>
                          <a:ext uri="{FF2B5EF4-FFF2-40B4-BE49-F238E27FC236}">
                            <a16:creationId xmlns:a16="http://schemas.microsoft.com/office/drawing/2014/main" id="{4C802EBC-0822-4333-8229-68790D421B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997200"/>
                        <a:ext cx="8064500" cy="280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6">
            <a:extLst>
              <a:ext uri="{FF2B5EF4-FFF2-40B4-BE49-F238E27FC236}">
                <a16:creationId xmlns:a16="http://schemas.microsoft.com/office/drawing/2014/main" id="{4EDCF852-ED69-42B6-A169-53DE314D7090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611188" y="5876925"/>
          <a:ext cx="25908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84200" imgH="419040" progId="Equation.3">
                  <p:embed/>
                </p:oleObj>
              </mc:Choice>
              <mc:Fallback>
                <p:oleObj name="Equation" r:id="rId5" imgW="1384200" imgH="419040" progId="Equation.3">
                  <p:embed/>
                  <p:pic>
                    <p:nvPicPr>
                      <p:cNvPr id="10243" name="Object 6">
                        <a:extLst>
                          <a:ext uri="{FF2B5EF4-FFF2-40B4-BE49-F238E27FC236}">
                            <a16:creationId xmlns:a16="http://schemas.microsoft.com/office/drawing/2014/main" id="{4EDCF852-ED69-42B6-A169-53DE314D70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876925"/>
                        <a:ext cx="2590800" cy="7842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D31F60E9-62ED-45D8-8FE7-307C3BD939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Multiple-Application Simpson’s 1/3 Rule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53D119-9621-4419-B3C8-FC4398832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413" y="1940717"/>
            <a:ext cx="5798490" cy="455215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>
            <a:extLst>
              <a:ext uri="{FF2B5EF4-FFF2-40B4-BE49-F238E27FC236}">
                <a16:creationId xmlns:a16="http://schemas.microsoft.com/office/drawing/2014/main" id="{0D4885D9-84FB-4ED8-9435-722BB5FCD3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Simpson’s 3/8 Rule</a:t>
            </a:r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A3A26D7F-947C-4C4E-AE5C-BF43254DC45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484313"/>
            <a:ext cx="8497888" cy="4646612"/>
          </a:xfrm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en-US" altLang="ar-S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ar-S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are 2 extra points between the integration limits a and b, then a 3rd degree polynomial can be used instead of the parabola to replace the function to be integrated:</a:t>
            </a:r>
          </a:p>
          <a:p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266" name="Object 7">
            <a:extLst>
              <a:ext uri="{FF2B5EF4-FFF2-40B4-BE49-F238E27FC236}">
                <a16:creationId xmlns:a16="http://schemas.microsoft.com/office/drawing/2014/main" id="{DDF53A9C-2F84-4311-A8BC-25ABD75861A8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1006475" y="3573463"/>
          <a:ext cx="7058025" cy="196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200400" imgH="888840" progId="Equation.3">
                  <p:embed/>
                </p:oleObj>
              </mc:Choice>
              <mc:Fallback>
                <p:oleObj name="Equation" r:id="rId3" imgW="3200400" imgH="888840" progId="Equation.3">
                  <p:embed/>
                  <p:pic>
                    <p:nvPicPr>
                      <p:cNvPr id="11266" name="Object 7">
                        <a:extLst>
                          <a:ext uri="{FF2B5EF4-FFF2-40B4-BE49-F238E27FC236}">
                            <a16:creationId xmlns:a16="http://schemas.microsoft.com/office/drawing/2014/main" id="{DDF53A9C-2F84-4311-A8BC-25ABD75861A8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475" y="3573463"/>
                        <a:ext cx="7058025" cy="196056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11">
            <a:extLst>
              <a:ext uri="{FF2B5EF4-FFF2-40B4-BE49-F238E27FC236}">
                <a16:creationId xmlns:a16="http://schemas.microsoft.com/office/drawing/2014/main" id="{C0ADC40B-591D-4378-83F6-0FB45F6FA71D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993775" y="5805488"/>
          <a:ext cx="2547938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84200" imgH="419040" progId="Equation.3">
                  <p:embed/>
                </p:oleObj>
              </mc:Choice>
              <mc:Fallback>
                <p:oleObj name="Equation" r:id="rId5" imgW="1384200" imgH="419040" progId="Equation.3">
                  <p:embed/>
                  <p:pic>
                    <p:nvPicPr>
                      <p:cNvPr id="11267" name="Object 11">
                        <a:extLst>
                          <a:ext uri="{FF2B5EF4-FFF2-40B4-BE49-F238E27FC236}">
                            <a16:creationId xmlns:a16="http://schemas.microsoft.com/office/drawing/2014/main" id="{C0ADC40B-591D-4378-83F6-0FB45F6FA7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5805488"/>
                        <a:ext cx="2547938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Rectangle 8">
            <a:extLst>
              <a:ext uri="{FF2B5EF4-FFF2-40B4-BE49-F238E27FC236}">
                <a16:creationId xmlns:a16="http://schemas.microsoft.com/office/drawing/2014/main" id="{488FF3BD-4062-4991-B876-2BF22EFBF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113" y="4652963"/>
            <a:ext cx="5473700" cy="906462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71" name="Text Box 9">
            <a:extLst>
              <a:ext uri="{FF2B5EF4-FFF2-40B4-BE49-F238E27FC236}">
                <a16:creationId xmlns:a16="http://schemas.microsoft.com/office/drawing/2014/main" id="{63DE77BC-DC87-4AEC-8922-08BF0EBF1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6072188"/>
            <a:ext cx="3048000" cy="461962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Simpson’s 3/8 Rule</a:t>
            </a:r>
          </a:p>
        </p:txBody>
      </p:sp>
      <p:sp>
        <p:nvSpPr>
          <p:cNvPr id="11272" name="Line 10">
            <a:extLst>
              <a:ext uri="{FF2B5EF4-FFF2-40B4-BE49-F238E27FC236}">
                <a16:creationId xmlns:a16="http://schemas.microsoft.com/office/drawing/2014/main" id="{DB9EE773-A778-4955-AEF2-30D42C8662E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71913" y="5559425"/>
            <a:ext cx="990600" cy="4572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5">
            <a:extLst>
              <a:ext uri="{FF2B5EF4-FFF2-40B4-BE49-F238E27FC236}">
                <a16:creationId xmlns:a16="http://schemas.microsoft.com/office/drawing/2014/main" id="{49CD25A6-7C43-4885-9EE2-2A4A2BA9A2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0256" y="287481"/>
            <a:ext cx="7543800" cy="1003300"/>
          </a:xfrm>
        </p:spPr>
        <p:txBody>
          <a:bodyPr/>
          <a:lstStyle/>
          <a:p>
            <a:r>
              <a:rPr lang="en-US" altLang="ar-SA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Integration?</a:t>
            </a:r>
            <a:endParaRPr lang="en-US" altLang="en-US" b="1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1ECB69C4-81DA-4E0D-B42B-EF76D43C7FA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20256" y="1489219"/>
            <a:ext cx="8362950" cy="4789487"/>
          </a:xfrm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Graphically integration is simply to find the area under a certain curve between the 2 integration limits.</a:t>
            </a:r>
          </a:p>
          <a:p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50" name="Object 4">
            <a:extLst>
              <a:ext uri="{FF2B5EF4-FFF2-40B4-BE49-F238E27FC236}">
                <a16:creationId xmlns:a16="http://schemas.microsoft.com/office/drawing/2014/main" id="{B9D6AF39-F676-4C6D-BA74-06821C85FA33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24286158"/>
              </p:ext>
            </p:extLst>
          </p:nvPr>
        </p:nvGraphicFramePr>
        <p:xfrm>
          <a:off x="777444" y="3648219"/>
          <a:ext cx="2833687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17440" imgH="482400" progId="Equation.3">
                  <p:embed/>
                </p:oleObj>
              </mc:Choice>
              <mc:Fallback>
                <p:oleObj name="Equation" r:id="rId3" imgW="1117440" imgH="482400" progId="Equation.3">
                  <p:embed/>
                  <p:pic>
                    <p:nvPicPr>
                      <p:cNvPr id="2050" name="Object 4">
                        <a:extLst>
                          <a:ext uri="{FF2B5EF4-FFF2-40B4-BE49-F238E27FC236}">
                            <a16:creationId xmlns:a16="http://schemas.microsoft.com/office/drawing/2014/main" id="{B9D6AF39-F676-4C6D-BA74-06821C85FA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444" y="3648219"/>
                        <a:ext cx="2833687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3" name="Picture 7" descr="FigPT0602">
            <a:extLst>
              <a:ext uri="{FF2B5EF4-FFF2-40B4-BE49-F238E27FC236}">
                <a16:creationId xmlns:a16="http://schemas.microsoft.com/office/drawing/2014/main" id="{FF34EF0A-6B69-4F82-8FD1-6FD11513F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694" y="2497281"/>
            <a:ext cx="4321175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7" descr="Fig2112">
            <a:extLst>
              <a:ext uri="{FF2B5EF4-FFF2-40B4-BE49-F238E27FC236}">
                <a16:creationId xmlns:a16="http://schemas.microsoft.com/office/drawing/2014/main" id="{0C6F7EDC-1F43-4956-9CDB-9A8FFFFBF8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96751" y="170886"/>
            <a:ext cx="4895138" cy="5317084"/>
          </a:xfr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EBF02F-FEB7-4D45-9E29-285D92E6E45D}"/>
              </a:ext>
            </a:extLst>
          </p:cNvPr>
          <p:cNvSpPr txBox="1"/>
          <p:nvPr/>
        </p:nvSpPr>
        <p:spPr>
          <a:xfrm>
            <a:off x="195942" y="5505056"/>
            <a:ext cx="87521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Illustration of how Simpson’s 1∕3 and 3∕8 rules can be applied in tandem to handle multiple applications with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odd numbers of intervals.</a:t>
            </a:r>
            <a:endParaRPr lang="es-PE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F261CBF1-A784-4353-AA87-3DE62D005F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122238"/>
            <a:ext cx="8640762" cy="71437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ar-SA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Newton Cotes Integration-Example</a:t>
            </a:r>
            <a:endParaRPr lang="en-US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6" name="Rectangle 3">
            <a:extLst>
              <a:ext uri="{FF2B5EF4-FFF2-40B4-BE49-F238E27FC236}">
                <a16:creationId xmlns:a16="http://schemas.microsoft.com/office/drawing/2014/main" id="{78C3C928-B20B-46F1-BBC4-A7B1BFCCFDE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908050"/>
            <a:ext cx="8435975" cy="1944688"/>
          </a:xfrm>
        </p:spPr>
        <p:txBody>
          <a:bodyPr>
            <a:normAutofit lnSpcReduction="10000"/>
          </a:bodyPr>
          <a:lstStyle/>
          <a:p>
            <a:pPr marL="571500" indent="-5715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Find the integral of:</a:t>
            </a:r>
          </a:p>
          <a:p>
            <a:pPr marL="571500" indent="-57150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US" sz="2400" b="1" i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f(x)</a:t>
            </a:r>
            <a:r>
              <a:rPr lang="en-US" altLang="en-US" sz="24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0.2 +25 </a:t>
            </a:r>
            <a:r>
              <a:rPr lang="en-US" altLang="en-US" sz="2400" b="1" i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200 </a:t>
            </a:r>
            <a:r>
              <a:rPr lang="en-US" altLang="en-US" sz="2400" b="1" i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ar-SA" altLang="en-US" sz="2400" b="1" i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baseline="3000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+ 675 </a:t>
            </a:r>
            <a:r>
              <a:rPr lang="en-US" altLang="en-US" sz="2400" b="1" i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ar-SA" altLang="en-US" sz="2400" b="1" i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baseline="3000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4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900 </a:t>
            </a:r>
            <a:r>
              <a:rPr lang="en-US" altLang="en-US" sz="2400" b="1" i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ar-SA" altLang="en-US" sz="2400" b="1" i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baseline="3000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24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+ 400 </a:t>
            </a:r>
            <a:r>
              <a:rPr lang="en-US" altLang="en-US" sz="2400" b="1" i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ar-SA" altLang="en-US" sz="2400" b="1" i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baseline="3000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71500" indent="-57150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Between the limits 0 to 0.8,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f(0)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= 0.2,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f(0.8) =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0.232,</a:t>
            </a:r>
            <a:endParaRPr lang="ar-SA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I</a:t>
            </a:r>
            <a:r>
              <a:rPr lang="en-US" alt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exact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=1.640533 </a:t>
            </a:r>
          </a:p>
        </p:txBody>
      </p:sp>
      <p:graphicFrame>
        <p:nvGraphicFramePr>
          <p:cNvPr id="12290" name="Object 5">
            <a:extLst>
              <a:ext uri="{FF2B5EF4-FFF2-40B4-BE49-F238E27FC236}">
                <a16:creationId xmlns:a16="http://schemas.microsoft.com/office/drawing/2014/main" id="{F188F9C0-6271-4CB0-A1D9-659C3F850B1B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3995738" y="3500438"/>
          <a:ext cx="39592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44440" imgH="393480" progId="Equation.3">
                  <p:embed/>
                </p:oleObj>
              </mc:Choice>
              <mc:Fallback>
                <p:oleObj name="Equation" r:id="rId3" imgW="2044440" imgH="393480" progId="Equation.3">
                  <p:embed/>
                  <p:pic>
                    <p:nvPicPr>
                      <p:cNvPr id="12290" name="Object 5">
                        <a:extLst>
                          <a:ext uri="{FF2B5EF4-FFF2-40B4-BE49-F238E27FC236}">
                            <a16:creationId xmlns:a16="http://schemas.microsoft.com/office/drawing/2014/main" id="{F188F9C0-6271-4CB0-A1D9-659C3F850B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3500438"/>
                        <a:ext cx="395922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7">
            <a:extLst>
              <a:ext uri="{FF2B5EF4-FFF2-40B4-BE49-F238E27FC236}">
                <a16:creationId xmlns:a16="http://schemas.microsoft.com/office/drawing/2014/main" id="{4557C826-FC4B-4C22-A421-A89DA8077831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541338" y="3500438"/>
          <a:ext cx="3309937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12800" imgH="393480" progId="Equation.3">
                  <p:embed/>
                </p:oleObj>
              </mc:Choice>
              <mc:Fallback>
                <p:oleObj name="Equation" r:id="rId5" imgW="1612800" imgH="393480" progId="Equation.3">
                  <p:embed/>
                  <p:pic>
                    <p:nvPicPr>
                      <p:cNvPr id="12291" name="Object 7">
                        <a:extLst>
                          <a:ext uri="{FF2B5EF4-FFF2-40B4-BE49-F238E27FC236}">
                            <a16:creationId xmlns:a16="http://schemas.microsoft.com/office/drawing/2014/main" id="{4557C826-FC4B-4C22-A421-A89DA80778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8" y="3500438"/>
                        <a:ext cx="3309937" cy="80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7" name="Rectangle 4">
            <a:extLst>
              <a:ext uri="{FF2B5EF4-FFF2-40B4-BE49-F238E27FC236}">
                <a16:creationId xmlns:a16="http://schemas.microsoft.com/office/drawing/2014/main" id="{0F61517A-564B-47D2-A1D6-ABBCFB5E3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81300"/>
            <a:ext cx="8137525" cy="531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Tx/>
              <a:buAutoNum type="arabicPeriod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trapezoidal rule </a:t>
            </a:r>
            <a:r>
              <a:rPr lang="en-US" altLang="en-US" sz="28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(ans. 0.1728)</a:t>
            </a:r>
            <a:endParaRPr lang="en-US" altLang="en-US" b="1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292" name="Object 9">
            <a:extLst>
              <a:ext uri="{FF2B5EF4-FFF2-40B4-BE49-F238E27FC236}">
                <a16:creationId xmlns:a16="http://schemas.microsoft.com/office/drawing/2014/main" id="{04A569BA-1BA3-4C52-B1E3-57CB3155F5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4221163"/>
          <a:ext cx="6272213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238200" imgH="228600" progId="Equation.3">
                  <p:embed/>
                </p:oleObj>
              </mc:Choice>
              <mc:Fallback>
                <p:oleObj name="Equation" r:id="rId7" imgW="3238200" imgH="228600" progId="Equation.3">
                  <p:embed/>
                  <p:pic>
                    <p:nvPicPr>
                      <p:cNvPr id="12292" name="Object 9">
                        <a:extLst>
                          <a:ext uri="{FF2B5EF4-FFF2-40B4-BE49-F238E27FC236}">
                            <a16:creationId xmlns:a16="http://schemas.microsoft.com/office/drawing/2014/main" id="{04A569BA-1BA3-4C52-B1E3-57CB3155F5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221163"/>
                        <a:ext cx="6272213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10">
            <a:extLst>
              <a:ext uri="{FF2B5EF4-FFF2-40B4-BE49-F238E27FC236}">
                <a16:creationId xmlns:a16="http://schemas.microsoft.com/office/drawing/2014/main" id="{18D22CB5-307B-40B1-9FBB-B51368DC00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4724400"/>
          <a:ext cx="6786562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504960" imgH="761760" progId="Equation.3">
                  <p:embed/>
                </p:oleObj>
              </mc:Choice>
              <mc:Fallback>
                <p:oleObj name="Equation" r:id="rId9" imgW="3504960" imgH="761760" progId="Equation.3">
                  <p:embed/>
                  <p:pic>
                    <p:nvPicPr>
                      <p:cNvPr id="12293" name="Object 10">
                        <a:extLst>
                          <a:ext uri="{FF2B5EF4-FFF2-40B4-BE49-F238E27FC236}">
                            <a16:creationId xmlns:a16="http://schemas.microsoft.com/office/drawing/2014/main" id="{18D22CB5-307B-40B1-9FBB-B51368DC00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724400"/>
                        <a:ext cx="6786562" cy="147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11">
            <a:extLst>
              <a:ext uri="{FF2B5EF4-FFF2-40B4-BE49-F238E27FC236}">
                <a16:creationId xmlns:a16="http://schemas.microsoft.com/office/drawing/2014/main" id="{E775B45A-EF01-4AD6-9176-5C7866DDEB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6102350"/>
          <a:ext cx="322580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676160" imgH="393480" progId="Equation.3">
                  <p:embed/>
                </p:oleObj>
              </mc:Choice>
              <mc:Fallback>
                <p:oleObj name="Equation" r:id="rId11" imgW="1676160" imgH="393480" progId="Equation.3">
                  <p:embed/>
                  <p:pic>
                    <p:nvPicPr>
                      <p:cNvPr id="12294" name="Object 11">
                        <a:extLst>
                          <a:ext uri="{FF2B5EF4-FFF2-40B4-BE49-F238E27FC236}">
                            <a16:creationId xmlns:a16="http://schemas.microsoft.com/office/drawing/2014/main" id="{E775B45A-EF01-4AD6-9176-5C7866DDEB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6102350"/>
                        <a:ext cx="322580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>
            <a:extLst>
              <a:ext uri="{FF2B5EF4-FFF2-40B4-BE49-F238E27FC236}">
                <a16:creationId xmlns:a16="http://schemas.microsoft.com/office/drawing/2014/main" id="{1B2C5373-259B-47D1-B64E-DB0B394AE9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122238"/>
            <a:ext cx="8713787" cy="1003300"/>
          </a:xfrm>
        </p:spPr>
        <p:txBody>
          <a:bodyPr/>
          <a:lstStyle/>
          <a:p>
            <a:r>
              <a:rPr lang="en-US" altLang="ar-SA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Newton Cotes Integration-Example</a:t>
            </a:r>
            <a:endParaRPr lang="en-US" altLang="en-US" b="1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CDE060EC-A6BC-49EF-A4CC-AAC82023514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268413"/>
            <a:ext cx="8281988" cy="1368425"/>
          </a:xfrm>
        </p:spPr>
        <p:txBody>
          <a:bodyPr>
            <a:normAutofit fontScale="92500"/>
          </a:bodyPr>
          <a:lstStyle/>
          <a:p>
            <a:pPr marL="839788" lvl="1" indent="-495300">
              <a:lnSpc>
                <a:spcPct val="130000"/>
              </a:lnSpc>
              <a:buClr>
                <a:schemeClr val="tx1"/>
              </a:buClr>
              <a:buFontTx/>
              <a:buAutoNum type="arabicPeriod" startAt="2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Multiple trapezoidal rule (n=4)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4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(ans. 1.4848)</a:t>
            </a:r>
          </a:p>
          <a:p>
            <a:pPr marL="571500" indent="-57150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en-US" sz="2400" i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f(0)</a:t>
            </a:r>
            <a:r>
              <a:rPr lang="en-US" altLang="en-US" sz="240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=0.2, </a:t>
            </a:r>
            <a:r>
              <a:rPr lang="en-US" altLang="en-US" sz="2400" i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f(0.2)=</a:t>
            </a:r>
            <a:r>
              <a:rPr lang="en-US" altLang="en-US" sz="240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1.288, </a:t>
            </a:r>
            <a:r>
              <a:rPr lang="en-US" altLang="en-US" sz="2400" i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f(0.4)=</a:t>
            </a:r>
            <a:r>
              <a:rPr lang="en-US" altLang="en-US" sz="240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2.456, </a:t>
            </a:r>
            <a:r>
              <a:rPr lang="en-US" altLang="en-US" sz="2400" i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f(0.6)=3.464</a:t>
            </a:r>
            <a:r>
              <a:rPr lang="en-US" altLang="en-US" sz="240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,f(0.8)=0.232</a:t>
            </a:r>
            <a:endParaRPr lang="en-US" altLang="en-US" sz="2400" b="1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lnSpc>
                <a:spcPct val="80000"/>
              </a:lnSpc>
            </a:pPr>
            <a:endParaRPr lang="en-US" altLang="en-US" sz="2000" b="1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314" name="Object 4">
            <a:extLst>
              <a:ext uri="{FF2B5EF4-FFF2-40B4-BE49-F238E27FC236}">
                <a16:creationId xmlns:a16="http://schemas.microsoft.com/office/drawing/2014/main" id="{12CA91CE-FD3D-43CB-BF05-A8C01FE75D6B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684213" y="2565400"/>
          <a:ext cx="33115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39880" imgH="393480" progId="Equation.3">
                  <p:embed/>
                </p:oleObj>
              </mc:Choice>
              <mc:Fallback>
                <p:oleObj name="Equation" r:id="rId3" imgW="1739880" imgH="393480" progId="Equation.3">
                  <p:embed/>
                  <p:pic>
                    <p:nvPicPr>
                      <p:cNvPr id="13314" name="Object 4">
                        <a:extLst>
                          <a:ext uri="{FF2B5EF4-FFF2-40B4-BE49-F238E27FC236}">
                            <a16:creationId xmlns:a16="http://schemas.microsoft.com/office/drawing/2014/main" id="{12CA91CE-FD3D-43CB-BF05-A8C01FE75D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565400"/>
                        <a:ext cx="3311525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6">
            <a:extLst>
              <a:ext uri="{FF2B5EF4-FFF2-40B4-BE49-F238E27FC236}">
                <a16:creationId xmlns:a16="http://schemas.microsoft.com/office/drawing/2014/main" id="{E9CC2069-602C-43B4-B2FB-3301FE621444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612775" y="3525838"/>
          <a:ext cx="7845425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441600" imgH="863280" progId="Equation.3">
                  <p:embed/>
                </p:oleObj>
              </mc:Choice>
              <mc:Fallback>
                <p:oleObj name="Equation" r:id="rId5" imgW="3441600" imgH="863280" progId="Equation.3">
                  <p:embed/>
                  <p:pic>
                    <p:nvPicPr>
                      <p:cNvPr id="13315" name="Object 6">
                        <a:extLst>
                          <a:ext uri="{FF2B5EF4-FFF2-40B4-BE49-F238E27FC236}">
                            <a16:creationId xmlns:a16="http://schemas.microsoft.com/office/drawing/2014/main" id="{E9CC2069-602C-43B4-B2FB-3301FE6214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3525838"/>
                        <a:ext cx="7845425" cy="196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Rectangle 2">
            <a:extLst>
              <a:ext uri="{FF2B5EF4-FFF2-40B4-BE49-F238E27FC236}">
                <a16:creationId xmlns:a16="http://schemas.microsoft.com/office/drawing/2014/main" id="{C872BAEC-40A1-480A-AC7B-5AC56FFF78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507413" cy="785812"/>
          </a:xfrm>
        </p:spPr>
        <p:txBody>
          <a:bodyPr>
            <a:normAutofit fontScale="90000"/>
          </a:bodyPr>
          <a:lstStyle/>
          <a:p>
            <a:r>
              <a:rPr lang="en-US" altLang="ar-SA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Newton Cotes Integration-Example</a:t>
            </a:r>
            <a:endParaRPr lang="en-US" altLang="en-US" b="1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3" name="Rectangle 3">
            <a:extLst>
              <a:ext uri="{FF2B5EF4-FFF2-40B4-BE49-F238E27FC236}">
                <a16:creationId xmlns:a16="http://schemas.microsoft.com/office/drawing/2014/main" id="{A421B665-D14B-4F09-AD51-78B81C9BF1D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908050"/>
            <a:ext cx="7643813" cy="989013"/>
          </a:xfrm>
        </p:spPr>
        <p:txBody>
          <a:bodyPr/>
          <a:lstStyle/>
          <a:p>
            <a:pPr marL="839788" lvl="1" indent="-495300">
              <a:lnSpc>
                <a:spcPct val="110000"/>
              </a:lnSpc>
              <a:buClr>
                <a:schemeClr val="tx1"/>
              </a:buClr>
              <a:buFontTx/>
              <a:buAutoNum type="arabicPeriod" startAt="3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Simpson 1/3 rule </a:t>
            </a:r>
            <a:r>
              <a:rPr lang="en-US" altLang="en-US" sz="22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(ans. 1.367467)</a:t>
            </a:r>
          </a:p>
          <a:p>
            <a:pPr marL="571500" indent="-571500">
              <a:buFont typeface="Wingdings" panose="05000000000000000000" pitchFamily="2" charset="2"/>
              <a:buNone/>
            </a:pP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en-US" sz="2400" i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f(0)</a:t>
            </a:r>
            <a:r>
              <a:rPr lang="en-US" altLang="en-US" sz="240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0.2, </a:t>
            </a:r>
            <a:r>
              <a:rPr lang="en-US" altLang="en-US" sz="2400" i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f(0.4) =</a:t>
            </a:r>
            <a:r>
              <a:rPr lang="en-US" altLang="en-US" sz="240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0.2.456, </a:t>
            </a:r>
            <a:r>
              <a:rPr lang="en-US" altLang="en-US" sz="2400" i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f(0.8) =</a:t>
            </a:r>
            <a:r>
              <a:rPr lang="en-US" altLang="en-US" sz="240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0.232</a:t>
            </a:r>
          </a:p>
          <a:p>
            <a:pPr marL="571500" indent="-571500">
              <a:buFont typeface="Wingdings" panose="05000000000000000000" pitchFamily="2" charset="2"/>
              <a:buNone/>
            </a:pPr>
            <a:endParaRPr lang="en-US" altLang="en-US" sz="2400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338" name="Object 5">
            <a:extLst>
              <a:ext uri="{FF2B5EF4-FFF2-40B4-BE49-F238E27FC236}">
                <a16:creationId xmlns:a16="http://schemas.microsoft.com/office/drawing/2014/main" id="{6591827D-64F4-4D24-B0DF-9CCBA7C46A93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468313" y="1844675"/>
          <a:ext cx="4895850" cy="227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590560" imgH="1206360" progId="Equation.3">
                  <p:embed/>
                </p:oleObj>
              </mc:Choice>
              <mc:Fallback>
                <p:oleObj name="Equation" r:id="rId3" imgW="2590560" imgH="1206360" progId="Equation.3">
                  <p:embed/>
                  <p:pic>
                    <p:nvPicPr>
                      <p:cNvPr id="14338" name="Object 5">
                        <a:extLst>
                          <a:ext uri="{FF2B5EF4-FFF2-40B4-BE49-F238E27FC236}">
                            <a16:creationId xmlns:a16="http://schemas.microsoft.com/office/drawing/2014/main" id="{6591827D-64F4-4D24-B0DF-9CCBA7C46A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844675"/>
                        <a:ext cx="4895850" cy="227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7">
            <a:extLst>
              <a:ext uri="{FF2B5EF4-FFF2-40B4-BE49-F238E27FC236}">
                <a16:creationId xmlns:a16="http://schemas.microsoft.com/office/drawing/2014/main" id="{614F9945-FCF1-46DB-80D7-DBC98203B722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541338" y="4149725"/>
          <a:ext cx="6910387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466800" imgH="228600" progId="Equation.3">
                  <p:embed/>
                </p:oleObj>
              </mc:Choice>
              <mc:Fallback>
                <p:oleObj name="Equation" r:id="rId5" imgW="3466800" imgH="228600" progId="Equation.3">
                  <p:embed/>
                  <p:pic>
                    <p:nvPicPr>
                      <p:cNvPr id="14339" name="Object 7">
                        <a:extLst>
                          <a:ext uri="{FF2B5EF4-FFF2-40B4-BE49-F238E27FC236}">
                            <a16:creationId xmlns:a16="http://schemas.microsoft.com/office/drawing/2014/main" id="{614F9945-FCF1-46DB-80D7-DBC98203B7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8" y="4149725"/>
                        <a:ext cx="6910387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44" name="Picture 4" descr="Fig2110">
            <a:extLst>
              <a:ext uri="{FF2B5EF4-FFF2-40B4-BE49-F238E27FC236}">
                <a16:creationId xmlns:a16="http://schemas.microsoft.com/office/drawing/2014/main" id="{1DFC2020-B5D2-4196-8F58-CA31438E4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3" r="49989" b="13991"/>
          <a:stretch>
            <a:fillRect/>
          </a:stretch>
        </p:blipFill>
        <p:spPr bwMode="auto">
          <a:xfrm>
            <a:off x="6011863" y="1773238"/>
            <a:ext cx="2808287" cy="238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340" name="Object 9">
            <a:extLst>
              <a:ext uri="{FF2B5EF4-FFF2-40B4-BE49-F238E27FC236}">
                <a16:creationId xmlns:a16="http://schemas.microsoft.com/office/drawing/2014/main" id="{137C33A5-E515-4121-ADB4-FDC8D8C5A8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4724400"/>
          <a:ext cx="1966912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15920" imgH="228600" progId="Equation.3">
                  <p:embed/>
                </p:oleObj>
              </mc:Choice>
              <mc:Fallback>
                <p:oleObj name="Equation" r:id="rId8" imgW="1015920" imgH="228600" progId="Equation.3">
                  <p:embed/>
                  <p:pic>
                    <p:nvPicPr>
                      <p:cNvPr id="14340" name="Object 9">
                        <a:extLst>
                          <a:ext uri="{FF2B5EF4-FFF2-40B4-BE49-F238E27FC236}">
                            <a16:creationId xmlns:a16="http://schemas.microsoft.com/office/drawing/2014/main" id="{137C33A5-E515-4121-ADB4-FDC8D8C5A8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724400"/>
                        <a:ext cx="1966912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11">
            <a:extLst>
              <a:ext uri="{FF2B5EF4-FFF2-40B4-BE49-F238E27FC236}">
                <a16:creationId xmlns:a16="http://schemas.microsoft.com/office/drawing/2014/main" id="{024D370E-AC83-4C60-9139-2AAACF8E61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5300663"/>
          <a:ext cx="8064500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873240" imgH="419040" progId="Equation.3">
                  <p:embed/>
                </p:oleObj>
              </mc:Choice>
              <mc:Fallback>
                <p:oleObj name="Equation" r:id="rId10" imgW="3873240" imgH="419040" progId="Equation.3">
                  <p:embed/>
                  <p:pic>
                    <p:nvPicPr>
                      <p:cNvPr id="14341" name="Object 11">
                        <a:extLst>
                          <a:ext uri="{FF2B5EF4-FFF2-40B4-BE49-F238E27FC236}">
                            <a16:creationId xmlns:a16="http://schemas.microsoft.com/office/drawing/2014/main" id="{024D370E-AC83-4C60-9139-2AAACF8E61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300663"/>
                        <a:ext cx="8064500" cy="87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4">
            <a:extLst>
              <a:ext uri="{FF2B5EF4-FFF2-40B4-BE49-F238E27FC236}">
                <a16:creationId xmlns:a16="http://schemas.microsoft.com/office/drawing/2014/main" id="{E7CD992B-0B55-4C78-BD43-6C7DFAE918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507413" cy="785812"/>
          </a:xfrm>
          <a:noFill/>
        </p:spPr>
        <p:txBody>
          <a:bodyPr>
            <a:normAutofit fontScale="90000"/>
          </a:bodyPr>
          <a:lstStyle/>
          <a:p>
            <a:r>
              <a:rPr lang="en-US" altLang="ar-SA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Newton Cotes Integration-Example</a:t>
            </a:r>
            <a:endParaRPr lang="en-US" altLang="en-US" b="1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D4C68E31-15F3-46EB-B2A9-64055D889FA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981075"/>
            <a:ext cx="8820150" cy="1422400"/>
          </a:xfrm>
        </p:spPr>
        <p:txBody>
          <a:bodyPr rtlCol="0">
            <a:normAutofit lnSpcReduction="10000"/>
          </a:bodyPr>
          <a:lstStyle/>
          <a:p>
            <a:pPr marL="839788" lvl="1" indent="-495300" fontAlgn="auto">
              <a:lnSpc>
                <a:spcPct val="110000"/>
              </a:lnSpc>
              <a:spcAft>
                <a:spcPts val="0"/>
              </a:spcAft>
              <a:buClr>
                <a:schemeClr val="tx1"/>
              </a:buClr>
              <a:buFontTx/>
              <a:buAutoNum type="arabicPeriod" startAt="4"/>
              <a:defRPr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Multiple application of Simpson 1/3 rule (n=4)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39788" lvl="1" indent="-495300" fontAlgn="auto">
              <a:lnSpc>
                <a:spcPct val="110000"/>
              </a:lnSpc>
              <a:spcAft>
                <a:spcPts val="0"/>
              </a:spcAft>
              <a:buClr>
                <a:schemeClr val="tx1"/>
              </a:buClr>
              <a:buFontTx/>
              <a:buNone/>
              <a:defRPr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(ans. 1.623467).</a:t>
            </a:r>
          </a:p>
          <a:p>
            <a:pPr marL="571500" indent="-571500" fontAlgn="auto">
              <a:lnSpc>
                <a:spcPct val="130000"/>
              </a:lnSpc>
              <a:spcAft>
                <a:spcPts val="0"/>
              </a:spcAft>
              <a:buFont typeface="Wingdings" pitchFamily="10" charset="2"/>
              <a:buNone/>
              <a:defRPr/>
            </a:pPr>
            <a:r>
              <a:rPr lang="en-US" sz="2400" i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f(0)</a:t>
            </a:r>
            <a:r>
              <a:rPr lang="en-US" sz="240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=0.2, </a:t>
            </a:r>
            <a:r>
              <a:rPr lang="en-US" sz="2400" i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f(0.2)=</a:t>
            </a:r>
            <a:r>
              <a:rPr lang="en-US" sz="240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1.288, </a:t>
            </a:r>
            <a:r>
              <a:rPr lang="en-US" sz="2400" i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f(0.4)=</a:t>
            </a:r>
            <a:r>
              <a:rPr lang="en-US" sz="240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2.456, </a:t>
            </a:r>
            <a:r>
              <a:rPr lang="en-US" sz="2400" i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f(0.6)=3.464</a:t>
            </a:r>
            <a:r>
              <a:rPr lang="en-US" sz="240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,f(0.8)=0.232</a:t>
            </a:r>
            <a:endParaRPr lang="en-US" sz="240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362" name="Object 5">
            <a:extLst>
              <a:ext uri="{FF2B5EF4-FFF2-40B4-BE49-F238E27FC236}">
                <a16:creationId xmlns:a16="http://schemas.microsoft.com/office/drawing/2014/main" id="{46F96E9D-67F2-495E-9294-78A6771CC425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468313" y="2492375"/>
          <a:ext cx="3455987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39880" imgH="393480" progId="Equation.3">
                  <p:embed/>
                </p:oleObj>
              </mc:Choice>
              <mc:Fallback>
                <p:oleObj name="Equation" r:id="rId3" imgW="1739880" imgH="393480" progId="Equation.3">
                  <p:embed/>
                  <p:pic>
                    <p:nvPicPr>
                      <p:cNvPr id="15362" name="Object 5">
                        <a:extLst>
                          <a:ext uri="{FF2B5EF4-FFF2-40B4-BE49-F238E27FC236}">
                            <a16:creationId xmlns:a16="http://schemas.microsoft.com/office/drawing/2014/main" id="{46F96E9D-67F2-495E-9294-78A6771CC4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492375"/>
                        <a:ext cx="3455987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7">
            <a:extLst>
              <a:ext uri="{FF2B5EF4-FFF2-40B4-BE49-F238E27FC236}">
                <a16:creationId xmlns:a16="http://schemas.microsoft.com/office/drawing/2014/main" id="{D618BFA9-15AC-4F13-B10F-66A74E0A4317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469900" y="3141663"/>
          <a:ext cx="7339013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695400" imgH="888840" progId="Equation.3">
                  <p:embed/>
                </p:oleObj>
              </mc:Choice>
              <mc:Fallback>
                <p:oleObj name="Equation" r:id="rId5" imgW="3695400" imgH="888840" progId="Equation.3">
                  <p:embed/>
                  <p:pic>
                    <p:nvPicPr>
                      <p:cNvPr id="15363" name="Object 7">
                        <a:extLst>
                          <a:ext uri="{FF2B5EF4-FFF2-40B4-BE49-F238E27FC236}">
                            <a16:creationId xmlns:a16="http://schemas.microsoft.com/office/drawing/2014/main" id="{D618BFA9-15AC-4F13-B10F-66A74E0A43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" y="3141663"/>
                        <a:ext cx="7339013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9">
            <a:extLst>
              <a:ext uri="{FF2B5EF4-FFF2-40B4-BE49-F238E27FC236}">
                <a16:creationId xmlns:a16="http://schemas.microsoft.com/office/drawing/2014/main" id="{E7807E43-F6D5-45BE-B941-35D0C8A65F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4941888"/>
          <a:ext cx="6761162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390840" imgH="228600" progId="Equation.3">
                  <p:embed/>
                </p:oleObj>
              </mc:Choice>
              <mc:Fallback>
                <p:oleObj name="Equation" r:id="rId7" imgW="3390840" imgH="228600" progId="Equation.3">
                  <p:embed/>
                  <p:pic>
                    <p:nvPicPr>
                      <p:cNvPr id="15364" name="Object 9">
                        <a:extLst>
                          <a:ext uri="{FF2B5EF4-FFF2-40B4-BE49-F238E27FC236}">
                            <a16:creationId xmlns:a16="http://schemas.microsoft.com/office/drawing/2014/main" id="{E7807E43-F6D5-45BE-B941-35D0C8A65F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941888"/>
                        <a:ext cx="6761162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10">
            <a:extLst>
              <a:ext uri="{FF2B5EF4-FFF2-40B4-BE49-F238E27FC236}">
                <a16:creationId xmlns:a16="http://schemas.microsoft.com/office/drawing/2014/main" id="{FDAE905F-91BB-403B-97F6-98A531529C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4500" y="5516563"/>
          <a:ext cx="6351588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390840" imgH="444240" progId="Equation.3">
                  <p:embed/>
                </p:oleObj>
              </mc:Choice>
              <mc:Fallback>
                <p:oleObj name="Equation" r:id="rId9" imgW="3390840" imgH="444240" progId="Equation.3">
                  <p:embed/>
                  <p:pic>
                    <p:nvPicPr>
                      <p:cNvPr id="15365" name="Object 10">
                        <a:extLst>
                          <a:ext uri="{FF2B5EF4-FFF2-40B4-BE49-F238E27FC236}">
                            <a16:creationId xmlns:a16="http://schemas.microsoft.com/office/drawing/2014/main" id="{FDAE905F-91BB-403B-97F6-98A531529C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" y="5516563"/>
                        <a:ext cx="6351588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A5072402-A3F2-4A0C-AB83-8658B76525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58175" cy="12954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ar-SA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Newton Cotes Integration-Example</a:t>
            </a:r>
            <a:endParaRPr lang="en-US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91" name="Rectangle 3">
            <a:extLst>
              <a:ext uri="{FF2B5EF4-FFF2-40B4-BE49-F238E27FC236}">
                <a16:creationId xmlns:a16="http://schemas.microsoft.com/office/drawing/2014/main" id="{6EF8C1A7-3799-4616-BD90-1794350CE3C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88624" y="1497013"/>
            <a:ext cx="8424862" cy="1079500"/>
          </a:xfrm>
        </p:spPr>
        <p:txBody>
          <a:bodyPr/>
          <a:lstStyle/>
          <a:p>
            <a:pPr marL="839788" lvl="1" indent="-495300">
              <a:lnSpc>
                <a:spcPct val="130000"/>
              </a:lnSpc>
              <a:buClr>
                <a:schemeClr val="tx1"/>
              </a:buClr>
              <a:buFontTx/>
              <a:buAutoNum type="arabicPeriod" startAt="5"/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Simpson 3/8 rule </a:t>
            </a:r>
            <a:r>
              <a:rPr lang="en-US" altLang="en-US" sz="2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(ans. 1.519170)</a:t>
            </a:r>
          </a:p>
          <a:p>
            <a:pPr marL="571500" indent="-57150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en-US" sz="2000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f(0)</a:t>
            </a:r>
            <a:r>
              <a:rPr lang="en-US" altLang="en-US" sz="20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=0.2, </a:t>
            </a:r>
            <a:r>
              <a:rPr lang="en-US" altLang="en-US" sz="2000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f(0.2667)=</a:t>
            </a:r>
            <a:r>
              <a:rPr lang="en-US" altLang="en-US" sz="20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1.432724, </a:t>
            </a:r>
            <a:r>
              <a:rPr lang="en-US" altLang="en-US" sz="2000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f(0.5333)=</a:t>
            </a:r>
            <a:r>
              <a:rPr lang="en-US" altLang="en-US" sz="20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3.487177, f(0.8)=0.232 </a:t>
            </a:r>
            <a:endParaRPr lang="en-US" altLang="en-US" sz="20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386" name="Object 4">
            <a:extLst>
              <a:ext uri="{FF2B5EF4-FFF2-40B4-BE49-F238E27FC236}">
                <a16:creationId xmlns:a16="http://schemas.microsoft.com/office/drawing/2014/main" id="{B3464A1F-8D58-49C8-9590-27FD50208B26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395288" y="2565400"/>
          <a:ext cx="345757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68480" imgH="393480" progId="Equation.3">
                  <p:embed/>
                </p:oleObj>
              </mc:Choice>
              <mc:Fallback>
                <p:oleObj name="Equation" r:id="rId3" imgW="1968480" imgH="393480" progId="Equation.3">
                  <p:embed/>
                  <p:pic>
                    <p:nvPicPr>
                      <p:cNvPr id="16386" name="Object 4">
                        <a:extLst>
                          <a:ext uri="{FF2B5EF4-FFF2-40B4-BE49-F238E27FC236}">
                            <a16:creationId xmlns:a16="http://schemas.microsoft.com/office/drawing/2014/main" id="{B3464A1F-8D58-49C8-9590-27FD50208B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565400"/>
                        <a:ext cx="3457575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6">
            <a:extLst>
              <a:ext uri="{FF2B5EF4-FFF2-40B4-BE49-F238E27FC236}">
                <a16:creationId xmlns:a16="http://schemas.microsoft.com/office/drawing/2014/main" id="{D4CA1C16-0932-4F13-9298-DFD947B54A59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539750" y="3213100"/>
          <a:ext cx="6840538" cy="150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682800" imgH="812520" progId="Equation.3">
                  <p:embed/>
                </p:oleObj>
              </mc:Choice>
              <mc:Fallback>
                <p:oleObj name="Equation" r:id="rId5" imgW="3682800" imgH="812520" progId="Equation.3">
                  <p:embed/>
                  <p:pic>
                    <p:nvPicPr>
                      <p:cNvPr id="16387" name="Object 6">
                        <a:extLst>
                          <a:ext uri="{FF2B5EF4-FFF2-40B4-BE49-F238E27FC236}">
                            <a16:creationId xmlns:a16="http://schemas.microsoft.com/office/drawing/2014/main" id="{D4CA1C16-0932-4F13-9298-DFD947B54A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213100"/>
                        <a:ext cx="6840538" cy="150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8">
            <a:extLst>
              <a:ext uri="{FF2B5EF4-FFF2-40B4-BE49-F238E27FC236}">
                <a16:creationId xmlns:a16="http://schemas.microsoft.com/office/drawing/2014/main" id="{D71A19B1-FAEB-423A-9A1F-F1200D2908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4724400"/>
          <a:ext cx="648335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251160" imgH="228600" progId="Equation.3">
                  <p:embed/>
                </p:oleObj>
              </mc:Choice>
              <mc:Fallback>
                <p:oleObj name="Equation" r:id="rId7" imgW="3251160" imgH="228600" progId="Equation.3">
                  <p:embed/>
                  <p:pic>
                    <p:nvPicPr>
                      <p:cNvPr id="16388" name="Object 8">
                        <a:extLst>
                          <a:ext uri="{FF2B5EF4-FFF2-40B4-BE49-F238E27FC236}">
                            <a16:creationId xmlns:a16="http://schemas.microsoft.com/office/drawing/2014/main" id="{D71A19B1-FAEB-423A-9A1F-F1200D2908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724400"/>
                        <a:ext cx="648335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9">
            <a:extLst>
              <a:ext uri="{FF2B5EF4-FFF2-40B4-BE49-F238E27FC236}">
                <a16:creationId xmlns:a16="http://schemas.microsoft.com/office/drawing/2014/main" id="{74A59EC2-C8B6-4CB6-A735-2DD38782E1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913" y="5373688"/>
          <a:ext cx="64897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314520" imgH="419040" progId="Equation.3">
                  <p:embed/>
                </p:oleObj>
              </mc:Choice>
              <mc:Fallback>
                <p:oleObj name="Equation" r:id="rId9" imgW="3314520" imgH="419040" progId="Equation.3">
                  <p:embed/>
                  <p:pic>
                    <p:nvPicPr>
                      <p:cNvPr id="16389" name="Object 9">
                        <a:extLst>
                          <a:ext uri="{FF2B5EF4-FFF2-40B4-BE49-F238E27FC236}">
                            <a16:creationId xmlns:a16="http://schemas.microsoft.com/office/drawing/2014/main" id="{74A59EC2-C8B6-4CB6-A735-2DD38782E1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3" y="5373688"/>
                        <a:ext cx="648970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BCA7C-E81B-4AAD-970F-31A67D710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44" y="4599708"/>
            <a:ext cx="8797637" cy="2124363"/>
          </a:xfrm>
        </p:spPr>
        <p:txBody>
          <a:bodyPr>
            <a:noAutofit/>
          </a:bodyPr>
          <a:lstStyle/>
          <a:p>
            <a:pPr algn="just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Pseudocódigo para las reglas de Simpson. </a:t>
            </a:r>
            <a:r>
              <a:rPr lang="es-E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Regla de Simpson 1/3 para una sola aplicación, </a:t>
            </a:r>
            <a:r>
              <a:rPr lang="es-E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regla de Simpson 3/8 para una</a:t>
            </a:r>
            <a:b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sola aplicación, </a:t>
            </a:r>
            <a:r>
              <a:rPr lang="es-E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regla de Simpson 1/3 de aplicación múltiple y </a:t>
            </a:r>
            <a:r>
              <a:rPr lang="es-E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regla de Simpson de aplicación múltiple para un número de</a:t>
            </a:r>
            <a:b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segmentos tanto impares como pares. Observe que para todos los casos </a:t>
            </a:r>
            <a:r>
              <a:rPr lang="es-P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debe ser &gt;= 1.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401DD3-46CD-49F8-9477-BDE0FE07A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68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8619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DD78D-B0A0-4E82-8E62-142942B20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22238"/>
            <a:ext cx="8397551" cy="1128064"/>
          </a:xfrm>
        </p:spPr>
        <p:txBody>
          <a:bodyPr>
            <a:normAutofit/>
          </a:bodyPr>
          <a:lstStyle/>
          <a:p>
            <a:r>
              <a:rPr lang="es-P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HIGHER-ORDER NEWTON-COTES FORMULAS</a:t>
            </a:r>
            <a:endParaRPr lang="es-P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600A20-D3D1-4691-AFC2-3C241AA2C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4381"/>
            <a:ext cx="9144000" cy="28030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2532C5-857C-4E01-8C7A-B781B229D65C}"/>
              </a:ext>
            </a:extLst>
          </p:cNvPr>
          <p:cNvSpPr txBox="1"/>
          <p:nvPr/>
        </p:nvSpPr>
        <p:spPr>
          <a:xfrm>
            <a:off x="74645" y="4364727"/>
            <a:ext cx="87801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Newton-Cotes closed integration formulas. The formulas are presented in the form so that the weighting of the data points to estimate the average height is apparent. The step size is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by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)/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284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>
            <a:extLst>
              <a:ext uri="{FF2B5EF4-FFF2-40B4-BE49-F238E27FC236}">
                <a16:creationId xmlns:a16="http://schemas.microsoft.com/office/drawing/2014/main" id="{FE54FB30-08A4-440B-B588-77C24405D2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ar-SA" sz="32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Newton-Cotes integration Formulas</a:t>
            </a:r>
            <a:br>
              <a:rPr lang="en-US" altLang="ar-SA" sz="32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ar-SA" sz="32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altLang="ar-SA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96437D2C-0364-46DE-A39F-23781275DBA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557338"/>
            <a:ext cx="8351837" cy="4573587"/>
          </a:xfrm>
        </p:spPr>
        <p:txBody>
          <a:bodyPr/>
          <a:lstStyle/>
          <a:p>
            <a:pPr algn="just">
              <a:lnSpc>
                <a:spcPct val="11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800" b="1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Newton-Cotes formulas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the most common numerical integration methods. </a:t>
            </a:r>
          </a:p>
          <a:p>
            <a:pPr algn="just">
              <a:lnSpc>
                <a:spcPct val="11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based on the strategy of replacing a complicated function with an approximating function that is easy to integrate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10000"/>
              </a:lnSpc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074" name="Object 4">
            <a:extLst>
              <a:ext uri="{FF2B5EF4-FFF2-40B4-BE49-F238E27FC236}">
                <a16:creationId xmlns:a16="http://schemas.microsoft.com/office/drawing/2014/main" id="{03A2B53F-443E-4BEA-96D9-F1F81321C722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971550" y="4292600"/>
          <a:ext cx="5688013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47840" imgH="711000" progId="Equation.3">
                  <p:embed/>
                </p:oleObj>
              </mc:Choice>
              <mc:Fallback>
                <p:oleObj name="Equation" r:id="rId3" imgW="2247840" imgH="711000" progId="Equation.3">
                  <p:embed/>
                  <p:pic>
                    <p:nvPicPr>
                      <p:cNvPr id="3074" name="Object 4">
                        <a:extLst>
                          <a:ext uri="{FF2B5EF4-FFF2-40B4-BE49-F238E27FC236}">
                            <a16:creationId xmlns:a16="http://schemas.microsoft.com/office/drawing/2014/main" id="{03A2B53F-443E-4BEA-96D9-F1F81321C7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292600"/>
                        <a:ext cx="5688013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>
            <a:extLst>
              <a:ext uri="{FF2B5EF4-FFF2-40B4-BE49-F238E27FC236}">
                <a16:creationId xmlns:a16="http://schemas.microsoft.com/office/drawing/2014/main" id="{5D01E982-BF34-42D7-9F0C-C38A0DDE3D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858837"/>
          </a:xfrm>
        </p:spPr>
        <p:txBody>
          <a:bodyPr/>
          <a:lstStyle/>
          <a:p>
            <a:r>
              <a:rPr lang="en-US" altLang="en-US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ar-SA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Trapezoidal Rule</a:t>
            </a:r>
            <a:endParaRPr lang="en-US" altLang="en-US" b="1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2" name="Rectangle 3">
            <a:extLst>
              <a:ext uri="{FF2B5EF4-FFF2-40B4-BE49-F238E27FC236}">
                <a16:creationId xmlns:a16="http://schemas.microsoft.com/office/drawing/2014/main" id="{407CA8A0-FB66-49D6-B8B7-76EC112B40A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25538"/>
            <a:ext cx="8507413" cy="5005387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ar-SA" sz="2600">
                <a:latin typeface="Times New Roman" panose="02020603050405020304" pitchFamily="18" charset="0"/>
                <a:cs typeface="Times New Roman" panose="02020603050405020304" pitchFamily="18" charset="0"/>
              </a:rPr>
              <a:t>   The trapezoidal rule uses a polynomial of the first degree to replace the function to be integrated.</a:t>
            </a:r>
          </a:p>
          <a:p>
            <a:endParaRPr lang="en-US" alt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098" name="Object 14">
            <a:extLst>
              <a:ext uri="{FF2B5EF4-FFF2-40B4-BE49-F238E27FC236}">
                <a16:creationId xmlns:a16="http://schemas.microsoft.com/office/drawing/2014/main" id="{CC5F9463-C7AD-4562-9E00-961F128737BA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395288" y="3789363"/>
          <a:ext cx="4175125" cy="191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08160" imgH="965160" progId="Equation.3">
                  <p:embed/>
                </p:oleObj>
              </mc:Choice>
              <mc:Fallback>
                <p:oleObj name="Equation" r:id="rId3" imgW="2108160" imgH="965160" progId="Equation.3">
                  <p:embed/>
                  <p:pic>
                    <p:nvPicPr>
                      <p:cNvPr id="4098" name="Object 14">
                        <a:extLst>
                          <a:ext uri="{FF2B5EF4-FFF2-40B4-BE49-F238E27FC236}">
                            <a16:creationId xmlns:a16="http://schemas.microsoft.com/office/drawing/2014/main" id="{CC5F9463-C7AD-4562-9E00-961F128737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789363"/>
                        <a:ext cx="4175125" cy="191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16">
            <a:extLst>
              <a:ext uri="{FF2B5EF4-FFF2-40B4-BE49-F238E27FC236}">
                <a16:creationId xmlns:a16="http://schemas.microsoft.com/office/drawing/2014/main" id="{A4338D2E-CA34-43B0-B1AB-37E21C0A8062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684213" y="5661025"/>
          <a:ext cx="324008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34960" imgH="393480" progId="Equation.3">
                  <p:embed/>
                </p:oleObj>
              </mc:Choice>
              <mc:Fallback>
                <p:oleObj name="Equation" r:id="rId5" imgW="1434960" imgH="393480" progId="Equation.3">
                  <p:embed/>
                  <p:pic>
                    <p:nvPicPr>
                      <p:cNvPr id="4100" name="Object 16">
                        <a:extLst>
                          <a:ext uri="{FF2B5EF4-FFF2-40B4-BE49-F238E27FC236}">
                            <a16:creationId xmlns:a16="http://schemas.microsoft.com/office/drawing/2014/main" id="{A4338D2E-CA34-43B0-B1AB-37E21C0A80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661025"/>
                        <a:ext cx="3240087" cy="8890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2225">
                        <a:solidFill>
                          <a:srgbClr val="800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3" name="Picture 8" descr="Fig2104">
            <a:extLst>
              <a:ext uri="{FF2B5EF4-FFF2-40B4-BE49-F238E27FC236}">
                <a16:creationId xmlns:a16="http://schemas.microsoft.com/office/drawing/2014/main" id="{B1AE6C63-9AF0-40C2-8F3B-D54D0A954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2636838"/>
            <a:ext cx="3851275" cy="365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099" name="Object 11">
            <a:extLst>
              <a:ext uri="{FF2B5EF4-FFF2-40B4-BE49-F238E27FC236}">
                <a16:creationId xmlns:a16="http://schemas.microsoft.com/office/drawing/2014/main" id="{4F198DDF-77C8-4414-988A-723B424A95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1989138"/>
          <a:ext cx="4594225" cy="178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42920" imgH="888840" progId="Equation.3">
                  <p:embed/>
                </p:oleObj>
              </mc:Choice>
              <mc:Fallback>
                <p:oleObj name="Equation" r:id="rId8" imgW="1942920" imgH="888840" progId="Equation.3">
                  <p:embed/>
                  <p:pic>
                    <p:nvPicPr>
                      <p:cNvPr id="4099" name="Object 11">
                        <a:extLst>
                          <a:ext uri="{FF2B5EF4-FFF2-40B4-BE49-F238E27FC236}">
                            <a16:creationId xmlns:a16="http://schemas.microsoft.com/office/drawing/2014/main" id="{4F198DDF-77C8-4414-988A-723B424A95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989138"/>
                        <a:ext cx="4594225" cy="178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DFF2C3F7-D644-4A5F-95E3-3137275ABF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Trapezoid Method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300">
                <a:latin typeface="Times New Roman" panose="02020603050405020304" pitchFamily="18" charset="0"/>
                <a:cs typeface="Times New Roman" panose="02020603050405020304" pitchFamily="18" charset="0"/>
              </a:rPr>
              <a:t>Derivation-One Interval</a:t>
            </a:r>
          </a:p>
        </p:txBody>
      </p:sp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id="{9607E90D-6FE2-4444-84B0-2F34CC6C47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3827542"/>
              </p:ext>
            </p:extLst>
          </p:nvPr>
        </p:nvGraphicFramePr>
        <p:xfrm>
          <a:off x="792019" y="1706418"/>
          <a:ext cx="7391400" cy="470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68680" imgH="2273040" progId="Equation.3">
                  <p:embed/>
                </p:oleObj>
              </mc:Choice>
              <mc:Fallback>
                <p:oleObj name="Equation" r:id="rId2" imgW="3568680" imgH="2273040" progId="Equation.3">
                  <p:embed/>
                  <p:pic>
                    <p:nvPicPr>
                      <p:cNvPr id="9" name="Object 3">
                        <a:extLst>
                          <a:ext uri="{FF2B5EF4-FFF2-40B4-BE49-F238E27FC236}">
                            <a16:creationId xmlns:a16="http://schemas.microsoft.com/office/drawing/2014/main" id="{9607E90D-6FE2-4444-84B0-2F34CC6C47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019" y="1706418"/>
                        <a:ext cx="7391400" cy="470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3228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45E9080B-E974-4668-AF8B-D217AC156D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Trapezoid Method</a:t>
            </a:r>
          </a:p>
        </p:txBody>
      </p:sp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id="{011E0771-4C1F-4626-B863-8EDD1BD2BAFD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457200" y="2667000"/>
          <a:ext cx="588963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0120" imgH="203040" progId="Equation.3">
                  <p:embed/>
                </p:oleObj>
              </mc:Choice>
              <mc:Fallback>
                <p:oleObj name="Equation" r:id="rId2" imgW="330120" imgH="203040" progId="Equation.3">
                  <p:embed/>
                  <p:pic>
                    <p:nvPicPr>
                      <p:cNvPr id="9" name="Object 3">
                        <a:extLst>
                          <a:ext uri="{FF2B5EF4-FFF2-40B4-BE49-F238E27FC236}">
                            <a16:creationId xmlns:a16="http://schemas.microsoft.com/office/drawing/2014/main" id="{011E0771-4C1F-4626-B863-8EDD1BD2BA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667000"/>
                        <a:ext cx="588963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4">
            <a:extLst>
              <a:ext uri="{FF2B5EF4-FFF2-40B4-BE49-F238E27FC236}">
                <a16:creationId xmlns:a16="http://schemas.microsoft.com/office/drawing/2014/main" id="{4FD4219E-5039-4744-8B53-D2992E0FD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9812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f(x)</a:t>
            </a:r>
          </a:p>
        </p:txBody>
      </p:sp>
      <p:sp>
        <p:nvSpPr>
          <p:cNvPr id="11" name="Line 5">
            <a:extLst>
              <a:ext uri="{FF2B5EF4-FFF2-40B4-BE49-F238E27FC236}">
                <a16:creationId xmlns:a16="http://schemas.microsoft.com/office/drawing/2014/main" id="{D7A532D5-9ADF-491D-875D-B0EABCD404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5400" y="236220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Line 6">
            <a:extLst>
              <a:ext uri="{FF2B5EF4-FFF2-40B4-BE49-F238E27FC236}">
                <a16:creationId xmlns:a16="http://schemas.microsoft.com/office/drawing/2014/main" id="{D0962E35-D775-4DEB-BD41-D92ED7403E4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5334000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Object 7">
            <a:extLst>
              <a:ext uri="{FF2B5EF4-FFF2-40B4-BE49-F238E27FC236}">
                <a16:creationId xmlns:a16="http://schemas.microsoft.com/office/drawing/2014/main" id="{710C6BCE-CAC4-4653-B171-7B82FEA012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5486400"/>
          <a:ext cx="65532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11200" imgH="203040" progId="Equation.3">
                  <p:embed/>
                </p:oleObj>
              </mc:Choice>
              <mc:Fallback>
                <p:oleObj name="Equation" r:id="rId4" imgW="2311200" imgH="203040" progId="Equation.3">
                  <p:embed/>
                  <p:pic>
                    <p:nvPicPr>
                      <p:cNvPr id="13" name="Object 7">
                        <a:extLst>
                          <a:ext uri="{FF2B5EF4-FFF2-40B4-BE49-F238E27FC236}">
                            <a16:creationId xmlns:a16="http://schemas.microsoft.com/office/drawing/2014/main" id="{710C6BCE-CAC4-4653-B171-7B82FEA012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486400"/>
                        <a:ext cx="6553200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Freeform 8">
            <a:extLst>
              <a:ext uri="{FF2B5EF4-FFF2-40B4-BE49-F238E27FC236}">
                <a16:creationId xmlns:a16="http://schemas.microsoft.com/office/drawing/2014/main" id="{9335906E-537A-4422-BE3D-0DF96208F64E}"/>
              </a:ext>
            </a:extLst>
          </p:cNvPr>
          <p:cNvSpPr>
            <a:spLocks/>
          </p:cNvSpPr>
          <p:nvPr/>
        </p:nvSpPr>
        <p:spPr bwMode="auto">
          <a:xfrm>
            <a:off x="1524000" y="2438400"/>
            <a:ext cx="7162800" cy="1770063"/>
          </a:xfrm>
          <a:custGeom>
            <a:avLst/>
            <a:gdLst>
              <a:gd name="T0" fmla="*/ 0 w 3504"/>
              <a:gd name="T1" fmla="*/ 2147483647 h 810"/>
              <a:gd name="T2" fmla="*/ 2147483647 w 3504"/>
              <a:gd name="T3" fmla="*/ 2147483647 h 810"/>
              <a:gd name="T4" fmla="*/ 2147483647 w 3504"/>
              <a:gd name="T5" fmla="*/ 2147483647 h 810"/>
              <a:gd name="T6" fmla="*/ 2147483647 w 3504"/>
              <a:gd name="T7" fmla="*/ 2147483647 h 810"/>
              <a:gd name="T8" fmla="*/ 2147483647 w 3504"/>
              <a:gd name="T9" fmla="*/ 2147483647 h 810"/>
              <a:gd name="T10" fmla="*/ 2147483647 w 3504"/>
              <a:gd name="T11" fmla="*/ 2147483647 h 8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504"/>
              <a:gd name="T19" fmla="*/ 0 h 810"/>
              <a:gd name="T20" fmla="*/ 3504 w 3504"/>
              <a:gd name="T21" fmla="*/ 810 h 81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504" h="810">
                <a:moveTo>
                  <a:pt x="0" y="471"/>
                </a:moveTo>
                <a:cubicBezTo>
                  <a:pt x="83" y="520"/>
                  <a:pt x="241" y="810"/>
                  <a:pt x="496" y="765"/>
                </a:cubicBezTo>
                <a:cubicBezTo>
                  <a:pt x="751" y="720"/>
                  <a:pt x="1229" y="323"/>
                  <a:pt x="1529" y="198"/>
                </a:cubicBezTo>
                <a:cubicBezTo>
                  <a:pt x="1829" y="73"/>
                  <a:pt x="2065" y="30"/>
                  <a:pt x="2297" y="15"/>
                </a:cubicBezTo>
                <a:cubicBezTo>
                  <a:pt x="2529" y="0"/>
                  <a:pt x="2718" y="6"/>
                  <a:pt x="2919" y="106"/>
                </a:cubicBezTo>
                <a:cubicBezTo>
                  <a:pt x="3120" y="206"/>
                  <a:pt x="3382" y="509"/>
                  <a:pt x="3504" y="615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Line 9">
            <a:extLst>
              <a:ext uri="{FF2B5EF4-FFF2-40B4-BE49-F238E27FC236}">
                <a16:creationId xmlns:a16="http://schemas.microsoft.com/office/drawing/2014/main" id="{CE8A7334-314D-46FF-825B-6DB2CF4FFA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38862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Line 10">
            <a:extLst>
              <a:ext uri="{FF2B5EF4-FFF2-40B4-BE49-F238E27FC236}">
                <a16:creationId xmlns:a16="http://schemas.microsoft.com/office/drawing/2014/main" id="{C906C69D-E507-4E8C-8564-6E788E5821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72400" y="28194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Line 11">
            <a:extLst>
              <a:ext uri="{FF2B5EF4-FFF2-40B4-BE49-F238E27FC236}">
                <a16:creationId xmlns:a16="http://schemas.microsoft.com/office/drawing/2014/main" id="{7632C11E-B556-4C32-9E94-6BA1C1752F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2819400"/>
            <a:ext cx="5791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ED63BD66-2082-424E-81FD-AFE94C576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886200"/>
            <a:ext cx="5867400" cy="1447800"/>
          </a:xfrm>
          <a:prstGeom prst="rect">
            <a:avLst/>
          </a:prstGeom>
          <a:solidFill>
            <a:schemeClr val="accent1">
              <a:alpha val="3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AutoShape 13">
            <a:extLst>
              <a:ext uri="{FF2B5EF4-FFF2-40B4-BE49-F238E27FC236}">
                <a16:creationId xmlns:a16="http://schemas.microsoft.com/office/drawing/2014/main" id="{7F4A3CF2-89C2-4B21-91F6-829718AA548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057400" y="2819400"/>
            <a:ext cx="5715000" cy="1066800"/>
          </a:xfrm>
          <a:prstGeom prst="rtTriangle">
            <a:avLst/>
          </a:prstGeom>
          <a:solidFill>
            <a:schemeClr val="accent1">
              <a:alpha val="3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Object 14">
            <a:extLst>
              <a:ext uri="{FF2B5EF4-FFF2-40B4-BE49-F238E27FC236}">
                <a16:creationId xmlns:a16="http://schemas.microsoft.com/office/drawing/2014/main" id="{FC51F4A9-448A-497C-8B0D-851A7DA525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4114800"/>
          <a:ext cx="4495800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50960" imgH="393480" progId="Equation.3">
                  <p:embed/>
                </p:oleObj>
              </mc:Choice>
              <mc:Fallback>
                <p:oleObj name="Equation" r:id="rId6" imgW="1650960" imgH="393480" progId="Equation.3">
                  <p:embed/>
                  <p:pic>
                    <p:nvPicPr>
                      <p:cNvPr id="20" name="Object 14">
                        <a:extLst>
                          <a:ext uri="{FF2B5EF4-FFF2-40B4-BE49-F238E27FC236}">
                            <a16:creationId xmlns:a16="http://schemas.microsoft.com/office/drawing/2014/main" id="{FC51F4A9-448A-497C-8B0D-851A7DA525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114800"/>
                        <a:ext cx="4495800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Line 15">
            <a:extLst>
              <a:ext uri="{FF2B5EF4-FFF2-40B4-BE49-F238E27FC236}">
                <a16:creationId xmlns:a16="http://schemas.microsoft.com/office/drawing/2014/main" id="{73AE1484-0298-4F71-8475-4B4D7DC39C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95400" y="3886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Line 16">
            <a:extLst>
              <a:ext uri="{FF2B5EF4-FFF2-40B4-BE49-F238E27FC236}">
                <a16:creationId xmlns:a16="http://schemas.microsoft.com/office/drawing/2014/main" id="{28B3A126-D9AC-49F6-83C2-03DDF78853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95400" y="28194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" name="Object 17">
            <a:extLst>
              <a:ext uri="{FF2B5EF4-FFF2-40B4-BE49-F238E27FC236}">
                <a16:creationId xmlns:a16="http://schemas.microsoft.com/office/drawing/2014/main" id="{7F881C40-2E8D-4A13-A159-BAD27BFE64CA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457200" y="3733800"/>
          <a:ext cx="661988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42720" imgH="203040" progId="Equation.3">
                  <p:embed/>
                </p:oleObj>
              </mc:Choice>
              <mc:Fallback>
                <p:oleObj name="Equation" r:id="rId8" imgW="342720" imgH="203040" progId="Equation.3">
                  <p:embed/>
                  <p:pic>
                    <p:nvPicPr>
                      <p:cNvPr id="23" name="Object 17">
                        <a:extLst>
                          <a:ext uri="{FF2B5EF4-FFF2-40B4-BE49-F238E27FC236}">
                            <a16:creationId xmlns:a16="http://schemas.microsoft.com/office/drawing/2014/main" id="{7F881C40-2E8D-4A13-A159-BAD27BFE64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733800"/>
                        <a:ext cx="661988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7841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90B75341-1ACF-4E51-BDEE-55C0701242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89010"/>
          </a:xfrm>
        </p:spPr>
        <p:txBody>
          <a:bodyPr/>
          <a:lstStyle/>
          <a:p>
            <a:r>
              <a:rPr lang="en-US" altLang="ar-SA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of the Trapezoidal Rule</a:t>
            </a:r>
            <a:endParaRPr lang="en-US" altLang="en-US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7C670492-38A4-43F6-8320-8D16484A2E0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872455"/>
            <a:ext cx="8291513" cy="419449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employ the integral under a straight-line segment to approximate the integral under a curve, error may be: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122" name="Object 4">
            <a:extLst>
              <a:ext uri="{FF2B5EF4-FFF2-40B4-BE49-F238E27FC236}">
                <a16:creationId xmlns:a16="http://schemas.microsoft.com/office/drawing/2014/main" id="{70BF6A2D-3380-4EF6-BB61-3E2CECE6732B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37173872"/>
              </p:ext>
            </p:extLst>
          </p:nvPr>
        </p:nvGraphicFramePr>
        <p:xfrm>
          <a:off x="331370" y="5718487"/>
          <a:ext cx="3865723" cy="1070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22360" imgH="393480" progId="Equation.3">
                  <p:embed/>
                </p:oleObj>
              </mc:Choice>
              <mc:Fallback>
                <p:oleObj name="Equation" r:id="rId3" imgW="1422360" imgH="393480" progId="Equation.3">
                  <p:embed/>
                  <p:pic>
                    <p:nvPicPr>
                      <p:cNvPr id="5122" name="Object 4">
                        <a:extLst>
                          <a:ext uri="{FF2B5EF4-FFF2-40B4-BE49-F238E27FC236}">
                            <a16:creationId xmlns:a16="http://schemas.microsoft.com/office/drawing/2014/main" id="{70BF6A2D-3380-4EF6-BB61-3E2CECE673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70" y="5718487"/>
                        <a:ext cx="3865723" cy="1070086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5" descr="Fig2106">
            <a:extLst>
              <a:ext uri="{FF2B5EF4-FFF2-40B4-BE49-F238E27FC236}">
                <a16:creationId xmlns:a16="http://schemas.microsoft.com/office/drawing/2014/main" id="{1A37EF8D-2D92-4D93-A80D-15DBAD126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929" y="1445339"/>
            <a:ext cx="4596993" cy="339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43C8499-2CE3-4D72-AB12-2CD47EC60D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8261" y="4889725"/>
            <a:ext cx="4907661" cy="70931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7C274F4-037D-46FC-934D-460E83EFC216}"/>
              </a:ext>
            </a:extLst>
          </p:cNvPr>
          <p:cNvSpPr txBox="1"/>
          <p:nvPr/>
        </p:nvSpPr>
        <p:spPr>
          <a:xfrm>
            <a:off x="4197093" y="6188905"/>
            <a:ext cx="4946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l-G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ξ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lies somewhere in the interval from a to b.</a:t>
            </a:r>
          </a:p>
          <a:p>
            <a:endParaRPr lang="es-P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51BB24DE-2096-4E80-963E-4E4259AFDAF4}"/>
              </a:ext>
            </a:extLst>
          </p:cNvPr>
          <p:cNvSpPr txBox="1"/>
          <p:nvPr/>
        </p:nvSpPr>
        <p:spPr>
          <a:xfrm>
            <a:off x="243281" y="184558"/>
            <a:ext cx="864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Ejemplo</a:t>
            </a:r>
            <a:r>
              <a:rPr lang="en-US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ES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Aplicación simple de la regla del trapecio</a:t>
            </a:r>
            <a:endParaRPr lang="es-P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A98EF0E-CD99-4289-9A05-8C92E3CD19BF}"/>
              </a:ext>
            </a:extLst>
          </p:cNvPr>
          <p:cNvSpPr txBox="1"/>
          <p:nvPr/>
        </p:nvSpPr>
        <p:spPr>
          <a:xfrm>
            <a:off x="343948" y="707778"/>
            <a:ext cx="8649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>
                <a:latin typeface="Times-Roman"/>
              </a:rPr>
              <a:t>I</a:t>
            </a:r>
            <a:r>
              <a:rPr lang="es-PE" sz="1800" b="0" i="0" u="none" strike="noStrike" baseline="0" dirty="0">
                <a:latin typeface="Times-Roman"/>
              </a:rPr>
              <a:t>ntegre numéricamente de </a:t>
            </a:r>
            <a:r>
              <a:rPr lang="es-PE" sz="1800" b="0" i="1" u="none" strike="noStrike" baseline="0" dirty="0">
                <a:latin typeface="Times-Roman"/>
              </a:rPr>
              <a:t>f</a:t>
            </a:r>
            <a:r>
              <a:rPr lang="es-PE" sz="1800" b="0" i="0" u="none" strike="noStrike" baseline="0" dirty="0">
                <a:latin typeface="Times-Roman"/>
              </a:rPr>
              <a:t>(x) </a:t>
            </a:r>
            <a:r>
              <a:rPr lang="es-ES" sz="1800" b="0" i="0" u="none" strike="noStrike" baseline="0" dirty="0">
                <a:latin typeface="Times-Roman"/>
              </a:rPr>
              <a:t>desde </a:t>
            </a:r>
            <a:r>
              <a:rPr lang="es-ES" sz="1800" b="0" i="1" u="none" strike="noStrike" baseline="0" dirty="0">
                <a:latin typeface="Times-Italic"/>
              </a:rPr>
              <a:t>a </a:t>
            </a:r>
            <a:r>
              <a:rPr lang="es-ES" sz="1800" b="0" i="0" u="none" strike="noStrike" baseline="0" dirty="0">
                <a:latin typeface="Times-Roman"/>
              </a:rPr>
              <a:t>= 0 hasta </a:t>
            </a:r>
            <a:r>
              <a:rPr lang="es-ES" sz="1800" b="0" i="1" u="none" strike="noStrike" baseline="0" dirty="0">
                <a:latin typeface="Times-Italic"/>
              </a:rPr>
              <a:t>b </a:t>
            </a:r>
            <a:r>
              <a:rPr lang="es-ES" sz="1800" b="0" i="0" u="none" strike="noStrike" baseline="0" dirty="0">
                <a:latin typeface="Times-Roman"/>
              </a:rPr>
              <a:t>= 0.8. El valor exacto de la integral se puede determinar en forma analítica y es 1.640533.</a:t>
            </a:r>
            <a:endParaRPr lang="es-PE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09B0A56-F714-420F-AA61-789F03739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220" y="1400221"/>
            <a:ext cx="5259417" cy="47710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6A516B1-6903-4CC2-AF5F-342481087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48" y="1923441"/>
            <a:ext cx="3052093" cy="276583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97A7816-0646-4370-826F-F66C160C0B91}"/>
              </a:ext>
            </a:extLst>
          </p:cNvPr>
          <p:cNvSpPr txBox="1"/>
          <p:nvPr/>
        </p:nvSpPr>
        <p:spPr>
          <a:xfrm>
            <a:off x="3842156" y="2014762"/>
            <a:ext cx="50501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situaciones reales, no conocemos valor verdadero. Por lo tanto, se requiere una estimación del error aproximado. Para obtener dicha estimación usamos la expresión anterior para el error y aproximamos </a:t>
            </a:r>
            <a:r>
              <a:rPr lang="es-ES" sz="1800" b="0" i="0" u="none" strike="noStrike" baseline="0" dirty="0">
                <a:latin typeface="Times-Roman"/>
              </a:rPr>
              <a:t>ƒ’’(</a:t>
            </a:r>
            <a:r>
              <a:rPr lang="el-G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ξ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800" b="0" i="0" u="none" strike="noStrike" baseline="0" dirty="0">
                <a:latin typeface="Times-Roman"/>
              </a:rPr>
              <a:t>) </a:t>
            </a:r>
            <a:r>
              <a:rPr lang="es-E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como </a:t>
            </a:r>
            <a:r>
              <a:rPr lang="es-ES" sz="1800" b="0" i="0" u="none" strike="noStrike" baseline="0" dirty="0">
                <a:latin typeface="Times-Roman"/>
              </a:rPr>
              <a:t>el promedio de la segunda derivada en dicho intervalo.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EF5CFBFF-EDFA-40C8-985E-37A2E92CC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2156" y="3906521"/>
            <a:ext cx="5213071" cy="2407756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7DE1B0A4-5133-4805-BD91-0990C8F5F4AD}"/>
              </a:ext>
            </a:extLst>
          </p:cNvPr>
          <p:cNvSpPr txBox="1"/>
          <p:nvPr/>
        </p:nvSpPr>
        <p:spPr>
          <a:xfrm>
            <a:off x="343948" y="4980672"/>
            <a:ext cx="2944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E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ue corresponde a un error relativo porcentual de e</a:t>
            </a:r>
            <a:r>
              <a:rPr lang="es-ES" sz="1800" b="0" i="1" u="none" strike="noStrik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ES" sz="18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89.5%.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6354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797</TotalTime>
  <Words>1394</Words>
  <Application>Microsoft Office PowerPoint</Application>
  <PresentationFormat>Presentación en pantalla (4:3)</PresentationFormat>
  <Paragraphs>183</Paragraphs>
  <Slides>37</Slides>
  <Notes>26</Notes>
  <HiddenSlides>0</HiddenSlides>
  <MMClips>0</MMClips>
  <ScaleCrop>false</ScaleCrop>
  <HeadingPairs>
    <vt:vector size="8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Times New Roman</vt:lpstr>
      <vt:lpstr>Times-Italic</vt:lpstr>
      <vt:lpstr>Times-Roman</vt:lpstr>
      <vt:lpstr>Wingdings</vt:lpstr>
      <vt:lpstr>Office Theme</vt:lpstr>
      <vt:lpstr>Equation</vt:lpstr>
      <vt:lpstr>Integración Numérica</vt:lpstr>
      <vt:lpstr>What is Integration?</vt:lpstr>
      <vt:lpstr>What is Integration?</vt:lpstr>
      <vt:lpstr>Newton-Cotes integration Formulas Introduction </vt:lpstr>
      <vt:lpstr>1. Trapezoidal Rule</vt:lpstr>
      <vt:lpstr>Trapezoid Method Derivation-One Interval</vt:lpstr>
      <vt:lpstr>Trapezoid Method</vt:lpstr>
      <vt:lpstr>Error of the Trapezoidal Rule</vt:lpstr>
      <vt:lpstr>Presentación de PowerPoint</vt:lpstr>
      <vt:lpstr>Multiple Trapezoidal Rule</vt:lpstr>
      <vt:lpstr>Trapezoid Method Multiple Application Rule</vt:lpstr>
      <vt:lpstr>Multiple Trapezoidal Rule</vt:lpstr>
      <vt:lpstr>Multiple Trapezoidal Rule</vt:lpstr>
      <vt:lpstr>Presentación de PowerPoint</vt:lpstr>
      <vt:lpstr>Multiple Trapezoidal Rule</vt:lpstr>
      <vt:lpstr>Example</vt:lpstr>
      <vt:lpstr>Example 1</vt:lpstr>
      <vt:lpstr> Algoritmos computacionales para la regla del trapecio</vt:lpstr>
      <vt:lpstr>Matlab Codigo: Multiples segmentos</vt:lpstr>
      <vt:lpstr>Ejemplo</vt:lpstr>
      <vt:lpstr>Ejemplo</vt:lpstr>
      <vt:lpstr>Simpson’s Rules</vt:lpstr>
      <vt:lpstr>Simpson’s Rules</vt:lpstr>
      <vt:lpstr>Simpson’s Rules</vt:lpstr>
      <vt:lpstr>Simpson’s 1/3 Rule</vt:lpstr>
      <vt:lpstr>Simpson’s 1/3 Rule</vt:lpstr>
      <vt:lpstr>The Multiple-Application Simpson’s 1/3 Rule</vt:lpstr>
      <vt:lpstr>The Multiple-Application Simpson’s 1/3 Rule</vt:lpstr>
      <vt:lpstr>Simpson’s 3/8 Rule</vt:lpstr>
      <vt:lpstr>Presentación de PowerPoint</vt:lpstr>
      <vt:lpstr>Newton Cotes Integration-Example</vt:lpstr>
      <vt:lpstr>Newton Cotes Integration-Example</vt:lpstr>
      <vt:lpstr>Newton Cotes Integration-Example</vt:lpstr>
      <vt:lpstr>Newton Cotes Integration-Example</vt:lpstr>
      <vt:lpstr>Newton Cotes Integration-Example</vt:lpstr>
      <vt:lpstr>Pseudocódigo para las reglas de Simpson. a) Regla de Simpson 1/3 para una sola aplicación, b) regla de Simpson 3/8 para una sola aplicación, c) regla de Simpson 1/3 de aplicación múltiple y d) regla de Simpson de aplicación múltiple para un número de segmentos tanto impares como pares. Observe que para todos los casos n debe ser &gt;= 1.</vt:lpstr>
      <vt:lpstr>HIGHER-ORDER NEWTON-COTES FORMULAS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Integración Numérica</dc:title>
  <dc:creator>Luis Alberto Sanchez Rodas</dc:creator>
  <cp:lastModifiedBy>Luis Alberto Sanchez Rodas</cp:lastModifiedBy>
  <cp:revision>7</cp:revision>
  <dcterms:created xsi:type="dcterms:W3CDTF">2018-11-14T05:10:10Z</dcterms:created>
  <dcterms:modified xsi:type="dcterms:W3CDTF">2021-07-05T02:45:59Z</dcterms:modified>
</cp:coreProperties>
</file>