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415" r:id="rId2"/>
    <p:sldId id="372" r:id="rId3"/>
    <p:sldId id="352" r:id="rId4"/>
    <p:sldId id="354" r:id="rId5"/>
    <p:sldId id="356" r:id="rId6"/>
    <p:sldId id="36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1" r:id="rId16"/>
    <p:sldId id="373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587" r:id="rId30"/>
    <p:sldId id="588" r:id="rId31"/>
    <p:sldId id="390" r:id="rId32"/>
    <p:sldId id="392" r:id="rId33"/>
    <p:sldId id="393" r:id="rId34"/>
    <p:sldId id="394" r:id="rId35"/>
    <p:sldId id="395" r:id="rId36"/>
    <p:sldId id="396" r:id="rId37"/>
    <p:sldId id="397" r:id="rId38"/>
    <p:sldId id="420" r:id="rId39"/>
    <p:sldId id="589" r:id="rId40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12518FD0-8A1F-4BD0-BD43-376E921C406E}" type="datetimeFigureOut">
              <a:rPr lang="es-PE" smtClean="0"/>
              <a:t>3/02/2021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602ACF9-6D64-43E2-B96F-252AC26D4E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5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27C70B3-703D-4739-8BC0-C77B449F08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E52569-DBDF-4658-8E7B-8BA3ADE6156E}" type="slidenum">
              <a:rPr lang="ar-SA" altLang="en-US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8FF8B3A-61B3-49A9-A99C-B501AEAC6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5BF6245-AD54-40AC-A67F-4D17AEC78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B436B0D-8581-414A-A8F6-AAFA0136F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4BD7F3-FA42-4FC5-BF57-63C0BA495B29}" type="slidenum">
              <a:rPr lang="ar-SA" altLang="en-US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7BCEA38-51A1-4265-A26A-44533D385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7A9C41F-F05F-4157-955B-459760C7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82C91EA-727F-4EE1-ADE7-2831FE6BAC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930F1F-0D17-48CA-9A39-979F70122E7A}" type="slidenum">
              <a:rPr lang="ar-SA" altLang="en-US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4C53CEB-15BA-46B7-9758-7DA99AEA2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0B6231F-F1A8-412E-A7A2-F743D3689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D044503-2DAB-47C8-9EF1-B2D681059C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7A5C88-769B-41FB-91B5-C5781F860F3F}" type="slidenum">
              <a:rPr lang="ar-SA" altLang="en-US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3FD1C1E-96DD-4488-8146-4ECB59225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B970764-A8B7-4C8A-980C-607BD0831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27D9535-7957-4B17-9D43-2A604EFC9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42FAB7-60A8-4847-A619-BD2475891A46}" type="slidenum">
              <a:rPr lang="ar-SA" altLang="en-US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FFFED35-7690-45D1-BE6E-8909274140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3FD65D8-AC8E-4765-A92C-C2D4F231A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85AC17B-0754-402F-977E-D21ACFE88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2C9A0B-33B3-4B94-AD4F-9099F4E8185F}" type="slidenum">
              <a:rPr lang="ar-SA" altLang="en-US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1408D5B-7585-421A-B915-6B2C5A1D9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53325F1-87E1-4507-AB10-A38EB5FD5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3303C46-371D-44A9-8CC6-A59FCC9FC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933F47-8C09-4188-90A5-B439B66FCFA5}" type="slidenum">
              <a:rPr lang="ar-SA" altLang="en-US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D1EAB7A-1E87-41C1-9B92-1D0F3A2DB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BE0C7C2-A349-4791-B40A-32FB94722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BB87B40-5A70-44ED-8F86-CB928CD373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D0746A-B208-4CD5-BC70-76F302BDFF91}" type="slidenum">
              <a:rPr lang="ar-SA" altLang="en-US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36867EE-0CF6-4946-8ECA-23380CC32B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130C4E0-DAF7-4419-A78E-A12102033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B552FE8-1670-416B-9A68-55C25649EA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B3B378-00EC-404A-A3EA-6D882EC6ABB0}" type="slidenum">
              <a:rPr lang="ar-SA" altLang="en-US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57B4017-82AD-4582-812E-2E4AD5090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C990FB4-3360-4CF3-9CA3-50AAE3CED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0AFDD37-3B8C-4B49-8833-3D35527C5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E0D7EF-13DD-43E7-B962-67985F054C5A}" type="slidenum">
              <a:rPr lang="ar-SA" altLang="en-US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4ABA22B-7B03-4DAC-A67E-930FFAAD5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CA27389-744C-4942-B78E-1D3A64C41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EDB2054-EB6B-4774-8245-C74BA264DB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42B138-0C0E-4831-B80C-3F01481881C5}" type="slidenum">
              <a:rPr lang="ar-SA" altLang="en-US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F96F6F7-2B92-4EB9-BC01-1BDAEDD4D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4ABA993-674A-4B5E-9D32-963D5CFFE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6FD2722-92E4-4108-AFC1-83D49C64AC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22C649-4472-4EF4-83D2-F610AAB1AD72}" type="slidenum">
              <a:rPr lang="ar-SA" altLang="en-US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61A0536-D8EF-4092-AE0E-04A5674C9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9E52700-3506-4976-83EC-B55A52B3B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356D9B4-3684-435E-8B09-2AF0B3420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BFE651-04B7-40E4-948E-2F27E0C771AE}" type="slidenum">
              <a:rPr lang="ar-SA" altLang="en-US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AF3EC75-27CE-4DE0-851B-92FB15EC6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B4F43DD-5521-4CA8-AF44-B3193440B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BA3CC97-6D8B-4ACF-9BB9-7FEEF2982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D52D92-DDD0-4F75-BC60-EB30975D01C5}" type="slidenum">
              <a:rPr lang="ar-SA" altLang="en-US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1523F5C-4305-4254-95A2-AB6C8BAAAC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91D4D25-42BF-4D96-9F6B-529343CCC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77B38C42-7B3A-459B-8025-1AC299525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255D8C-5E66-4111-BD45-26FC56A136D8}" type="slidenum">
              <a:rPr lang="ar-SA" altLang="en-US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1A3BF96-935B-452F-8474-E80F16205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9E75194-900D-4479-9D85-153E32930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17A23A2-A7D4-4FCA-98C6-0D6DA71F5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95058D-E5A5-4B23-B1C2-A712F601B1EC}" type="slidenum">
              <a:rPr lang="ar-SA" altLang="en-US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EC70309-2BFC-4C13-93B5-683A689FC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89032B8-3B89-437A-B392-7882A83AD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u="sng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7C91E85-2AAD-420A-A5B7-1B4715EE07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0DBEF4-0930-4541-9F1D-47E520DE3741}" type="slidenum">
              <a:rPr lang="ar-SA" altLang="en-US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C348489-96D1-4934-AC68-88F75BB0E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3D9FAFD-310F-4D92-B0B3-C9C895F91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3B4B5B4-AA2D-4B6F-999C-E23952D94E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E6D237-EF8F-4221-B8A8-B74703D95DAB}" type="slidenum">
              <a:rPr lang="ar-SA" altLang="en-US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4A45AB0-FD8C-4B5C-9EB7-8B63A34DE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76133DB-CF0A-43E5-9B7E-765DF9E37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FBF6B84-07CA-4DE0-A84A-911AF2C475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835766-DD5A-4199-B5D6-77A4317D3422}" type="slidenum">
              <a:rPr lang="ar-SA" altLang="en-US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A1A80B4-348B-4CEF-BEAD-BAD6B064B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1147615-959E-4397-8636-097416FDC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637D2F67-0847-4EB3-B022-4E59D0A329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53E0EC-6C86-4170-B8A2-F5934985A7DC}" type="slidenum">
              <a:rPr lang="ar-SA" altLang="en-US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BCAC4F4-1534-48D4-82FD-D9BCC198C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05401FD-C459-481F-AC09-9706F2F60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2037087-5D73-4F20-AE18-966BB80F63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066B99-C136-4C13-AF61-80EB0C1A1241}" type="slidenum">
              <a:rPr lang="ar-SA" altLang="en-US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68F3B00-6459-40D7-84B2-B58A84EA41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915FBDC-4B7E-4320-8EAD-BCC0C2547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39B788F-6EB8-4319-909E-32EBBE127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0E467B-BB95-4E11-96AB-34C004DC8915}" type="slidenum">
              <a:rPr lang="ar-SA" altLang="en-US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79AF3F3-1959-4755-B5BA-AB05E01CA2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909460E-0566-4C85-8AD7-602A92A08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643EAAE6-5FD1-4340-B57E-70E3F3B2F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F5AFC3-2E0E-4D05-ADC0-6ED364E38A1D}" type="slidenum">
              <a:rPr lang="ar-SA" altLang="en-US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8CB1FAD-B926-47D2-BD35-CA766CD598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02BABBF-DE6D-4C7B-802C-9468D15C4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31B9101-0D19-44A3-A21E-AEE577CBF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E902EF-E12B-448C-94A4-849AB706B642}" type="slidenum">
              <a:rPr lang="ar-SA" altLang="en-US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9F64AD6-4698-4C1B-88AE-8CEDDEEE8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B5A232C-478A-49F9-A331-287834BA8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6CE73053-D1E5-424E-96D0-3CEE93A40C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08E1F4-3B9C-498F-9ECD-3FE205A8A8B2}" type="slidenum">
              <a:rPr lang="ar-SA" altLang="en-US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01C0F38-EFDD-419E-8AEB-672E690B68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62AF324-AD96-4412-A18D-9B5FD0BF6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B7D3A6E-E145-4BCC-8113-A606C0306B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695AC0-BE46-4EEB-9803-56B7F60CD2B2}" type="slidenum">
              <a:rPr lang="ar-SA" altLang="en-US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8D6EBE7-99BA-43ED-AECC-BBD158166B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DAF2829-9FFB-40FF-A517-488D415F9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8A183C0-3931-43D9-974D-FE2BB1644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570726-C455-4D41-A8AB-6923367476EF}" type="slidenum">
              <a:rPr lang="ar-SA" altLang="en-US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F05A0EE-74DC-42AB-BE58-FEABCCECEA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D97BA54-F970-4AA8-B7D9-CBDBBB27B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8DD1900-893F-42FA-8F6F-A2763672B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0DE92A-C019-47FA-94F1-3BE099556792}" type="slidenum">
              <a:rPr lang="ar-SA" altLang="en-US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CBF31BD-3969-488E-8BAB-AF0C6B0EE5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FD096E5-F4B1-457C-BE3F-9CB900BBC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036365F-D9D4-4155-B06F-C12B1EB82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4B5FE9-3525-4805-8F00-508B3E07EB8F}" type="slidenum">
              <a:rPr lang="ar-SA" altLang="en-US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1736880-7678-4085-A6ED-F6060EC59B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A8341E38-2820-4634-A373-1C86ABFBD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59B49AC-2374-4515-8CC2-2C9667FFA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12ACEB-0090-4DCA-99F1-B52B18B58D7D}" type="slidenum">
              <a:rPr lang="ar-SA" altLang="en-US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1659C7D-7F01-4D5E-87FB-FCDE3EE161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7B4CE2F-A140-48B5-AC47-EAC60367C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232C4E3-0341-4802-A595-5DC4C8ADA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F4B3BC-A684-43E0-A79E-F829E0BAE93D}" type="slidenum">
              <a:rPr lang="ar-SA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92519AB-D2BC-40AB-97D0-059DEFB4CC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C3C727D-768C-44C9-AC08-2EF00F0F9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87B0B50-B2C0-471D-8267-F80CBA1FAB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94DBFE-3435-49B5-9443-276385AD470A}" type="slidenum">
              <a:rPr lang="ar-SA" altLang="en-US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A8F7A54-AEB8-42AC-8B2A-9E9D61252F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2D1DF66-2A77-40F9-B11D-F20CF72D6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175DC9F-AD0D-4114-83E2-5905F46B9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E8162D-10A1-41E7-B05B-975839A16AB1}" type="slidenum">
              <a:rPr lang="ar-SA" altLang="en-US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A0C13DB-41E3-46B3-A997-9179EF9B6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9212C3D-0262-4BA6-92A6-A0CB58636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829B1D0-9326-457E-8C5D-61DE8AC6B3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B565CC-D3EF-4FE4-800D-A32AEEC731A1}" type="slidenum">
              <a:rPr lang="ar-SA" altLang="en-US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9D6049D-D434-4D5C-91B2-7DCA0472D5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A4F3A44-4410-4E34-8104-F0ED95C96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BD650DD-FFCD-4CBE-9711-D19023EDFF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AFC60C-96F6-4F76-9BE4-61C676BA4EFE}" type="slidenum">
              <a:rPr lang="ar-SA" altLang="en-US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DCB6925-B9F6-4647-8BAD-827E67CD07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F6576C1-3BDB-48F0-9EFB-1F30E4550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3/02/2021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90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3/02/2021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641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3/02/2021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755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5D838-24C2-45B0-80B0-97EAF59021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CISE301_Topic8L1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2C38E-A6E1-4255-ABFB-EB73708B31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BA6E4-B58B-482C-B4C7-99EBC8FCF7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5FACD-34DE-475B-9355-2A7C888E501B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97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3030C9-D7A6-4767-9D01-7241C53DB9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CISE301_Topic8L1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5AED5FB-BCCD-41C4-AC58-CD8F052A4B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6B13DC-9D03-4A9E-9912-0606BE3B7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F9065-DE1E-4FC1-9013-7E1C7FCC368C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4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3/02/2021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688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3/02/2021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302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3/02/2021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853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3/02/2021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406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3/02/2021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56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3/02/2021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32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3/02/2021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14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3/02/2021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894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AA75-9E31-4C7C-8C7A-B499700FBA89}" type="datetimeFigureOut">
              <a:rPr lang="es-PE" smtClean="0"/>
              <a:t>3/02/2021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59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7278-3D27-4449-90B6-602C6059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94818"/>
            <a:ext cx="7772400" cy="238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altLang="es-PE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 of Ordinary Differential Equations (ODE)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CD2E0-E0E1-4152-90ED-98E560D5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5161329"/>
            <a:ext cx="3692769" cy="574308"/>
          </a:xfrm>
        </p:spPr>
        <p:txBody>
          <a:bodyPr/>
          <a:lstStyle/>
          <a:p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</p:txBody>
      </p:sp>
    </p:spTree>
    <p:extLst>
      <p:ext uri="{BB962C8B-B14F-4D97-AF65-F5344CB8AC3E}">
        <p14:creationId xmlns:p14="http://schemas.microsoft.com/office/powerpoint/2010/main" val="29244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>
            <a:extLst>
              <a:ext uri="{FF2B5EF4-FFF2-40B4-BE49-F238E27FC236}">
                <a16:creationId xmlns:a16="http://schemas.microsoft.com/office/drawing/2014/main" id="{276BD6D8-9D67-40D2-AC5B-1736A1305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Uniqueness of a Solution</a:t>
            </a:r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111D06C3-1360-404D-9514-DAE7406B5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3092450"/>
          <a:ext cx="293687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927000" progId="Equation.3">
                  <p:embed/>
                </p:oleObj>
              </mc:Choice>
              <mc:Fallback>
                <p:oleObj name="Equation" r:id="rId3" imgW="1168200" imgH="927000" progId="Equation.3">
                  <p:embed/>
                  <p:pic>
                    <p:nvPicPr>
                      <p:cNvPr id="13314" name="Object 3">
                        <a:extLst>
                          <a:ext uri="{FF2B5EF4-FFF2-40B4-BE49-F238E27FC236}">
                            <a16:creationId xmlns:a16="http://schemas.microsoft.com/office/drawing/2014/main" id="{111D06C3-1360-404D-9514-DAE7406B5D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92450"/>
                        <a:ext cx="293687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4">
            <a:extLst>
              <a:ext uri="{FF2B5EF4-FFF2-40B4-BE49-F238E27FC236}">
                <a16:creationId xmlns:a16="http://schemas.microsoft.com/office/drawing/2014/main" id="{5A2FC281-75E5-4878-8605-72D07DA58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0010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9" name="Text Box 5">
            <a:extLst>
              <a:ext uri="{FF2B5EF4-FFF2-40B4-BE49-F238E27FC236}">
                <a16:creationId xmlns:a16="http://schemas.microsoft.com/office/drawing/2014/main" id="{06D71EA7-8CE0-4F4C-8527-FF462688A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uniquely specify a solution to an </a:t>
            </a:r>
            <a:r>
              <a:rPr lang="en-US" altLang="en-US" sz="28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differential equation we need </a:t>
            </a:r>
            <a:r>
              <a:rPr lang="en-US" altLang="en-US" sz="28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conditions.</a:t>
            </a:r>
            <a:endParaRPr lang="en-US" altLang="en-US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6934" name="Rectangle 6">
            <a:extLst>
              <a:ext uri="{FF2B5EF4-FFF2-40B4-BE49-F238E27FC236}">
                <a16:creationId xmlns:a16="http://schemas.microsoft.com/office/drawing/2014/main" id="{29C397E1-A764-4E78-A77E-3B077403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67200"/>
            <a:ext cx="1828800" cy="12954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1" name="Text Box 7">
            <a:extLst>
              <a:ext uri="{FF2B5EF4-FFF2-40B4-BE49-F238E27FC236}">
                <a16:creationId xmlns:a16="http://schemas.microsoft.com/office/drawing/2014/main" id="{F791EDED-423A-4F00-907B-CFA58E58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4290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order ODE</a:t>
            </a:r>
          </a:p>
        </p:txBody>
      </p:sp>
      <p:sp>
        <p:nvSpPr>
          <p:cNvPr id="13322" name="Text Box 8">
            <a:extLst>
              <a:ext uri="{FF2B5EF4-FFF2-40B4-BE49-F238E27FC236}">
                <a16:creationId xmlns:a16="http://schemas.microsoft.com/office/drawing/2014/main" id="{4DDB158F-4900-499E-9EE1-87A6EBEF8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265613"/>
            <a:ext cx="41910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conditions are needed to uniquely specify the solution</a:t>
            </a:r>
          </a:p>
        </p:txBody>
      </p:sp>
      <p:sp>
        <p:nvSpPr>
          <p:cNvPr id="13323" name="Line 9">
            <a:extLst>
              <a:ext uri="{FF2B5EF4-FFF2-40B4-BE49-F238E27FC236}">
                <a16:creationId xmlns:a16="http://schemas.microsoft.com/office/drawing/2014/main" id="{64EE017F-7116-4941-AC29-83E373F105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4495800"/>
            <a:ext cx="182880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B3A45F46-591F-40B6-A6EB-86EE8CE14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Auxiliary Conditions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5E9879DD-17C7-4D64-A98A-7DCBF98634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800600" y="3254832"/>
            <a:ext cx="3962400" cy="2286000"/>
          </a:xfrm>
        </p:spPr>
        <p:txBody>
          <a:bodyPr/>
          <a:lstStyle/>
          <a:p>
            <a:pPr algn="ctr"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conditions are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at one point of the independent variable</a:t>
            </a:r>
          </a:p>
        </p:txBody>
      </p:sp>
      <p:sp>
        <p:nvSpPr>
          <p:cNvPr id="22534" name="Rectangle 4">
            <a:extLst>
              <a:ext uri="{FF2B5EF4-FFF2-40B4-BE49-F238E27FC236}">
                <a16:creationId xmlns:a16="http://schemas.microsoft.com/office/drawing/2014/main" id="{4A09DA08-A0FA-47CC-9833-E3B8D4278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124200"/>
            <a:ext cx="3962400" cy="2362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5" name="Rectangle 5">
            <a:extLst>
              <a:ext uri="{FF2B5EF4-FFF2-40B4-BE49-F238E27FC236}">
                <a16:creationId xmlns:a16="http://schemas.microsoft.com/office/drawing/2014/main" id="{9A8CF71A-863B-449F-AC57-5D9AF2034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00400"/>
            <a:ext cx="3733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conditions are at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point of the independent variable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6" name="Rectangle 6">
            <a:extLst>
              <a:ext uri="{FF2B5EF4-FFF2-40B4-BE49-F238E27FC236}">
                <a16:creationId xmlns:a16="http://schemas.microsoft.com/office/drawing/2014/main" id="{7B2C585A-B5FF-4701-B0DA-0442F8BCE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24200"/>
            <a:ext cx="3962400" cy="2362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7" name="Rectangle 7">
            <a:extLst>
              <a:ext uri="{FF2B5EF4-FFF2-40B4-BE49-F238E27FC236}">
                <a16:creationId xmlns:a16="http://schemas.microsoft.com/office/drawing/2014/main" id="{6E15E61A-483E-4D83-B946-B7409F087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98636"/>
            <a:ext cx="4190951" cy="715963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Conditions</a:t>
            </a:r>
          </a:p>
        </p:txBody>
      </p:sp>
      <p:sp>
        <p:nvSpPr>
          <p:cNvPr id="22538" name="Line 8">
            <a:extLst>
              <a:ext uri="{FF2B5EF4-FFF2-40B4-BE49-F238E27FC236}">
                <a16:creationId xmlns:a16="http://schemas.microsoft.com/office/drawing/2014/main" id="{C5C172D9-D4BB-4FB4-87FF-58A900A2D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9" name="Line 9">
            <a:extLst>
              <a:ext uri="{FF2B5EF4-FFF2-40B4-BE49-F238E27FC236}">
                <a16:creationId xmlns:a16="http://schemas.microsoft.com/office/drawing/2014/main" id="{E49898A5-FDAF-4819-9780-810D18171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432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40" name="Line 10">
            <a:extLst>
              <a:ext uri="{FF2B5EF4-FFF2-40B4-BE49-F238E27FC236}">
                <a16:creationId xmlns:a16="http://schemas.microsoft.com/office/drawing/2014/main" id="{49D27EA7-C354-4AE4-B0ED-FE32BF560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41" name="Line 11">
            <a:extLst>
              <a:ext uri="{FF2B5EF4-FFF2-40B4-BE49-F238E27FC236}">
                <a16:creationId xmlns:a16="http://schemas.microsoft.com/office/drawing/2014/main" id="{159BE483-0D44-40A4-9770-36F927EFD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>
            <a:extLst>
              <a:ext uri="{FF2B5EF4-FFF2-40B4-BE49-F238E27FC236}">
                <a16:creationId xmlns:a16="http://schemas.microsoft.com/office/drawing/2014/main" id="{89B0F367-3D4F-4ECB-A449-936FC8BC8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Boundary-Value and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Initial value Problems</a:t>
            </a:r>
          </a:p>
        </p:txBody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AF1F4B30-763D-4FC0-A7FE-AC9C39483F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95800" y="1663959"/>
            <a:ext cx="43434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Boundary-Value Problems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auxiliary conditions are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at one point of the independent variable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difficult to solve than initial value problems</a:t>
            </a:r>
          </a:p>
        </p:txBody>
      </p:sp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E3379CD3-97E2-44B3-92CA-EB478B8E4AE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81600" y="4376738"/>
          <a:ext cx="31242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120" imgH="457200" progId="Equation.3">
                  <p:embed/>
                </p:oleObj>
              </mc:Choice>
              <mc:Fallback>
                <p:oleObj name="Equation" r:id="rId3" imgW="1257120" imgH="457200" progId="Equation.3">
                  <p:embed/>
                  <p:pic>
                    <p:nvPicPr>
                      <p:cNvPr id="14338" name="Object 4">
                        <a:extLst>
                          <a:ext uri="{FF2B5EF4-FFF2-40B4-BE49-F238E27FC236}">
                            <a16:creationId xmlns:a16="http://schemas.microsoft.com/office/drawing/2014/main" id="{E3379CD3-97E2-44B3-92CA-EB478B8E4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76738"/>
                        <a:ext cx="31242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5">
            <a:extLst>
              <a:ext uri="{FF2B5EF4-FFF2-40B4-BE49-F238E27FC236}">
                <a16:creationId xmlns:a16="http://schemas.microsoft.com/office/drawing/2014/main" id="{436E4356-C601-409B-96FC-5FAAD271F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4267200" cy="4114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5" name="Rectangle 6">
            <a:extLst>
              <a:ext uri="{FF2B5EF4-FFF2-40B4-BE49-F238E27FC236}">
                <a16:creationId xmlns:a16="http://schemas.microsoft.com/office/drawing/2014/main" id="{931AF0C5-4EAA-4E95-A75F-8177FB80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37338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Initial-Value Problems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auxiliary conditions are at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point of the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</a:t>
            </a:r>
            <a:endParaRPr lang="en-US" alt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39" name="Object 7">
            <a:extLst>
              <a:ext uri="{FF2B5EF4-FFF2-40B4-BE49-F238E27FC236}">
                <a16:creationId xmlns:a16="http://schemas.microsoft.com/office/drawing/2014/main" id="{1EFB291D-41C9-42B7-833D-DF37CAE96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913" y="4446588"/>
          <a:ext cx="31543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9720" imgH="457200" progId="Equation.3">
                  <p:embed/>
                </p:oleObj>
              </mc:Choice>
              <mc:Fallback>
                <p:oleObj name="Equation" r:id="rId5" imgW="1269720" imgH="457200" progId="Equation.3">
                  <p:embed/>
                  <p:pic>
                    <p:nvPicPr>
                      <p:cNvPr id="14339" name="Object 7">
                        <a:extLst>
                          <a:ext uri="{FF2B5EF4-FFF2-40B4-BE49-F238E27FC236}">
                            <a16:creationId xmlns:a16="http://schemas.microsoft.com/office/drawing/2014/main" id="{1EFB291D-41C9-42B7-833D-DF37CAE960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446588"/>
                        <a:ext cx="3154362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8">
            <a:extLst>
              <a:ext uri="{FF2B5EF4-FFF2-40B4-BE49-F238E27FC236}">
                <a16:creationId xmlns:a16="http://schemas.microsoft.com/office/drawing/2014/main" id="{048D98A9-87EB-4F77-BD10-D0EB1D62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92263"/>
            <a:ext cx="3810000" cy="4114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D925FC6A-956C-428F-9C71-690E04136E61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029200"/>
            <a:ext cx="6248400" cy="1200150"/>
            <a:chOff x="672" y="3168"/>
            <a:chExt cx="3936" cy="720"/>
          </a:xfrm>
        </p:grpSpPr>
        <p:sp>
          <p:nvSpPr>
            <p:cNvPr id="14348" name="Oval 10">
              <a:extLst>
                <a:ext uri="{FF2B5EF4-FFF2-40B4-BE49-F238E27FC236}">
                  <a16:creationId xmlns:a16="http://schemas.microsoft.com/office/drawing/2014/main" id="{1D896020-A591-499F-8AA7-41C977A30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16"/>
              <a:ext cx="288" cy="288"/>
            </a:xfrm>
            <a:prstGeom prst="ellipse">
              <a:avLst/>
            </a:prstGeom>
            <a:solidFill>
              <a:srgbClr val="FF0000">
                <a:alpha val="5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49" name="Oval 11">
              <a:extLst>
                <a:ext uri="{FF2B5EF4-FFF2-40B4-BE49-F238E27FC236}">
                  <a16:creationId xmlns:a16="http://schemas.microsoft.com/office/drawing/2014/main" id="{B5E78028-19B1-4B2F-9090-38361E4DB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168"/>
              <a:ext cx="288" cy="288"/>
            </a:xfrm>
            <a:prstGeom prst="ellipse">
              <a:avLst/>
            </a:prstGeom>
            <a:solidFill>
              <a:srgbClr val="FF0000">
                <a:alpha val="5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0" name="Oval 12">
              <a:extLst>
                <a:ext uri="{FF2B5EF4-FFF2-40B4-BE49-F238E27FC236}">
                  <a16:creationId xmlns:a16="http://schemas.microsoft.com/office/drawing/2014/main" id="{1A8B2EBF-76F2-4B13-8A1B-A64B3E42D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68"/>
              <a:ext cx="288" cy="288"/>
            </a:xfrm>
            <a:prstGeom prst="ellipse">
              <a:avLst/>
            </a:prstGeom>
            <a:solidFill>
              <a:srgbClr val="FF0000">
                <a:alpha val="5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1" name="Oval 13">
              <a:extLst>
                <a:ext uri="{FF2B5EF4-FFF2-40B4-BE49-F238E27FC236}">
                  <a16:creationId xmlns:a16="http://schemas.microsoft.com/office/drawing/2014/main" id="{128B3A90-5FAF-471C-936A-3683A271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216"/>
              <a:ext cx="288" cy="288"/>
            </a:xfrm>
            <a:prstGeom prst="ellipse">
              <a:avLst/>
            </a:prstGeom>
            <a:solidFill>
              <a:srgbClr val="FF0000">
                <a:alpha val="5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2" name="AutoShape 14">
              <a:extLst>
                <a:ext uri="{FF2B5EF4-FFF2-40B4-BE49-F238E27FC236}">
                  <a16:creationId xmlns:a16="http://schemas.microsoft.com/office/drawing/2014/main" id="{8CA3F3BD-D1E6-4EEE-B1B9-F9A31F1D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600"/>
              <a:ext cx="576" cy="240"/>
            </a:xfrm>
            <a:prstGeom prst="borderCallout1">
              <a:avLst>
                <a:gd name="adj1" fmla="val 30000"/>
                <a:gd name="adj2" fmla="val -8333"/>
                <a:gd name="adj3" fmla="val -54583"/>
                <a:gd name="adj4" fmla="val -1580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same</a:t>
              </a:r>
            </a:p>
          </p:txBody>
        </p:sp>
        <p:sp>
          <p:nvSpPr>
            <p:cNvPr id="14353" name="Line 15">
              <a:extLst>
                <a:ext uri="{FF2B5EF4-FFF2-40B4-BE49-F238E27FC236}">
                  <a16:creationId xmlns:a16="http://schemas.microsoft.com/office/drawing/2014/main" id="{169C48E5-C4A0-4F8A-A3A5-67FA061CF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35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4" name="AutoShape 16">
              <a:extLst>
                <a:ext uri="{FF2B5EF4-FFF2-40B4-BE49-F238E27FC236}">
                  <a16:creationId xmlns:a16="http://schemas.microsoft.com/office/drawing/2014/main" id="{C938A2C8-98E0-4FE2-B405-1E2F42BD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648"/>
              <a:ext cx="816" cy="240"/>
            </a:xfrm>
            <a:prstGeom prst="borderCallout1">
              <a:avLst>
                <a:gd name="adj1" fmla="val 30000"/>
                <a:gd name="adj2" fmla="val -5884"/>
                <a:gd name="adj3" fmla="val -74583"/>
                <a:gd name="adj4" fmla="val -111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</a:t>
              </a:r>
            </a:p>
          </p:txBody>
        </p:sp>
        <p:sp>
          <p:nvSpPr>
            <p:cNvPr id="14355" name="Line 17">
              <a:extLst>
                <a:ext uri="{FF2B5EF4-FFF2-40B4-BE49-F238E27FC236}">
                  <a16:creationId xmlns:a16="http://schemas.microsoft.com/office/drawing/2014/main" id="{5C085A0A-A734-4908-9906-8FEBF80FD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345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4FC7617D-87A1-4C7F-878E-F6908EB28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ODEs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48BA0B26-4FF7-42A8-ABC6-CB7D026E6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ODEs can be classified in different ways:</a:t>
            </a:r>
          </a:p>
          <a:p>
            <a:pPr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ODE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Second order ODE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order ODE</a:t>
            </a:r>
          </a:p>
          <a:p>
            <a:pPr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Linearity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Linear ODE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Nonlinear ODE</a:t>
            </a:r>
          </a:p>
          <a:p>
            <a:pPr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conditions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Initial value problems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problems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0F807593-FAAF-4AE9-B28B-24437138F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233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Analytical Solutions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6C112888-43A6-4D19-B170-6A5493A8F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113940"/>
            <a:ext cx="7886700" cy="1673355"/>
          </a:xfrm>
          <a:solidFill>
            <a:srgbClr val="FFFF99"/>
          </a:solidFill>
        </p:spPr>
        <p:txBody>
          <a:bodyPr/>
          <a:lstStyle/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Solutions to ODEs are available for linear ODEs and special classes of nonlinear differential equations.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B4279A-D626-49C0-A83F-9460A99D3B89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280975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BE307C5-BCBB-4BDC-B477-F834F5EAE0BB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4008998"/>
            <a:ext cx="7886700" cy="2447795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 are used to obtain a graph or a table of the unknown function.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Numerical methods used to solve ODEs are based directly (or indirectly) on the truncated Taylor series expansion.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D750AA2B-3FC7-4C73-B010-EBD9079F3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03446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the Methods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E4CEBA31-D914-4C3B-B4BB-CCB510890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46758" y="1648095"/>
            <a:ext cx="3886156" cy="945501"/>
          </a:xfrm>
          <a:solidFill>
            <a:srgbClr val="CCFF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Solving ODE</a:t>
            </a: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67A6036E-0F91-4C4F-BD79-B73B990C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3886200" cy="2819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Multiple-Step Methods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Estimates of the solution at a particular step are based on information on more than one step</a:t>
            </a:r>
          </a:p>
        </p:txBody>
      </p:sp>
      <p:sp>
        <p:nvSpPr>
          <p:cNvPr id="26631" name="Rectangle 5">
            <a:extLst>
              <a:ext uri="{FF2B5EF4-FFF2-40B4-BE49-F238E27FC236}">
                <a16:creationId xmlns:a16="http://schemas.microsoft.com/office/drawing/2014/main" id="{E72B53B9-745B-4582-9E89-824C7ED7F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3886200" cy="2819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Single-Step Methods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 algn="just" eaLnBrk="1" hangingPunct="1">
              <a:lnSpc>
                <a:spcPct val="15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Estimates of the solution at a particular step are entirely based on information on the previous step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632" name="Line 6">
            <a:extLst>
              <a:ext uri="{FF2B5EF4-FFF2-40B4-BE49-F238E27FC236}">
                <a16:creationId xmlns:a16="http://schemas.microsoft.com/office/drawing/2014/main" id="{36BF3E88-1D27-4F25-88F8-A6B0100D2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593596"/>
            <a:ext cx="0" cy="4544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3" name="Line 7">
            <a:extLst>
              <a:ext uri="{FF2B5EF4-FFF2-40B4-BE49-F238E27FC236}">
                <a16:creationId xmlns:a16="http://schemas.microsoft.com/office/drawing/2014/main" id="{D4EBC6CA-E7B7-436D-923D-8D48E2F61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4" name="Line 8">
            <a:extLst>
              <a:ext uri="{FF2B5EF4-FFF2-40B4-BE49-F238E27FC236}">
                <a16:creationId xmlns:a16="http://schemas.microsoft.com/office/drawing/2014/main" id="{EB0E52F5-D7A1-4A3D-9D03-5DC63ECC0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5" name="Line 9">
            <a:extLst>
              <a:ext uri="{FF2B5EF4-FFF2-40B4-BE49-F238E27FC236}">
                <a16:creationId xmlns:a16="http://schemas.microsoft.com/office/drawing/2014/main" id="{165A6212-522F-4EC3-ACD3-48630F771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048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EAA35998-E378-45C7-B916-D8FE0AD384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780522"/>
            <a:ext cx="7924800" cy="100615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 Methods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>
            <a:extLst>
              <a:ext uri="{FF2B5EF4-FFF2-40B4-BE49-F238E27FC236}">
                <a16:creationId xmlns:a16="http://schemas.microsoft.com/office/drawing/2014/main" id="{8F6FF66D-56F9-4E72-BCA5-442DB6936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 Method</a:t>
            </a:r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F4F45ADA-6FBF-484E-A8BD-FAA1E38AB02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89075"/>
            <a:ext cx="8001000" cy="4530725"/>
          </a:xfrm>
          <a:solidFill>
            <a:srgbClr val="FFFF99"/>
          </a:solidFill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to be solved is a first order ODE: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4E9F5936-7DD6-4C23-B943-C29EE7F43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09800"/>
          <a:ext cx="51054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680" imgH="393480" progId="Equation.3">
                  <p:embed/>
                </p:oleObj>
              </mc:Choice>
              <mc:Fallback>
                <p:oleObj name="Equation" r:id="rId3" imgW="1777680" imgH="39348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4E9F5936-7DD6-4C23-B943-C29EE7F43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51054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5">
            <a:extLst>
              <a:ext uri="{FF2B5EF4-FFF2-40B4-BE49-F238E27FC236}">
                <a16:creationId xmlns:a16="http://schemas.microsoft.com/office/drawing/2014/main" id="{BAE5499D-D8EE-46ED-B94E-62F40842A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09800"/>
            <a:ext cx="5638800" cy="1143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Rectangle 6">
            <a:extLst>
              <a:ext uri="{FF2B5EF4-FFF2-40B4-BE49-F238E27FC236}">
                <a16:creationId xmlns:a16="http://schemas.microsoft.com/office/drawing/2014/main" id="{7629E3E3-FFB9-41BA-8B2A-4DBD371FE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657600"/>
            <a:ext cx="7924800" cy="2362200"/>
          </a:xfrm>
          <a:prstGeom prst="rect">
            <a:avLst/>
          </a:prstGeom>
          <a:noFill/>
          <a:ln w="38100" cmpd="dbl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Estimates of the solution at different base points: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computed using the truncated Taylor series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expansions.</a:t>
            </a:r>
          </a:p>
        </p:txBody>
      </p:sp>
      <p:graphicFrame>
        <p:nvGraphicFramePr>
          <p:cNvPr id="1027" name="Object 7">
            <a:extLst>
              <a:ext uri="{FF2B5EF4-FFF2-40B4-BE49-F238E27FC236}">
                <a16:creationId xmlns:a16="http://schemas.microsoft.com/office/drawing/2014/main" id="{C2B675DA-336A-4C06-8430-4636F160639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990600" y="4267200"/>
          <a:ext cx="6553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73040" imgH="228600" progId="Equation.3">
                  <p:embed/>
                </p:oleObj>
              </mc:Choice>
              <mc:Fallback>
                <p:oleObj name="Equation" r:id="rId5" imgW="2273040" imgH="228600" progId="Equation.3">
                  <p:embed/>
                  <p:pic>
                    <p:nvPicPr>
                      <p:cNvPr id="1027" name="Object 7">
                        <a:extLst>
                          <a:ext uri="{FF2B5EF4-FFF2-40B4-BE49-F238E27FC236}">
                            <a16:creationId xmlns:a16="http://schemas.microsoft.com/office/drawing/2014/main" id="{C2B675DA-336A-4C06-8430-4636F1606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7200"/>
                        <a:ext cx="6553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>
            <a:extLst>
              <a:ext uri="{FF2B5EF4-FFF2-40B4-BE49-F238E27FC236}">
                <a16:creationId xmlns:a16="http://schemas.microsoft.com/office/drawing/2014/main" id="{B0065761-56FA-4CA5-BD1B-9D9CAA76E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229600" cy="4530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B4F02C22-FCF7-4CD2-A0DB-768F9CC15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050" y="288926"/>
            <a:ext cx="7886700" cy="1006474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 Expansion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DDEA56B4-5046-4DEE-8E21-5CA2DC99D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229600" cy="3200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0" name="Object 5">
            <a:extLst>
              <a:ext uri="{FF2B5EF4-FFF2-40B4-BE49-F238E27FC236}">
                <a16:creationId xmlns:a16="http://schemas.microsoft.com/office/drawing/2014/main" id="{3FAAD223-4E8F-44B4-95D4-F3694D9B580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57200" y="1524000"/>
          <a:ext cx="8153400" cy="28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09880" imgH="1320480" progId="Equation.3">
                  <p:embed/>
                </p:oleObj>
              </mc:Choice>
              <mc:Fallback>
                <p:oleObj name="Equation" r:id="rId3" imgW="3809880" imgH="1320480" progId="Equation.3">
                  <p:embed/>
                  <p:pic>
                    <p:nvPicPr>
                      <p:cNvPr id="2050" name="Object 5">
                        <a:extLst>
                          <a:ext uri="{FF2B5EF4-FFF2-40B4-BE49-F238E27FC236}">
                            <a16:creationId xmlns:a16="http://schemas.microsoft.com/office/drawing/2014/main" id="{3FAAD223-4E8F-44B4-95D4-F3694D9B5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8153400" cy="282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6">
            <a:extLst>
              <a:ext uri="{FF2B5EF4-FFF2-40B4-BE49-F238E27FC236}">
                <a16:creationId xmlns:a16="http://schemas.microsoft.com/office/drawing/2014/main" id="{D967CFE2-7F48-4BD4-AC0D-29833C822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0600"/>
            <a:ext cx="86868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n</a:t>
            </a:r>
            <a:r>
              <a:rPr lang="en-US" alt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Taylor series method uses the n</a:t>
            </a:r>
            <a:r>
              <a:rPr lang="en-US" alt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Truncated Taylor series expansion.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604C06A4-D784-413F-AABD-055CBB8D8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Euler Method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02B61264-DDD4-462B-A146-FEBADE70E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Taylor series method is known as Euler Method.</a:t>
            </a:r>
          </a:p>
          <a:p>
            <a:pPr algn="just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constant term and linear term are used in the Euler method.</a:t>
            </a:r>
          </a:p>
          <a:p>
            <a:pPr algn="just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due to the use of the truncated Taylor series is of order O(h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795E277E-CE2A-4E6A-AD91-FFECC9DB9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36F77C2-840C-4C0C-8A0F-9C283215D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2310817"/>
            <a:ext cx="7367685" cy="1325563"/>
          </a:xfrm>
          <a:solidFill>
            <a:srgbClr val="FFFF99"/>
          </a:solidFill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to ODEs.</a:t>
            </a:r>
          </a:p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 series methods.</a:t>
            </a:r>
          </a:p>
          <a:p>
            <a:pPr marL="0" indent="0" eaLnBrk="1" hangingPunct="1">
              <a:buNone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>
            <a:extLst>
              <a:ext uri="{FF2B5EF4-FFF2-40B4-BE49-F238E27FC236}">
                <a16:creationId xmlns:a16="http://schemas.microsoft.com/office/drawing/2014/main" id="{A3996297-D548-4E08-9B18-AFF2BBD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229600" cy="4724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FC11B75E-18C7-475F-B6D7-8C94A9EE1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7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Order Taylor Series Method</a:t>
            </a:r>
            <a:b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(Euler Method)</a:t>
            </a: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9C767E05-3104-4CA9-ABDD-4E5A03DEF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229600" cy="472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4351B8E6-748A-4899-B735-603C0BD0C4D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9600" y="1473200"/>
          <a:ext cx="5334000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930320" progId="Equation.3">
                  <p:embed/>
                </p:oleObj>
              </mc:Choice>
              <mc:Fallback>
                <p:oleObj name="Equation" r:id="rId3" imgW="2273040" imgH="1930320" progId="Equation.3">
                  <p:embed/>
                  <p:pic>
                    <p:nvPicPr>
                      <p:cNvPr id="3074" name="Object 5">
                        <a:extLst>
                          <a:ext uri="{FF2B5EF4-FFF2-40B4-BE49-F238E27FC236}">
                            <a16:creationId xmlns:a16="http://schemas.microsoft.com/office/drawing/2014/main" id="{4351B8E6-748A-4899-B735-603C0BD0C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73200"/>
                        <a:ext cx="5334000" cy="452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BFF6098B-473D-4C9C-920E-DFF32798A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81053"/>
            <a:ext cx="7886700" cy="857184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Euler Method</a:t>
            </a: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DA7E8F64-8125-42C9-A563-3028353CE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063" y="1447800"/>
          <a:ext cx="6889750" cy="427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240" imgH="1828800" progId="Equation.3">
                  <p:embed/>
                </p:oleObj>
              </mc:Choice>
              <mc:Fallback>
                <p:oleObj name="Equation" r:id="rId3" imgW="2946240" imgH="1828800" progId="Equation.3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DA7E8F64-8125-42C9-A563-3028353CE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447800"/>
                        <a:ext cx="6889750" cy="427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4">
            <a:extLst>
              <a:ext uri="{FF2B5EF4-FFF2-40B4-BE49-F238E27FC236}">
                <a16:creationId xmlns:a16="http://schemas.microsoft.com/office/drawing/2014/main" id="{9E080324-7D75-437D-BE52-D293AD1F9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3" name="Rectangle 5">
            <a:extLst>
              <a:ext uri="{FF2B5EF4-FFF2-40B4-BE49-F238E27FC236}">
                <a16:creationId xmlns:a16="http://schemas.microsoft.com/office/drawing/2014/main" id="{EB75C30C-9BE5-47E7-8CC2-3202493B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077200" cy="2209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4" name="Rectangle 6">
            <a:extLst>
              <a:ext uri="{FF2B5EF4-FFF2-40B4-BE49-F238E27FC236}">
                <a16:creationId xmlns:a16="http://schemas.microsoft.com/office/drawing/2014/main" id="{9195A1DE-EFA0-4DE5-ADA4-999FEF85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8077200" cy="24384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C94CC5FD-34FA-4547-A6A9-22C71563F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2076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Euler Method</a:t>
            </a:r>
          </a:p>
        </p:txBody>
      </p:sp>
      <p:sp>
        <p:nvSpPr>
          <p:cNvPr id="25605" name="Line 4">
            <a:extLst>
              <a:ext uri="{FF2B5EF4-FFF2-40B4-BE49-F238E27FC236}">
                <a16:creationId xmlns:a16="http://schemas.microsoft.com/office/drawing/2014/main" id="{D135273E-0EF7-49EE-B203-54F34EE44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4958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624559C8-0FEB-49E5-A128-CBE75DE5C1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524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1300B755-905A-4228-B6D6-DBCD9561CB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657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08" name="Oval 7">
            <a:extLst>
              <a:ext uri="{FF2B5EF4-FFF2-40B4-BE49-F238E27FC236}">
                <a16:creationId xmlns:a16="http://schemas.microsoft.com/office/drawing/2014/main" id="{FD924043-F2CC-47FE-83CC-6DBDC4B0E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Text Box 8">
            <a:extLst>
              <a:ext uri="{FF2B5EF4-FFF2-40B4-BE49-F238E27FC236}">
                <a16:creationId xmlns:a16="http://schemas.microsoft.com/office/drawing/2014/main" id="{89D80DAC-FA10-4F99-8246-BC7049538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502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x</a:t>
            </a:r>
            <a:r>
              <a:rPr lang="en-US" altLang="en-US" baseline="-25000">
                <a:solidFill>
                  <a:srgbClr val="FF0000"/>
                </a:solidFill>
              </a:rPr>
              <a:t>0</a:t>
            </a:r>
            <a:r>
              <a:rPr lang="en-US" altLang="en-US">
                <a:solidFill>
                  <a:srgbClr val="FF0000"/>
                </a:solidFill>
              </a:rPr>
              <a:t>                  x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                   x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r>
              <a:rPr lang="en-US" altLang="en-US">
                <a:solidFill>
                  <a:srgbClr val="FF0000"/>
                </a:solidFill>
              </a:rPr>
              <a:t>            x</a:t>
            </a:r>
          </a:p>
        </p:txBody>
      </p:sp>
      <p:sp>
        <p:nvSpPr>
          <p:cNvPr id="25610" name="Text Box 9">
            <a:extLst>
              <a:ext uri="{FF2B5EF4-FFF2-40B4-BE49-F238E27FC236}">
                <a16:creationId xmlns:a16="http://schemas.microsoft.com/office/drawing/2014/main" id="{7F62F410-6816-48F6-951A-097D6C0C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29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y</a:t>
            </a:r>
            <a:r>
              <a:rPr lang="en-US" altLang="en-US" baseline="-25000"/>
              <a:t>0</a:t>
            </a:r>
          </a:p>
        </p:txBody>
      </p:sp>
      <p:sp>
        <p:nvSpPr>
          <p:cNvPr id="25611" name="Line 10">
            <a:extLst>
              <a:ext uri="{FF2B5EF4-FFF2-40B4-BE49-F238E27FC236}">
                <a16:creationId xmlns:a16="http://schemas.microsoft.com/office/drawing/2014/main" id="{52241BEB-5E75-44D2-8220-E978172AB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6576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5612" name="Text Box 11">
            <a:extLst>
              <a:ext uri="{FF2B5EF4-FFF2-40B4-BE49-F238E27FC236}">
                <a16:creationId xmlns:a16="http://schemas.microsoft.com/office/drawing/2014/main" id="{928137EA-3A7F-4347-8EB9-AA9A3532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y</a:t>
            </a:r>
            <a:r>
              <a:rPr lang="en-US" altLang="en-US" baseline="-25000"/>
              <a:t>1</a:t>
            </a:r>
          </a:p>
        </p:txBody>
      </p:sp>
      <p:sp>
        <p:nvSpPr>
          <p:cNvPr id="25613" name="Text Box 12">
            <a:extLst>
              <a:ext uri="{FF2B5EF4-FFF2-40B4-BE49-F238E27FC236}">
                <a16:creationId xmlns:a16="http://schemas.microsoft.com/office/drawing/2014/main" id="{F268149C-04B7-4A14-9E8C-B18C94FD9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y</a:t>
            </a:r>
            <a:r>
              <a:rPr lang="en-US" altLang="en-US" baseline="-25000"/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3A49007D-5944-4A8C-B5CF-852B7A09D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Euler Method</a:t>
            </a:r>
          </a:p>
        </p:txBody>
      </p:sp>
      <p:sp>
        <p:nvSpPr>
          <p:cNvPr id="26629" name="Line 4">
            <a:extLst>
              <a:ext uri="{FF2B5EF4-FFF2-40B4-BE49-F238E27FC236}">
                <a16:creationId xmlns:a16="http://schemas.microsoft.com/office/drawing/2014/main" id="{E18BB036-6D45-4086-AD3A-234C36ED1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4958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6630" name="Line 5">
            <a:extLst>
              <a:ext uri="{FF2B5EF4-FFF2-40B4-BE49-F238E27FC236}">
                <a16:creationId xmlns:a16="http://schemas.microsoft.com/office/drawing/2014/main" id="{7A3CDA8F-1A08-48F0-8EBB-70E7C3355B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524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6631" name="Line 6">
            <a:extLst>
              <a:ext uri="{FF2B5EF4-FFF2-40B4-BE49-F238E27FC236}">
                <a16:creationId xmlns:a16="http://schemas.microsoft.com/office/drawing/2014/main" id="{C70FDBE1-F1EA-4CA2-846F-CB29D4BA9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657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6632" name="Oval 7">
            <a:extLst>
              <a:ext uri="{FF2B5EF4-FFF2-40B4-BE49-F238E27FC236}">
                <a16:creationId xmlns:a16="http://schemas.microsoft.com/office/drawing/2014/main" id="{A7656483-57AF-44AE-A3CC-D2217CDA7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Oval 8">
            <a:extLst>
              <a:ext uri="{FF2B5EF4-FFF2-40B4-BE49-F238E27FC236}">
                <a16:creationId xmlns:a16="http://schemas.microsoft.com/office/drawing/2014/main" id="{D3E7F6CB-45FE-4C7E-AFE3-20CC2294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4" name="Line 9">
            <a:extLst>
              <a:ext uri="{FF2B5EF4-FFF2-40B4-BE49-F238E27FC236}">
                <a16:creationId xmlns:a16="http://schemas.microsoft.com/office/drawing/2014/main" id="{291C14CC-EA12-4F0F-9775-846985DA36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048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6635" name="Text Box 10">
            <a:extLst>
              <a:ext uri="{FF2B5EF4-FFF2-40B4-BE49-F238E27FC236}">
                <a16:creationId xmlns:a16="http://schemas.microsoft.com/office/drawing/2014/main" id="{7DFEDB76-EE7D-4202-91CF-9BD9F7AEF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386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</a:t>
            </a:r>
          </a:p>
        </p:txBody>
      </p:sp>
      <p:sp>
        <p:nvSpPr>
          <p:cNvPr id="26636" name="Text Box 11">
            <a:extLst>
              <a:ext uri="{FF2B5EF4-FFF2-40B4-BE49-F238E27FC236}">
                <a16:creationId xmlns:a16="http://schemas.microsoft.com/office/drawing/2014/main" id="{6E9C20B7-905D-41B6-B7D4-94004656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502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x</a:t>
            </a:r>
            <a:r>
              <a:rPr lang="en-US" altLang="en-US" baseline="-25000">
                <a:solidFill>
                  <a:srgbClr val="FF0000"/>
                </a:solidFill>
              </a:rPr>
              <a:t>0</a:t>
            </a:r>
            <a:r>
              <a:rPr lang="en-US" altLang="en-US">
                <a:solidFill>
                  <a:srgbClr val="FF0000"/>
                </a:solidFill>
              </a:rPr>
              <a:t>                  x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                   x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r>
              <a:rPr lang="en-US" altLang="en-US">
                <a:solidFill>
                  <a:srgbClr val="FF0000"/>
                </a:solidFill>
              </a:rPr>
              <a:t>            x</a:t>
            </a:r>
          </a:p>
        </p:txBody>
      </p:sp>
      <p:sp>
        <p:nvSpPr>
          <p:cNvPr id="26637" name="Text Box 12">
            <a:extLst>
              <a:ext uri="{FF2B5EF4-FFF2-40B4-BE49-F238E27FC236}">
                <a16:creationId xmlns:a16="http://schemas.microsoft.com/office/drawing/2014/main" id="{6D1EDC29-3A65-4D36-BB47-9721823E0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29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y</a:t>
            </a:r>
            <a:r>
              <a:rPr lang="en-US" altLang="en-US" baseline="-25000"/>
              <a:t>0</a:t>
            </a:r>
          </a:p>
        </p:txBody>
      </p:sp>
      <p:sp>
        <p:nvSpPr>
          <p:cNvPr id="26638" name="Text Box 13">
            <a:extLst>
              <a:ext uri="{FF2B5EF4-FFF2-40B4-BE49-F238E27FC236}">
                <a16:creationId xmlns:a16="http://schemas.microsoft.com/office/drawing/2014/main" id="{1B2353BB-9FDF-4440-B395-C17D1364F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0352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y</a:t>
            </a:r>
            <a:r>
              <a:rPr lang="en-US" altLang="en-US" sz="2000" baseline="-25000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FF0000"/>
                </a:solidFill>
              </a:rPr>
              <a:t>=y</a:t>
            </a:r>
            <a:r>
              <a:rPr lang="en-US" altLang="en-US" sz="2000" baseline="-25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+hf(x</a:t>
            </a:r>
            <a:r>
              <a:rPr lang="en-US" altLang="en-US" baseline="-25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,y</a:t>
            </a:r>
            <a:r>
              <a:rPr lang="en-US" altLang="en-US" sz="2000" baseline="-25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6639" name="Line 14">
            <a:extLst>
              <a:ext uri="{FF2B5EF4-FFF2-40B4-BE49-F238E27FC236}">
                <a16:creationId xmlns:a16="http://schemas.microsoft.com/office/drawing/2014/main" id="{2335D219-1CE8-46F6-AE69-68704DC542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048000"/>
            <a:ext cx="1676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6640" name="Line 15">
            <a:extLst>
              <a:ext uri="{FF2B5EF4-FFF2-40B4-BE49-F238E27FC236}">
                <a16:creationId xmlns:a16="http://schemas.microsoft.com/office/drawing/2014/main" id="{1D6B0C92-55EA-40F6-B138-A2950032E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029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6641" name="AutoShape 16">
            <a:extLst>
              <a:ext uri="{FF2B5EF4-FFF2-40B4-BE49-F238E27FC236}">
                <a16:creationId xmlns:a16="http://schemas.microsoft.com/office/drawing/2014/main" id="{50124254-3B0D-42E8-B640-B26EA480D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362200"/>
            <a:ext cx="1981200" cy="381000"/>
          </a:xfrm>
          <a:prstGeom prst="wedgeRoundRectCallout">
            <a:avLst>
              <a:gd name="adj1" fmla="val 43509"/>
              <a:gd name="adj2" fmla="val 1487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Slope=f(x</a:t>
            </a:r>
            <a:r>
              <a:rPr lang="en-US" altLang="en-US" baseline="-25000"/>
              <a:t>0</a:t>
            </a:r>
            <a:r>
              <a:rPr lang="en-US" altLang="en-US"/>
              <a:t>,y</a:t>
            </a:r>
            <a:r>
              <a:rPr lang="en-US" altLang="en-US" baseline="-25000"/>
              <a:t>0</a:t>
            </a:r>
            <a:r>
              <a:rPr lang="en-US" altLang="en-US"/>
              <a:t>)</a:t>
            </a:r>
          </a:p>
        </p:txBody>
      </p:sp>
      <p:sp>
        <p:nvSpPr>
          <p:cNvPr id="26642" name="Line 17">
            <a:extLst>
              <a:ext uri="{FF2B5EF4-FFF2-40B4-BE49-F238E27FC236}">
                <a16:creationId xmlns:a16="http://schemas.microsoft.com/office/drawing/2014/main" id="{C46E2F17-8D8D-49A1-9131-FE00D43EA6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6643" name="Line 18">
            <a:extLst>
              <a:ext uri="{FF2B5EF4-FFF2-40B4-BE49-F238E27FC236}">
                <a16:creationId xmlns:a16="http://schemas.microsoft.com/office/drawing/2014/main" id="{913B307B-5831-4435-82E1-18FE3442F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6576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6644" name="Line 19">
            <a:extLst>
              <a:ext uri="{FF2B5EF4-FFF2-40B4-BE49-F238E27FC236}">
                <a16:creationId xmlns:a16="http://schemas.microsoft.com/office/drawing/2014/main" id="{1E47CA4D-FF99-457D-BE63-DE97CBB31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0480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6645" name="Text Box 20">
            <a:extLst>
              <a:ext uri="{FF2B5EF4-FFF2-40B4-BE49-F238E27FC236}">
                <a16:creationId xmlns:a16="http://schemas.microsoft.com/office/drawing/2014/main" id="{7A7D6603-5110-4D06-B35B-D998B33A7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hf(x</a:t>
            </a:r>
            <a:r>
              <a:rPr lang="en-US" altLang="en-US" baseline="-25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,y</a:t>
            </a:r>
            <a:r>
              <a:rPr lang="en-US" altLang="en-US" sz="2000" baseline="-25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6646" name="Text Box 21">
            <a:extLst>
              <a:ext uri="{FF2B5EF4-FFF2-40B4-BE49-F238E27FC236}">
                <a16:creationId xmlns:a16="http://schemas.microsoft.com/office/drawing/2014/main" id="{8EF73838-3321-42C8-BE57-54032925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y</a:t>
            </a:r>
            <a:r>
              <a:rPr lang="en-US" altLang="en-US" baseline="-25000"/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10E3B434-DD38-4F7D-8069-63AC81E5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Euler Method</a:t>
            </a:r>
          </a:p>
        </p:txBody>
      </p:sp>
      <p:sp>
        <p:nvSpPr>
          <p:cNvPr id="27653" name="Line 4">
            <a:extLst>
              <a:ext uri="{FF2B5EF4-FFF2-40B4-BE49-F238E27FC236}">
                <a16:creationId xmlns:a16="http://schemas.microsoft.com/office/drawing/2014/main" id="{BC86AF98-B884-47CC-98EE-A5AF0375A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4958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2E3AF541-7B1D-4859-9B19-39697FB0D0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524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55" name="Line 6">
            <a:extLst>
              <a:ext uri="{FF2B5EF4-FFF2-40B4-BE49-F238E27FC236}">
                <a16:creationId xmlns:a16="http://schemas.microsoft.com/office/drawing/2014/main" id="{CD36BA53-0353-4725-92A9-007298F4C9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657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56" name="Oval 7">
            <a:extLst>
              <a:ext uri="{FF2B5EF4-FFF2-40B4-BE49-F238E27FC236}">
                <a16:creationId xmlns:a16="http://schemas.microsoft.com/office/drawing/2014/main" id="{62E97E68-07FA-4C45-A524-7E380A28F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7" name="Oval 8">
            <a:extLst>
              <a:ext uri="{FF2B5EF4-FFF2-40B4-BE49-F238E27FC236}">
                <a16:creationId xmlns:a16="http://schemas.microsoft.com/office/drawing/2014/main" id="{71B042E5-65F7-44AD-B74F-16F0610C7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8" name="Line 9">
            <a:extLst>
              <a:ext uri="{FF2B5EF4-FFF2-40B4-BE49-F238E27FC236}">
                <a16:creationId xmlns:a16="http://schemas.microsoft.com/office/drawing/2014/main" id="{41AB16CA-68F0-468E-8677-CA83F9F9D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048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59" name="Text Box 10">
            <a:extLst>
              <a:ext uri="{FF2B5EF4-FFF2-40B4-BE49-F238E27FC236}">
                <a16:creationId xmlns:a16="http://schemas.microsoft.com/office/drawing/2014/main" id="{C0F1BB14-10FA-42C7-9DC0-F8A64F648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386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</a:t>
            </a:r>
          </a:p>
        </p:txBody>
      </p:sp>
      <p:sp>
        <p:nvSpPr>
          <p:cNvPr id="27660" name="Text Box 11">
            <a:extLst>
              <a:ext uri="{FF2B5EF4-FFF2-40B4-BE49-F238E27FC236}">
                <a16:creationId xmlns:a16="http://schemas.microsoft.com/office/drawing/2014/main" id="{56D0296E-B4EA-46A3-B45A-1B19034F7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502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x</a:t>
            </a:r>
            <a:r>
              <a:rPr lang="en-US" altLang="en-US" baseline="-25000">
                <a:solidFill>
                  <a:srgbClr val="FF0000"/>
                </a:solidFill>
              </a:rPr>
              <a:t>0</a:t>
            </a:r>
            <a:r>
              <a:rPr lang="en-US" altLang="en-US">
                <a:solidFill>
                  <a:srgbClr val="FF0000"/>
                </a:solidFill>
              </a:rPr>
              <a:t>                  x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                   x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r>
              <a:rPr lang="en-US" altLang="en-US">
                <a:solidFill>
                  <a:srgbClr val="FF0000"/>
                </a:solidFill>
              </a:rPr>
              <a:t>            x</a:t>
            </a:r>
          </a:p>
        </p:txBody>
      </p:sp>
      <p:sp>
        <p:nvSpPr>
          <p:cNvPr id="27661" name="Text Box 12">
            <a:extLst>
              <a:ext uri="{FF2B5EF4-FFF2-40B4-BE49-F238E27FC236}">
                <a16:creationId xmlns:a16="http://schemas.microsoft.com/office/drawing/2014/main" id="{747D0515-A42A-4B99-A068-19626A96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29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y</a:t>
            </a:r>
            <a:r>
              <a:rPr lang="en-US" altLang="en-US" baseline="-25000"/>
              <a:t>0</a:t>
            </a:r>
          </a:p>
        </p:txBody>
      </p:sp>
      <p:sp>
        <p:nvSpPr>
          <p:cNvPr id="27662" name="Text Box 13">
            <a:extLst>
              <a:ext uri="{FF2B5EF4-FFF2-40B4-BE49-F238E27FC236}">
                <a16:creationId xmlns:a16="http://schemas.microsoft.com/office/drawing/2014/main" id="{F2EF7EA6-3B3A-48D6-A4EE-CD10F1C74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0352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y</a:t>
            </a:r>
            <a:r>
              <a:rPr lang="en-US" altLang="en-US" sz="2000" baseline="-25000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FF0000"/>
                </a:solidFill>
              </a:rPr>
              <a:t>=y</a:t>
            </a:r>
            <a:r>
              <a:rPr lang="en-US" altLang="en-US" sz="2000" baseline="-25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+hf(x</a:t>
            </a:r>
            <a:r>
              <a:rPr lang="en-US" altLang="en-US" baseline="-25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,y</a:t>
            </a:r>
            <a:r>
              <a:rPr lang="en-US" altLang="en-US" sz="2000" baseline="-25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663" name="Line 14">
            <a:extLst>
              <a:ext uri="{FF2B5EF4-FFF2-40B4-BE49-F238E27FC236}">
                <a16:creationId xmlns:a16="http://schemas.microsoft.com/office/drawing/2014/main" id="{06933207-2CD5-458B-92CC-5FA39BD6C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048000"/>
            <a:ext cx="1676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64" name="Line 15">
            <a:extLst>
              <a:ext uri="{FF2B5EF4-FFF2-40B4-BE49-F238E27FC236}">
                <a16:creationId xmlns:a16="http://schemas.microsoft.com/office/drawing/2014/main" id="{412C75D7-255B-4A03-B9D0-05E4D7B73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029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65" name="AutoShape 16">
            <a:extLst>
              <a:ext uri="{FF2B5EF4-FFF2-40B4-BE49-F238E27FC236}">
                <a16:creationId xmlns:a16="http://schemas.microsoft.com/office/drawing/2014/main" id="{26D97701-F5B9-4759-9F49-803748EC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362200"/>
            <a:ext cx="1981200" cy="381000"/>
          </a:xfrm>
          <a:prstGeom prst="wedgeRoundRectCallout">
            <a:avLst>
              <a:gd name="adj1" fmla="val 40944"/>
              <a:gd name="adj2" fmla="val 153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Slope=f(x</a:t>
            </a:r>
            <a:r>
              <a:rPr lang="en-US" altLang="en-US" baseline="-25000"/>
              <a:t>0</a:t>
            </a:r>
            <a:r>
              <a:rPr lang="en-US" altLang="en-US"/>
              <a:t>,y</a:t>
            </a:r>
            <a:r>
              <a:rPr lang="en-US" altLang="en-US" baseline="-25000"/>
              <a:t>0</a:t>
            </a:r>
            <a:r>
              <a:rPr lang="en-US" altLang="en-US"/>
              <a:t>)</a:t>
            </a:r>
          </a:p>
        </p:txBody>
      </p:sp>
      <p:sp>
        <p:nvSpPr>
          <p:cNvPr id="27666" name="Line 17">
            <a:extLst>
              <a:ext uri="{FF2B5EF4-FFF2-40B4-BE49-F238E27FC236}">
                <a16:creationId xmlns:a16="http://schemas.microsoft.com/office/drawing/2014/main" id="{03C0F366-03A7-4793-A765-1694D804B2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67" name="Line 18">
            <a:extLst>
              <a:ext uri="{FF2B5EF4-FFF2-40B4-BE49-F238E27FC236}">
                <a16:creationId xmlns:a16="http://schemas.microsoft.com/office/drawing/2014/main" id="{2EC4BBB3-A321-49DF-8A48-03E7A0E41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6576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68" name="Line 19">
            <a:extLst>
              <a:ext uri="{FF2B5EF4-FFF2-40B4-BE49-F238E27FC236}">
                <a16:creationId xmlns:a16="http://schemas.microsoft.com/office/drawing/2014/main" id="{EAF7316B-07F0-4A69-9A65-189EA5F5E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0480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69" name="Text Box 20">
            <a:extLst>
              <a:ext uri="{FF2B5EF4-FFF2-40B4-BE49-F238E27FC236}">
                <a16:creationId xmlns:a16="http://schemas.microsoft.com/office/drawing/2014/main" id="{7F8F5A41-B0F6-4D5F-8DFF-8E4FF1F81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hf(x</a:t>
            </a:r>
            <a:r>
              <a:rPr lang="en-US" altLang="en-US" baseline="-25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,y</a:t>
            </a:r>
            <a:r>
              <a:rPr lang="en-US" altLang="en-US" sz="2000" baseline="-25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670" name="Text Box 21">
            <a:extLst>
              <a:ext uri="{FF2B5EF4-FFF2-40B4-BE49-F238E27FC236}">
                <a16:creationId xmlns:a16="http://schemas.microsoft.com/office/drawing/2014/main" id="{0EE540ED-24D9-4452-A237-ABD77937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336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y</a:t>
            </a:r>
            <a:r>
              <a:rPr lang="en-US" altLang="en-US" baseline="-25000"/>
              <a:t>1</a:t>
            </a:r>
          </a:p>
        </p:txBody>
      </p:sp>
      <p:sp>
        <p:nvSpPr>
          <p:cNvPr id="27671" name="Line 22">
            <a:extLst>
              <a:ext uri="{FF2B5EF4-FFF2-40B4-BE49-F238E27FC236}">
                <a16:creationId xmlns:a16="http://schemas.microsoft.com/office/drawing/2014/main" id="{51285067-C3BD-4DEA-9482-730B3F413D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752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72" name="Text Box 23">
            <a:extLst>
              <a:ext uri="{FF2B5EF4-FFF2-40B4-BE49-F238E27FC236}">
                <a16:creationId xmlns:a16="http://schemas.microsoft.com/office/drawing/2014/main" id="{F5D36592-D33A-48B7-8C1B-B1D9F005D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724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</a:t>
            </a:r>
          </a:p>
        </p:txBody>
      </p:sp>
      <p:sp>
        <p:nvSpPr>
          <p:cNvPr id="27673" name="Line 24">
            <a:extLst>
              <a:ext uri="{FF2B5EF4-FFF2-40B4-BE49-F238E27FC236}">
                <a16:creationId xmlns:a16="http://schemas.microsoft.com/office/drawing/2014/main" id="{F2572C23-F140-4523-97A0-C285260D8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0149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74" name="Line 25">
            <a:extLst>
              <a:ext uri="{FF2B5EF4-FFF2-40B4-BE49-F238E27FC236}">
                <a16:creationId xmlns:a16="http://schemas.microsoft.com/office/drawing/2014/main" id="{F01313CD-6D40-48C0-94F9-AA655496E8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1752600"/>
            <a:ext cx="16764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75" name="Oval 26">
            <a:extLst>
              <a:ext uri="{FF2B5EF4-FFF2-40B4-BE49-F238E27FC236}">
                <a16:creationId xmlns:a16="http://schemas.microsoft.com/office/drawing/2014/main" id="{FE50322C-8326-42E5-8371-722B08DC0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6" name="Line 27">
            <a:extLst>
              <a:ext uri="{FF2B5EF4-FFF2-40B4-BE49-F238E27FC236}">
                <a16:creationId xmlns:a16="http://schemas.microsoft.com/office/drawing/2014/main" id="{D74436AD-6D47-4039-B53C-92C97DF05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7526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77" name="Text Box 28">
            <a:extLst>
              <a:ext uri="{FF2B5EF4-FFF2-40B4-BE49-F238E27FC236}">
                <a16:creationId xmlns:a16="http://schemas.microsoft.com/office/drawing/2014/main" id="{B4374D6C-3058-44F7-BCE0-71CDF860D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5240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y</a:t>
            </a:r>
            <a:r>
              <a:rPr lang="en-US" altLang="en-US" sz="2000" baseline="-25000">
                <a:solidFill>
                  <a:srgbClr val="FF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=y</a:t>
            </a:r>
            <a:r>
              <a:rPr lang="en-US" altLang="en-US" sz="2000" baseline="-25000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FF0000"/>
                </a:solidFill>
              </a:rPr>
              <a:t>+hf(x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FF0000"/>
                </a:solidFill>
              </a:rPr>
              <a:t>,y</a:t>
            </a:r>
            <a:r>
              <a:rPr lang="en-US" altLang="en-US" sz="2000" baseline="-25000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678" name="AutoShape 29">
            <a:extLst>
              <a:ext uri="{FF2B5EF4-FFF2-40B4-BE49-F238E27FC236}">
                <a16:creationId xmlns:a16="http://schemas.microsoft.com/office/drawing/2014/main" id="{E102EB4D-1BD6-440C-A1C3-50ED296B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828800"/>
            <a:ext cx="1981200" cy="381000"/>
          </a:xfrm>
          <a:prstGeom prst="wedgeRoundRectCallout">
            <a:avLst>
              <a:gd name="adj1" fmla="val 54727"/>
              <a:gd name="adj2" fmla="val 1170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Slope=f(x</a:t>
            </a:r>
            <a:r>
              <a:rPr lang="en-US" altLang="en-US" baseline="-25000"/>
              <a:t>1</a:t>
            </a:r>
            <a:r>
              <a:rPr lang="en-US" altLang="en-US"/>
              <a:t>,y</a:t>
            </a:r>
            <a:r>
              <a:rPr lang="en-US" altLang="en-US" baseline="-25000"/>
              <a:t>1</a:t>
            </a:r>
            <a:r>
              <a:rPr lang="en-US" altLang="en-US"/>
              <a:t>)</a:t>
            </a:r>
          </a:p>
        </p:txBody>
      </p:sp>
      <p:sp>
        <p:nvSpPr>
          <p:cNvPr id="27679" name="Text Box 30">
            <a:extLst>
              <a:ext uri="{FF2B5EF4-FFF2-40B4-BE49-F238E27FC236}">
                <a16:creationId xmlns:a16="http://schemas.microsoft.com/office/drawing/2014/main" id="{24F1076B-FAA8-4A06-B84E-A03BB26E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y</a:t>
            </a:r>
            <a:r>
              <a:rPr lang="en-US" altLang="en-US" baseline="-25000"/>
              <a:t>2</a:t>
            </a:r>
          </a:p>
        </p:txBody>
      </p:sp>
      <p:sp>
        <p:nvSpPr>
          <p:cNvPr id="27680" name="Line 31">
            <a:extLst>
              <a:ext uri="{FF2B5EF4-FFF2-40B4-BE49-F238E27FC236}">
                <a16:creationId xmlns:a16="http://schemas.microsoft.com/office/drawing/2014/main" id="{F2DCF314-0B06-4A95-9382-3585778244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1752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7681" name="Text Box 32">
            <a:extLst>
              <a:ext uri="{FF2B5EF4-FFF2-40B4-BE49-F238E27FC236}">
                <a16:creationId xmlns:a16="http://schemas.microsoft.com/office/drawing/2014/main" id="{10977C88-2161-4D43-8F52-828EB6A4D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1336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hf(x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FF0000"/>
                </a:solidFill>
              </a:rPr>
              <a:t>,y</a:t>
            </a:r>
            <a:r>
              <a:rPr lang="en-US" altLang="en-US" sz="2000" baseline="-25000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9A87734A-57E7-4DC9-998A-ED8D6851C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2B359DF9-60F6-4110-9A3B-56D2EBDB84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153400" cy="3012233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Euler method to solve the ODE: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y(1.01), y(1.02) and y(1.03).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35999FD3-49DE-45FA-9DCD-D8513F56C65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2133600"/>
          <a:ext cx="44958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480" imgH="393480" progId="Equation.3">
                  <p:embed/>
                </p:oleObj>
              </mc:Choice>
              <mc:Fallback>
                <p:oleObj name="Equation" r:id="rId3" imgW="1536480" imgH="393480" progId="Equation.3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35999FD3-49DE-45FA-9DCD-D8513F56C6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44958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>
            <a:extLst>
              <a:ext uri="{FF2B5EF4-FFF2-40B4-BE49-F238E27FC236}">
                <a16:creationId xmlns:a16="http://schemas.microsoft.com/office/drawing/2014/main" id="{35E0DF88-3FCE-4959-A8F9-CFC43D4A7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60E6B0D5-C06E-4BDF-A5BB-CC0C8020B25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05800" cy="4530725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06EF2C72-1641-4EF7-9DFC-7D1BEB7CFF3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1447800"/>
          <a:ext cx="79248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241200" progId="Equation.3">
                  <p:embed/>
                </p:oleObj>
              </mc:Choice>
              <mc:Fallback>
                <p:oleObj name="Equation" r:id="rId3" imgW="2755800" imgH="24120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06EF2C72-1641-4EF7-9DFC-7D1BEB7CFF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79248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5">
            <a:extLst>
              <a:ext uri="{FF2B5EF4-FFF2-40B4-BE49-F238E27FC236}">
                <a16:creationId xmlns:a16="http://schemas.microsoft.com/office/drawing/2014/main" id="{2A020DC7-5A17-4105-8D1D-816D1045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30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47" name="Object 6">
            <a:extLst>
              <a:ext uri="{FF2B5EF4-FFF2-40B4-BE49-F238E27FC236}">
                <a16:creationId xmlns:a16="http://schemas.microsoft.com/office/drawing/2014/main" id="{7BE30096-4169-4DFF-A6CD-D51A815A6AC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" y="2343150"/>
          <a:ext cx="8153400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760" imgH="1447560" progId="Equation.3">
                  <p:embed/>
                </p:oleObj>
              </mc:Choice>
              <mc:Fallback>
                <p:oleObj name="Equation" r:id="rId5" imgW="4190760" imgH="1447560" progId="Equation.3">
                  <p:embed/>
                  <p:pic>
                    <p:nvPicPr>
                      <p:cNvPr id="6147" name="Object 6">
                        <a:extLst>
                          <a:ext uri="{FF2B5EF4-FFF2-40B4-BE49-F238E27FC236}">
                            <a16:creationId xmlns:a16="http://schemas.microsoft.com/office/drawing/2014/main" id="{7BE30096-4169-4DFF-A6CD-D51A815A6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43150"/>
                        <a:ext cx="8153400" cy="281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F5D9393E-B417-4BA3-A3C4-1FAB5F2F3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9E862FD9-DBA8-4258-B14E-8D4A522664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05800" cy="4530725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result:</a:t>
            </a: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8A205D84-650B-44AD-BE6E-7224D184325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1447800"/>
          <a:ext cx="79248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241200" progId="Equation.3">
                  <p:embed/>
                </p:oleObj>
              </mc:Choice>
              <mc:Fallback>
                <p:oleObj name="Equation" r:id="rId3" imgW="2755800" imgH="241200" progId="Equation.3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8A205D84-650B-44AD-BE6E-7224D18432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79248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5">
            <a:extLst>
              <a:ext uri="{FF2B5EF4-FFF2-40B4-BE49-F238E27FC236}">
                <a16:creationId xmlns:a16="http://schemas.microsoft.com/office/drawing/2014/main" id="{125923FC-E98C-4CE3-8655-DFE54E63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30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1990" name="Group 6">
            <a:extLst>
              <a:ext uri="{FF2B5EF4-FFF2-40B4-BE49-F238E27FC236}">
                <a16:creationId xmlns:a16="http://schemas.microsoft.com/office/drawing/2014/main" id="{3541A8A2-DB72-4440-A392-9DBC6729FE4A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895600"/>
          <a:ext cx="6096000" cy="2565402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-3.</a:t>
                      </a:r>
                      <a:r>
                        <a:rPr kumimoji="0" lang="ar-SA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9595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-3.9394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8C1480C4-7090-4D33-9B40-19D6C9056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B95E5BC3-991A-41D4-B8E6-5A521EF077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05800" cy="4530725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true value:</a:t>
            </a:r>
          </a:p>
        </p:txBody>
      </p:sp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29D24674-9FB7-4B10-8FD3-28061131D37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1447800"/>
          <a:ext cx="79248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241200" progId="Equation.3">
                  <p:embed/>
                </p:oleObj>
              </mc:Choice>
              <mc:Fallback>
                <p:oleObj name="Equation" r:id="rId3" imgW="2755800" imgH="241200" progId="Equation.3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id="{29D24674-9FB7-4B10-8FD3-28061131D3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79248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5">
            <a:extLst>
              <a:ext uri="{FF2B5EF4-FFF2-40B4-BE49-F238E27FC236}">
                <a16:creationId xmlns:a16="http://schemas.microsoft.com/office/drawing/2014/main" id="{62BCAE26-7773-4A46-9B80-303A9812B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30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4038" name="Group 6">
            <a:extLst>
              <a:ext uri="{FF2B5EF4-FFF2-40B4-BE49-F238E27FC236}">
                <a16:creationId xmlns:a16="http://schemas.microsoft.com/office/drawing/2014/main" id="{6F42A90D-91E6-47F5-802E-3D1FC1D5AE38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676400" y="2895600"/>
          <a:ext cx="6858000" cy="2514602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True value of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yi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-3.97990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-3.</a:t>
                      </a:r>
                      <a:r>
                        <a:rPr kumimoji="0" lang="ar-SA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9595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-3.95959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-3.9394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-3.93909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E7650786-46CC-4EB0-AC5C-9A132766AE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0038" y="288925"/>
            <a:ext cx="8653462" cy="6335810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lIns="182880" tIns="182880" rIns="182880" bIns="182880">
            <a:normAutofit fontScale="92500" lnSpcReduction="10000"/>
          </a:bodyPr>
          <a:lstStyle/>
          <a:p>
            <a:pPr marL="228600" indent="-228600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</a:rPr>
              <a:t>Error Analysis for Euler’s Method</a:t>
            </a:r>
          </a:p>
          <a:p>
            <a:pPr marL="228600" indent="-228600" eaLnBrk="1" hangingPunct="1">
              <a:lnSpc>
                <a:spcPct val="90000"/>
              </a:lnSpc>
              <a:defRPr/>
            </a:pPr>
            <a:endParaRPr lang="en-US" sz="1200" dirty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pitchFamily="18" charset="0"/>
              </a:rPr>
              <a:t>Numerical solutions of ODEs involves two types of error:</a:t>
            </a:r>
          </a:p>
          <a:p>
            <a:pPr marL="628650" lvl="1" indent="-228600" eaLnBrk="1" hangingPunct="1">
              <a:lnSpc>
                <a:spcPct val="90000"/>
              </a:lnSpc>
              <a:defRPr/>
            </a:pPr>
            <a:r>
              <a:rPr lang="en-US" sz="1800" i="1" dirty="0">
                <a:latin typeface="Times New Roman" pitchFamily="18" charset="0"/>
              </a:rPr>
              <a:t>Truncation </a:t>
            </a:r>
            <a:r>
              <a:rPr lang="en-US" sz="1800" dirty="0">
                <a:latin typeface="Times New Roman" pitchFamily="18" charset="0"/>
              </a:rPr>
              <a:t>error</a:t>
            </a:r>
          </a:p>
          <a:p>
            <a:pPr marL="1028700" lvl="2" eaLnBrk="1" hangingPunct="1">
              <a:lnSpc>
                <a:spcPct val="90000"/>
              </a:lnSpc>
              <a:defRPr/>
            </a:pPr>
            <a:r>
              <a:rPr lang="en-US" sz="1600" b="1" i="1" dirty="0">
                <a:latin typeface="Times New Roman" pitchFamily="18" charset="0"/>
              </a:rPr>
              <a:t>Local</a:t>
            </a:r>
            <a:r>
              <a:rPr lang="en-US" sz="1600" i="1" dirty="0">
                <a:latin typeface="Times New Roman" pitchFamily="18" charset="0"/>
              </a:rPr>
              <a:t> truncation error</a:t>
            </a:r>
          </a:p>
          <a:p>
            <a:pPr marL="1028700" lvl="2" eaLnBrk="1" hangingPunct="1">
              <a:lnSpc>
                <a:spcPct val="90000"/>
              </a:lnSpc>
              <a:defRPr/>
            </a:pPr>
            <a:r>
              <a:rPr lang="en-US" sz="1600" i="1" dirty="0">
                <a:latin typeface="Times New Roman" pitchFamily="18" charset="0"/>
              </a:rPr>
              <a:t>Propagated  truncation error</a:t>
            </a:r>
          </a:p>
          <a:p>
            <a:pPr marL="628650" lvl="1" indent="-228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latin typeface="Times New Roman" pitchFamily="18" charset="0"/>
              </a:rPr>
              <a:t>		  The sum of the two is the</a:t>
            </a:r>
            <a:r>
              <a:rPr lang="en-US" sz="1600" i="1" dirty="0">
                <a:latin typeface="Times New Roman" pitchFamily="18" charset="0"/>
              </a:rPr>
              <a:t> total or </a:t>
            </a:r>
            <a:r>
              <a:rPr lang="en-US" sz="1600" b="1" i="1" dirty="0">
                <a:latin typeface="Times New Roman" pitchFamily="18" charset="0"/>
              </a:rPr>
              <a:t>global</a:t>
            </a:r>
            <a:r>
              <a:rPr lang="en-US" sz="1600" i="1" dirty="0">
                <a:latin typeface="Times New Roman" pitchFamily="18" charset="0"/>
              </a:rPr>
              <a:t> truncation error</a:t>
            </a:r>
          </a:p>
          <a:p>
            <a:pPr marL="628650" lvl="1" indent="-228600" eaLnBrk="1" hangingPunct="1">
              <a:lnSpc>
                <a:spcPct val="90000"/>
              </a:lnSpc>
              <a:defRPr/>
            </a:pPr>
            <a:r>
              <a:rPr lang="en-US" sz="1800" i="1" dirty="0">
                <a:latin typeface="Times New Roman" pitchFamily="18" charset="0"/>
              </a:rPr>
              <a:t>Round-off </a:t>
            </a:r>
            <a:r>
              <a:rPr lang="en-US" sz="1800" dirty="0">
                <a:latin typeface="Times New Roman" pitchFamily="18" charset="0"/>
              </a:rPr>
              <a:t>errors  </a:t>
            </a:r>
            <a:r>
              <a:rPr lang="en-US" sz="1400" dirty="0">
                <a:latin typeface="Times New Roman" pitchFamily="18" charset="0"/>
              </a:rPr>
              <a:t>(due to limited digits in representing numbers in a computer)</a:t>
            </a:r>
            <a:endParaRPr lang="en-US" sz="1800" dirty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pitchFamily="18" charset="0"/>
              </a:rPr>
              <a:t>We can use Taylor series to quantify the </a:t>
            </a:r>
            <a:r>
              <a:rPr lang="en-US" sz="1800" b="1" i="1" dirty="0">
                <a:latin typeface="Times New Roman" pitchFamily="18" charset="0"/>
              </a:rPr>
              <a:t>local truncation error </a:t>
            </a:r>
            <a:r>
              <a:rPr lang="en-US" sz="1800" dirty="0">
                <a:latin typeface="Times New Roman" pitchFamily="18" charset="0"/>
              </a:rPr>
              <a:t>in Euler’s method. </a:t>
            </a:r>
          </a:p>
          <a:p>
            <a:pPr marL="228600" indent="-228600" eaLnBrk="1" hangingPunct="1">
              <a:lnSpc>
                <a:spcPct val="90000"/>
              </a:lnSpc>
              <a:defRPr/>
            </a:pPr>
            <a:endParaRPr lang="en-US" sz="1800" dirty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defRPr/>
            </a:pPr>
            <a:endParaRPr lang="en-US" sz="1800" dirty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buFontTx/>
              <a:buNone/>
              <a:defRPr/>
            </a:pPr>
            <a:endParaRPr lang="en-US" sz="1600" dirty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buFontTx/>
              <a:buNone/>
              <a:defRPr/>
            </a:pPr>
            <a:endParaRPr lang="en-US" sz="1600" dirty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defRPr/>
            </a:pPr>
            <a:endParaRPr lang="en-US" sz="1600" dirty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defRPr/>
            </a:pPr>
            <a:endParaRPr lang="en-US" sz="1600" dirty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defRPr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The error is reduced by 4 times if the step size is halved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 </a:t>
            </a:r>
            <a:r>
              <a:rPr lang="en-US" sz="18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O(h</a:t>
            </a:r>
            <a:r>
              <a:rPr lang="en-US" sz="1800" b="1" i="1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2</a:t>
            </a:r>
            <a:r>
              <a:rPr lang="en-US" sz="18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)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pitchFamily="18" charset="0"/>
              </a:rPr>
              <a:t>In real problems, the derivatives used in the Taylor series are not easy to obtain.</a:t>
            </a:r>
          </a:p>
          <a:p>
            <a:pPr marL="228600" lvl="1" indent="-2286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1800" dirty="0">
                <a:latin typeface="Times New Roman" pitchFamily="18" charset="0"/>
              </a:rPr>
              <a:t>If the solution to the differential equation is </a:t>
            </a:r>
            <a:r>
              <a:rPr lang="en-US" sz="1800" i="1" dirty="0">
                <a:latin typeface="Times New Roman" pitchFamily="18" charset="0"/>
              </a:rPr>
              <a:t>linear</a:t>
            </a:r>
            <a:r>
              <a:rPr lang="en-US" sz="1800" dirty="0">
                <a:latin typeface="Times New Roman" pitchFamily="18" charset="0"/>
              </a:rPr>
              <a:t>, the method will provide error free predictions </a:t>
            </a:r>
            <a:r>
              <a:rPr lang="en-US" sz="1600" dirty="0">
                <a:latin typeface="Times New Roman" pitchFamily="18" charset="0"/>
              </a:rPr>
              <a:t>(2</a:t>
            </a:r>
            <a:r>
              <a:rPr lang="en-US" sz="1600" baseline="30000" dirty="0">
                <a:latin typeface="Times New Roman" pitchFamily="18" charset="0"/>
              </a:rPr>
              <a:t>nd</a:t>
            </a:r>
            <a:r>
              <a:rPr lang="en-US" sz="1600" dirty="0">
                <a:latin typeface="Times New Roman" pitchFamily="18" charset="0"/>
              </a:rPr>
              <a:t> derivative is </a:t>
            </a:r>
            <a:r>
              <a:rPr lang="en-US" sz="1600" b="1" dirty="0">
                <a:latin typeface="Times New Roman" pitchFamily="18" charset="0"/>
              </a:rPr>
              <a:t>zero</a:t>
            </a:r>
            <a:r>
              <a:rPr lang="en-US" sz="1600" dirty="0">
                <a:latin typeface="Times New Roman" pitchFamily="18" charset="0"/>
              </a:rPr>
              <a:t> for a straight line).</a:t>
            </a:r>
            <a:endParaRPr lang="en-US" sz="1800" dirty="0">
              <a:latin typeface="Times New Roman" pitchFamily="18" charset="0"/>
            </a:endParaRP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B1432807-2E83-4B3D-9F35-2301E353D25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92125" y="3265488"/>
          <a:ext cx="5430838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54500" imgH="1066800" progId="Equation.3">
                  <p:embed/>
                </p:oleObj>
              </mc:Choice>
              <mc:Fallback>
                <p:oleObj name="Equation" r:id="rId2" imgW="4254500" imgH="1066800" progId="Equation.3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B1432807-2E83-4B3D-9F35-2301E353D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3265488"/>
                        <a:ext cx="5430838" cy="13620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>
            <a:extLst>
              <a:ext uri="{FF2B5EF4-FFF2-40B4-BE49-F238E27FC236}">
                <a16:creationId xmlns:a16="http://schemas.microsoft.com/office/drawing/2014/main" id="{CD1CE843-6FB0-402C-AC56-4CC950D8D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5988" y="3246438"/>
          <a:ext cx="2770187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812800" progId="Equation.3">
                  <p:embed/>
                </p:oleObj>
              </mc:Choice>
              <mc:Fallback>
                <p:oleObj name="Equation" r:id="rId4" imgW="1625600" imgH="812800" progId="Equation.3">
                  <p:embed/>
                  <p:pic>
                    <p:nvPicPr>
                      <p:cNvPr id="5123" name="Object 5">
                        <a:extLst>
                          <a:ext uri="{FF2B5EF4-FFF2-40B4-BE49-F238E27FC236}">
                            <a16:creationId xmlns:a16="http://schemas.microsoft.com/office/drawing/2014/main" id="{CD1CE843-6FB0-402C-AC56-4CC950D8D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3246438"/>
                        <a:ext cx="2770187" cy="13874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F972327-3C47-4E37-8267-2A47CFE4D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4159250"/>
            <a:ext cx="1752600" cy="511175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0921A-FD5B-4C17-8DCE-656FDD4FF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4086225"/>
            <a:ext cx="3651250" cy="5842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FC08C-2984-4EBD-9113-D9D68DE30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4670425"/>
            <a:ext cx="220345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Local Truncation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9B930-F894-4F72-94E2-1FF5FD43C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4670425"/>
            <a:ext cx="804863" cy="3079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  <a:latin typeface="Times New Roman" panose="02020603050405020304" pitchFamily="18" charset="0"/>
              </a:rPr>
              <a:t>EULER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45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454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45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F82727D6-CBD6-468B-B19D-AB11D32FF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Review of ODEs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B0BB2D23-BBDB-4823-A836-1EFE6AFCE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3838057"/>
          </a:xfrm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basic definitions of ODEs: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Linearity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Ordinary Differential Equations.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ODEs based on: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Order, linearity, and conditions. 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solution methods.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>
            <a:extLst>
              <a:ext uri="{FF2B5EF4-FFF2-40B4-BE49-F238E27FC236}">
                <a16:creationId xmlns:a16="http://schemas.microsoft.com/office/drawing/2014/main" id="{BDCA3216-6E8E-496B-B1FB-F9F0CBEB7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815" y="121845"/>
            <a:ext cx="7886700" cy="102076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Euler Method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EC5DC9B6-F7B4-4F91-A27C-343A98C3C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41045"/>
              </p:ext>
            </p:extLst>
          </p:nvPr>
        </p:nvGraphicFramePr>
        <p:xfrm>
          <a:off x="673333" y="1152685"/>
          <a:ext cx="7594600" cy="410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5040" imgH="1600200" progId="Equation.3">
                  <p:embed/>
                </p:oleObj>
              </mc:Choice>
              <mc:Fallback>
                <p:oleObj name="Equation" r:id="rId3" imgW="2705040" imgH="1600200" progId="Equation.3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EC5DC9B6-F7B4-4F91-A27C-343A98C3C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33" y="1152685"/>
                        <a:ext cx="7594600" cy="410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">
            <a:extLst>
              <a:ext uri="{FF2B5EF4-FFF2-40B4-BE49-F238E27FC236}">
                <a16:creationId xmlns:a16="http://schemas.microsoft.com/office/drawing/2014/main" id="{17658B42-3633-45B8-85CC-1DFD1A9C3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33" y="1352025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Rectangle 5">
            <a:extLst>
              <a:ext uri="{FF2B5EF4-FFF2-40B4-BE49-F238E27FC236}">
                <a16:creationId xmlns:a16="http://schemas.microsoft.com/office/drawing/2014/main" id="{A5783505-0363-490E-8B29-1E244D42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33" y="1047225"/>
            <a:ext cx="2667000" cy="2057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Rectangle 6">
            <a:extLst>
              <a:ext uri="{FF2B5EF4-FFF2-40B4-BE49-F238E27FC236}">
                <a16:creationId xmlns:a16="http://schemas.microsoft.com/office/drawing/2014/main" id="{9B64502E-98FD-47DA-A060-A11C3ECD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433" y="1047225"/>
            <a:ext cx="5181600" cy="27432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45B963-AC8F-4440-A78B-F3679484DB7C}"/>
              </a:ext>
            </a:extLst>
          </p:cNvPr>
          <p:cNvSpPr txBox="1"/>
          <p:nvPr/>
        </p:nvSpPr>
        <p:spPr>
          <a:xfrm>
            <a:off x="741377" y="5146429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800" b="0" i="0" u="none" strike="noStrike" baseline="0" dirty="0">
                <a:latin typeface="TimesLTStd-Roman"/>
              </a:rPr>
              <a:t>(</a:t>
            </a:r>
            <a:r>
              <a:rPr lang="es-PE" sz="1800" b="0" i="0" u="none" strike="noStrike" baseline="0" dirty="0" err="1">
                <a:latin typeface="TimesLTStd-Roman"/>
              </a:rPr>
              <a:t>Carnahan</a:t>
            </a:r>
            <a:r>
              <a:rPr lang="es-PE" sz="1800" b="0" i="0" u="none" strike="noStrike" baseline="0" dirty="0">
                <a:latin typeface="TimesLTStd-Roman"/>
              </a:rPr>
              <a:t> y colaboradores, 1969).</a:t>
            </a:r>
            <a:endParaRPr lang="es-P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F078E9B4-7770-4A2F-A09D-6FA9856A3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579" y="365126"/>
            <a:ext cx="8621485" cy="98781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Order Taylor Series Methods</a:t>
            </a:r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BD21B91C-4438-4A7B-B687-B08224732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447800"/>
          <a:ext cx="6705600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840" imgH="1473120" progId="Equation.3">
                  <p:embed/>
                </p:oleObj>
              </mc:Choice>
              <mc:Fallback>
                <p:oleObj name="Equation" r:id="rId3" imgW="2247840" imgH="1473120" progId="Equation.3">
                  <p:embed/>
                  <p:pic>
                    <p:nvPicPr>
                      <p:cNvPr id="10242" name="Object 3">
                        <a:extLst>
                          <a:ext uri="{FF2B5EF4-FFF2-40B4-BE49-F238E27FC236}">
                            <a16:creationId xmlns:a16="http://schemas.microsoft.com/office/drawing/2014/main" id="{BD21B91C-4438-4A7B-B687-B082247325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6705600" cy="439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4">
            <a:extLst>
              <a:ext uri="{FF2B5EF4-FFF2-40B4-BE49-F238E27FC236}">
                <a16:creationId xmlns:a16="http://schemas.microsoft.com/office/drawing/2014/main" id="{2164C7D2-3DFA-4AA2-B6F8-71F9E316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7696200" cy="1143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>
            <a:extLst>
              <a:ext uri="{FF2B5EF4-FFF2-40B4-BE49-F238E27FC236}">
                <a16:creationId xmlns:a16="http://schemas.microsoft.com/office/drawing/2014/main" id="{6BDE40FF-A0F0-4631-8841-EBE900CBD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070" y="315364"/>
            <a:ext cx="8151456" cy="108267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Order Taylor Series Methods</a:t>
            </a:r>
          </a:p>
        </p:txBody>
      </p:sp>
      <p:graphicFrame>
        <p:nvGraphicFramePr>
          <p:cNvPr id="12290" name="Object 3">
            <a:extLst>
              <a:ext uri="{FF2B5EF4-FFF2-40B4-BE49-F238E27FC236}">
                <a16:creationId xmlns:a16="http://schemas.microsoft.com/office/drawing/2014/main" id="{3F802036-7418-44EE-AC9E-42087F750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057957"/>
              </p:ext>
            </p:extLst>
          </p:nvPr>
        </p:nvGraphicFramePr>
        <p:xfrm>
          <a:off x="489694" y="1541107"/>
          <a:ext cx="8466137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85920" imgH="1498320" progId="Equation.3">
                  <p:embed/>
                </p:oleObj>
              </mc:Choice>
              <mc:Fallback>
                <p:oleObj name="Equation" r:id="rId3" imgW="3085920" imgH="1498320" progId="Equation.3">
                  <p:embed/>
                  <p:pic>
                    <p:nvPicPr>
                      <p:cNvPr id="12290" name="Object 3">
                        <a:extLst>
                          <a:ext uri="{FF2B5EF4-FFF2-40B4-BE49-F238E27FC236}">
                            <a16:creationId xmlns:a16="http://schemas.microsoft.com/office/drawing/2014/main" id="{3F802036-7418-44EE-AC9E-42087F750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94" y="1541107"/>
                        <a:ext cx="8466137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4">
            <a:extLst>
              <a:ext uri="{FF2B5EF4-FFF2-40B4-BE49-F238E27FC236}">
                <a16:creationId xmlns:a16="http://schemas.microsoft.com/office/drawing/2014/main" id="{8A34CDAF-1D0F-489D-9E98-C7A52E4E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31" y="1541107"/>
            <a:ext cx="7696200" cy="1143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C05034FE-66DC-4661-AA6C-387101B3D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4749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Higher Order Taylor Series Methods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080C88D6-E02F-42FA-A675-87043A016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3110269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 order Taylor series methods are more accurate than Euler method.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But, the 2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order derivatives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need to be derived 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which may not be easy.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:a16="http://schemas.microsoft.com/office/drawing/2014/main" id="{F0EE296D-E44E-484C-8C14-F69441B73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717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order Taylor Series Method</a:t>
            </a:r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E046F1CC-5824-4EE3-B30D-DEA35572213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57200" y="1679575"/>
          <a:ext cx="8077200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4840" imgH="1269720" progId="Equation.3">
                  <p:embed/>
                </p:oleObj>
              </mc:Choice>
              <mc:Fallback>
                <p:oleObj name="Equation" r:id="rId3" imgW="3174840" imgH="1269720" progId="Equation.3">
                  <p:embed/>
                  <p:pic>
                    <p:nvPicPr>
                      <p:cNvPr id="13314" name="Object 3">
                        <a:extLst>
                          <a:ext uri="{FF2B5EF4-FFF2-40B4-BE49-F238E27FC236}">
                            <a16:creationId xmlns:a16="http://schemas.microsoft.com/office/drawing/2014/main" id="{E046F1CC-5824-4EE3-B30D-DEA355722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9575"/>
                        <a:ext cx="8077200" cy="323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4">
            <a:extLst>
              <a:ext uri="{FF2B5EF4-FFF2-40B4-BE49-F238E27FC236}">
                <a16:creationId xmlns:a16="http://schemas.microsoft.com/office/drawing/2014/main" id="{EB4E9E4A-C2AD-4FC8-95AC-C65321365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4953000" cy="16002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>
            <a:extLst>
              <a:ext uri="{FF2B5EF4-FFF2-40B4-BE49-F238E27FC236}">
                <a16:creationId xmlns:a16="http://schemas.microsoft.com/office/drawing/2014/main" id="{9B13C367-C063-486D-9EF4-B43C14C2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953000"/>
            <a:ext cx="81534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C0CA0D21-B92E-4B63-91B6-6D288F267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2" y="12223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780355B9-C665-4539-895D-941FB63D70C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563087"/>
              </p:ext>
            </p:extLst>
          </p:nvPr>
        </p:nvGraphicFramePr>
        <p:xfrm>
          <a:off x="681038" y="1494453"/>
          <a:ext cx="7553325" cy="44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00400" imgH="1892160" progId="Equation.3">
                  <p:embed/>
                </p:oleObj>
              </mc:Choice>
              <mc:Fallback>
                <p:oleObj name="Equation" r:id="rId3" imgW="3200400" imgH="1892160" progId="Equation.3">
                  <p:embed/>
                  <p:pic>
                    <p:nvPicPr>
                      <p:cNvPr id="14338" name="Object 4">
                        <a:extLst>
                          <a:ext uri="{FF2B5EF4-FFF2-40B4-BE49-F238E27FC236}">
                            <a16:creationId xmlns:a16="http://schemas.microsoft.com/office/drawing/2014/main" id="{780355B9-C665-4539-895D-941FB63D7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494453"/>
                        <a:ext cx="7553325" cy="446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310BED67-6376-4A3B-8AA6-19587746F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15367" name="Rectangle 3">
            <a:extLst>
              <a:ext uri="{FF2B5EF4-FFF2-40B4-BE49-F238E27FC236}">
                <a16:creationId xmlns:a16="http://schemas.microsoft.com/office/drawing/2014/main" id="{23C8F9C2-CEC1-4CD6-BD88-7D5F2D532F8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05800" cy="4800600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125B96B0-5019-46CA-A35E-E6ED36502B3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1458913"/>
          <a:ext cx="7696200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00400" imgH="660240" progId="Equation.3">
                  <p:embed/>
                </p:oleObj>
              </mc:Choice>
              <mc:Fallback>
                <p:oleObj name="Equation" r:id="rId3" imgW="3200400" imgH="660240" progId="Equation.3">
                  <p:embed/>
                  <p:pic>
                    <p:nvPicPr>
                      <p:cNvPr id="15362" name="Object 4">
                        <a:extLst>
                          <a:ext uri="{FF2B5EF4-FFF2-40B4-BE49-F238E27FC236}">
                            <a16:creationId xmlns:a16="http://schemas.microsoft.com/office/drawing/2014/main" id="{125B96B0-5019-46CA-A35E-E6ED36502B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58913"/>
                        <a:ext cx="7696200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5">
            <a:extLst>
              <a:ext uri="{FF2B5EF4-FFF2-40B4-BE49-F238E27FC236}">
                <a16:creationId xmlns:a16="http://schemas.microsoft.com/office/drawing/2014/main" id="{A9D7218E-440F-46A7-876B-EBE0710A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30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63" name="Object 6">
            <a:extLst>
              <a:ext uri="{FF2B5EF4-FFF2-40B4-BE49-F238E27FC236}">
                <a16:creationId xmlns:a16="http://schemas.microsoft.com/office/drawing/2014/main" id="{BCFCBB4F-7989-46A7-A918-7B2839C8D52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" y="3305175"/>
          <a:ext cx="8001000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18040" imgH="1777680" progId="Equation.3">
                  <p:embed/>
                </p:oleObj>
              </mc:Choice>
              <mc:Fallback>
                <p:oleObj name="Equation" r:id="rId5" imgW="5918040" imgH="1777680" progId="Equation.3">
                  <p:embed/>
                  <p:pic>
                    <p:nvPicPr>
                      <p:cNvPr id="15363" name="Object 6">
                        <a:extLst>
                          <a:ext uri="{FF2B5EF4-FFF2-40B4-BE49-F238E27FC236}">
                            <a16:creationId xmlns:a16="http://schemas.microsoft.com/office/drawing/2014/main" id="{BCFCBB4F-7989-46A7-A918-7B2839C8D5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05175"/>
                        <a:ext cx="8001000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>
            <a:extLst>
              <a:ext uri="{FF2B5EF4-FFF2-40B4-BE49-F238E27FC236}">
                <a16:creationId xmlns:a16="http://schemas.microsoft.com/office/drawing/2014/main" id="{FE55FCB2-BBA3-4853-A979-7CB633B00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AD9CD636-0DA5-4447-99F6-AF05A05C8E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05800" cy="4530725"/>
          </a:xfrm>
          <a:solidFill>
            <a:srgbClr val="FFFF99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results:</a:t>
            </a:r>
          </a:p>
        </p:txBody>
      </p:sp>
      <p:graphicFrame>
        <p:nvGraphicFramePr>
          <p:cNvPr id="16386" name="Object 4">
            <a:extLst>
              <a:ext uri="{FF2B5EF4-FFF2-40B4-BE49-F238E27FC236}">
                <a16:creationId xmlns:a16="http://schemas.microsoft.com/office/drawing/2014/main" id="{0106F016-57C1-4493-B2FC-C68B27549E0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1458913"/>
          <a:ext cx="79248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241200" progId="Equation.3">
                  <p:embed/>
                </p:oleObj>
              </mc:Choice>
              <mc:Fallback>
                <p:oleObj name="Equation" r:id="rId3" imgW="2844720" imgH="241200" progId="Equation.3">
                  <p:embed/>
                  <p:pic>
                    <p:nvPicPr>
                      <p:cNvPr id="16386" name="Object 4">
                        <a:extLst>
                          <a:ext uri="{FF2B5EF4-FFF2-40B4-BE49-F238E27FC236}">
                            <a16:creationId xmlns:a16="http://schemas.microsoft.com/office/drawing/2014/main" id="{0106F016-57C1-4493-B2FC-C68B27549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58913"/>
                        <a:ext cx="79248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5">
            <a:extLst>
              <a:ext uri="{FF2B5EF4-FFF2-40B4-BE49-F238E27FC236}">
                <a16:creationId xmlns:a16="http://schemas.microsoft.com/office/drawing/2014/main" id="{7B7CDE36-C5F3-4A46-A3AD-BEC824E0F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30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4518" name="Group 6">
            <a:extLst>
              <a:ext uri="{FF2B5EF4-FFF2-40B4-BE49-F238E27FC236}">
                <a16:creationId xmlns:a16="http://schemas.microsoft.com/office/drawing/2014/main" id="{43E65494-21CB-4B80-9C41-39F614B55839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676400" y="2895600"/>
          <a:ext cx="4541838" cy="2514602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0.9807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0.9716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4B29-9942-49FB-9615-CF3C7A4F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532"/>
            <a:ext cx="8229600" cy="11398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C0768-516B-4717-9490-D8673ED6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728"/>
            <a:ext cx="9144000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5D5057-E2EA-4F8C-B2D9-9C88C0373BC0}"/>
              </a:ext>
            </a:extLst>
          </p:cNvPr>
          <p:cNvSpPr txBox="1"/>
          <p:nvPr/>
        </p:nvSpPr>
        <p:spPr>
          <a:xfrm>
            <a:off x="214603" y="3802777"/>
            <a:ext cx="8584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 the numerical solution for different h=0.1 and h=0.05</a:t>
            </a:r>
          </a:p>
        </p:txBody>
      </p:sp>
    </p:spTree>
    <p:extLst>
      <p:ext uri="{BB962C8B-B14F-4D97-AF65-F5344CB8AC3E}">
        <p14:creationId xmlns:p14="http://schemas.microsoft.com/office/powerpoint/2010/main" val="669756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49F52AD-6473-4105-9C16-29AB41C6D068}"/>
              </a:ext>
            </a:extLst>
          </p:cNvPr>
          <p:cNvSpPr txBox="1"/>
          <p:nvPr/>
        </p:nvSpPr>
        <p:spPr>
          <a:xfrm>
            <a:off x="360727" y="84728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PE" sz="1800" b="1" i="0" u="none" strike="noStrike" baseline="0" dirty="0">
                <a:latin typeface="PalatinoLTStd-Bold"/>
              </a:rPr>
              <a:t>SECOND-ORDER TAYLOR METHOD</a:t>
            </a:r>
          </a:p>
          <a:p>
            <a:pPr algn="l"/>
            <a:r>
              <a:rPr lang="en-US" sz="1800" b="0" i="0" u="none" strike="noStrike" baseline="0" dirty="0">
                <a:latin typeface="PalatinoLTStd-Roman"/>
              </a:rPr>
              <a:t>Solve the initial-value problem in Example before using the second-order Taylor method with the same step size </a:t>
            </a:r>
            <a:r>
              <a:rPr lang="en-US" sz="1800" b="0" i="1" u="none" strike="noStrike" baseline="0" dirty="0">
                <a:latin typeface="PalatinoLTStd-Italic"/>
              </a:rPr>
              <a:t>h </a:t>
            </a:r>
            <a:r>
              <a:rPr lang="en-US" sz="1800" b="0" i="0" u="none" strike="noStrike" baseline="0" dirty="0">
                <a:latin typeface="SymbolStd"/>
              </a:rPr>
              <a:t>= </a:t>
            </a:r>
            <a:r>
              <a:rPr lang="en-US" sz="1800" b="0" i="0" u="none" strike="noStrike" baseline="0" dirty="0">
                <a:latin typeface="PalatinoLTStd-Roman"/>
              </a:rPr>
              <a:t>0.1 as before and compare the numerical results with those produced by Euler’s method.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7041B5-BD82-42EE-9E49-519D56A434C5}"/>
              </a:ext>
            </a:extLst>
          </p:cNvPr>
          <p:cNvSpPr txBox="1"/>
          <p:nvPr/>
        </p:nvSpPr>
        <p:spPr>
          <a:xfrm>
            <a:off x="360727" y="285226"/>
            <a:ext cx="841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PalatinoLTStd-Bold"/>
              </a:rPr>
              <a:t>EXERCISE: SECOND-ORDER TAYLOR METHOD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DCC535-B27C-4905-A53E-44728A4E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2083685"/>
            <a:ext cx="7541703" cy="27266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5CCFFFE-F557-4C29-A2EC-3FCC7BC7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853" y="4846452"/>
            <a:ext cx="4991450" cy="18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5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>
            <a:extLst>
              <a:ext uri="{FF2B5EF4-FFF2-40B4-BE49-F238E27FC236}">
                <a16:creationId xmlns:a16="http://schemas.microsoft.com/office/drawing/2014/main" id="{C239BE1D-62C2-4B6F-A59A-0E596C825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75386"/>
            <a:ext cx="4191000" cy="3429000"/>
          </a:xfrm>
          <a:prstGeom prst="rect">
            <a:avLst/>
          </a:prstGeom>
          <a:solidFill>
            <a:schemeClr val="accent1">
              <a:alpha val="4313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Differential Equations</a:t>
            </a:r>
          </a:p>
          <a:p>
            <a:pPr algn="ctr" eaLnBrk="1" hangingPunct="1"/>
            <a:endParaRPr lang="en-US" altLang="en-US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 one or more </a:t>
            </a:r>
          </a:p>
          <a:p>
            <a:pPr algn="ctr" eaLnBrk="1" hangingPunct="1"/>
            <a:r>
              <a:rPr lang="en-US" altLang="en-US" sz="24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derivatives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</a:p>
          <a:p>
            <a:pPr algn="ctr" eaLnBrk="1" hangingPunct="1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 functions</a:t>
            </a: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973BD238-096A-4AF4-AD45-59CCFE545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75386"/>
            <a:ext cx="4114800" cy="3429000"/>
          </a:xfrm>
          <a:prstGeom prst="rect">
            <a:avLst/>
          </a:prstGeom>
          <a:solidFill>
            <a:schemeClr val="accent1">
              <a:alpha val="4313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 Differential Equations</a:t>
            </a:r>
          </a:p>
          <a:p>
            <a:pPr algn="ctr" eaLnBrk="1" hangingPunct="1"/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 one or more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0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 derivatives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 functions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6" name="Rectangle 4">
            <a:extLst>
              <a:ext uri="{FF2B5EF4-FFF2-40B4-BE49-F238E27FC236}">
                <a16:creationId xmlns:a16="http://schemas.microsoft.com/office/drawing/2014/main" id="{89AC9ACE-3666-4331-80A8-E3B65E61E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Equations</a:t>
            </a:r>
            <a:r>
              <a:rPr lang="en-US" alt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57" name="Rectangle 5">
            <a:extLst>
              <a:ext uri="{FF2B5EF4-FFF2-40B4-BE49-F238E27FC236}">
                <a16:creationId xmlns:a16="http://schemas.microsoft.com/office/drawing/2014/main" id="{4918B52E-AD95-49BA-A970-30B9CFBD19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0" y="1579986"/>
            <a:ext cx="2590800" cy="838200"/>
          </a:xfrm>
          <a:solidFill>
            <a:srgbClr val="CCFFFF"/>
          </a:solidFill>
          <a:ln w="57150" cmpd="thinThick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974193AD-6B03-4E1A-B5F5-D17BADDC3864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0524141"/>
              </p:ext>
            </p:extLst>
          </p:nvPr>
        </p:nvGraphicFramePr>
        <p:xfrm>
          <a:off x="836613" y="3426249"/>
          <a:ext cx="2973387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19040" progId="Equation.3">
                  <p:embed/>
                </p:oleObj>
              </mc:Choice>
              <mc:Fallback>
                <p:oleObj name="Equation" r:id="rId3" imgW="812520" imgH="419040" progId="Equation.3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974193AD-6B03-4E1A-B5F5-D17BADDC3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426249"/>
                        <a:ext cx="2973387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58" name="AutoShape 7">
            <a:extLst>
              <a:ext uri="{FF2B5EF4-FFF2-40B4-BE49-F238E27FC236}">
                <a16:creationId xmlns:a16="http://schemas.microsoft.com/office/drawing/2014/main" id="{1B3213E4-AF04-43A2-B59C-E460DB427235}"/>
              </a:ext>
            </a:extLst>
          </p:cNvPr>
          <p:cNvCxnSpPr>
            <a:cxnSpLocks noChangeShapeType="1"/>
            <a:stCxn id="2057" idx="2"/>
            <a:endCxn id="2055" idx="0"/>
          </p:cNvCxnSpPr>
          <p:nvPr/>
        </p:nvCxnSpPr>
        <p:spPr bwMode="auto">
          <a:xfrm rot="5400000">
            <a:off x="3176587" y="1708574"/>
            <a:ext cx="428625" cy="1905000"/>
          </a:xfrm>
          <a:prstGeom prst="bentConnector3">
            <a:avLst>
              <a:gd name="adj1" fmla="val 4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51" name="Object 8">
            <a:extLst>
              <a:ext uri="{FF2B5EF4-FFF2-40B4-BE49-F238E27FC236}">
                <a16:creationId xmlns:a16="http://schemas.microsoft.com/office/drawing/2014/main" id="{9D94AA47-6410-4F2F-A249-5B3766AA7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377238"/>
              </p:ext>
            </p:extLst>
          </p:nvPr>
        </p:nvGraphicFramePr>
        <p:xfrm>
          <a:off x="5029200" y="3408786"/>
          <a:ext cx="3067050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44240" progId="Equation.3">
                  <p:embed/>
                </p:oleObj>
              </mc:Choice>
              <mc:Fallback>
                <p:oleObj name="Equation" r:id="rId5" imgW="888840" imgH="444240" progId="Equation.3">
                  <p:embed/>
                  <p:pic>
                    <p:nvPicPr>
                      <p:cNvPr id="2051" name="Object 8">
                        <a:extLst>
                          <a:ext uri="{FF2B5EF4-FFF2-40B4-BE49-F238E27FC236}">
                            <a16:creationId xmlns:a16="http://schemas.microsoft.com/office/drawing/2014/main" id="{9D94AA47-6410-4F2F-A249-5B3766AA75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08786"/>
                        <a:ext cx="3067050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59" name="AutoShape 9">
            <a:extLst>
              <a:ext uri="{FF2B5EF4-FFF2-40B4-BE49-F238E27FC236}">
                <a16:creationId xmlns:a16="http://schemas.microsoft.com/office/drawing/2014/main" id="{E23E1CEF-9E94-4299-B141-7C50009E20DC}"/>
              </a:ext>
            </a:extLst>
          </p:cNvPr>
          <p:cNvCxnSpPr>
            <a:cxnSpLocks noChangeShapeType="1"/>
            <a:stCxn id="2057" idx="2"/>
            <a:endCxn id="2054" idx="0"/>
          </p:cNvCxnSpPr>
          <p:nvPr/>
        </p:nvCxnSpPr>
        <p:spPr bwMode="auto">
          <a:xfrm rot="16200000" flipH="1">
            <a:off x="5329237" y="1460924"/>
            <a:ext cx="428625" cy="2400300"/>
          </a:xfrm>
          <a:prstGeom prst="bentConnector3">
            <a:avLst>
              <a:gd name="adj1" fmla="val 4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>
            <a:extLst>
              <a:ext uri="{FF2B5EF4-FFF2-40B4-BE49-F238E27FC236}">
                <a16:creationId xmlns:a16="http://schemas.microsoft.com/office/drawing/2014/main" id="{E1BC7C11-814A-4DB3-9017-2B1BF9BE9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ODE: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Model of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Falling Parachutist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8BDC82AF-0503-4E6A-8DC9-C35DB15653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6096000" cy="129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velocity of a falling parachutist is given by: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43E6E6A-AFB4-4E0C-B65E-415C85ECB36E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352800"/>
            <a:ext cx="1409700" cy="1828800"/>
            <a:chOff x="4272" y="2112"/>
            <a:chExt cx="888" cy="1152"/>
          </a:xfrm>
        </p:grpSpPr>
        <p:sp>
          <p:nvSpPr>
            <p:cNvPr id="4105" name="Oval 5">
              <a:extLst>
                <a:ext uri="{FF2B5EF4-FFF2-40B4-BE49-F238E27FC236}">
                  <a16:creationId xmlns:a16="http://schemas.microsoft.com/office/drawing/2014/main" id="{6BE4B741-E0F5-4120-8F99-D3B32692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6" name="Line 6">
              <a:extLst>
                <a:ext uri="{FF2B5EF4-FFF2-40B4-BE49-F238E27FC236}">
                  <a16:creationId xmlns:a16="http://schemas.microsoft.com/office/drawing/2014/main" id="{89E6D0E6-F57C-4962-BC4F-D32D88682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83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7" name="Line 7">
              <a:extLst>
                <a:ext uri="{FF2B5EF4-FFF2-40B4-BE49-F238E27FC236}">
                  <a16:creationId xmlns:a16="http://schemas.microsoft.com/office/drawing/2014/main" id="{38FCEDEF-9633-4200-828F-65FCD5DB9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976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8" name="Line 8">
              <a:extLst>
                <a:ext uri="{FF2B5EF4-FFF2-40B4-BE49-F238E27FC236}">
                  <a16:creationId xmlns:a16="http://schemas.microsoft.com/office/drawing/2014/main" id="{DFF5898C-DF47-49EE-9819-1AED22C44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2976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9" name="Line 9">
              <a:extLst>
                <a:ext uri="{FF2B5EF4-FFF2-40B4-BE49-F238E27FC236}">
                  <a16:creationId xmlns:a16="http://schemas.microsoft.com/office/drawing/2014/main" id="{AA0D9253-1DEA-4215-BC0E-F2D9E6F62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97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0" name="Line 10">
              <a:extLst>
                <a:ext uri="{FF2B5EF4-FFF2-40B4-BE49-F238E27FC236}">
                  <a16:creationId xmlns:a16="http://schemas.microsoft.com/office/drawing/2014/main" id="{D67B6655-FF11-4AFE-9E89-753DFD358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168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1" name="Line 11">
              <a:extLst>
                <a:ext uri="{FF2B5EF4-FFF2-40B4-BE49-F238E27FC236}">
                  <a16:creationId xmlns:a16="http://schemas.microsoft.com/office/drawing/2014/main" id="{260B8B3D-6A9B-4361-B547-460908BF0A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168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2" name="AutoShape 12">
              <a:extLst>
                <a:ext uri="{FF2B5EF4-FFF2-40B4-BE49-F238E27FC236}">
                  <a16:creationId xmlns:a16="http://schemas.microsoft.com/office/drawing/2014/main" id="{E8D73B2C-2206-407C-9D6A-62D3C98F0B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584" y="1800"/>
              <a:ext cx="264" cy="888"/>
            </a:xfrm>
            <a:prstGeom prst="moo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3" name="Line 13">
              <a:extLst>
                <a:ext uri="{FF2B5EF4-FFF2-40B4-BE49-F238E27FC236}">
                  <a16:creationId xmlns:a16="http://schemas.microsoft.com/office/drawing/2014/main" id="{9D37CCD5-6052-4165-B9E0-BA0DF22A7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352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4" name="Line 14">
              <a:extLst>
                <a:ext uri="{FF2B5EF4-FFF2-40B4-BE49-F238E27FC236}">
                  <a16:creationId xmlns:a16="http://schemas.microsoft.com/office/drawing/2014/main" id="{75E54BBA-F7BD-4572-BE53-6DF8AA8DB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352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098" name="Object 15">
            <a:extLst>
              <a:ext uri="{FF2B5EF4-FFF2-40B4-BE49-F238E27FC236}">
                <a16:creationId xmlns:a16="http://schemas.microsoft.com/office/drawing/2014/main" id="{8378C6E5-044E-4A12-9AD4-746200355B73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4674818"/>
              </p:ext>
            </p:extLst>
          </p:nvPr>
        </p:nvGraphicFramePr>
        <p:xfrm>
          <a:off x="651588" y="2695574"/>
          <a:ext cx="3528524" cy="337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1117440" progId="Equation.3">
                  <p:embed/>
                </p:oleObj>
              </mc:Choice>
              <mc:Fallback>
                <p:oleObj name="Equation" r:id="rId3" imgW="1168200" imgH="1117440" progId="Equation.3">
                  <p:embed/>
                  <p:pic>
                    <p:nvPicPr>
                      <p:cNvPr id="4098" name="Object 15">
                        <a:extLst>
                          <a:ext uri="{FF2B5EF4-FFF2-40B4-BE49-F238E27FC236}">
                            <a16:creationId xmlns:a16="http://schemas.microsoft.com/office/drawing/2014/main" id="{8378C6E5-044E-4A12-9AD4-746200355B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88" y="2695574"/>
                        <a:ext cx="3528524" cy="337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Line 16">
            <a:extLst>
              <a:ext uri="{FF2B5EF4-FFF2-40B4-BE49-F238E27FC236}">
                <a16:creationId xmlns:a16="http://schemas.microsoft.com/office/drawing/2014/main" id="{C5523FAD-34B1-4A5A-9B7A-62367E101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81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Oval 2">
            <a:extLst>
              <a:ext uri="{FF2B5EF4-FFF2-40B4-BE49-F238E27FC236}">
                <a16:creationId xmlns:a16="http://schemas.microsoft.com/office/drawing/2014/main" id="{27BA67B2-0DBC-4C57-BF43-F66FF7BB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07" y="5175382"/>
            <a:ext cx="1143000" cy="11430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6691" name="Oval 3">
            <a:extLst>
              <a:ext uri="{FF2B5EF4-FFF2-40B4-BE49-F238E27FC236}">
                <a16:creationId xmlns:a16="http://schemas.microsoft.com/office/drawing/2014/main" id="{82376D55-7C3B-41F9-8DAC-526140998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7" y="4108582"/>
            <a:ext cx="1143000" cy="1066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6692" name="Oval 4">
            <a:extLst>
              <a:ext uri="{FF2B5EF4-FFF2-40B4-BE49-F238E27FC236}">
                <a16:creationId xmlns:a16="http://schemas.microsoft.com/office/drawing/2014/main" id="{B0B8AA96-AFEB-4BCD-9664-1B779143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7" y="3117982"/>
            <a:ext cx="990600" cy="9906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6693" name="Rectangle 5">
            <a:extLst>
              <a:ext uri="{FF2B5EF4-FFF2-40B4-BE49-F238E27FC236}">
                <a16:creationId xmlns:a16="http://schemas.microsoft.com/office/drawing/2014/main" id="{9D94835E-72D9-4CA5-81FF-640EB61F2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584" y="217488"/>
            <a:ext cx="8354007" cy="110590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 of a Differential Equation</a:t>
            </a:r>
          </a:p>
        </p:txBody>
      </p:sp>
      <p:graphicFrame>
        <p:nvGraphicFramePr>
          <p:cNvPr id="8194" name="Object 6">
            <a:extLst>
              <a:ext uri="{FF2B5EF4-FFF2-40B4-BE49-F238E27FC236}">
                <a16:creationId xmlns:a16="http://schemas.microsoft.com/office/drawing/2014/main" id="{929F1503-1549-40BB-8A1C-413722629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277602"/>
              </p:ext>
            </p:extLst>
          </p:nvPr>
        </p:nvGraphicFramePr>
        <p:xfrm>
          <a:off x="429207" y="2736982"/>
          <a:ext cx="4724400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4440" imgH="1574640" progId="Equation.3">
                  <p:embed/>
                </p:oleObj>
              </mc:Choice>
              <mc:Fallback>
                <p:oleObj name="Equation" r:id="rId3" imgW="2044440" imgH="1574640" progId="Equation.3">
                  <p:embed/>
                  <p:pic>
                    <p:nvPicPr>
                      <p:cNvPr id="8194" name="Object 6">
                        <a:extLst>
                          <a:ext uri="{FF2B5EF4-FFF2-40B4-BE49-F238E27FC236}">
                            <a16:creationId xmlns:a16="http://schemas.microsoft.com/office/drawing/2014/main" id="{929F1503-1549-40BB-8A1C-413722629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07" y="2736982"/>
                        <a:ext cx="4724400" cy="363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7">
            <a:extLst>
              <a:ext uri="{FF2B5EF4-FFF2-40B4-BE49-F238E27FC236}">
                <a16:creationId xmlns:a16="http://schemas.microsoft.com/office/drawing/2014/main" id="{E464123E-882B-4D00-B112-3CBEC743D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07" y="1486676"/>
            <a:ext cx="8153400" cy="83026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 ordinary differential equation is the order of the highest order derivative.</a:t>
            </a:r>
          </a:p>
        </p:txBody>
      </p:sp>
      <p:sp>
        <p:nvSpPr>
          <p:cNvPr id="626696" name="Text Box 8">
            <a:extLst>
              <a:ext uri="{FF2B5EF4-FFF2-40B4-BE49-F238E27FC236}">
                <a16:creationId xmlns:a16="http://schemas.microsoft.com/office/drawing/2014/main" id="{4780F8B2-7508-4251-8831-7E4447B7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607" y="4489582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order ODE</a:t>
            </a:r>
            <a:endParaRPr lang="en-US" alt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6697" name="Text Box 9">
            <a:extLst>
              <a:ext uri="{FF2B5EF4-FFF2-40B4-BE49-F238E27FC236}">
                <a16:creationId xmlns:a16="http://schemas.microsoft.com/office/drawing/2014/main" id="{D9E10789-3927-4FBB-BCEE-A19FB13E6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607" y="3498982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order ODE</a:t>
            </a:r>
          </a:p>
        </p:txBody>
      </p:sp>
      <p:sp>
        <p:nvSpPr>
          <p:cNvPr id="626698" name="Text Box 10">
            <a:extLst>
              <a:ext uri="{FF2B5EF4-FFF2-40B4-BE49-F238E27FC236}">
                <a16:creationId xmlns:a16="http://schemas.microsoft.com/office/drawing/2014/main" id="{450EC8BD-F544-41F7-BC01-B04AB0C20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607" y="5480182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order ODE</a:t>
            </a:r>
            <a:endParaRPr lang="en-US" alt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6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6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0" grpId="0" animBg="1"/>
      <p:bldP spid="626691" grpId="0" animBg="1"/>
      <p:bldP spid="626692" grpId="0" animBg="1"/>
      <p:bldP spid="626696" grpId="0" autoUpdateAnimBg="0"/>
      <p:bldP spid="626697" grpId="0" autoUpdateAnimBg="0"/>
      <p:bldP spid="62669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>
            <a:extLst>
              <a:ext uri="{FF2B5EF4-FFF2-40B4-BE49-F238E27FC236}">
                <a16:creationId xmlns:a16="http://schemas.microsoft.com/office/drawing/2014/main" id="{D99E14FD-6AF6-4714-AAC4-688279EF3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3863" y="160337"/>
            <a:ext cx="7886700" cy="108902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Linear ODE</a:t>
            </a:r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D84019C7-A23D-44AB-9600-8A486235D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3" y="2895600"/>
          <a:ext cx="3989387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1574640" progId="Equation.3">
                  <p:embed/>
                </p:oleObj>
              </mc:Choice>
              <mc:Fallback>
                <p:oleObj name="Equation" r:id="rId3" imgW="2070000" imgH="1574640" progId="Equation.3">
                  <p:embed/>
                  <p:pic>
                    <p:nvPicPr>
                      <p:cNvPr id="10242" name="Object 3">
                        <a:extLst>
                          <a:ext uri="{FF2B5EF4-FFF2-40B4-BE49-F238E27FC236}">
                            <a16:creationId xmlns:a16="http://schemas.microsoft.com/office/drawing/2014/main" id="{D84019C7-A23D-44AB-9600-8A486235D8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895600"/>
                        <a:ext cx="3989387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4">
            <a:extLst>
              <a:ext uri="{FF2B5EF4-FFF2-40B4-BE49-F238E27FC236}">
                <a16:creationId xmlns:a16="http://schemas.microsoft.com/office/drawing/2014/main" id="{B211123B-D005-4D6A-8AC9-E66A8D69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03039"/>
            <a:ext cx="8153400" cy="138499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ODE is linear if The unknown function and its derivatives appear to power one. No product of the unknown function and/or its derivatives</a:t>
            </a:r>
          </a:p>
        </p:txBody>
      </p:sp>
      <p:sp>
        <p:nvSpPr>
          <p:cNvPr id="630789" name="Text Box 5">
            <a:extLst>
              <a:ext uri="{FF2B5EF4-FFF2-40B4-BE49-F238E27FC236}">
                <a16:creationId xmlns:a16="http://schemas.microsoft.com/office/drawing/2014/main" id="{C1542EDB-4CA0-47DB-8C3B-5272FC0A3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381000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ODE</a:t>
            </a:r>
          </a:p>
          <a:p>
            <a:pPr eaLnBrk="1" hangingPunct="1">
              <a:spcBef>
                <a:spcPct val="50000"/>
              </a:spcBef>
            </a:pPr>
            <a:endParaRPr lang="en-US" altLang="en-US" sz="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ODE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Non-linear ODE</a:t>
            </a:r>
          </a:p>
        </p:txBody>
      </p:sp>
      <p:sp>
        <p:nvSpPr>
          <p:cNvPr id="10248" name="AutoShape 6">
            <a:extLst>
              <a:ext uri="{FF2B5EF4-FFF2-40B4-BE49-F238E27FC236}">
                <a16:creationId xmlns:a16="http://schemas.microsoft.com/office/drawing/2014/main" id="{5D365DAE-195C-4CA9-B83F-5BC37CE03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81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9" name="AutoShape 7">
            <a:extLst>
              <a:ext uri="{FF2B5EF4-FFF2-40B4-BE49-F238E27FC236}">
                <a16:creationId xmlns:a16="http://schemas.microsoft.com/office/drawing/2014/main" id="{10F21AD4-5812-449B-A99F-3E1799F6C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15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>
            <a:extLst>
              <a:ext uri="{FF2B5EF4-FFF2-40B4-BE49-F238E27FC236}">
                <a16:creationId xmlns:a16="http://schemas.microsoft.com/office/drawing/2014/main" id="{4504FFA8-2949-45FE-B00F-D13A7F7FD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7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Nonlinear ODE</a:t>
            </a:r>
          </a:p>
        </p:txBody>
      </p:sp>
      <p:graphicFrame>
        <p:nvGraphicFramePr>
          <p:cNvPr id="11266" name="Object 3">
            <a:extLst>
              <a:ext uri="{FF2B5EF4-FFF2-40B4-BE49-F238E27FC236}">
                <a16:creationId xmlns:a16="http://schemas.microsoft.com/office/drawing/2014/main" id="{357E4887-BF5E-4DA9-B5A3-0F39A96B3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31302"/>
              </p:ext>
            </p:extLst>
          </p:nvPr>
        </p:nvGraphicFramePr>
        <p:xfrm>
          <a:off x="1609142" y="3065107"/>
          <a:ext cx="3981450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800" imgH="1498320" progId="Equation.3">
                  <p:embed/>
                </p:oleObj>
              </mc:Choice>
              <mc:Fallback>
                <p:oleObj name="Equation" r:id="rId3" imgW="1828800" imgH="1498320" progId="Equation.3">
                  <p:embed/>
                  <p:pic>
                    <p:nvPicPr>
                      <p:cNvPr id="11266" name="Object 3">
                        <a:extLst>
                          <a:ext uri="{FF2B5EF4-FFF2-40B4-BE49-F238E27FC236}">
                            <a16:creationId xmlns:a16="http://schemas.microsoft.com/office/drawing/2014/main" id="{357E4887-BF5E-4DA9-B5A3-0F39A96B39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142" y="3065107"/>
                        <a:ext cx="3981450" cy="326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4">
            <a:extLst>
              <a:ext uri="{FF2B5EF4-FFF2-40B4-BE49-F238E27FC236}">
                <a16:creationId xmlns:a16="http://schemas.microsoft.com/office/drawing/2014/main" id="{3AC5BC3C-5662-4AB0-BFAA-828AF315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4709"/>
            <a:ext cx="8153400" cy="138499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ODE is Nonlinear if the unknown function and its derivatives appear to power different of  one or product of the unknown function and/or its derivatives</a:t>
            </a:r>
          </a:p>
        </p:txBody>
      </p:sp>
      <p:sp>
        <p:nvSpPr>
          <p:cNvPr id="632837" name="Oval 5">
            <a:extLst>
              <a:ext uri="{FF2B5EF4-FFF2-40B4-BE49-F238E27FC236}">
                <a16:creationId xmlns:a16="http://schemas.microsoft.com/office/drawing/2014/main" id="{6E18E554-ACA5-456A-8D44-91EA07083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392" y="5274907"/>
            <a:ext cx="1295400" cy="1219200"/>
          </a:xfrm>
          <a:prstGeom prst="ellipse">
            <a:avLst/>
          </a:prstGeom>
          <a:solidFill>
            <a:srgbClr val="FF0000">
              <a:alpha val="3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2838" name="Oval 6">
            <a:extLst>
              <a:ext uri="{FF2B5EF4-FFF2-40B4-BE49-F238E27FC236}">
                <a16:creationId xmlns:a16="http://schemas.microsoft.com/office/drawing/2014/main" id="{C58BC47A-1D13-485A-9370-D0D660B2C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592" y="4360507"/>
            <a:ext cx="1676400" cy="990600"/>
          </a:xfrm>
          <a:prstGeom prst="ellipse">
            <a:avLst/>
          </a:prstGeom>
          <a:solidFill>
            <a:srgbClr val="FF0000">
              <a:alpha val="3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2839" name="Oval 7">
            <a:extLst>
              <a:ext uri="{FF2B5EF4-FFF2-40B4-BE49-F238E27FC236}">
                <a16:creationId xmlns:a16="http://schemas.microsoft.com/office/drawing/2014/main" id="{A5DBA08E-5611-44D2-A24F-DFFFB6032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792" y="3598507"/>
            <a:ext cx="1600200" cy="685800"/>
          </a:xfrm>
          <a:prstGeom prst="ellipse">
            <a:avLst/>
          </a:prstGeom>
          <a:solidFill>
            <a:srgbClr val="FF0000">
              <a:alpha val="3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7" grpId="0" animBg="1"/>
      <p:bldP spid="632838" grpId="0" animBg="1"/>
      <p:bldP spid="6328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>
            <a:extLst>
              <a:ext uri="{FF2B5EF4-FFF2-40B4-BE49-F238E27FC236}">
                <a16:creationId xmlns:a16="http://schemas.microsoft.com/office/drawing/2014/main" id="{50EF1D00-AB2E-489E-88FB-E50118A7C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062" y="215106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Ordinary Differential Equations</a:t>
            </a:r>
          </a:p>
        </p:txBody>
      </p:sp>
      <p:graphicFrame>
        <p:nvGraphicFramePr>
          <p:cNvPr id="12290" name="Object 3">
            <a:extLst>
              <a:ext uri="{FF2B5EF4-FFF2-40B4-BE49-F238E27FC236}">
                <a16:creationId xmlns:a16="http://schemas.microsoft.com/office/drawing/2014/main" id="{BE22AC57-962C-4BE4-8B6D-22F7B8D93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229076"/>
              </p:ext>
            </p:extLst>
          </p:nvPr>
        </p:nvGraphicFramePr>
        <p:xfrm>
          <a:off x="609600" y="1524000"/>
          <a:ext cx="4221163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3880" imgH="863280" progId="Equation.3">
                  <p:embed/>
                </p:oleObj>
              </mc:Choice>
              <mc:Fallback>
                <p:oleObj name="Equation" r:id="rId3" imgW="1523880" imgH="863280" progId="Equation.3">
                  <p:embed/>
                  <p:pic>
                    <p:nvPicPr>
                      <p:cNvPr id="12290" name="Object 3">
                        <a:extLst>
                          <a:ext uri="{FF2B5EF4-FFF2-40B4-BE49-F238E27FC236}">
                            <a16:creationId xmlns:a16="http://schemas.microsoft.com/office/drawing/2014/main" id="{BE22AC57-962C-4BE4-8B6D-22F7B8D935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4221163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84" name="Text Box 4">
            <a:extLst>
              <a:ext uri="{FF2B5EF4-FFF2-40B4-BE49-F238E27FC236}">
                <a16:creationId xmlns:a16="http://schemas.microsoft.com/office/drawing/2014/main" id="{E392C738-3708-40E7-BC6A-18182940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3860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unique?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4885" name="Object 5">
                <a:extLst>
                  <a:ext uri="{FF2B5EF4-FFF2-40B4-BE49-F238E27FC236}">
                    <a16:creationId xmlns:a16="http://schemas.microsoft.com/office/drawing/2014/main" id="{CEC84434-252E-482A-8AEC-B8EB498A5B4B}"/>
                  </a:ext>
                </a:extLst>
              </p:cNvPr>
              <p:cNvSpPr txBox="1"/>
              <p:nvPr/>
            </p:nvSpPr>
            <p:spPr bwMode="auto">
              <a:xfrm>
                <a:off x="492125" y="4792663"/>
                <a:ext cx="8466138" cy="13795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32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s-PE" sz="32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s-PE" sz="32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functions</m:t>
                      </m:r>
                      <m:r>
                        <m:rPr>
                          <m:nor/>
                        </m:rPr>
                        <a:rPr lang="es-PE" sz="32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s-PE" sz="32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s-PE" sz="32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32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s-PE" sz="32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s-PE" sz="32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s-PE" sz="32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P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  <m:oMath xmlns:m="http://schemas.openxmlformats.org/officeDocument/2006/math"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real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s-P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solutions</m:t>
                      </m:r>
                      <m:r>
                        <m:rPr>
                          <m:nor/>
                        </m:rPr>
                        <a:rPr lang="es-PE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s-PE" sz="3200" dirty="0"/>
              </a:p>
            </p:txBody>
          </p:sp>
        </mc:Choice>
        <mc:Fallback>
          <p:sp>
            <p:nvSpPr>
              <p:cNvPr id="634885" name="Object 5">
                <a:extLst>
                  <a:ext uri="{FF2B5EF4-FFF2-40B4-BE49-F238E27FC236}">
                    <a16:creationId xmlns:a16="http://schemas.microsoft.com/office/drawing/2014/main" id="{CEC84434-252E-482A-8AEC-B8EB498A5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125" y="4792663"/>
                <a:ext cx="8466138" cy="1379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4886" name="Rectangle 6">
            <a:extLst>
              <a:ext uri="{FF2B5EF4-FFF2-40B4-BE49-F238E27FC236}">
                <a16:creationId xmlns:a16="http://schemas.microsoft.com/office/drawing/2014/main" id="{8030E4E4-7123-4BDA-8956-475408302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48200"/>
            <a:ext cx="8382000" cy="152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autoUpdateAnimBg="0"/>
      <p:bldP spid="63488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3028</TotalTime>
  <Words>1124</Words>
  <Application>Microsoft Office PowerPoint</Application>
  <PresentationFormat>Presentación en pantalla (4:3)</PresentationFormat>
  <Paragraphs>289</Paragraphs>
  <Slides>39</Slides>
  <Notes>35</Notes>
  <HiddenSlides>0</HiddenSlides>
  <MMClips>0</MMClips>
  <ScaleCrop>false</ScaleCrop>
  <HeadingPairs>
    <vt:vector size="8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PalatinoLTStd-Bold</vt:lpstr>
      <vt:lpstr>PalatinoLTStd-Italic</vt:lpstr>
      <vt:lpstr>PalatinoLTStd-Roman</vt:lpstr>
      <vt:lpstr>SymbolStd</vt:lpstr>
      <vt:lpstr>Times New Roman</vt:lpstr>
      <vt:lpstr>TimesLTStd-Roman</vt:lpstr>
      <vt:lpstr>Verdana</vt:lpstr>
      <vt:lpstr>Wingdings</vt:lpstr>
      <vt:lpstr>Office Theme</vt:lpstr>
      <vt:lpstr>Equation</vt:lpstr>
      <vt:lpstr>Introduction to Numerical Solution of Ordinary Differential Equations (ODE)</vt:lpstr>
      <vt:lpstr>Contents </vt:lpstr>
      <vt:lpstr>Fast Review of ODEs</vt:lpstr>
      <vt:lpstr>Differential Equations </vt:lpstr>
      <vt:lpstr>Example of ODE: Model of Falling Parachutist </vt:lpstr>
      <vt:lpstr>Order of a Differential Equation</vt:lpstr>
      <vt:lpstr>Linear ODE</vt:lpstr>
      <vt:lpstr>Nonlinear ODE</vt:lpstr>
      <vt:lpstr>Solutions of Ordinary Differential Equations</vt:lpstr>
      <vt:lpstr>Uniqueness of a Solution</vt:lpstr>
      <vt:lpstr>Auxiliary Conditions</vt:lpstr>
      <vt:lpstr>Boundary-Value and  Initial value Problems</vt:lpstr>
      <vt:lpstr>Classification of ODEs</vt:lpstr>
      <vt:lpstr>Analytical Solutions</vt:lpstr>
      <vt:lpstr>Classification of the Methods</vt:lpstr>
      <vt:lpstr>Taylor Series Methods</vt:lpstr>
      <vt:lpstr>Taylor Series Method</vt:lpstr>
      <vt:lpstr>Taylor Series Expansion</vt:lpstr>
      <vt:lpstr>Euler Method</vt:lpstr>
      <vt:lpstr>First Order Taylor Series Method (Euler Method)</vt:lpstr>
      <vt:lpstr>Euler Method</vt:lpstr>
      <vt:lpstr>Interpretation of Euler Method</vt:lpstr>
      <vt:lpstr>Interpretation of Euler Method</vt:lpstr>
      <vt:lpstr>Interpretation of Euler Method</vt:lpstr>
      <vt:lpstr>Example 1</vt:lpstr>
      <vt:lpstr>Example 1</vt:lpstr>
      <vt:lpstr>Example 1</vt:lpstr>
      <vt:lpstr>Example 1</vt:lpstr>
      <vt:lpstr>Presentación de PowerPoint</vt:lpstr>
      <vt:lpstr>Euler Method</vt:lpstr>
      <vt:lpstr>Second Order Taylor Series Methods</vt:lpstr>
      <vt:lpstr>High Order Taylor Series Methods</vt:lpstr>
      <vt:lpstr>Higher Order Taylor Series Methods</vt:lpstr>
      <vt:lpstr>Example 2 Second order Taylor Series Method</vt:lpstr>
      <vt:lpstr>Example 2</vt:lpstr>
      <vt:lpstr>Example 2</vt:lpstr>
      <vt:lpstr>Example 2</vt:lpstr>
      <vt:lpstr>Exercise: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creator>Luis Alberto Sanchez Rodas</dc:creator>
  <cp:lastModifiedBy>Luis Alberto Sanchez Rodas</cp:lastModifiedBy>
  <cp:revision>24</cp:revision>
  <cp:lastPrinted>2018-08-24T15:54:42Z</cp:lastPrinted>
  <dcterms:created xsi:type="dcterms:W3CDTF">2018-08-23T23:30:21Z</dcterms:created>
  <dcterms:modified xsi:type="dcterms:W3CDTF">2021-02-03T17:20:43Z</dcterms:modified>
</cp:coreProperties>
</file>