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341" r:id="rId4"/>
    <p:sldId id="342" r:id="rId5"/>
    <p:sldId id="348" r:id="rId6"/>
    <p:sldId id="350" r:id="rId7"/>
    <p:sldId id="351" r:id="rId8"/>
    <p:sldId id="352" r:id="rId9"/>
    <p:sldId id="389" r:id="rId10"/>
    <p:sldId id="390" r:id="rId11"/>
    <p:sldId id="391" r:id="rId12"/>
    <p:sldId id="392" r:id="rId13"/>
    <p:sldId id="393" r:id="rId14"/>
    <p:sldId id="394" r:id="rId15"/>
    <p:sldId id="356" r:id="rId16"/>
    <p:sldId id="353" r:id="rId17"/>
    <p:sldId id="354" r:id="rId18"/>
    <p:sldId id="363" r:id="rId19"/>
    <p:sldId id="364" r:id="rId20"/>
    <p:sldId id="366" r:id="rId21"/>
    <p:sldId id="370" r:id="rId22"/>
    <p:sldId id="369" r:id="rId23"/>
    <p:sldId id="376" r:id="rId24"/>
    <p:sldId id="371" r:id="rId25"/>
    <p:sldId id="395" r:id="rId26"/>
    <p:sldId id="396" r:id="rId27"/>
    <p:sldId id="306" r:id="rId28"/>
    <p:sldId id="400" r:id="rId29"/>
    <p:sldId id="283" r:id="rId30"/>
    <p:sldId id="264" r:id="rId31"/>
    <p:sldId id="388" r:id="rId32"/>
    <p:sldId id="266" r:id="rId33"/>
    <p:sldId id="309" r:id="rId34"/>
    <p:sldId id="399" r:id="rId35"/>
    <p:sldId id="397" r:id="rId36"/>
    <p:sldId id="398"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BD7C6-96BE-486A-9FDD-D9059846F024}" v="8" dt="2019-09-06T00:12:46.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7" autoAdjust="0"/>
    <p:restoredTop sz="94660"/>
  </p:normalViewPr>
  <p:slideViewPr>
    <p:cSldViewPr snapToGrid="0">
      <p:cViewPr varScale="1">
        <p:scale>
          <a:sx n="82" d="100"/>
          <a:sy n="82" d="100"/>
        </p:scale>
        <p:origin x="146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berto Sanchez Rodas" userId="1347309035338fc6" providerId="LiveId" clId="{1AEBD7C6-96BE-486A-9FDD-D9059846F024}"/>
    <pc:docChg chg="undo custSel addSld delSld modSld">
      <pc:chgData name="Luis Alberto Sanchez Rodas" userId="1347309035338fc6" providerId="LiveId" clId="{1AEBD7C6-96BE-486A-9FDD-D9059846F024}" dt="2019-09-06T00:12:46.134" v="46" actId="14100"/>
      <pc:docMkLst>
        <pc:docMk/>
      </pc:docMkLst>
      <pc:sldChg chg="modSp">
        <pc:chgData name="Luis Alberto Sanchez Rodas" userId="1347309035338fc6" providerId="LiveId" clId="{1AEBD7C6-96BE-486A-9FDD-D9059846F024}" dt="2019-09-04T17:28:45.785" v="1" actId="27636"/>
        <pc:sldMkLst>
          <pc:docMk/>
          <pc:sldMk cId="2233152328" sldId="256"/>
        </pc:sldMkLst>
        <pc:spChg chg="mod">
          <ac:chgData name="Luis Alberto Sanchez Rodas" userId="1347309035338fc6" providerId="LiveId" clId="{1AEBD7C6-96BE-486A-9FDD-D9059846F024}" dt="2019-09-04T17:28:45.785" v="1" actId="27636"/>
          <ac:spMkLst>
            <pc:docMk/>
            <pc:sldMk cId="2233152328" sldId="256"/>
            <ac:spMk id="4" creationId="{C2182AC3-6590-4197-B4C3-9DEB86DB7BDC}"/>
          </ac:spMkLst>
        </pc:spChg>
      </pc:sldChg>
      <pc:sldChg chg="addSp delSp modSp add">
        <pc:chgData name="Luis Alberto Sanchez Rodas" userId="1347309035338fc6" providerId="LiveId" clId="{1AEBD7C6-96BE-486A-9FDD-D9059846F024}" dt="2019-09-06T00:09:19.621" v="29" actId="1076"/>
        <pc:sldMkLst>
          <pc:docMk/>
          <pc:sldMk cId="0" sldId="306"/>
        </pc:sldMkLst>
        <pc:spChg chg="mod">
          <ac:chgData name="Luis Alberto Sanchez Rodas" userId="1347309035338fc6" providerId="LiveId" clId="{1AEBD7C6-96BE-486A-9FDD-D9059846F024}" dt="2019-09-06T00:06:01.891" v="20" actId="1076"/>
          <ac:spMkLst>
            <pc:docMk/>
            <pc:sldMk cId="0" sldId="306"/>
            <ac:spMk id="1028" creationId="{47BB47E5-9CDE-458A-9423-7F6E4597156E}"/>
          </ac:spMkLst>
        </pc:spChg>
        <pc:spChg chg="mod">
          <ac:chgData name="Luis Alberto Sanchez Rodas" userId="1347309035338fc6" providerId="LiveId" clId="{1AEBD7C6-96BE-486A-9FDD-D9059846F024}" dt="2019-09-06T00:06:06.039" v="21" actId="1076"/>
          <ac:spMkLst>
            <pc:docMk/>
            <pc:sldMk cId="0" sldId="306"/>
            <ac:spMk id="1029" creationId="{868FC0FD-A12A-4366-B2CE-29E721D0327A}"/>
          </ac:spMkLst>
        </pc:spChg>
        <pc:graphicFrameChg chg="mod">
          <ac:chgData name="Luis Alberto Sanchez Rodas" userId="1347309035338fc6" providerId="LiveId" clId="{1AEBD7C6-96BE-486A-9FDD-D9059846F024}" dt="2019-09-06T00:09:02.465" v="26" actId="14100"/>
          <ac:graphicFrameMkLst>
            <pc:docMk/>
            <pc:sldMk cId="0" sldId="306"/>
            <ac:graphicFrameMk id="1026" creationId="{0FD340E8-A0E2-486F-8FCF-28EF806D1375}"/>
          </ac:graphicFrameMkLst>
        </pc:graphicFrameChg>
        <pc:graphicFrameChg chg="del">
          <ac:chgData name="Luis Alberto Sanchez Rodas" userId="1347309035338fc6" providerId="LiveId" clId="{1AEBD7C6-96BE-486A-9FDD-D9059846F024}" dt="2019-09-06T00:03:10.425" v="10" actId="478"/>
          <ac:graphicFrameMkLst>
            <pc:docMk/>
            <pc:sldMk cId="0" sldId="306"/>
            <ac:graphicFrameMk id="1027" creationId="{7AEA8668-E7A5-4367-A3E0-319ABD657C15}"/>
          </ac:graphicFrameMkLst>
        </pc:graphicFrameChg>
        <pc:picChg chg="add mod">
          <ac:chgData name="Luis Alberto Sanchez Rodas" userId="1347309035338fc6" providerId="LiveId" clId="{1AEBD7C6-96BE-486A-9FDD-D9059846F024}" dt="2019-09-06T00:09:19.621" v="29" actId="1076"/>
          <ac:picMkLst>
            <pc:docMk/>
            <pc:sldMk cId="0" sldId="306"/>
            <ac:picMk id="2" creationId="{2B521F7A-A913-48B8-AE4A-29FECD959035}"/>
          </ac:picMkLst>
        </pc:picChg>
      </pc:sldChg>
      <pc:sldChg chg="del">
        <pc:chgData name="Luis Alberto Sanchez Rodas" userId="1347309035338fc6" providerId="LiveId" clId="{1AEBD7C6-96BE-486A-9FDD-D9059846F024}" dt="2019-09-04T17:48:01.737" v="2" actId="2696"/>
        <pc:sldMkLst>
          <pc:docMk/>
          <pc:sldMk cId="0" sldId="365"/>
        </pc:sldMkLst>
      </pc:sldChg>
      <pc:sldChg chg="del">
        <pc:chgData name="Luis Alberto Sanchez Rodas" userId="1347309035338fc6" providerId="LiveId" clId="{1AEBD7C6-96BE-486A-9FDD-D9059846F024}" dt="2019-09-04T17:49:49.601" v="3" actId="2696"/>
        <pc:sldMkLst>
          <pc:docMk/>
          <pc:sldMk cId="0" sldId="372"/>
        </pc:sldMkLst>
      </pc:sldChg>
      <pc:sldChg chg="del">
        <pc:chgData name="Luis Alberto Sanchez Rodas" userId="1347309035338fc6" providerId="LiveId" clId="{1AEBD7C6-96BE-486A-9FDD-D9059846F024}" dt="2019-09-04T17:50:46.265" v="4" actId="2696"/>
        <pc:sldMkLst>
          <pc:docMk/>
          <pc:sldMk cId="0" sldId="373"/>
        </pc:sldMkLst>
      </pc:sldChg>
      <pc:sldChg chg="addSp delSp modSp add">
        <pc:chgData name="Luis Alberto Sanchez Rodas" userId="1347309035338fc6" providerId="LiveId" clId="{1AEBD7C6-96BE-486A-9FDD-D9059846F024}" dt="2019-09-06T00:12:46.134" v="46" actId="14100"/>
        <pc:sldMkLst>
          <pc:docMk/>
          <pc:sldMk cId="431792733" sldId="400"/>
        </pc:sldMkLst>
        <pc:spChg chg="mod">
          <ac:chgData name="Luis Alberto Sanchez Rodas" userId="1347309035338fc6" providerId="LiveId" clId="{1AEBD7C6-96BE-486A-9FDD-D9059846F024}" dt="2019-09-06T00:09:43.145" v="32" actId="2711"/>
          <ac:spMkLst>
            <pc:docMk/>
            <pc:sldMk cId="431792733" sldId="400"/>
            <ac:spMk id="1028" creationId="{47BB47E5-9CDE-458A-9423-7F6E4597156E}"/>
          </ac:spMkLst>
        </pc:spChg>
        <pc:spChg chg="mod">
          <ac:chgData name="Luis Alberto Sanchez Rodas" userId="1347309035338fc6" providerId="LiveId" clId="{1AEBD7C6-96BE-486A-9FDD-D9059846F024}" dt="2019-09-06T00:11:02.184" v="40" actId="14100"/>
          <ac:spMkLst>
            <pc:docMk/>
            <pc:sldMk cId="431792733" sldId="400"/>
            <ac:spMk id="1029" creationId="{868FC0FD-A12A-4366-B2CE-29E721D0327A}"/>
          </ac:spMkLst>
        </pc:spChg>
        <pc:graphicFrameChg chg="del">
          <ac:chgData name="Luis Alberto Sanchez Rodas" userId="1347309035338fc6" providerId="LiveId" clId="{1AEBD7C6-96BE-486A-9FDD-D9059846F024}" dt="2019-09-06T00:09:35.953" v="31" actId="478"/>
          <ac:graphicFrameMkLst>
            <pc:docMk/>
            <pc:sldMk cId="431792733" sldId="400"/>
            <ac:graphicFrameMk id="1026" creationId="{0FD340E8-A0E2-486F-8FCF-28EF806D1375}"/>
          </ac:graphicFrameMkLst>
        </pc:graphicFrameChg>
        <pc:graphicFrameChg chg="mod">
          <ac:chgData name="Luis Alberto Sanchez Rodas" userId="1347309035338fc6" providerId="LiveId" clId="{1AEBD7C6-96BE-486A-9FDD-D9059846F024}" dt="2019-09-06T00:12:46.134" v="46" actId="14100"/>
          <ac:graphicFrameMkLst>
            <pc:docMk/>
            <pc:sldMk cId="431792733" sldId="400"/>
            <ac:graphicFrameMk id="1027" creationId="{7AEA8668-E7A5-4367-A3E0-319ABD657C15}"/>
          </ac:graphicFrameMkLst>
        </pc:graphicFrameChg>
        <pc:picChg chg="add mod">
          <ac:chgData name="Luis Alberto Sanchez Rodas" userId="1347309035338fc6" providerId="LiveId" clId="{1AEBD7C6-96BE-486A-9FDD-D9059846F024}" dt="2019-09-06T00:12:41.111" v="44" actId="1076"/>
          <ac:picMkLst>
            <pc:docMk/>
            <pc:sldMk cId="431792733" sldId="400"/>
            <ac:picMk id="2" creationId="{0CC86C8B-D478-405F-8944-B621C971C528}"/>
          </ac:picMkLst>
        </pc:picChg>
      </pc:sldChg>
      <pc:sldChg chg="add del">
        <pc:chgData name="Luis Alberto Sanchez Rodas" userId="1347309035338fc6" providerId="LiveId" clId="{1AEBD7C6-96BE-486A-9FDD-D9059846F024}" dt="2019-09-06T00:02:43.765" v="7" actId="2696"/>
        <pc:sldMkLst>
          <pc:docMk/>
          <pc:sldMk cId="3519854529" sldId="400"/>
        </pc:sldMkLst>
      </pc:sldChg>
    </pc:docChg>
  </pc:docChgLst>
  <pc:docChgLst>
    <pc:chgData name="Luis Alberto Sanchez Rodas" userId="1347309035338fc6" providerId="LiveId" clId="{420786D9-ED60-455A-944A-7FC115D0B67E}"/>
    <pc:docChg chg="custSel addSld delSld modSld">
      <pc:chgData name="Luis Alberto Sanchez Rodas" userId="1347309035338fc6" providerId="LiveId" clId="{420786D9-ED60-455A-944A-7FC115D0B67E}" dt="2019-04-05T18:49:29.195" v="117" actId="20577"/>
      <pc:docMkLst>
        <pc:docMk/>
      </pc:docMkLst>
      <pc:sldChg chg="modSp">
        <pc:chgData name="Luis Alberto Sanchez Rodas" userId="1347309035338fc6" providerId="LiveId" clId="{420786D9-ED60-455A-944A-7FC115D0B67E}" dt="2019-04-03T19:01:07.116" v="94" actId="5793"/>
        <pc:sldMkLst>
          <pc:docMk/>
          <pc:sldMk cId="0" sldId="257"/>
        </pc:sldMkLst>
        <pc:spChg chg="mod">
          <ac:chgData name="Luis Alberto Sanchez Rodas" userId="1347309035338fc6" providerId="LiveId" clId="{420786D9-ED60-455A-944A-7FC115D0B67E}" dt="2019-04-03T19:01:07.116" v="94" actId="5793"/>
          <ac:spMkLst>
            <pc:docMk/>
            <pc:sldMk cId="0" sldId="257"/>
            <ac:spMk id="3075" creationId="{4DECEE8A-35A2-4134-B125-2BB50B1BC8A8}"/>
          </ac:spMkLst>
        </pc:spChg>
      </pc:sldChg>
      <pc:sldChg chg="modSp">
        <pc:chgData name="Luis Alberto Sanchez Rodas" userId="1347309035338fc6" providerId="LiveId" clId="{420786D9-ED60-455A-944A-7FC115D0B67E}" dt="2019-04-03T02:52:22.576" v="2" actId="20577"/>
        <pc:sldMkLst>
          <pc:docMk/>
          <pc:sldMk cId="2083476599" sldId="393"/>
        </pc:sldMkLst>
        <pc:spChg chg="mod">
          <ac:chgData name="Luis Alberto Sanchez Rodas" userId="1347309035338fc6" providerId="LiveId" clId="{420786D9-ED60-455A-944A-7FC115D0B67E}" dt="2019-04-03T02:52:22.576" v="2" actId="20577"/>
          <ac:spMkLst>
            <pc:docMk/>
            <pc:sldMk cId="2083476599" sldId="393"/>
            <ac:spMk id="2" creationId="{4CD41AAB-E8AF-4072-A197-B8D921715742}"/>
          </ac:spMkLst>
        </pc:spChg>
      </pc:sldChg>
      <pc:sldChg chg="modSp">
        <pc:chgData name="Luis Alberto Sanchez Rodas" userId="1347309035338fc6" providerId="LiveId" clId="{420786D9-ED60-455A-944A-7FC115D0B67E}" dt="2019-04-03T05:51:54.387" v="83" actId="20578"/>
        <pc:sldMkLst>
          <pc:docMk/>
          <pc:sldMk cId="884086558" sldId="395"/>
        </pc:sldMkLst>
        <pc:spChg chg="mod">
          <ac:chgData name="Luis Alberto Sanchez Rodas" userId="1347309035338fc6" providerId="LiveId" clId="{420786D9-ED60-455A-944A-7FC115D0B67E}" dt="2019-04-03T05:39:15.619" v="81" actId="20577"/>
          <ac:spMkLst>
            <pc:docMk/>
            <pc:sldMk cId="884086558" sldId="395"/>
            <ac:spMk id="2" creationId="{BE831DF2-7C5E-4350-BD4E-44247DF853FA}"/>
          </ac:spMkLst>
        </pc:spChg>
        <pc:spChg chg="mod">
          <ac:chgData name="Luis Alberto Sanchez Rodas" userId="1347309035338fc6" providerId="LiveId" clId="{420786D9-ED60-455A-944A-7FC115D0B67E}" dt="2019-04-03T05:51:54.387" v="83" actId="20578"/>
          <ac:spMkLst>
            <pc:docMk/>
            <pc:sldMk cId="884086558" sldId="395"/>
            <ac:spMk id="7" creationId="{38F75340-E00F-4D3D-9AD5-0A5FEFECDB68}"/>
          </ac:spMkLst>
        </pc:spChg>
      </pc:sldChg>
      <pc:sldChg chg="add">
        <pc:chgData name="Luis Alberto Sanchez Rodas" userId="1347309035338fc6" providerId="LiveId" clId="{420786D9-ED60-455A-944A-7FC115D0B67E}" dt="2019-04-03T06:01:30.682" v="90"/>
        <pc:sldMkLst>
          <pc:docMk/>
          <pc:sldMk cId="1312935524" sldId="397"/>
        </pc:sldMkLst>
      </pc:sldChg>
      <pc:sldChg chg="add">
        <pc:chgData name="Luis Alberto Sanchez Rodas" userId="1347309035338fc6" providerId="LiveId" clId="{420786D9-ED60-455A-944A-7FC115D0B67E}" dt="2019-04-03T06:01:30.682" v="90"/>
        <pc:sldMkLst>
          <pc:docMk/>
          <pc:sldMk cId="277827650" sldId="398"/>
        </pc:sldMkLst>
      </pc:sldChg>
      <pc:sldChg chg="delSp modSp add">
        <pc:chgData name="Luis Alberto Sanchez Rodas" userId="1347309035338fc6" providerId="LiveId" clId="{420786D9-ED60-455A-944A-7FC115D0B67E}" dt="2019-04-05T18:49:29.195" v="117" actId="20577"/>
        <pc:sldMkLst>
          <pc:docMk/>
          <pc:sldMk cId="900866101" sldId="399"/>
        </pc:sldMkLst>
        <pc:spChg chg="mod">
          <ac:chgData name="Luis Alberto Sanchez Rodas" userId="1347309035338fc6" providerId="LiveId" clId="{420786D9-ED60-455A-944A-7FC115D0B67E}" dt="2019-04-05T18:49:29.195" v="117" actId="20577"/>
          <ac:spMkLst>
            <pc:docMk/>
            <pc:sldMk cId="900866101" sldId="399"/>
            <ac:spMk id="2" creationId="{CB2E7A9D-8388-4621-B07A-F27054576991}"/>
          </ac:spMkLst>
        </pc:spChg>
        <pc:spChg chg="del">
          <ac:chgData name="Luis Alberto Sanchez Rodas" userId="1347309035338fc6" providerId="LiveId" clId="{420786D9-ED60-455A-944A-7FC115D0B67E}" dt="2019-04-03T05:29:30.775" v="16" actId="478"/>
          <ac:spMkLst>
            <pc:docMk/>
            <pc:sldMk cId="900866101" sldId="399"/>
            <ac:spMk id="3" creationId="{60F0E2B8-70F5-4011-B8CD-936BF3A0F18F}"/>
          </ac:spMkLst>
        </pc:spChg>
      </pc:sldChg>
    </pc:docChg>
  </pc:docChgLst>
  <pc:docChgLst>
    <pc:chgData name="Luis Alberto Sanchez Rodas" userId="1347309035338fc6" providerId="LiveId" clId="{6728D6E7-FBF9-4829-9F61-8E250CDA2C13}"/>
    <pc:docChg chg="delSld modSld">
      <pc:chgData name="Luis Alberto Sanchez Rodas" userId="1347309035338fc6" providerId="LiveId" clId="{6728D6E7-FBF9-4829-9F61-8E250CDA2C13}" dt="2019-04-03T02:31:05.791" v="2" actId="2696"/>
      <pc:docMkLst>
        <pc:docMk/>
      </pc:docMkLst>
      <pc:sldChg chg="modSp">
        <pc:chgData name="Luis Alberto Sanchez Rodas" userId="1347309035338fc6" providerId="LiveId" clId="{6728D6E7-FBF9-4829-9F61-8E250CDA2C13}" dt="2019-04-03T02:30:01.688" v="1" actId="1035"/>
        <pc:sldMkLst>
          <pc:docMk/>
          <pc:sldMk cId="0" sldId="341"/>
        </pc:sldMkLst>
        <pc:graphicFrameChg chg="mod">
          <ac:chgData name="Luis Alberto Sanchez Rodas" userId="1347309035338fc6" providerId="LiveId" clId="{6728D6E7-FBF9-4829-9F61-8E250CDA2C13}" dt="2019-04-03T02:30:01.688" v="1" actId="1035"/>
          <ac:graphicFrameMkLst>
            <pc:docMk/>
            <pc:sldMk cId="0" sldId="341"/>
            <ac:graphicFrameMk id="2051" creationId="{BBC9C571-78CA-4A49-810E-E72F2483439F}"/>
          </ac:graphicFrameMkLst>
        </pc:graphicFrame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AB4CF-52BF-4667-B162-CEACC7CCD299}" type="datetimeFigureOut">
              <a:rPr lang="es-PE" smtClean="0"/>
              <a:t>5/09/2019</a:t>
            </a:fld>
            <a:endParaRPr lang="es-P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CFCC3D-458F-4868-A59F-1B8E9CE97ABD}" type="slidenum">
              <a:rPr lang="es-PE" smtClean="0"/>
              <a:t>‹#›</a:t>
            </a:fld>
            <a:endParaRPr lang="es-PE"/>
          </a:p>
        </p:txBody>
      </p:sp>
    </p:spTree>
    <p:extLst>
      <p:ext uri="{BB962C8B-B14F-4D97-AF65-F5344CB8AC3E}">
        <p14:creationId xmlns:p14="http://schemas.microsoft.com/office/powerpoint/2010/main" val="2693966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133654-1398-471C-B168-C8777AE4CD45}"/>
              </a:ext>
            </a:extLst>
          </p:cNvPr>
          <p:cNvSpPr>
            <a:spLocks noGrp="1" noChangeArrowheads="1"/>
          </p:cNvSpPr>
          <p:nvPr>
            <p:ph type="sldNum" sz="quarter" idx="5"/>
          </p:nvPr>
        </p:nvSpPr>
        <p:spPr>
          <a:ln/>
        </p:spPr>
        <p:txBody>
          <a:bodyPr/>
          <a:lstStyle/>
          <a:p>
            <a:fld id="{F893ED75-CA9F-4BF5-BB7E-76DF39505490}" type="slidenum">
              <a:rPr lang="en-US" altLang="es-PE"/>
              <a:pPr/>
              <a:t>2</a:t>
            </a:fld>
            <a:endParaRPr lang="en-US" altLang="es-PE"/>
          </a:p>
        </p:txBody>
      </p:sp>
      <p:sp>
        <p:nvSpPr>
          <p:cNvPr id="76802" name="Rectangle 2">
            <a:extLst>
              <a:ext uri="{FF2B5EF4-FFF2-40B4-BE49-F238E27FC236}">
                <a16:creationId xmlns:a16="http://schemas.microsoft.com/office/drawing/2014/main" id="{59564DF8-69A3-477C-BC62-7C81B3B9E8A7}"/>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9F76F655-8AB2-4E04-95F9-3AE360B07710}"/>
              </a:ext>
            </a:extLst>
          </p:cNvPr>
          <p:cNvSpPr>
            <a:spLocks noGrp="1" noChangeArrowheads="1"/>
          </p:cNvSpPr>
          <p:nvPr>
            <p:ph type="body" idx="1"/>
          </p:nvPr>
        </p:nvSpPr>
        <p:spPr/>
        <p:txBody>
          <a:bodyPr/>
          <a:lstStyle/>
          <a:p>
            <a:endParaRPr lang="es-PE" altLang="es-P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a:extLst>
              <a:ext uri="{FF2B5EF4-FFF2-40B4-BE49-F238E27FC236}">
                <a16:creationId xmlns:a16="http://schemas.microsoft.com/office/drawing/2014/main" id="{BBA0E63F-1312-4E9D-A842-F9E61500713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4CFBA1E-E4BE-4481-8881-93F0E2DD199F}" type="datetime1">
              <a:rPr lang="en-US" altLang="es-PE" smtClean="0">
                <a:latin typeface="Arial" panose="020B0604020202020204" pitchFamily="34" charset="0"/>
              </a:rPr>
              <a:pPr eaLnBrk="1" hangingPunct="1"/>
              <a:t>9/5/2019</a:t>
            </a:fld>
            <a:endParaRPr lang="en-US" altLang="es-PE">
              <a:latin typeface="Arial" panose="020B0604020202020204" pitchFamily="34" charset="0"/>
            </a:endParaRPr>
          </a:p>
        </p:txBody>
      </p:sp>
      <p:sp>
        <p:nvSpPr>
          <p:cNvPr id="112643" name="Rectangle 7">
            <a:extLst>
              <a:ext uri="{FF2B5EF4-FFF2-40B4-BE49-F238E27FC236}">
                <a16:creationId xmlns:a16="http://schemas.microsoft.com/office/drawing/2014/main" id="{2C0D6924-CA7D-4670-8BB9-4BAA13D9C5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71C0C8F-98D9-48E5-BC22-89F3C447183E}" type="slidenum">
              <a:rPr lang="ar-SA" altLang="es-PE">
                <a:latin typeface="Arial" panose="020B0604020202020204" pitchFamily="34" charset="0"/>
              </a:rPr>
              <a:pPr eaLnBrk="1" hangingPunct="1"/>
              <a:t>17</a:t>
            </a:fld>
            <a:endParaRPr lang="en-US" altLang="es-PE">
              <a:latin typeface="Arial" panose="020B0604020202020204" pitchFamily="34" charset="0"/>
            </a:endParaRPr>
          </a:p>
        </p:txBody>
      </p:sp>
      <p:sp>
        <p:nvSpPr>
          <p:cNvPr id="112644" name="Rectangle 2">
            <a:extLst>
              <a:ext uri="{FF2B5EF4-FFF2-40B4-BE49-F238E27FC236}">
                <a16:creationId xmlns:a16="http://schemas.microsoft.com/office/drawing/2014/main" id="{9BFBCBD1-711B-42CB-8C42-0ED56C124CC4}"/>
              </a:ext>
            </a:extLst>
          </p:cNvPr>
          <p:cNvSpPr>
            <a:spLocks noGrp="1" noRot="1" noChangeAspect="1" noChangeArrowheads="1" noTextEdit="1"/>
          </p:cNvSpPr>
          <p:nvPr>
            <p:ph type="sldImg"/>
          </p:nvPr>
        </p:nvSpPr>
        <p:spPr>
          <a:ln/>
        </p:spPr>
      </p:sp>
      <p:sp>
        <p:nvSpPr>
          <p:cNvPr id="112645" name="Rectangle 3">
            <a:extLst>
              <a:ext uri="{FF2B5EF4-FFF2-40B4-BE49-F238E27FC236}">
                <a16:creationId xmlns:a16="http://schemas.microsoft.com/office/drawing/2014/main" id="{A6C0E515-BE62-4639-A398-0CA43C42C4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a:extLst>
              <a:ext uri="{FF2B5EF4-FFF2-40B4-BE49-F238E27FC236}">
                <a16:creationId xmlns:a16="http://schemas.microsoft.com/office/drawing/2014/main" id="{AEFC1D6B-0245-4826-A039-E70DF396879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19A54F3A-D9D3-48D1-BC2D-BCD1CD553F73}" type="datetime1">
              <a:rPr lang="en-US" altLang="es-PE" smtClean="0">
                <a:latin typeface="Arial" panose="020B0604020202020204" pitchFamily="34" charset="0"/>
              </a:rPr>
              <a:pPr eaLnBrk="1" hangingPunct="1"/>
              <a:t>9/5/2019</a:t>
            </a:fld>
            <a:endParaRPr lang="en-US" altLang="es-PE">
              <a:latin typeface="Arial" panose="020B0604020202020204" pitchFamily="34" charset="0"/>
            </a:endParaRPr>
          </a:p>
        </p:txBody>
      </p:sp>
      <p:sp>
        <p:nvSpPr>
          <p:cNvPr id="117763" name="Rectangle 7">
            <a:extLst>
              <a:ext uri="{FF2B5EF4-FFF2-40B4-BE49-F238E27FC236}">
                <a16:creationId xmlns:a16="http://schemas.microsoft.com/office/drawing/2014/main" id="{ADB6CA75-7FEA-4B7F-ABCA-D288A5BCB1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BC56162B-DAED-4206-863A-6A4BB9B85E84}" type="slidenum">
              <a:rPr lang="ar-SA" altLang="es-PE">
                <a:latin typeface="Arial" panose="020B0604020202020204" pitchFamily="34" charset="0"/>
              </a:rPr>
              <a:pPr eaLnBrk="1" hangingPunct="1"/>
              <a:t>18</a:t>
            </a:fld>
            <a:endParaRPr lang="en-US" altLang="es-PE">
              <a:latin typeface="Arial" panose="020B0604020202020204" pitchFamily="34" charset="0"/>
            </a:endParaRPr>
          </a:p>
        </p:txBody>
      </p:sp>
      <p:sp>
        <p:nvSpPr>
          <p:cNvPr id="117764" name="Rectangle 2">
            <a:extLst>
              <a:ext uri="{FF2B5EF4-FFF2-40B4-BE49-F238E27FC236}">
                <a16:creationId xmlns:a16="http://schemas.microsoft.com/office/drawing/2014/main" id="{C8565EC6-963F-4B2E-9813-C2C4A027D58C}"/>
              </a:ext>
            </a:extLst>
          </p:cNvPr>
          <p:cNvSpPr>
            <a:spLocks noGrp="1" noRot="1" noChangeAspect="1" noChangeArrowheads="1" noTextEdit="1"/>
          </p:cNvSpPr>
          <p:nvPr>
            <p:ph type="sldImg"/>
          </p:nvPr>
        </p:nvSpPr>
        <p:spPr>
          <a:ln/>
        </p:spPr>
      </p:sp>
      <p:sp>
        <p:nvSpPr>
          <p:cNvPr id="117765" name="Rectangle 3">
            <a:extLst>
              <a:ext uri="{FF2B5EF4-FFF2-40B4-BE49-F238E27FC236}">
                <a16:creationId xmlns:a16="http://schemas.microsoft.com/office/drawing/2014/main" id="{EFF4424E-DD7C-4F2B-8CD0-BE3608477F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s-PE">
                <a:latin typeface="Arial" panose="020B0604020202020204" pitchFamily="34" charset="0"/>
                <a:cs typeface="Arial" panose="020B0604020202020204" pitchFamily="34" charset="0"/>
              </a:rPr>
              <a:t>Convert to Speech:</a:t>
            </a:r>
          </a:p>
          <a:p>
            <a:pPr eaLnBrk="1" hangingPunct="1"/>
            <a:r>
              <a:rPr lang="en-US" altLang="es-PE">
                <a:latin typeface="Arial" panose="020B0604020202020204" pitchFamily="34" charset="0"/>
                <a:cs typeface="Arial" panose="020B0604020202020204" pitchFamily="34" charset="0"/>
              </a:rPr>
              <a:t>The Bisection method is one of the simplest methods to find a zero of a nonlinear function.</a:t>
            </a:r>
          </a:p>
          <a:p>
            <a:pPr eaLnBrk="1" hangingPunct="1"/>
            <a:r>
              <a:rPr lang="en-US" altLang="es-PE">
                <a:latin typeface="Arial" panose="020B0604020202020204" pitchFamily="34" charset="0"/>
                <a:cs typeface="Arial" panose="020B0604020202020204" pitchFamily="34" charset="0"/>
              </a:rPr>
              <a:t>The method is also called interval halving.</a:t>
            </a:r>
          </a:p>
          <a:p>
            <a:pPr eaLnBrk="1" hangingPunct="1"/>
            <a:r>
              <a:rPr lang="en-US" altLang="es-PE">
                <a:latin typeface="Arial" panose="020B0604020202020204" pitchFamily="34" charset="0"/>
                <a:cs typeface="Arial" panose="020B0604020202020204" pitchFamily="34" charset="0"/>
              </a:rPr>
              <a:t>To use the Bisection method, you need an initial interval that is known to contain a zero of the given nonlinear function..</a:t>
            </a:r>
          </a:p>
          <a:p>
            <a:pPr eaLnBrk="1" hangingPunct="1"/>
            <a:r>
              <a:rPr lang="en-US" altLang="es-PE">
                <a:latin typeface="Arial" panose="020B0604020202020204" pitchFamily="34" charset="0"/>
                <a:cs typeface="Arial" panose="020B0604020202020204" pitchFamily="34" charset="0"/>
              </a:rPr>
              <a:t>The method systematically reduces the interval. </a:t>
            </a:r>
          </a:p>
          <a:p>
            <a:pPr eaLnBrk="1" hangingPunct="1"/>
            <a:r>
              <a:rPr lang="en-US" altLang="es-PE">
                <a:latin typeface="Arial" panose="020B0604020202020204" pitchFamily="34" charset="0"/>
                <a:cs typeface="Arial" panose="020B0604020202020204" pitchFamily="34" charset="0"/>
              </a:rPr>
              <a:t>Bi  means two and  bisection means divide into two. This is basically what the procedure is doing. It divides the interval into two equal parts, performs a simple test and based on the result of the test half of the interval is thrown away.</a:t>
            </a:r>
          </a:p>
          <a:p>
            <a:pPr eaLnBrk="1" hangingPunct="1"/>
            <a:r>
              <a:rPr lang="en-US" altLang="es-PE">
                <a:latin typeface="Arial" panose="020B0604020202020204" pitchFamily="34" charset="0"/>
                <a:cs typeface="Arial" panose="020B0604020202020204" pitchFamily="34" charset="0"/>
              </a:rPr>
              <a:t>The remaining half is divided into two and the test is applied again and the procedure is repeated until the desired interval size is obtained.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a:extLst>
              <a:ext uri="{FF2B5EF4-FFF2-40B4-BE49-F238E27FC236}">
                <a16:creationId xmlns:a16="http://schemas.microsoft.com/office/drawing/2014/main" id="{8B559B4E-C685-49A0-B1B9-5D3D6B57DD4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60201D1-4880-492E-ACDE-4964C2583F73}" type="datetime1">
              <a:rPr lang="en-US" altLang="es-PE" smtClean="0">
                <a:latin typeface="Arial" panose="020B0604020202020204" pitchFamily="34" charset="0"/>
              </a:rPr>
              <a:pPr eaLnBrk="1" hangingPunct="1"/>
              <a:t>9/5/2019</a:t>
            </a:fld>
            <a:endParaRPr lang="en-US" altLang="es-PE">
              <a:latin typeface="Arial" panose="020B0604020202020204" pitchFamily="34" charset="0"/>
            </a:endParaRPr>
          </a:p>
        </p:txBody>
      </p:sp>
      <p:sp>
        <p:nvSpPr>
          <p:cNvPr id="118787" name="Rectangle 7">
            <a:extLst>
              <a:ext uri="{FF2B5EF4-FFF2-40B4-BE49-F238E27FC236}">
                <a16:creationId xmlns:a16="http://schemas.microsoft.com/office/drawing/2014/main" id="{4BA9FAC2-6227-4BD4-A693-B90BD3216A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9B84541A-F13C-485D-BDD4-C6014C10CB00}" type="slidenum">
              <a:rPr lang="ar-SA" altLang="es-PE">
                <a:latin typeface="Arial" panose="020B0604020202020204" pitchFamily="34" charset="0"/>
              </a:rPr>
              <a:pPr eaLnBrk="1" hangingPunct="1"/>
              <a:t>19</a:t>
            </a:fld>
            <a:endParaRPr lang="en-US" altLang="es-PE">
              <a:latin typeface="Arial" panose="020B0604020202020204" pitchFamily="34" charset="0"/>
            </a:endParaRPr>
          </a:p>
        </p:txBody>
      </p:sp>
      <p:sp>
        <p:nvSpPr>
          <p:cNvPr id="118788" name="Rectangle 2">
            <a:extLst>
              <a:ext uri="{FF2B5EF4-FFF2-40B4-BE49-F238E27FC236}">
                <a16:creationId xmlns:a16="http://schemas.microsoft.com/office/drawing/2014/main" id="{A28FA52C-3D09-4D7E-8D7C-1BDB5C2E1510}"/>
              </a:ext>
            </a:extLst>
          </p:cNvPr>
          <p:cNvSpPr>
            <a:spLocks noGrp="1" noRot="1" noChangeAspect="1" noChangeArrowheads="1" noTextEdit="1"/>
          </p:cNvSpPr>
          <p:nvPr>
            <p:ph type="sldImg"/>
          </p:nvPr>
        </p:nvSpPr>
        <p:spPr>
          <a:ln/>
        </p:spPr>
      </p:sp>
      <p:sp>
        <p:nvSpPr>
          <p:cNvPr id="118789" name="Rectangle 3">
            <a:extLst>
              <a:ext uri="{FF2B5EF4-FFF2-40B4-BE49-F238E27FC236}">
                <a16:creationId xmlns:a16="http://schemas.microsoft.com/office/drawing/2014/main" id="{A130D8A6-530B-41CC-909D-B18901B036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a:extLst>
              <a:ext uri="{FF2B5EF4-FFF2-40B4-BE49-F238E27FC236}">
                <a16:creationId xmlns:a16="http://schemas.microsoft.com/office/drawing/2014/main" id="{0CBED060-CA17-407E-8259-5343E4B3199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C93CA480-314F-42C7-8EF8-A43758FBA66B}" type="datetime1">
              <a:rPr lang="en-US" altLang="es-PE" smtClean="0">
                <a:latin typeface="Arial" panose="020B0604020202020204" pitchFamily="34" charset="0"/>
              </a:rPr>
              <a:pPr eaLnBrk="1" hangingPunct="1"/>
              <a:t>9/5/2019</a:t>
            </a:fld>
            <a:endParaRPr lang="en-US" altLang="es-PE">
              <a:latin typeface="Arial" panose="020B0604020202020204" pitchFamily="34" charset="0"/>
            </a:endParaRPr>
          </a:p>
        </p:txBody>
      </p:sp>
      <p:sp>
        <p:nvSpPr>
          <p:cNvPr id="120835" name="Rectangle 7">
            <a:extLst>
              <a:ext uri="{FF2B5EF4-FFF2-40B4-BE49-F238E27FC236}">
                <a16:creationId xmlns:a16="http://schemas.microsoft.com/office/drawing/2014/main" id="{1F569056-A833-43BF-811F-0534E313C8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012406F8-017A-45E5-8CCE-C8FCA5034BAC}" type="slidenum">
              <a:rPr lang="ar-SA" altLang="es-PE">
                <a:latin typeface="Arial" panose="020B0604020202020204" pitchFamily="34" charset="0"/>
              </a:rPr>
              <a:pPr eaLnBrk="1" hangingPunct="1"/>
              <a:t>20</a:t>
            </a:fld>
            <a:endParaRPr lang="en-US" altLang="es-PE">
              <a:latin typeface="Arial" panose="020B0604020202020204" pitchFamily="34" charset="0"/>
            </a:endParaRPr>
          </a:p>
        </p:txBody>
      </p:sp>
      <p:sp>
        <p:nvSpPr>
          <p:cNvPr id="120836" name="Rectangle 2">
            <a:extLst>
              <a:ext uri="{FF2B5EF4-FFF2-40B4-BE49-F238E27FC236}">
                <a16:creationId xmlns:a16="http://schemas.microsoft.com/office/drawing/2014/main" id="{BC0B8BCD-CB32-48BB-8A48-4C8F63919FE8}"/>
              </a:ext>
            </a:extLst>
          </p:cNvPr>
          <p:cNvSpPr>
            <a:spLocks noGrp="1" noRot="1" noChangeAspect="1" noChangeArrowheads="1" noTextEdit="1"/>
          </p:cNvSpPr>
          <p:nvPr>
            <p:ph type="sldImg"/>
          </p:nvPr>
        </p:nvSpPr>
        <p:spPr>
          <a:ln/>
        </p:spPr>
      </p:sp>
      <p:sp>
        <p:nvSpPr>
          <p:cNvPr id="120837" name="Rectangle 3">
            <a:extLst>
              <a:ext uri="{FF2B5EF4-FFF2-40B4-BE49-F238E27FC236}">
                <a16:creationId xmlns:a16="http://schemas.microsoft.com/office/drawing/2014/main" id="{728177B2-2211-4632-9375-B2AFEFDEE4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s-PE">
                <a:latin typeface="Arial" panose="020B0604020202020204" pitchFamily="34" charset="0"/>
                <a:cs typeface="Arial" panose="020B0604020202020204" pitchFamily="34" charset="0"/>
              </a:rPr>
              <a:t>Convert to Speech:</a:t>
            </a:r>
          </a:p>
          <a:p>
            <a:pPr eaLnBrk="1" hangingPunct="1"/>
            <a:r>
              <a:rPr lang="en-US" altLang="es-PE">
                <a:latin typeface="Arial" panose="020B0604020202020204" pitchFamily="34" charset="0"/>
                <a:cs typeface="Arial" panose="020B0604020202020204" pitchFamily="34" charset="0"/>
              </a:rPr>
              <a:t>if the function is continuous and ef of ay and ef of be have different signs then the functions has at least one zero and  the Bisection method can be applied to find a zero of the function.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a:extLst>
              <a:ext uri="{FF2B5EF4-FFF2-40B4-BE49-F238E27FC236}">
                <a16:creationId xmlns:a16="http://schemas.microsoft.com/office/drawing/2014/main" id="{F148CF38-5CD6-4182-B7D1-F68F05CE125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54A0BF15-F193-44D0-8DDE-6468BFEC08D1}" type="datetime1">
              <a:rPr lang="en-US" altLang="es-PE" smtClean="0">
                <a:latin typeface="Arial" panose="020B0604020202020204" pitchFamily="34" charset="0"/>
              </a:rPr>
              <a:pPr eaLnBrk="1" hangingPunct="1"/>
              <a:t>9/5/2019</a:t>
            </a:fld>
            <a:endParaRPr lang="en-US" altLang="es-PE">
              <a:latin typeface="Arial" panose="020B0604020202020204" pitchFamily="34" charset="0"/>
            </a:endParaRPr>
          </a:p>
        </p:txBody>
      </p:sp>
      <p:sp>
        <p:nvSpPr>
          <p:cNvPr id="122883" name="Rectangle 7">
            <a:extLst>
              <a:ext uri="{FF2B5EF4-FFF2-40B4-BE49-F238E27FC236}">
                <a16:creationId xmlns:a16="http://schemas.microsoft.com/office/drawing/2014/main" id="{DECA6BCC-4583-4E87-BF2A-C83200A67E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CB3D3C23-8AC1-4F00-AEB4-F412420DF051}" type="slidenum">
              <a:rPr lang="ar-SA" altLang="es-PE">
                <a:latin typeface="Arial" panose="020B0604020202020204" pitchFamily="34" charset="0"/>
              </a:rPr>
              <a:pPr eaLnBrk="1" hangingPunct="1"/>
              <a:t>21</a:t>
            </a:fld>
            <a:endParaRPr lang="en-US" altLang="es-PE">
              <a:latin typeface="Arial" panose="020B0604020202020204" pitchFamily="34" charset="0"/>
            </a:endParaRPr>
          </a:p>
        </p:txBody>
      </p:sp>
      <p:sp>
        <p:nvSpPr>
          <p:cNvPr id="122884" name="Rectangle 2">
            <a:extLst>
              <a:ext uri="{FF2B5EF4-FFF2-40B4-BE49-F238E27FC236}">
                <a16:creationId xmlns:a16="http://schemas.microsoft.com/office/drawing/2014/main" id="{5F3D80AE-BEF4-475A-83FA-AA8C3D512425}"/>
              </a:ext>
            </a:extLst>
          </p:cNvPr>
          <p:cNvSpPr>
            <a:spLocks noGrp="1" noRot="1" noChangeAspect="1" noChangeArrowheads="1" noTextEdit="1"/>
          </p:cNvSpPr>
          <p:nvPr>
            <p:ph type="sldImg"/>
          </p:nvPr>
        </p:nvSpPr>
        <p:spPr>
          <a:ln/>
        </p:spPr>
      </p:sp>
      <p:sp>
        <p:nvSpPr>
          <p:cNvPr id="122885" name="Rectangle 3">
            <a:extLst>
              <a:ext uri="{FF2B5EF4-FFF2-40B4-BE49-F238E27FC236}">
                <a16:creationId xmlns:a16="http://schemas.microsoft.com/office/drawing/2014/main" id="{B131E7AB-1116-4BA6-80BB-E50CC51899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s-PE">
                <a:latin typeface="Arial" panose="020B0604020202020204" pitchFamily="34" charset="0"/>
                <a:cs typeface="Arial" panose="020B0604020202020204" pitchFamily="34" charset="0"/>
              </a:rPr>
              <a:t>Convert to Speech:</a:t>
            </a:r>
          </a:p>
          <a:p>
            <a:pPr eaLnBrk="1" hangingPunct="1"/>
            <a:endParaRPr lang="en-US" altLang="es-PE">
              <a:latin typeface="Arial" panose="020B0604020202020204" pitchFamily="34" charset="0"/>
              <a:cs typeface="Arial" panose="020B0604020202020204" pitchFamily="34" charset="0"/>
            </a:endParaRPr>
          </a:p>
          <a:p>
            <a:pPr eaLnBrk="1" hangingPunct="1"/>
            <a:r>
              <a:rPr lang="en-US" altLang="es-PE">
                <a:latin typeface="Arial" panose="020B0604020202020204" pitchFamily="34" charset="0"/>
                <a:cs typeface="Arial" panose="020B0604020202020204" pitchFamily="34" charset="0"/>
              </a:rPr>
              <a:t>The assumptions are:</a:t>
            </a:r>
          </a:p>
          <a:p>
            <a:pPr eaLnBrk="1" hangingPunct="1"/>
            <a:r>
              <a:rPr lang="en-US" altLang="es-PE">
                <a:latin typeface="Arial" panose="020B0604020202020204" pitchFamily="34" charset="0"/>
                <a:cs typeface="Arial" panose="020B0604020202020204" pitchFamily="34" charset="0"/>
              </a:rPr>
              <a:t>Given an interval  ae be</a:t>
            </a:r>
          </a:p>
          <a:p>
            <a:pPr eaLnBrk="1" hangingPunct="1"/>
            <a:r>
              <a:rPr lang="en-US" altLang="es-PE">
                <a:latin typeface="Arial" panose="020B0604020202020204" pitchFamily="34" charset="0"/>
                <a:cs typeface="Arial" panose="020B0604020202020204" pitchFamily="34" charset="0"/>
              </a:rPr>
              <a:t>The function is continuous on the interal </a:t>
            </a:r>
          </a:p>
          <a:p>
            <a:pPr eaLnBrk="1" hangingPunct="1"/>
            <a:r>
              <a:rPr lang="en-US" altLang="es-PE">
                <a:latin typeface="Arial" panose="020B0604020202020204" pitchFamily="34" charset="0"/>
                <a:cs typeface="Arial" panose="020B0604020202020204" pitchFamily="34" charset="0"/>
              </a:rPr>
              <a:t>And the values of ef of a and ef of be have different signs.</a:t>
            </a:r>
          </a:p>
          <a:p>
            <a:pPr eaLnBrk="1" hangingPunct="1"/>
            <a:endParaRPr lang="en-US" altLang="es-PE">
              <a:latin typeface="Arial" panose="020B0604020202020204" pitchFamily="34" charset="0"/>
              <a:cs typeface="Arial" panose="020B0604020202020204" pitchFamily="34" charset="0"/>
            </a:endParaRPr>
          </a:p>
          <a:p>
            <a:pPr eaLnBrk="1" hangingPunct="1"/>
            <a:r>
              <a:rPr lang="en-US" altLang="es-PE">
                <a:latin typeface="Arial" panose="020B0604020202020204" pitchFamily="34" charset="0"/>
                <a:cs typeface="Arial" panose="020B0604020202020204" pitchFamily="34" charset="0"/>
              </a:rPr>
              <a:t>These assumptions ensures the existence of at least one zero in the interval  </a:t>
            </a:r>
            <a:r>
              <a:rPr lang="en-US" altLang="es-PE">
                <a:solidFill>
                  <a:srgbClr val="FF0000"/>
                </a:solidFill>
                <a:latin typeface="Arial" panose="020B0604020202020204" pitchFamily="34" charset="0"/>
                <a:cs typeface="Arial" panose="020B0604020202020204" pitchFamily="34" charset="0"/>
              </a:rPr>
              <a:t>[a,b]</a:t>
            </a:r>
            <a:r>
              <a:rPr lang="en-US" altLang="es-PE">
                <a:latin typeface="Arial" panose="020B0604020202020204" pitchFamily="34" charset="0"/>
                <a:cs typeface="Arial" panose="020B0604020202020204" pitchFamily="34" charset="0"/>
              </a:rPr>
              <a:t>  and  the bisection method can be used to obtain a smaller interval that contains the zero.</a:t>
            </a:r>
          </a:p>
          <a:p>
            <a:pPr eaLnBrk="1" hangingPunct="1"/>
            <a:endParaRPr lang="en-US" altLang="es-PE">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a:extLst>
              <a:ext uri="{FF2B5EF4-FFF2-40B4-BE49-F238E27FC236}">
                <a16:creationId xmlns:a16="http://schemas.microsoft.com/office/drawing/2014/main" id="{526B8C04-4A3B-4D8B-996A-AEC477A0630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E61D1864-4386-479C-8A30-C41BF1798F38}" type="datetime1">
              <a:rPr lang="en-US" altLang="es-PE" smtClean="0">
                <a:latin typeface="Arial" panose="020B0604020202020204" pitchFamily="34" charset="0"/>
              </a:rPr>
              <a:pPr eaLnBrk="1" hangingPunct="1"/>
              <a:t>9/5/2019</a:t>
            </a:fld>
            <a:endParaRPr lang="en-US" altLang="es-PE">
              <a:latin typeface="Arial" panose="020B0604020202020204" pitchFamily="34" charset="0"/>
            </a:endParaRPr>
          </a:p>
        </p:txBody>
      </p:sp>
      <p:sp>
        <p:nvSpPr>
          <p:cNvPr id="123907" name="Rectangle 7">
            <a:extLst>
              <a:ext uri="{FF2B5EF4-FFF2-40B4-BE49-F238E27FC236}">
                <a16:creationId xmlns:a16="http://schemas.microsoft.com/office/drawing/2014/main" id="{0836D95C-B39C-445D-8B17-57CBCA5FE3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59C4D21-7862-49A3-A48E-CE7372DBF7C2}" type="slidenum">
              <a:rPr lang="ar-SA" altLang="es-PE">
                <a:latin typeface="Arial" panose="020B0604020202020204" pitchFamily="34" charset="0"/>
              </a:rPr>
              <a:pPr eaLnBrk="1" hangingPunct="1"/>
              <a:t>22</a:t>
            </a:fld>
            <a:endParaRPr lang="en-US" altLang="es-PE">
              <a:latin typeface="Arial" panose="020B0604020202020204" pitchFamily="34" charset="0"/>
            </a:endParaRPr>
          </a:p>
        </p:txBody>
      </p:sp>
      <p:sp>
        <p:nvSpPr>
          <p:cNvPr id="123908" name="Rectangle 2">
            <a:extLst>
              <a:ext uri="{FF2B5EF4-FFF2-40B4-BE49-F238E27FC236}">
                <a16:creationId xmlns:a16="http://schemas.microsoft.com/office/drawing/2014/main" id="{6CD29CF8-643B-4CE4-9DA8-4A0772000CA7}"/>
              </a:ext>
            </a:extLst>
          </p:cNvPr>
          <p:cNvSpPr>
            <a:spLocks noGrp="1" noRot="1" noChangeAspect="1" noChangeArrowheads="1" noTextEdit="1"/>
          </p:cNvSpPr>
          <p:nvPr>
            <p:ph type="sldImg"/>
          </p:nvPr>
        </p:nvSpPr>
        <p:spPr>
          <a:ln/>
        </p:spPr>
      </p:sp>
      <p:sp>
        <p:nvSpPr>
          <p:cNvPr id="123909" name="Rectangle 3">
            <a:extLst>
              <a:ext uri="{FF2B5EF4-FFF2-40B4-BE49-F238E27FC236}">
                <a16:creationId xmlns:a16="http://schemas.microsoft.com/office/drawing/2014/main" id="{AE051E3B-398A-40DE-A187-A36FA6EEB7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s-PE">
                <a:latin typeface="Arial" panose="020B0604020202020204" pitchFamily="34" charset="0"/>
                <a:cs typeface="Arial" panose="020B0604020202020204" pitchFamily="34" charset="0"/>
              </a:rPr>
              <a:t>Convert to Speech:</a:t>
            </a:r>
          </a:p>
          <a:p>
            <a:pPr eaLnBrk="1" hangingPunct="1"/>
            <a:r>
              <a:rPr lang="en-US" altLang="es-PE">
                <a:latin typeface="Arial" panose="020B0604020202020204" pitchFamily="34" charset="0"/>
                <a:cs typeface="Arial" panose="020B0604020202020204" pitchFamily="34" charset="0"/>
              </a:rPr>
              <a:t>Assuming that the function is continuous on ay be and ef of ay times ef of be is negative. The Bisection algorithm is an iterative procedure that obtains a new interval that is guaranteed to contain a zero of the function.</a:t>
            </a:r>
          </a:p>
          <a:p>
            <a:pPr eaLnBrk="1" hangingPunct="1"/>
            <a:r>
              <a:rPr lang="en-US" altLang="es-PE">
                <a:latin typeface="Arial" panose="020B0604020202020204" pitchFamily="34" charset="0"/>
                <a:cs typeface="Arial" panose="020B0604020202020204" pitchFamily="34" charset="0"/>
              </a:rPr>
              <a:t>In each iteration, the first step is to obtain the middle point in the interval then evaluate the function at the mid point. In the third step the new interval is obtained based on the sign of  ef of ay times ef of see. If this product is negative then the new interval is ay see otherwise the new interval is ay be.</a:t>
            </a:r>
          </a:p>
          <a:p>
            <a:pPr eaLnBrk="1" hangingPunct="1"/>
            <a:r>
              <a:rPr lang="en-US" altLang="es-PE">
                <a:latin typeface="Arial" panose="020B0604020202020204" pitchFamily="34" charset="0"/>
                <a:cs typeface="Arial" panose="020B0604020202020204" pitchFamily="34" charset="0"/>
              </a:rPr>
              <a:t> </a:t>
            </a:r>
          </a:p>
          <a:p>
            <a:pPr eaLnBrk="1" hangingPunct="1"/>
            <a:r>
              <a:rPr lang="en-US" altLang="es-PE">
                <a:latin typeface="Arial" panose="020B0604020202020204" pitchFamily="34" charset="0"/>
                <a:cs typeface="Arial" panose="020B0604020202020204" pitchFamily="34" charset="0"/>
              </a:rPr>
              <a:t>And the procedure is repeated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a:extLst>
              <a:ext uri="{FF2B5EF4-FFF2-40B4-BE49-F238E27FC236}">
                <a16:creationId xmlns:a16="http://schemas.microsoft.com/office/drawing/2014/main" id="{FE177D9E-D56A-4591-8CA1-A6AEA132B10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ED43ACA3-3259-4376-9973-31FB6F42A74C}" type="datetime1">
              <a:rPr lang="en-US" altLang="es-PE" smtClean="0">
                <a:latin typeface="Arial" panose="020B0604020202020204" pitchFamily="34" charset="0"/>
              </a:rPr>
              <a:pPr eaLnBrk="1" hangingPunct="1"/>
              <a:t>9/5/2019</a:t>
            </a:fld>
            <a:endParaRPr lang="en-US" altLang="es-PE">
              <a:latin typeface="Arial" panose="020B0604020202020204" pitchFamily="34" charset="0"/>
            </a:endParaRPr>
          </a:p>
        </p:txBody>
      </p:sp>
      <p:sp>
        <p:nvSpPr>
          <p:cNvPr id="132099" name="Rectangle 7">
            <a:extLst>
              <a:ext uri="{FF2B5EF4-FFF2-40B4-BE49-F238E27FC236}">
                <a16:creationId xmlns:a16="http://schemas.microsoft.com/office/drawing/2014/main" id="{ECF463A1-B453-47CE-B405-6FA4584C12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B2C6FC3-16B5-4464-AF58-846DB8B7EBDD}" type="slidenum">
              <a:rPr lang="ar-SA" altLang="es-PE">
                <a:latin typeface="Arial" panose="020B0604020202020204" pitchFamily="34" charset="0"/>
              </a:rPr>
              <a:pPr eaLnBrk="1" hangingPunct="1"/>
              <a:t>23</a:t>
            </a:fld>
            <a:endParaRPr lang="en-US" altLang="es-PE">
              <a:latin typeface="Arial" panose="020B0604020202020204" pitchFamily="34" charset="0"/>
            </a:endParaRPr>
          </a:p>
        </p:txBody>
      </p:sp>
      <p:sp>
        <p:nvSpPr>
          <p:cNvPr id="132100" name="Rectangle 2">
            <a:extLst>
              <a:ext uri="{FF2B5EF4-FFF2-40B4-BE49-F238E27FC236}">
                <a16:creationId xmlns:a16="http://schemas.microsoft.com/office/drawing/2014/main" id="{DE536E3E-E22E-4766-BCCD-ED3CFE8F09FA}"/>
              </a:ext>
            </a:extLst>
          </p:cNvPr>
          <p:cNvSpPr>
            <a:spLocks noGrp="1" noRot="1" noChangeAspect="1" noChangeArrowheads="1" noTextEdit="1"/>
          </p:cNvSpPr>
          <p:nvPr>
            <p:ph type="sldImg"/>
          </p:nvPr>
        </p:nvSpPr>
        <p:spPr>
          <a:ln/>
        </p:spPr>
      </p:sp>
      <p:sp>
        <p:nvSpPr>
          <p:cNvPr id="132101" name="Rectangle 3">
            <a:extLst>
              <a:ext uri="{FF2B5EF4-FFF2-40B4-BE49-F238E27FC236}">
                <a16:creationId xmlns:a16="http://schemas.microsoft.com/office/drawing/2014/main" id="{A7D020D8-FA53-428B-B0FF-F00D9ACB0B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s-PE">
                <a:latin typeface="Arial" panose="020B0604020202020204" pitchFamily="34" charset="0"/>
                <a:cs typeface="Arial" panose="020B0604020202020204" pitchFamily="34" charset="0"/>
              </a:rPr>
              <a:t>Convert to Speech:</a:t>
            </a:r>
          </a:p>
          <a:p>
            <a:pPr eaLnBrk="1" hangingPunct="1"/>
            <a:r>
              <a:rPr lang="en-US" altLang="es-PE">
                <a:latin typeface="Arial" panose="020B0604020202020204" pitchFamily="34" charset="0"/>
                <a:cs typeface="Arial" panose="020B0604020202020204" pitchFamily="34" charset="0"/>
              </a:rPr>
              <a:t>Two commonly used way to stop the Bisection method.</a:t>
            </a:r>
            <a:endParaRPr lang="en-US" altLang="es-PE" b="1">
              <a:latin typeface="Arial" panose="020B0604020202020204" pitchFamily="34" charset="0"/>
              <a:cs typeface="Arial" panose="020B0604020202020204" pitchFamily="34" charset="0"/>
            </a:endParaRPr>
          </a:p>
          <a:p>
            <a:pPr eaLnBrk="1" hangingPunct="1"/>
            <a:r>
              <a:rPr lang="en-US" altLang="es-PE" b="1">
                <a:latin typeface="Arial" panose="020B0604020202020204" pitchFamily="34" charset="0"/>
                <a:cs typeface="Arial" panose="020B0604020202020204" pitchFamily="34" charset="0"/>
              </a:rPr>
              <a:t>Stop after a given fixed number of iterations</a:t>
            </a:r>
            <a:endParaRPr lang="en-US" altLang="es-PE">
              <a:latin typeface="Arial" panose="020B0604020202020204" pitchFamily="34" charset="0"/>
              <a:cs typeface="Arial" panose="020B0604020202020204" pitchFamily="34" charset="0"/>
            </a:endParaRPr>
          </a:p>
          <a:p>
            <a:pPr eaLnBrk="1" hangingPunct="1"/>
            <a:r>
              <a:rPr lang="en-US" altLang="es-PE">
                <a:latin typeface="Arial" panose="020B0604020202020204" pitchFamily="34" charset="0"/>
                <a:cs typeface="Arial" panose="020B0604020202020204" pitchFamily="34" charset="0"/>
              </a:rPr>
              <a:t>Or</a:t>
            </a:r>
            <a:endParaRPr lang="en-US" altLang="es-PE" b="1">
              <a:latin typeface="Arial" panose="020B0604020202020204" pitchFamily="34" charset="0"/>
              <a:cs typeface="Arial" panose="020B0604020202020204" pitchFamily="34" charset="0"/>
            </a:endParaRPr>
          </a:p>
          <a:p>
            <a:pPr eaLnBrk="1" hangingPunct="1"/>
            <a:r>
              <a:rPr lang="en-US" altLang="es-PE" b="1">
                <a:latin typeface="Arial" panose="020B0604020202020204" pitchFamily="34" charset="0"/>
                <a:cs typeface="Arial" panose="020B0604020202020204" pitchFamily="34" charset="0"/>
              </a:rPr>
              <a:t>Stop when the error is less than a specified value</a:t>
            </a:r>
            <a:r>
              <a:rPr lang="en-US" altLang="es-PE">
                <a:latin typeface="Arial" panose="020B0604020202020204" pitchFamily="34" charset="0"/>
                <a:cs typeface="Arial" panose="020B0604020202020204" pitchFamily="34" charset="0"/>
              </a:rPr>
              <a:t>.</a:t>
            </a:r>
          </a:p>
          <a:p>
            <a:pPr eaLnBrk="1" hangingPunct="1"/>
            <a:r>
              <a:rPr lang="en-US" altLang="es-PE">
                <a:latin typeface="Arial" panose="020B0604020202020204" pitchFamily="34" charset="0"/>
                <a:cs typeface="Arial" panose="020B0604020202020204" pitchFamily="34" charset="0"/>
              </a:rPr>
              <a:t>In fact if one is given the initial interval and the error level, the number of iterations needed to achieve this accuracy can be calculated easily. Similarly if the initial interval and the number of iterations are given then one can obtain an upper bound on the resulted error. </a:t>
            </a:r>
          </a:p>
        </p:txBody>
      </p:sp>
    </p:spTree>
    <p:extLst>
      <p:ext uri="{BB962C8B-B14F-4D97-AF65-F5344CB8AC3E}">
        <p14:creationId xmlns:p14="http://schemas.microsoft.com/office/powerpoint/2010/main" val="2635714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a:extLst>
              <a:ext uri="{FF2B5EF4-FFF2-40B4-BE49-F238E27FC236}">
                <a16:creationId xmlns:a16="http://schemas.microsoft.com/office/drawing/2014/main" id="{A21C8BE3-A8A3-4C5A-A22C-EA22A44C4F7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25454EE5-9CCA-4C4C-BB44-7340BD0BC673}" type="datetime1">
              <a:rPr lang="en-US" altLang="es-PE" smtClean="0">
                <a:latin typeface="Arial" panose="020B0604020202020204" pitchFamily="34" charset="0"/>
              </a:rPr>
              <a:pPr eaLnBrk="1" hangingPunct="1"/>
              <a:t>9/5/2019</a:t>
            </a:fld>
            <a:endParaRPr lang="en-US" altLang="es-PE">
              <a:latin typeface="Arial" panose="020B0604020202020204" pitchFamily="34" charset="0"/>
            </a:endParaRPr>
          </a:p>
        </p:txBody>
      </p:sp>
      <p:sp>
        <p:nvSpPr>
          <p:cNvPr id="126979" name="Rectangle 7">
            <a:extLst>
              <a:ext uri="{FF2B5EF4-FFF2-40B4-BE49-F238E27FC236}">
                <a16:creationId xmlns:a16="http://schemas.microsoft.com/office/drawing/2014/main" id="{257BE317-1779-434D-8E8E-56743682FD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C46E38F7-EEA9-47FF-B30E-CABC28F9B80E}" type="slidenum">
              <a:rPr lang="ar-SA" altLang="es-PE">
                <a:latin typeface="Arial" panose="020B0604020202020204" pitchFamily="34" charset="0"/>
              </a:rPr>
              <a:pPr eaLnBrk="1" hangingPunct="1"/>
              <a:t>24</a:t>
            </a:fld>
            <a:endParaRPr lang="en-US" altLang="es-PE">
              <a:latin typeface="Arial" panose="020B0604020202020204" pitchFamily="34" charset="0"/>
            </a:endParaRPr>
          </a:p>
        </p:txBody>
      </p:sp>
      <p:sp>
        <p:nvSpPr>
          <p:cNvPr id="126980" name="Rectangle 2">
            <a:extLst>
              <a:ext uri="{FF2B5EF4-FFF2-40B4-BE49-F238E27FC236}">
                <a16:creationId xmlns:a16="http://schemas.microsoft.com/office/drawing/2014/main" id="{208242E7-0BA6-465F-9316-5BCE1F023733}"/>
              </a:ext>
            </a:extLst>
          </p:cNvPr>
          <p:cNvSpPr>
            <a:spLocks noGrp="1" noRot="1" noChangeAspect="1" noChangeArrowheads="1" noTextEdit="1"/>
          </p:cNvSpPr>
          <p:nvPr>
            <p:ph type="sldImg"/>
          </p:nvPr>
        </p:nvSpPr>
        <p:spPr>
          <a:ln/>
        </p:spPr>
      </p:sp>
      <p:sp>
        <p:nvSpPr>
          <p:cNvPr id="126981" name="Rectangle 3">
            <a:extLst>
              <a:ext uri="{FF2B5EF4-FFF2-40B4-BE49-F238E27FC236}">
                <a16:creationId xmlns:a16="http://schemas.microsoft.com/office/drawing/2014/main" id="{47DE291F-66EB-4412-B7AC-B516702A5C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s-PE">
                <a:latin typeface="Arial" panose="020B0604020202020204" pitchFamily="34" charset="0"/>
                <a:cs typeface="Arial" panose="020B0604020202020204" pitchFamily="34" charset="0"/>
              </a:rPr>
              <a:t>Convert to Speech:</a:t>
            </a:r>
          </a:p>
          <a:p>
            <a:pPr eaLnBrk="1" hangingPunct="1"/>
            <a:r>
              <a:rPr lang="en-US" altLang="es-PE">
                <a:latin typeface="Arial" panose="020B0604020202020204" pitchFamily="34" charset="0"/>
                <a:cs typeface="Arial" panose="020B0604020202020204" pitchFamily="34" charset="0"/>
              </a:rPr>
              <a:t>A detailed flow chart of the Bisection algorithm is shown. The program starts with ay , be and epsilon. </a:t>
            </a:r>
          </a:p>
          <a:p>
            <a:pPr eaLnBrk="1" hangingPunct="1"/>
            <a:r>
              <a:rPr lang="en-US" altLang="es-PE">
                <a:latin typeface="Arial" panose="020B0604020202020204" pitchFamily="34" charset="0"/>
                <a:cs typeface="Arial" panose="020B0604020202020204" pitchFamily="34" charset="0"/>
              </a:rPr>
              <a:t>Ae and be, the end points of the interval and epsilon is the accuracy level.</a:t>
            </a:r>
          </a:p>
          <a:p>
            <a:pPr eaLnBrk="1" hangingPunct="1"/>
            <a:endParaRPr lang="en-US" altLang="es-PE">
              <a:latin typeface="Arial" panose="020B0604020202020204" pitchFamily="34" charset="0"/>
              <a:cs typeface="Arial" panose="020B0604020202020204" pitchFamily="34" charset="0"/>
            </a:endParaRPr>
          </a:p>
          <a:p>
            <a:pPr eaLnBrk="1" hangingPunct="1"/>
            <a:r>
              <a:rPr lang="en-US" altLang="es-PE">
                <a:latin typeface="Arial" panose="020B0604020202020204" pitchFamily="34" charset="0"/>
                <a:cs typeface="Arial" panose="020B0604020202020204" pitchFamily="34" charset="0"/>
              </a:rPr>
              <a:t>The function is evaluated at the end points and the values are stored in u and v.</a:t>
            </a:r>
          </a:p>
          <a:p>
            <a:pPr eaLnBrk="1" hangingPunct="1"/>
            <a:endParaRPr lang="en-US" altLang="es-PE">
              <a:latin typeface="Arial" panose="020B0604020202020204" pitchFamily="34" charset="0"/>
              <a:cs typeface="Arial" panose="020B0604020202020204" pitchFamily="34" charset="0"/>
            </a:endParaRPr>
          </a:p>
          <a:p>
            <a:pPr eaLnBrk="1" hangingPunct="1"/>
            <a:r>
              <a:rPr lang="en-US" altLang="es-PE">
                <a:latin typeface="Arial" panose="020B0604020202020204" pitchFamily="34" charset="0"/>
                <a:cs typeface="Arial" panose="020B0604020202020204" pitchFamily="34" charset="0"/>
              </a:rPr>
              <a:t> In each iteration, the middle point c is computed and the function is evaluated and its value is stored in w.</a:t>
            </a:r>
          </a:p>
          <a:p>
            <a:pPr eaLnBrk="1" hangingPunct="1"/>
            <a:endParaRPr lang="en-US" altLang="es-PE">
              <a:latin typeface="Arial" panose="020B0604020202020204" pitchFamily="34" charset="0"/>
              <a:cs typeface="Arial" panose="020B0604020202020204" pitchFamily="34" charset="0"/>
            </a:endParaRPr>
          </a:p>
          <a:p>
            <a:pPr eaLnBrk="1" hangingPunct="1"/>
            <a:r>
              <a:rPr lang="en-US" altLang="es-PE">
                <a:latin typeface="Arial" panose="020B0604020202020204" pitchFamily="34" charset="0"/>
                <a:cs typeface="Arial" panose="020B0604020202020204" pitchFamily="34" charset="0"/>
              </a:rPr>
              <a:t> If   W times u is negative, That is ef of a times ef of c is negative then the new interval is ay see .</a:t>
            </a:r>
          </a:p>
          <a:p>
            <a:pPr eaLnBrk="1" hangingPunct="1"/>
            <a:r>
              <a:rPr lang="en-US" altLang="es-PE">
                <a:latin typeface="Arial" panose="020B0604020202020204" pitchFamily="34" charset="0"/>
                <a:cs typeface="Arial" panose="020B0604020202020204" pitchFamily="34" charset="0"/>
              </a:rPr>
              <a:t>Otherwise the new interval is be see </a:t>
            </a:r>
          </a:p>
          <a:p>
            <a:pPr eaLnBrk="1" hangingPunct="1"/>
            <a:endParaRPr lang="en-US" altLang="es-PE">
              <a:latin typeface="Arial" panose="020B0604020202020204" pitchFamily="34" charset="0"/>
              <a:cs typeface="Arial" panose="020B0604020202020204" pitchFamily="34" charset="0"/>
            </a:endParaRPr>
          </a:p>
          <a:p>
            <a:pPr eaLnBrk="1" hangingPunct="1"/>
            <a:r>
              <a:rPr lang="en-US" altLang="es-PE">
                <a:latin typeface="Arial" panose="020B0604020202020204" pitchFamily="34" charset="0"/>
                <a:cs typeface="Arial" panose="020B0604020202020204" pitchFamily="34" charset="0"/>
              </a:rPr>
              <a:t>A stopping criterion is used here. If the size of the interval is less than a desired accuracy level  the algorithm is stopped, otherwise the procedure is repeated.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a:extLst>
              <a:ext uri="{FF2B5EF4-FFF2-40B4-BE49-F238E27FC236}">
                <a16:creationId xmlns:a16="http://schemas.microsoft.com/office/drawing/2014/main" id="{F206DFFE-BA31-480E-935C-0877B18604F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B602C84-4DE7-4602-BECD-0BB0EDBA9B20}" type="datetime1">
              <a:rPr lang="en-US" altLang="es-PE" smtClean="0">
                <a:latin typeface="Arial" panose="020B0604020202020204" pitchFamily="34" charset="0"/>
              </a:rPr>
              <a:pPr eaLnBrk="1" hangingPunct="1"/>
              <a:t>9/5/2019</a:t>
            </a:fld>
            <a:endParaRPr lang="en-US" altLang="es-PE">
              <a:latin typeface="Arial" panose="020B0604020202020204" pitchFamily="34" charset="0"/>
            </a:endParaRPr>
          </a:p>
        </p:txBody>
      </p:sp>
      <p:sp>
        <p:nvSpPr>
          <p:cNvPr id="146435" name="Rectangle 7">
            <a:extLst>
              <a:ext uri="{FF2B5EF4-FFF2-40B4-BE49-F238E27FC236}">
                <a16:creationId xmlns:a16="http://schemas.microsoft.com/office/drawing/2014/main" id="{6DD7DB45-FD36-4808-83C0-875A2D8859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8469B116-47CA-4712-BB93-847C481E1BEE}" type="slidenum">
              <a:rPr lang="ar-SA" altLang="es-PE">
                <a:latin typeface="Arial" panose="020B0604020202020204" pitchFamily="34" charset="0"/>
              </a:rPr>
              <a:pPr eaLnBrk="1" hangingPunct="1"/>
              <a:t>29</a:t>
            </a:fld>
            <a:endParaRPr lang="en-US" altLang="es-PE">
              <a:latin typeface="Arial" panose="020B0604020202020204" pitchFamily="34" charset="0"/>
            </a:endParaRPr>
          </a:p>
        </p:txBody>
      </p:sp>
      <p:sp>
        <p:nvSpPr>
          <p:cNvPr id="146436" name="Rectangle 2">
            <a:extLst>
              <a:ext uri="{FF2B5EF4-FFF2-40B4-BE49-F238E27FC236}">
                <a16:creationId xmlns:a16="http://schemas.microsoft.com/office/drawing/2014/main" id="{A540B7AF-FBCC-4481-BC42-EBEC0F573564}"/>
              </a:ext>
            </a:extLst>
          </p:cNvPr>
          <p:cNvSpPr>
            <a:spLocks noGrp="1" noRot="1" noChangeAspect="1" noChangeArrowheads="1" noTextEdit="1"/>
          </p:cNvSpPr>
          <p:nvPr>
            <p:ph type="sldImg"/>
          </p:nvPr>
        </p:nvSpPr>
        <p:spPr>
          <a:ln/>
        </p:spPr>
      </p:sp>
      <p:sp>
        <p:nvSpPr>
          <p:cNvPr id="146437" name="Rectangle 3">
            <a:extLst>
              <a:ext uri="{FF2B5EF4-FFF2-40B4-BE49-F238E27FC236}">
                <a16:creationId xmlns:a16="http://schemas.microsoft.com/office/drawing/2014/main" id="{E5CBB210-61C7-4E13-A5A9-432674DDB0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AED88FE3-22A8-4491-BEB8-3A67101DADC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F879E4D9-A697-4417-B6D2-585368ADD60B}" type="datetime1">
              <a:rPr lang="en-US" altLang="es-PE" smtClean="0">
                <a:latin typeface="Arial" panose="020B0604020202020204" pitchFamily="34" charset="0"/>
              </a:rPr>
              <a:pPr eaLnBrk="1" hangingPunct="1"/>
              <a:t>9/5/2019</a:t>
            </a:fld>
            <a:endParaRPr lang="en-US" altLang="es-PE">
              <a:latin typeface="Arial" panose="020B0604020202020204" pitchFamily="34" charset="0"/>
            </a:endParaRPr>
          </a:p>
        </p:txBody>
      </p:sp>
      <p:sp>
        <p:nvSpPr>
          <p:cNvPr id="99331" name="Rectangle 7">
            <a:extLst>
              <a:ext uri="{FF2B5EF4-FFF2-40B4-BE49-F238E27FC236}">
                <a16:creationId xmlns:a16="http://schemas.microsoft.com/office/drawing/2014/main" id="{F50855E9-81E0-43D9-80E7-7F52CEED73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5CB8796-72FF-4291-BA54-287C57F388DC}" type="slidenum">
              <a:rPr lang="ar-SA" altLang="es-PE">
                <a:latin typeface="Arial" panose="020B0604020202020204" pitchFamily="34" charset="0"/>
              </a:rPr>
              <a:pPr eaLnBrk="1" hangingPunct="1"/>
              <a:t>3</a:t>
            </a:fld>
            <a:endParaRPr lang="en-US" altLang="es-PE">
              <a:latin typeface="Arial" panose="020B0604020202020204" pitchFamily="34" charset="0"/>
            </a:endParaRPr>
          </a:p>
        </p:txBody>
      </p:sp>
      <p:sp>
        <p:nvSpPr>
          <p:cNvPr id="99332" name="Rectangle 2">
            <a:extLst>
              <a:ext uri="{FF2B5EF4-FFF2-40B4-BE49-F238E27FC236}">
                <a16:creationId xmlns:a16="http://schemas.microsoft.com/office/drawing/2014/main" id="{A22EBD03-8EE2-42BB-AF41-BE8D2B550228}"/>
              </a:ext>
            </a:extLst>
          </p:cNvPr>
          <p:cNvSpPr>
            <a:spLocks noGrp="1" noRot="1" noChangeAspect="1" noChangeArrowheads="1" noTextEdit="1"/>
          </p:cNvSpPr>
          <p:nvPr>
            <p:ph type="sldImg"/>
          </p:nvPr>
        </p:nvSpPr>
        <p:spPr>
          <a:ln/>
        </p:spPr>
      </p:sp>
      <p:sp>
        <p:nvSpPr>
          <p:cNvPr id="99333" name="Rectangle 3">
            <a:extLst>
              <a:ext uri="{FF2B5EF4-FFF2-40B4-BE49-F238E27FC236}">
                <a16:creationId xmlns:a16="http://schemas.microsoft.com/office/drawing/2014/main" id="{DB3E8A28-4BB4-4577-BC87-BCAEDA7093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a:extLst>
              <a:ext uri="{FF2B5EF4-FFF2-40B4-BE49-F238E27FC236}">
                <a16:creationId xmlns:a16="http://schemas.microsoft.com/office/drawing/2014/main" id="{18F57062-ABAB-46D3-A6FC-711F948F71A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F0750D4D-ADA4-4337-9DDA-E554B43853D5}" type="datetime1">
              <a:rPr lang="en-US" altLang="es-PE" smtClean="0">
                <a:latin typeface="Arial" panose="020B0604020202020204" pitchFamily="34" charset="0"/>
              </a:rPr>
              <a:pPr eaLnBrk="1" hangingPunct="1"/>
              <a:t>9/5/2019</a:t>
            </a:fld>
            <a:endParaRPr lang="en-US" altLang="es-PE">
              <a:latin typeface="Arial" panose="020B0604020202020204" pitchFamily="34" charset="0"/>
            </a:endParaRPr>
          </a:p>
        </p:txBody>
      </p:sp>
      <p:sp>
        <p:nvSpPr>
          <p:cNvPr id="100355" name="Rectangle 7">
            <a:extLst>
              <a:ext uri="{FF2B5EF4-FFF2-40B4-BE49-F238E27FC236}">
                <a16:creationId xmlns:a16="http://schemas.microsoft.com/office/drawing/2014/main" id="{FD2B29A9-C50C-4358-8BFE-B090FC8B27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5582F346-FC82-45A9-97EB-895E3D70CB89}" type="slidenum">
              <a:rPr lang="ar-SA" altLang="es-PE">
                <a:latin typeface="Arial" panose="020B0604020202020204" pitchFamily="34" charset="0"/>
              </a:rPr>
              <a:pPr eaLnBrk="1" hangingPunct="1"/>
              <a:t>4</a:t>
            </a:fld>
            <a:endParaRPr lang="en-US" altLang="es-PE">
              <a:latin typeface="Arial" panose="020B0604020202020204" pitchFamily="34" charset="0"/>
            </a:endParaRPr>
          </a:p>
        </p:txBody>
      </p:sp>
      <p:sp>
        <p:nvSpPr>
          <p:cNvPr id="100356" name="Rectangle 2">
            <a:extLst>
              <a:ext uri="{FF2B5EF4-FFF2-40B4-BE49-F238E27FC236}">
                <a16:creationId xmlns:a16="http://schemas.microsoft.com/office/drawing/2014/main" id="{90D03D34-F361-4DE1-B690-B2FFA19EC368}"/>
              </a:ext>
            </a:extLst>
          </p:cNvPr>
          <p:cNvSpPr>
            <a:spLocks noGrp="1" noRot="1" noChangeAspect="1" noChangeArrowheads="1" noTextEdit="1"/>
          </p:cNvSpPr>
          <p:nvPr>
            <p:ph type="sldImg"/>
          </p:nvPr>
        </p:nvSpPr>
        <p:spPr>
          <a:ln/>
        </p:spPr>
      </p:sp>
      <p:sp>
        <p:nvSpPr>
          <p:cNvPr id="100357" name="Rectangle 3">
            <a:extLst>
              <a:ext uri="{FF2B5EF4-FFF2-40B4-BE49-F238E27FC236}">
                <a16:creationId xmlns:a16="http://schemas.microsoft.com/office/drawing/2014/main" id="{E74B2C3C-5813-49C0-A1AC-EA686B338B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a:extLst>
              <a:ext uri="{FF2B5EF4-FFF2-40B4-BE49-F238E27FC236}">
                <a16:creationId xmlns:a16="http://schemas.microsoft.com/office/drawing/2014/main" id="{ABE26381-7179-42D9-B7D8-211147542E9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40406328-CF3C-4151-BC5A-4B834C088AB7}" type="datetime1">
              <a:rPr lang="en-US" altLang="es-PE" smtClean="0">
                <a:latin typeface="Arial" panose="020B0604020202020204" pitchFamily="34" charset="0"/>
              </a:rPr>
              <a:pPr eaLnBrk="1" hangingPunct="1"/>
              <a:t>9/5/2019</a:t>
            </a:fld>
            <a:endParaRPr lang="en-US" altLang="es-PE">
              <a:latin typeface="Arial" panose="020B0604020202020204" pitchFamily="34" charset="0"/>
            </a:endParaRPr>
          </a:p>
        </p:txBody>
      </p:sp>
      <p:sp>
        <p:nvSpPr>
          <p:cNvPr id="106499" name="Rectangle 7">
            <a:extLst>
              <a:ext uri="{FF2B5EF4-FFF2-40B4-BE49-F238E27FC236}">
                <a16:creationId xmlns:a16="http://schemas.microsoft.com/office/drawing/2014/main" id="{3D9FAA91-2FD9-4085-B2E6-6B1A3C58AC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C6493915-94B2-4880-B570-037BAB7B0EA9}" type="slidenum">
              <a:rPr lang="ar-SA" altLang="es-PE">
                <a:latin typeface="Arial" panose="020B0604020202020204" pitchFamily="34" charset="0"/>
              </a:rPr>
              <a:pPr eaLnBrk="1" hangingPunct="1"/>
              <a:t>5</a:t>
            </a:fld>
            <a:endParaRPr lang="en-US" altLang="es-PE">
              <a:latin typeface="Arial" panose="020B0604020202020204" pitchFamily="34" charset="0"/>
            </a:endParaRPr>
          </a:p>
        </p:txBody>
      </p:sp>
      <p:sp>
        <p:nvSpPr>
          <p:cNvPr id="106500" name="Rectangle 2">
            <a:extLst>
              <a:ext uri="{FF2B5EF4-FFF2-40B4-BE49-F238E27FC236}">
                <a16:creationId xmlns:a16="http://schemas.microsoft.com/office/drawing/2014/main" id="{F8AD852A-71FE-4E52-8FE8-082B73BB7A8A}"/>
              </a:ext>
            </a:extLst>
          </p:cNvPr>
          <p:cNvSpPr>
            <a:spLocks noGrp="1" noRot="1" noChangeAspect="1" noChangeArrowheads="1" noTextEdit="1"/>
          </p:cNvSpPr>
          <p:nvPr>
            <p:ph type="sldImg"/>
          </p:nvPr>
        </p:nvSpPr>
        <p:spPr>
          <a:ln/>
        </p:spPr>
      </p:sp>
      <p:sp>
        <p:nvSpPr>
          <p:cNvPr id="106501" name="Rectangle 3">
            <a:extLst>
              <a:ext uri="{FF2B5EF4-FFF2-40B4-BE49-F238E27FC236}">
                <a16:creationId xmlns:a16="http://schemas.microsoft.com/office/drawing/2014/main" id="{CEB69D5F-4C08-4FCB-B08C-0C00409F31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a:extLst>
              <a:ext uri="{FF2B5EF4-FFF2-40B4-BE49-F238E27FC236}">
                <a16:creationId xmlns:a16="http://schemas.microsoft.com/office/drawing/2014/main" id="{DD42FBA0-C4AA-4B81-ACF7-2CBB54DDD06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EA294BDB-88DB-40F7-85F8-F42FD9C14BBE}" type="datetime1">
              <a:rPr lang="en-US" altLang="es-PE" smtClean="0">
                <a:latin typeface="Arial" panose="020B0604020202020204" pitchFamily="34" charset="0"/>
              </a:rPr>
              <a:pPr eaLnBrk="1" hangingPunct="1"/>
              <a:t>9/5/2019</a:t>
            </a:fld>
            <a:endParaRPr lang="en-US" altLang="es-PE">
              <a:latin typeface="Arial" panose="020B0604020202020204" pitchFamily="34" charset="0"/>
            </a:endParaRPr>
          </a:p>
        </p:txBody>
      </p:sp>
      <p:sp>
        <p:nvSpPr>
          <p:cNvPr id="107523" name="Rectangle 7">
            <a:extLst>
              <a:ext uri="{FF2B5EF4-FFF2-40B4-BE49-F238E27FC236}">
                <a16:creationId xmlns:a16="http://schemas.microsoft.com/office/drawing/2014/main" id="{751F44DF-C8FC-4C44-9A9A-5ED63E56ED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1D663ED6-798A-4D9E-9A44-905CFE19AE52}" type="slidenum">
              <a:rPr lang="ar-SA" altLang="es-PE">
                <a:latin typeface="Arial" panose="020B0604020202020204" pitchFamily="34" charset="0"/>
              </a:rPr>
              <a:pPr eaLnBrk="1" hangingPunct="1"/>
              <a:t>6</a:t>
            </a:fld>
            <a:endParaRPr lang="en-US" altLang="es-PE">
              <a:latin typeface="Arial" panose="020B0604020202020204" pitchFamily="34" charset="0"/>
            </a:endParaRPr>
          </a:p>
        </p:txBody>
      </p:sp>
      <p:sp>
        <p:nvSpPr>
          <p:cNvPr id="107524" name="Rectangle 2">
            <a:extLst>
              <a:ext uri="{FF2B5EF4-FFF2-40B4-BE49-F238E27FC236}">
                <a16:creationId xmlns:a16="http://schemas.microsoft.com/office/drawing/2014/main" id="{2905A139-8D80-4C9E-AABD-354F255E8937}"/>
              </a:ext>
            </a:extLst>
          </p:cNvPr>
          <p:cNvSpPr>
            <a:spLocks noGrp="1" noRot="1" noChangeAspect="1" noChangeArrowheads="1" noTextEdit="1"/>
          </p:cNvSpPr>
          <p:nvPr>
            <p:ph type="sldImg"/>
          </p:nvPr>
        </p:nvSpPr>
        <p:spPr>
          <a:ln/>
        </p:spPr>
      </p:sp>
      <p:sp>
        <p:nvSpPr>
          <p:cNvPr id="107525" name="Rectangle 3">
            <a:extLst>
              <a:ext uri="{FF2B5EF4-FFF2-40B4-BE49-F238E27FC236}">
                <a16:creationId xmlns:a16="http://schemas.microsoft.com/office/drawing/2014/main" id="{D206CCF0-8D14-494B-B9AC-0F446D4E37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a:extLst>
              <a:ext uri="{FF2B5EF4-FFF2-40B4-BE49-F238E27FC236}">
                <a16:creationId xmlns:a16="http://schemas.microsoft.com/office/drawing/2014/main" id="{B5A32D29-92A5-4F6A-A8E7-B4AFBD854C0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1FE357B3-641B-4B37-89BC-04094EE911AC}" type="datetime1">
              <a:rPr lang="en-US" altLang="es-PE" smtClean="0">
                <a:latin typeface="Arial" panose="020B0604020202020204" pitchFamily="34" charset="0"/>
              </a:rPr>
              <a:pPr eaLnBrk="1" hangingPunct="1"/>
              <a:t>9/5/2019</a:t>
            </a:fld>
            <a:endParaRPr lang="en-US" altLang="es-PE">
              <a:latin typeface="Arial" panose="020B0604020202020204" pitchFamily="34" charset="0"/>
            </a:endParaRPr>
          </a:p>
        </p:txBody>
      </p:sp>
      <p:sp>
        <p:nvSpPr>
          <p:cNvPr id="108547" name="Rectangle 7">
            <a:extLst>
              <a:ext uri="{FF2B5EF4-FFF2-40B4-BE49-F238E27FC236}">
                <a16:creationId xmlns:a16="http://schemas.microsoft.com/office/drawing/2014/main" id="{CC0ED1CB-C2BF-46A8-A2C0-882A611FC8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30786CD-9CD2-4C43-81BA-3AD2D2F542E5}" type="slidenum">
              <a:rPr lang="ar-SA" altLang="es-PE">
                <a:latin typeface="Arial" panose="020B0604020202020204" pitchFamily="34" charset="0"/>
              </a:rPr>
              <a:pPr eaLnBrk="1" hangingPunct="1"/>
              <a:t>7</a:t>
            </a:fld>
            <a:endParaRPr lang="en-US" altLang="es-PE">
              <a:latin typeface="Arial" panose="020B0604020202020204" pitchFamily="34" charset="0"/>
            </a:endParaRPr>
          </a:p>
        </p:txBody>
      </p:sp>
      <p:sp>
        <p:nvSpPr>
          <p:cNvPr id="108548" name="Rectangle 2">
            <a:extLst>
              <a:ext uri="{FF2B5EF4-FFF2-40B4-BE49-F238E27FC236}">
                <a16:creationId xmlns:a16="http://schemas.microsoft.com/office/drawing/2014/main" id="{C95B0EF3-9FE3-4141-9F88-00B5FA5308F0}"/>
              </a:ext>
            </a:extLst>
          </p:cNvPr>
          <p:cNvSpPr>
            <a:spLocks noGrp="1" noRot="1" noChangeAspect="1" noChangeArrowheads="1" noTextEdit="1"/>
          </p:cNvSpPr>
          <p:nvPr>
            <p:ph type="sldImg"/>
          </p:nvPr>
        </p:nvSpPr>
        <p:spPr>
          <a:ln/>
        </p:spPr>
      </p:sp>
      <p:sp>
        <p:nvSpPr>
          <p:cNvPr id="108549" name="Rectangle 3">
            <a:extLst>
              <a:ext uri="{FF2B5EF4-FFF2-40B4-BE49-F238E27FC236}">
                <a16:creationId xmlns:a16="http://schemas.microsoft.com/office/drawing/2014/main" id="{60B16628-2CC9-4219-8C9C-52E87CC709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a:extLst>
              <a:ext uri="{FF2B5EF4-FFF2-40B4-BE49-F238E27FC236}">
                <a16:creationId xmlns:a16="http://schemas.microsoft.com/office/drawing/2014/main" id="{D16C4AD0-611A-4854-A8DD-A3BDCD68EAD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1842BEB7-2DBB-4CC2-88B1-B5824AB1B9DD}" type="datetime1">
              <a:rPr lang="en-US" altLang="es-PE" smtClean="0">
                <a:latin typeface="Arial" panose="020B0604020202020204" pitchFamily="34" charset="0"/>
              </a:rPr>
              <a:pPr eaLnBrk="1" hangingPunct="1"/>
              <a:t>9/5/2019</a:t>
            </a:fld>
            <a:endParaRPr lang="en-US" altLang="es-PE">
              <a:latin typeface="Arial" panose="020B0604020202020204" pitchFamily="34" charset="0"/>
            </a:endParaRPr>
          </a:p>
        </p:txBody>
      </p:sp>
      <p:sp>
        <p:nvSpPr>
          <p:cNvPr id="109571" name="Rectangle 7">
            <a:extLst>
              <a:ext uri="{FF2B5EF4-FFF2-40B4-BE49-F238E27FC236}">
                <a16:creationId xmlns:a16="http://schemas.microsoft.com/office/drawing/2014/main" id="{945AE8B0-BFC9-4A51-AE89-0DAF21645A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A9583EAA-73B5-4ADD-B734-0F4E32122408}" type="slidenum">
              <a:rPr lang="ar-SA" altLang="es-PE">
                <a:latin typeface="Arial" panose="020B0604020202020204" pitchFamily="34" charset="0"/>
              </a:rPr>
              <a:pPr eaLnBrk="1" hangingPunct="1"/>
              <a:t>8</a:t>
            </a:fld>
            <a:endParaRPr lang="en-US" altLang="es-PE">
              <a:latin typeface="Arial" panose="020B0604020202020204" pitchFamily="34" charset="0"/>
            </a:endParaRPr>
          </a:p>
        </p:txBody>
      </p:sp>
      <p:sp>
        <p:nvSpPr>
          <p:cNvPr id="109572" name="Rectangle 2">
            <a:extLst>
              <a:ext uri="{FF2B5EF4-FFF2-40B4-BE49-F238E27FC236}">
                <a16:creationId xmlns:a16="http://schemas.microsoft.com/office/drawing/2014/main" id="{6DC70674-638D-4B51-87D4-CB49A21CD11E}"/>
              </a:ext>
            </a:extLst>
          </p:cNvPr>
          <p:cNvSpPr>
            <a:spLocks noGrp="1" noRot="1" noChangeAspect="1" noChangeArrowheads="1" noTextEdit="1"/>
          </p:cNvSpPr>
          <p:nvPr>
            <p:ph type="sldImg"/>
          </p:nvPr>
        </p:nvSpPr>
        <p:spPr>
          <a:ln/>
        </p:spPr>
      </p:sp>
      <p:sp>
        <p:nvSpPr>
          <p:cNvPr id="109573" name="Rectangle 3">
            <a:extLst>
              <a:ext uri="{FF2B5EF4-FFF2-40B4-BE49-F238E27FC236}">
                <a16:creationId xmlns:a16="http://schemas.microsoft.com/office/drawing/2014/main" id="{C00B5AF6-79F5-4364-88EF-FEEB9BB0D0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a:extLst>
              <a:ext uri="{FF2B5EF4-FFF2-40B4-BE49-F238E27FC236}">
                <a16:creationId xmlns:a16="http://schemas.microsoft.com/office/drawing/2014/main" id="{F97AE38D-76CB-4D40-96A3-A5671182FD6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9B889D79-D8CE-488D-B715-734DC3D6C4CD}" type="datetime1">
              <a:rPr lang="en-US" altLang="es-PE" smtClean="0">
                <a:latin typeface="Arial" panose="020B0604020202020204" pitchFamily="34" charset="0"/>
              </a:rPr>
              <a:pPr eaLnBrk="1" hangingPunct="1"/>
              <a:t>9/5/2019</a:t>
            </a:fld>
            <a:endParaRPr lang="en-US" altLang="es-PE">
              <a:latin typeface="Arial" panose="020B0604020202020204" pitchFamily="34" charset="0"/>
            </a:endParaRPr>
          </a:p>
        </p:txBody>
      </p:sp>
      <p:sp>
        <p:nvSpPr>
          <p:cNvPr id="110595" name="Rectangle 7">
            <a:extLst>
              <a:ext uri="{FF2B5EF4-FFF2-40B4-BE49-F238E27FC236}">
                <a16:creationId xmlns:a16="http://schemas.microsoft.com/office/drawing/2014/main" id="{73C39455-F248-4C27-AA30-253E45AA18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5860FB90-170D-4FF4-B672-DFCA78150E77}" type="slidenum">
              <a:rPr lang="ar-SA" altLang="es-PE">
                <a:latin typeface="Arial" panose="020B0604020202020204" pitchFamily="34" charset="0"/>
              </a:rPr>
              <a:pPr eaLnBrk="1" hangingPunct="1"/>
              <a:t>15</a:t>
            </a:fld>
            <a:endParaRPr lang="en-US" altLang="es-PE">
              <a:latin typeface="Arial" panose="020B0604020202020204" pitchFamily="34" charset="0"/>
            </a:endParaRPr>
          </a:p>
        </p:txBody>
      </p:sp>
      <p:sp>
        <p:nvSpPr>
          <p:cNvPr id="110596" name="Rectangle 2">
            <a:extLst>
              <a:ext uri="{FF2B5EF4-FFF2-40B4-BE49-F238E27FC236}">
                <a16:creationId xmlns:a16="http://schemas.microsoft.com/office/drawing/2014/main" id="{6DFD3122-A611-4D74-B498-B4E29DEB1F53}"/>
              </a:ext>
            </a:extLst>
          </p:cNvPr>
          <p:cNvSpPr>
            <a:spLocks noGrp="1" noRot="1" noChangeAspect="1" noChangeArrowheads="1" noTextEdit="1"/>
          </p:cNvSpPr>
          <p:nvPr>
            <p:ph type="sldImg"/>
          </p:nvPr>
        </p:nvSpPr>
        <p:spPr>
          <a:ln/>
        </p:spPr>
      </p:sp>
      <p:sp>
        <p:nvSpPr>
          <p:cNvPr id="110597" name="Rectangle 3">
            <a:extLst>
              <a:ext uri="{FF2B5EF4-FFF2-40B4-BE49-F238E27FC236}">
                <a16:creationId xmlns:a16="http://schemas.microsoft.com/office/drawing/2014/main" id="{83FC322A-95B3-458B-8793-CFC9043F8F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a:extLst>
              <a:ext uri="{FF2B5EF4-FFF2-40B4-BE49-F238E27FC236}">
                <a16:creationId xmlns:a16="http://schemas.microsoft.com/office/drawing/2014/main" id="{CD9CA028-BCDE-4F3C-8189-9163DA990A5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7F3AD7EF-ECBF-4E88-AB60-7D2537369D69}" type="datetime1">
              <a:rPr lang="en-US" altLang="es-PE" smtClean="0">
                <a:latin typeface="Arial" panose="020B0604020202020204" pitchFamily="34" charset="0"/>
              </a:rPr>
              <a:pPr eaLnBrk="1" hangingPunct="1"/>
              <a:t>9/5/2019</a:t>
            </a:fld>
            <a:endParaRPr lang="en-US" altLang="es-PE">
              <a:latin typeface="Arial" panose="020B0604020202020204" pitchFamily="34" charset="0"/>
            </a:endParaRPr>
          </a:p>
        </p:txBody>
      </p:sp>
      <p:sp>
        <p:nvSpPr>
          <p:cNvPr id="111619" name="Rectangle 7">
            <a:extLst>
              <a:ext uri="{FF2B5EF4-FFF2-40B4-BE49-F238E27FC236}">
                <a16:creationId xmlns:a16="http://schemas.microsoft.com/office/drawing/2014/main" id="{C3316F35-0183-4F9D-A307-EA1F1F827E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6426806F-DC52-40CC-BE89-91981FB82ACE}" type="slidenum">
              <a:rPr lang="ar-SA" altLang="es-PE">
                <a:latin typeface="Arial" panose="020B0604020202020204" pitchFamily="34" charset="0"/>
              </a:rPr>
              <a:pPr eaLnBrk="1" hangingPunct="1"/>
              <a:t>16</a:t>
            </a:fld>
            <a:endParaRPr lang="en-US" altLang="es-PE">
              <a:latin typeface="Arial" panose="020B0604020202020204" pitchFamily="34" charset="0"/>
            </a:endParaRPr>
          </a:p>
        </p:txBody>
      </p:sp>
      <p:sp>
        <p:nvSpPr>
          <p:cNvPr id="111620" name="Rectangle 2">
            <a:extLst>
              <a:ext uri="{FF2B5EF4-FFF2-40B4-BE49-F238E27FC236}">
                <a16:creationId xmlns:a16="http://schemas.microsoft.com/office/drawing/2014/main" id="{21001DEC-ABF1-4F37-81EF-23AA435EEEC2}"/>
              </a:ext>
            </a:extLst>
          </p:cNvPr>
          <p:cNvSpPr>
            <a:spLocks noGrp="1" noRot="1" noChangeAspect="1" noChangeArrowheads="1" noTextEdit="1"/>
          </p:cNvSpPr>
          <p:nvPr>
            <p:ph type="sldImg"/>
          </p:nvPr>
        </p:nvSpPr>
        <p:spPr>
          <a:ln/>
        </p:spPr>
      </p:sp>
      <p:sp>
        <p:nvSpPr>
          <p:cNvPr id="111621" name="Rectangle 3">
            <a:extLst>
              <a:ext uri="{FF2B5EF4-FFF2-40B4-BE49-F238E27FC236}">
                <a16:creationId xmlns:a16="http://schemas.microsoft.com/office/drawing/2014/main" id="{C180294A-3B7A-48E7-8040-D76EE42835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PE" altLang="es-PE">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A2048-32F2-4D6E-A505-2CFC5F55B431}" type="datetimeFigureOut">
              <a:rPr lang="es-PE" smtClean="0"/>
              <a:t>5/09/2019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2A3DEDB-3C73-4918-AFCA-BEA6AC7C8D8B}" type="slidenum">
              <a:rPr lang="es-PE" smtClean="0"/>
              <a:t>‹#›</a:t>
            </a:fld>
            <a:endParaRPr lang="es-PE"/>
          </a:p>
        </p:txBody>
      </p:sp>
    </p:spTree>
    <p:extLst>
      <p:ext uri="{BB962C8B-B14F-4D97-AF65-F5344CB8AC3E}">
        <p14:creationId xmlns:p14="http://schemas.microsoft.com/office/powerpoint/2010/main" val="3498721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A2048-32F2-4D6E-A505-2CFC5F55B431}" type="datetimeFigureOut">
              <a:rPr lang="es-PE" smtClean="0"/>
              <a:t>5/09/2019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2A3DEDB-3C73-4918-AFCA-BEA6AC7C8D8B}" type="slidenum">
              <a:rPr lang="es-PE" smtClean="0"/>
              <a:t>‹#›</a:t>
            </a:fld>
            <a:endParaRPr lang="es-PE"/>
          </a:p>
        </p:txBody>
      </p:sp>
    </p:spTree>
    <p:extLst>
      <p:ext uri="{BB962C8B-B14F-4D97-AF65-F5344CB8AC3E}">
        <p14:creationId xmlns:p14="http://schemas.microsoft.com/office/powerpoint/2010/main" val="3003303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A2048-32F2-4D6E-A505-2CFC5F55B431}" type="datetimeFigureOut">
              <a:rPr lang="es-PE" smtClean="0"/>
              <a:t>5/09/2019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2A3DEDB-3C73-4918-AFCA-BEA6AC7C8D8B}" type="slidenum">
              <a:rPr lang="es-PE" smtClean="0"/>
              <a:t>‹#›</a:t>
            </a:fld>
            <a:endParaRPr lang="es-PE"/>
          </a:p>
        </p:txBody>
      </p:sp>
    </p:spTree>
    <p:extLst>
      <p:ext uri="{BB962C8B-B14F-4D97-AF65-F5344CB8AC3E}">
        <p14:creationId xmlns:p14="http://schemas.microsoft.com/office/powerpoint/2010/main" val="2091123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3A97B01-0EB6-4CBE-A534-3CDE2DF1A44C}"/>
              </a:ext>
            </a:extLst>
          </p:cNvPr>
          <p:cNvSpPr>
            <a:spLocks noGrp="1" noChangeArrowheads="1"/>
          </p:cNvSpPr>
          <p:nvPr>
            <p:ph type="dt" sz="half" idx="10"/>
          </p:nvPr>
        </p:nvSpPr>
        <p:spPr>
          <a:ln/>
        </p:spPr>
        <p:txBody>
          <a:bodyPr/>
          <a:lstStyle>
            <a:lvl1pPr>
              <a:defRPr/>
            </a:lvl1pPr>
          </a:lstStyle>
          <a:p>
            <a:pPr>
              <a:defRPr/>
            </a:pPr>
            <a:r>
              <a:rPr lang="en-US"/>
              <a:t>CISE301_Topic2</a:t>
            </a:r>
          </a:p>
        </p:txBody>
      </p:sp>
      <p:sp>
        <p:nvSpPr>
          <p:cNvPr id="6" name="Rectangle 5">
            <a:extLst>
              <a:ext uri="{FF2B5EF4-FFF2-40B4-BE49-F238E27FC236}">
                <a16:creationId xmlns:a16="http://schemas.microsoft.com/office/drawing/2014/main" id="{913F1BBB-8107-46B6-9301-D6E87EF8DDF2}"/>
              </a:ext>
            </a:extLst>
          </p:cNvPr>
          <p:cNvSpPr>
            <a:spLocks noGrp="1" noChangeArrowheads="1"/>
          </p:cNvSpPr>
          <p:nvPr>
            <p:ph type="ftr" sz="quarter" idx="11"/>
          </p:nvPr>
        </p:nvSpPr>
        <p:spPr>
          <a:ln/>
        </p:spPr>
        <p:txBody>
          <a:bodyPr/>
          <a:lstStyle>
            <a:lvl1pPr>
              <a:defRPr/>
            </a:lvl1pPr>
          </a:lstStyle>
          <a:p>
            <a:pPr>
              <a:defRPr/>
            </a:pPr>
            <a:r>
              <a:rPr lang="en-US"/>
              <a:t>KFUPM - T102 - Section 09</a:t>
            </a:r>
          </a:p>
        </p:txBody>
      </p:sp>
      <p:sp>
        <p:nvSpPr>
          <p:cNvPr id="7" name="Rectangle 6">
            <a:extLst>
              <a:ext uri="{FF2B5EF4-FFF2-40B4-BE49-F238E27FC236}">
                <a16:creationId xmlns:a16="http://schemas.microsoft.com/office/drawing/2014/main" id="{99308FD6-CD6D-4087-AD58-3F2EBF7FE547}"/>
              </a:ext>
            </a:extLst>
          </p:cNvPr>
          <p:cNvSpPr>
            <a:spLocks noGrp="1" noChangeArrowheads="1"/>
          </p:cNvSpPr>
          <p:nvPr>
            <p:ph type="sldNum" sz="quarter" idx="12"/>
          </p:nvPr>
        </p:nvSpPr>
        <p:spPr>
          <a:ln/>
        </p:spPr>
        <p:txBody>
          <a:bodyPr/>
          <a:lstStyle>
            <a:lvl1pPr>
              <a:defRPr/>
            </a:lvl1pPr>
          </a:lstStyle>
          <a:p>
            <a:fld id="{7F3C8AC5-A82A-4838-8CB8-50B101587EB0}" type="slidenum">
              <a:rPr lang="ar-SA" altLang="es-PE"/>
              <a:pPr/>
              <a:t>‹#›</a:t>
            </a:fld>
            <a:endParaRPr lang="en-US" altLang="es-PE"/>
          </a:p>
        </p:txBody>
      </p:sp>
    </p:spTree>
    <p:extLst>
      <p:ext uri="{BB962C8B-B14F-4D97-AF65-F5344CB8AC3E}">
        <p14:creationId xmlns:p14="http://schemas.microsoft.com/office/powerpoint/2010/main" val="2686463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E510E8A7-6DB5-4F5D-B2F1-52B159A1A608}"/>
              </a:ext>
            </a:extLst>
          </p:cNvPr>
          <p:cNvSpPr>
            <a:spLocks noGrp="1" noChangeArrowheads="1"/>
          </p:cNvSpPr>
          <p:nvPr>
            <p:ph type="dt" sz="half" idx="10"/>
          </p:nvPr>
        </p:nvSpPr>
        <p:spPr>
          <a:ln/>
        </p:spPr>
        <p:txBody>
          <a:bodyPr/>
          <a:lstStyle>
            <a:lvl1pPr>
              <a:defRPr/>
            </a:lvl1pPr>
          </a:lstStyle>
          <a:p>
            <a:pPr>
              <a:defRPr/>
            </a:pPr>
            <a:r>
              <a:rPr lang="en-US"/>
              <a:t>CISE301_Topic2</a:t>
            </a:r>
          </a:p>
        </p:txBody>
      </p:sp>
      <p:sp>
        <p:nvSpPr>
          <p:cNvPr id="7" name="Rectangle 5">
            <a:extLst>
              <a:ext uri="{FF2B5EF4-FFF2-40B4-BE49-F238E27FC236}">
                <a16:creationId xmlns:a16="http://schemas.microsoft.com/office/drawing/2014/main" id="{D6BAFDC1-7D0B-4EF0-85D1-06754587BE6C}"/>
              </a:ext>
            </a:extLst>
          </p:cNvPr>
          <p:cNvSpPr>
            <a:spLocks noGrp="1" noChangeArrowheads="1"/>
          </p:cNvSpPr>
          <p:nvPr>
            <p:ph type="ftr" sz="quarter" idx="11"/>
          </p:nvPr>
        </p:nvSpPr>
        <p:spPr>
          <a:ln/>
        </p:spPr>
        <p:txBody>
          <a:bodyPr/>
          <a:lstStyle>
            <a:lvl1pPr>
              <a:defRPr/>
            </a:lvl1pPr>
          </a:lstStyle>
          <a:p>
            <a:pPr>
              <a:defRPr/>
            </a:pPr>
            <a:r>
              <a:rPr lang="en-US"/>
              <a:t>KFUPM - T102 - Section 09</a:t>
            </a:r>
          </a:p>
        </p:txBody>
      </p:sp>
      <p:sp>
        <p:nvSpPr>
          <p:cNvPr id="8" name="Rectangle 6">
            <a:extLst>
              <a:ext uri="{FF2B5EF4-FFF2-40B4-BE49-F238E27FC236}">
                <a16:creationId xmlns:a16="http://schemas.microsoft.com/office/drawing/2014/main" id="{DABAF317-1510-4A6A-A8B6-09D89F158120}"/>
              </a:ext>
            </a:extLst>
          </p:cNvPr>
          <p:cNvSpPr>
            <a:spLocks noGrp="1" noChangeArrowheads="1"/>
          </p:cNvSpPr>
          <p:nvPr>
            <p:ph type="sldNum" sz="quarter" idx="12"/>
          </p:nvPr>
        </p:nvSpPr>
        <p:spPr>
          <a:ln/>
        </p:spPr>
        <p:txBody>
          <a:bodyPr/>
          <a:lstStyle>
            <a:lvl1pPr>
              <a:defRPr/>
            </a:lvl1pPr>
          </a:lstStyle>
          <a:p>
            <a:fld id="{D69F69D5-67BD-4582-9AF1-63F305F57131}" type="slidenum">
              <a:rPr lang="ar-SA" altLang="es-PE"/>
              <a:pPr/>
              <a:t>‹#›</a:t>
            </a:fld>
            <a:endParaRPr lang="en-US" altLang="es-PE"/>
          </a:p>
        </p:txBody>
      </p:sp>
    </p:spTree>
    <p:extLst>
      <p:ext uri="{BB962C8B-B14F-4D97-AF65-F5344CB8AC3E}">
        <p14:creationId xmlns:p14="http://schemas.microsoft.com/office/powerpoint/2010/main" val="102326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A2048-32F2-4D6E-A505-2CFC5F55B431}" type="datetimeFigureOut">
              <a:rPr lang="es-PE" smtClean="0"/>
              <a:t>5/09/2019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2A3DEDB-3C73-4918-AFCA-BEA6AC7C8D8B}" type="slidenum">
              <a:rPr lang="es-PE" smtClean="0"/>
              <a:t>‹#›</a:t>
            </a:fld>
            <a:endParaRPr lang="es-PE"/>
          </a:p>
        </p:txBody>
      </p:sp>
    </p:spTree>
    <p:extLst>
      <p:ext uri="{BB962C8B-B14F-4D97-AF65-F5344CB8AC3E}">
        <p14:creationId xmlns:p14="http://schemas.microsoft.com/office/powerpoint/2010/main" val="2442121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AA2048-32F2-4D6E-A505-2CFC5F55B431}" type="datetimeFigureOut">
              <a:rPr lang="es-PE" smtClean="0"/>
              <a:t>5/09/2019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2A3DEDB-3C73-4918-AFCA-BEA6AC7C8D8B}" type="slidenum">
              <a:rPr lang="es-PE" smtClean="0"/>
              <a:t>‹#›</a:t>
            </a:fld>
            <a:endParaRPr lang="es-PE"/>
          </a:p>
        </p:txBody>
      </p:sp>
    </p:spTree>
    <p:extLst>
      <p:ext uri="{BB962C8B-B14F-4D97-AF65-F5344CB8AC3E}">
        <p14:creationId xmlns:p14="http://schemas.microsoft.com/office/powerpoint/2010/main" val="30989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AA2048-32F2-4D6E-A505-2CFC5F55B431}" type="datetimeFigureOut">
              <a:rPr lang="es-PE" smtClean="0"/>
              <a:t>5/09/2019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2A3DEDB-3C73-4918-AFCA-BEA6AC7C8D8B}" type="slidenum">
              <a:rPr lang="es-PE" smtClean="0"/>
              <a:t>‹#›</a:t>
            </a:fld>
            <a:endParaRPr lang="es-PE"/>
          </a:p>
        </p:txBody>
      </p:sp>
    </p:spTree>
    <p:extLst>
      <p:ext uri="{BB962C8B-B14F-4D97-AF65-F5344CB8AC3E}">
        <p14:creationId xmlns:p14="http://schemas.microsoft.com/office/powerpoint/2010/main" val="239999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AA2048-32F2-4D6E-A505-2CFC5F55B431}" type="datetimeFigureOut">
              <a:rPr lang="es-PE" smtClean="0"/>
              <a:t>5/09/2019</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62A3DEDB-3C73-4918-AFCA-BEA6AC7C8D8B}" type="slidenum">
              <a:rPr lang="es-PE" smtClean="0"/>
              <a:t>‹#›</a:t>
            </a:fld>
            <a:endParaRPr lang="es-PE"/>
          </a:p>
        </p:txBody>
      </p:sp>
    </p:spTree>
    <p:extLst>
      <p:ext uri="{BB962C8B-B14F-4D97-AF65-F5344CB8AC3E}">
        <p14:creationId xmlns:p14="http://schemas.microsoft.com/office/powerpoint/2010/main" val="48868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AA2048-32F2-4D6E-A505-2CFC5F55B431}" type="datetimeFigureOut">
              <a:rPr lang="es-PE" smtClean="0"/>
              <a:t>5/09/2019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62A3DEDB-3C73-4918-AFCA-BEA6AC7C8D8B}" type="slidenum">
              <a:rPr lang="es-PE" smtClean="0"/>
              <a:t>‹#›</a:t>
            </a:fld>
            <a:endParaRPr lang="es-PE"/>
          </a:p>
        </p:txBody>
      </p:sp>
    </p:spTree>
    <p:extLst>
      <p:ext uri="{BB962C8B-B14F-4D97-AF65-F5344CB8AC3E}">
        <p14:creationId xmlns:p14="http://schemas.microsoft.com/office/powerpoint/2010/main" val="6950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A2048-32F2-4D6E-A505-2CFC5F55B431}" type="datetimeFigureOut">
              <a:rPr lang="es-PE" smtClean="0"/>
              <a:t>5/09/2019</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62A3DEDB-3C73-4918-AFCA-BEA6AC7C8D8B}" type="slidenum">
              <a:rPr lang="es-PE" smtClean="0"/>
              <a:t>‹#›</a:t>
            </a:fld>
            <a:endParaRPr lang="es-PE"/>
          </a:p>
        </p:txBody>
      </p:sp>
    </p:spTree>
    <p:extLst>
      <p:ext uri="{BB962C8B-B14F-4D97-AF65-F5344CB8AC3E}">
        <p14:creationId xmlns:p14="http://schemas.microsoft.com/office/powerpoint/2010/main" val="120589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AA2048-32F2-4D6E-A505-2CFC5F55B431}" type="datetimeFigureOut">
              <a:rPr lang="es-PE" smtClean="0"/>
              <a:t>5/09/2019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2A3DEDB-3C73-4918-AFCA-BEA6AC7C8D8B}" type="slidenum">
              <a:rPr lang="es-PE" smtClean="0"/>
              <a:t>‹#›</a:t>
            </a:fld>
            <a:endParaRPr lang="es-PE"/>
          </a:p>
        </p:txBody>
      </p:sp>
    </p:spTree>
    <p:extLst>
      <p:ext uri="{BB962C8B-B14F-4D97-AF65-F5344CB8AC3E}">
        <p14:creationId xmlns:p14="http://schemas.microsoft.com/office/powerpoint/2010/main" val="101161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AA2048-32F2-4D6E-A505-2CFC5F55B431}" type="datetimeFigureOut">
              <a:rPr lang="es-PE" smtClean="0"/>
              <a:t>5/09/2019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2A3DEDB-3C73-4918-AFCA-BEA6AC7C8D8B}" type="slidenum">
              <a:rPr lang="es-PE" smtClean="0"/>
              <a:t>‹#›</a:t>
            </a:fld>
            <a:endParaRPr lang="es-PE"/>
          </a:p>
        </p:txBody>
      </p:sp>
    </p:spTree>
    <p:extLst>
      <p:ext uri="{BB962C8B-B14F-4D97-AF65-F5344CB8AC3E}">
        <p14:creationId xmlns:p14="http://schemas.microsoft.com/office/powerpoint/2010/main" val="110835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A2048-32F2-4D6E-A505-2CFC5F55B431}" type="datetimeFigureOut">
              <a:rPr lang="es-PE" smtClean="0"/>
              <a:t>5/09/2019</a:t>
            </a:fld>
            <a:endParaRPr lang="es-P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3DEDB-3C73-4918-AFCA-BEA6AC7C8D8B}" type="slidenum">
              <a:rPr lang="es-PE" smtClean="0"/>
              <a:t>‹#›</a:t>
            </a:fld>
            <a:endParaRPr lang="es-PE"/>
          </a:p>
        </p:txBody>
      </p:sp>
    </p:spTree>
    <p:extLst>
      <p:ext uri="{BB962C8B-B14F-4D97-AF65-F5344CB8AC3E}">
        <p14:creationId xmlns:p14="http://schemas.microsoft.com/office/powerpoint/2010/main" val="17686848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9.png"/><Relationship Id="rId4" Type="http://schemas.openxmlformats.org/officeDocument/2006/relationships/image" Target="../media/image1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png"/><Relationship Id="rId4" Type="http://schemas.openxmlformats.org/officeDocument/2006/relationships/image" Target="../media/image20.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4.wmf"/><Relationship Id="rId4"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7.xml"/><Relationship Id="rId7" Type="http://schemas.openxmlformats.org/officeDocument/2006/relationships/image" Target="../media/image7.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 Id="rId9" Type="http://schemas.openxmlformats.org/officeDocument/2006/relationships/image" Target="../media/image8.wmf"/></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8C16301-64FC-42FD-85C3-AB5E3A36FBA3}"/>
              </a:ext>
            </a:extLst>
          </p:cNvPr>
          <p:cNvSpPr>
            <a:spLocks noGrp="1"/>
          </p:cNvSpPr>
          <p:nvPr>
            <p:ph type="subTitle" idx="1"/>
          </p:nvPr>
        </p:nvSpPr>
        <p:spPr>
          <a:xfrm>
            <a:off x="3824654" y="5469488"/>
            <a:ext cx="4712677" cy="706193"/>
          </a:xfrm>
        </p:spPr>
        <p:txBody>
          <a:bodyPr>
            <a:normAutofit/>
          </a:bodyPr>
          <a:lstStyle/>
          <a:p>
            <a:r>
              <a:rPr lang="es-PE" sz="2800" dirty="0">
                <a:latin typeface="Times New Roman" panose="02020603050405020304" pitchFamily="18" charset="0"/>
                <a:cs typeface="Times New Roman" panose="02020603050405020304" pitchFamily="18" charset="0"/>
              </a:rPr>
              <a:t>Dr. Luis Sanchez</a:t>
            </a:r>
          </a:p>
        </p:txBody>
      </p:sp>
      <p:sp>
        <p:nvSpPr>
          <p:cNvPr id="4" name="Title 1">
            <a:extLst>
              <a:ext uri="{FF2B5EF4-FFF2-40B4-BE49-F238E27FC236}">
                <a16:creationId xmlns:a16="http://schemas.microsoft.com/office/drawing/2014/main" id="{C2182AC3-6590-4197-B4C3-9DEB86DB7BDC}"/>
              </a:ext>
            </a:extLst>
          </p:cNvPr>
          <p:cNvSpPr>
            <a:spLocks noGrp="1"/>
          </p:cNvSpPr>
          <p:nvPr>
            <p:ph type="ctrTitle"/>
          </p:nvPr>
        </p:nvSpPr>
        <p:spPr>
          <a:xfrm>
            <a:off x="685800" y="1676279"/>
            <a:ext cx="7772400" cy="2914382"/>
          </a:xfrm>
        </p:spPr>
        <p:txBody>
          <a:bodyPr>
            <a:normAutofit/>
          </a:bodyPr>
          <a:lstStyle/>
          <a:p>
            <a:r>
              <a:rPr lang="es-PE" dirty="0">
                <a:latin typeface="Times New Roman" panose="02020603050405020304" pitchFamily="18" charset="0"/>
                <a:cs typeface="Times New Roman" panose="02020603050405020304" pitchFamily="18" charset="0"/>
              </a:rPr>
              <a:t>Calculo Numérico I</a:t>
            </a:r>
            <a:br>
              <a:rPr lang="es-PE" dirty="0">
                <a:latin typeface="Times New Roman" panose="02020603050405020304" pitchFamily="18" charset="0"/>
                <a:cs typeface="Times New Roman" panose="02020603050405020304" pitchFamily="18" charset="0"/>
              </a:rPr>
            </a:br>
            <a:r>
              <a:rPr lang="es-PE" dirty="0">
                <a:latin typeface="Times New Roman" panose="02020603050405020304" pitchFamily="18" charset="0"/>
                <a:cs typeface="Times New Roman" panose="02020603050405020304" pitchFamily="18" charset="0"/>
              </a:rPr>
              <a:t>Raíces de ecuaciones: Métodos Cerrados</a:t>
            </a:r>
          </a:p>
        </p:txBody>
      </p:sp>
    </p:spTree>
    <p:extLst>
      <p:ext uri="{BB962C8B-B14F-4D97-AF65-F5344CB8AC3E}">
        <p14:creationId xmlns:p14="http://schemas.microsoft.com/office/powerpoint/2010/main" val="2233152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67CA-5D78-4020-B6F5-6DC2BBD75FB3}"/>
              </a:ext>
            </a:extLst>
          </p:cNvPr>
          <p:cNvSpPr>
            <a:spLocks noGrp="1"/>
          </p:cNvSpPr>
          <p:nvPr>
            <p:ph type="title"/>
          </p:nvPr>
        </p:nvSpPr>
        <p:spPr>
          <a:xfrm>
            <a:off x="457200" y="277814"/>
            <a:ext cx="8528538" cy="786056"/>
          </a:xfrm>
        </p:spPr>
        <p:txBody>
          <a:bodyPr>
            <a:normAutofit/>
          </a:bodyPr>
          <a:lstStyle/>
          <a:p>
            <a:r>
              <a:rPr lang="en-US" sz="3200" b="1" dirty="0">
                <a:latin typeface="Times New Roman" panose="02020603050405020304" pitchFamily="18" charset="0"/>
                <a:cs typeface="Times New Roman" panose="02020603050405020304" pitchFamily="18" charset="0"/>
              </a:rPr>
              <a:t>General rule for number of roots in an interval</a:t>
            </a:r>
            <a:endParaRPr lang="es-PE" sz="32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9F8E955-AF64-4B00-904F-AB5CFE344B68}"/>
              </a:ext>
            </a:extLst>
          </p:cNvPr>
          <p:cNvPicPr>
            <a:picLocks noChangeAspect="1"/>
          </p:cNvPicPr>
          <p:nvPr/>
        </p:nvPicPr>
        <p:blipFill>
          <a:blip r:embed="rId2"/>
          <a:stretch>
            <a:fillRect/>
          </a:stretch>
        </p:blipFill>
        <p:spPr>
          <a:xfrm>
            <a:off x="457200" y="1189769"/>
            <a:ext cx="2640003" cy="5196987"/>
          </a:xfrm>
          <a:prstGeom prst="rect">
            <a:avLst/>
          </a:prstGeom>
        </p:spPr>
      </p:pic>
      <p:pic>
        <p:nvPicPr>
          <p:cNvPr id="8" name="Picture 7">
            <a:extLst>
              <a:ext uri="{FF2B5EF4-FFF2-40B4-BE49-F238E27FC236}">
                <a16:creationId xmlns:a16="http://schemas.microsoft.com/office/drawing/2014/main" id="{B76BA200-74A1-47DE-ADA9-09A62A8E3260}"/>
              </a:ext>
            </a:extLst>
          </p:cNvPr>
          <p:cNvPicPr>
            <a:picLocks noChangeAspect="1"/>
          </p:cNvPicPr>
          <p:nvPr/>
        </p:nvPicPr>
        <p:blipFill>
          <a:blip r:embed="rId3"/>
          <a:stretch>
            <a:fillRect/>
          </a:stretch>
        </p:blipFill>
        <p:spPr>
          <a:xfrm>
            <a:off x="5910263" y="1189769"/>
            <a:ext cx="2606474" cy="5368193"/>
          </a:xfrm>
          <a:prstGeom prst="rect">
            <a:avLst/>
          </a:prstGeom>
        </p:spPr>
      </p:pic>
    </p:spTree>
    <p:extLst>
      <p:ext uri="{BB962C8B-B14F-4D97-AF65-F5344CB8AC3E}">
        <p14:creationId xmlns:p14="http://schemas.microsoft.com/office/powerpoint/2010/main" val="290594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67CA-5D78-4020-B6F5-6DC2BBD75FB3}"/>
              </a:ext>
            </a:extLst>
          </p:cNvPr>
          <p:cNvSpPr>
            <a:spLocks noGrp="1"/>
          </p:cNvSpPr>
          <p:nvPr>
            <p:ph type="title"/>
          </p:nvPr>
        </p:nvSpPr>
        <p:spPr>
          <a:xfrm>
            <a:off x="457200" y="277814"/>
            <a:ext cx="8528538" cy="786056"/>
          </a:xfrm>
        </p:spPr>
        <p:txBody>
          <a:bodyPr>
            <a:normAutofit/>
          </a:bodyPr>
          <a:lstStyle/>
          <a:p>
            <a:r>
              <a:rPr lang="en-US" sz="3200" b="1" dirty="0">
                <a:latin typeface="Times New Roman" panose="02020603050405020304" pitchFamily="18" charset="0"/>
                <a:cs typeface="Times New Roman" panose="02020603050405020304" pitchFamily="18" charset="0"/>
              </a:rPr>
              <a:t>General rule for number of roots in an interval</a:t>
            </a:r>
            <a:endParaRPr lang="es-PE" sz="32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9F8E955-AF64-4B00-904F-AB5CFE344B68}"/>
              </a:ext>
            </a:extLst>
          </p:cNvPr>
          <p:cNvPicPr>
            <a:picLocks noChangeAspect="1"/>
          </p:cNvPicPr>
          <p:nvPr/>
        </p:nvPicPr>
        <p:blipFill>
          <a:blip r:embed="rId2"/>
          <a:stretch>
            <a:fillRect/>
          </a:stretch>
        </p:blipFill>
        <p:spPr>
          <a:xfrm>
            <a:off x="457200" y="1189769"/>
            <a:ext cx="2640003" cy="5196987"/>
          </a:xfrm>
          <a:prstGeom prst="rect">
            <a:avLst/>
          </a:prstGeom>
        </p:spPr>
      </p:pic>
      <p:pic>
        <p:nvPicPr>
          <p:cNvPr id="8" name="Picture 7">
            <a:extLst>
              <a:ext uri="{FF2B5EF4-FFF2-40B4-BE49-F238E27FC236}">
                <a16:creationId xmlns:a16="http://schemas.microsoft.com/office/drawing/2014/main" id="{B76BA200-74A1-47DE-ADA9-09A62A8E3260}"/>
              </a:ext>
            </a:extLst>
          </p:cNvPr>
          <p:cNvPicPr>
            <a:picLocks noChangeAspect="1"/>
          </p:cNvPicPr>
          <p:nvPr/>
        </p:nvPicPr>
        <p:blipFill>
          <a:blip r:embed="rId3"/>
          <a:stretch>
            <a:fillRect/>
          </a:stretch>
        </p:blipFill>
        <p:spPr>
          <a:xfrm>
            <a:off x="5910263" y="1189769"/>
            <a:ext cx="2606474" cy="5368193"/>
          </a:xfrm>
          <a:prstGeom prst="rect">
            <a:avLst/>
          </a:prstGeom>
        </p:spPr>
      </p:pic>
      <p:sp>
        <p:nvSpPr>
          <p:cNvPr id="3" name="TextBox 2">
            <a:extLst>
              <a:ext uri="{FF2B5EF4-FFF2-40B4-BE49-F238E27FC236}">
                <a16:creationId xmlns:a16="http://schemas.microsoft.com/office/drawing/2014/main" id="{73248093-6CDF-4207-89CC-73FA8CE50FF1}"/>
              </a:ext>
            </a:extLst>
          </p:cNvPr>
          <p:cNvSpPr txBox="1"/>
          <p:nvPr/>
        </p:nvSpPr>
        <p:spPr>
          <a:xfrm>
            <a:off x="3189778" y="2787162"/>
            <a:ext cx="2813061"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 Same sign, no roots</a:t>
            </a:r>
          </a:p>
          <a:p>
            <a:r>
              <a:rPr lang="en-US" sz="2000" dirty="0">
                <a:latin typeface="Times New Roman" panose="02020603050405020304" pitchFamily="18" charset="0"/>
                <a:cs typeface="Times New Roman" panose="02020603050405020304" pitchFamily="18" charset="0"/>
              </a:rPr>
              <a:t>(b) Different sign, one root</a:t>
            </a:r>
          </a:p>
          <a:p>
            <a:r>
              <a:rPr lang="en-US" sz="2000" dirty="0">
                <a:latin typeface="Times New Roman" panose="02020603050405020304" pitchFamily="18" charset="0"/>
                <a:cs typeface="Times New Roman" panose="02020603050405020304" pitchFamily="18" charset="0"/>
              </a:rPr>
              <a:t>(c) Same sign, two roots</a:t>
            </a:r>
          </a:p>
          <a:p>
            <a:r>
              <a:rPr lang="en-US" sz="2000" dirty="0">
                <a:latin typeface="Times New Roman" panose="02020603050405020304" pitchFamily="18" charset="0"/>
                <a:cs typeface="Times New Roman" panose="02020603050405020304" pitchFamily="18" charset="0"/>
              </a:rPr>
              <a:t>(d) Different sign, three roots</a:t>
            </a:r>
            <a:endParaRPr lang="es-PE"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91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4ABD93-62AB-49EF-A36A-79D3BB55AD5C}"/>
              </a:ext>
            </a:extLst>
          </p:cNvPr>
          <p:cNvPicPr>
            <a:picLocks noChangeAspect="1"/>
          </p:cNvPicPr>
          <p:nvPr/>
        </p:nvPicPr>
        <p:blipFill>
          <a:blip r:embed="rId2"/>
          <a:stretch>
            <a:fillRect/>
          </a:stretch>
        </p:blipFill>
        <p:spPr>
          <a:xfrm>
            <a:off x="1912081" y="1221769"/>
            <a:ext cx="2105935" cy="5503985"/>
          </a:xfrm>
          <a:prstGeom prst="rect">
            <a:avLst/>
          </a:prstGeom>
        </p:spPr>
      </p:pic>
      <p:sp>
        <p:nvSpPr>
          <p:cNvPr id="7" name="TextBox 6">
            <a:extLst>
              <a:ext uri="{FF2B5EF4-FFF2-40B4-BE49-F238E27FC236}">
                <a16:creationId xmlns:a16="http://schemas.microsoft.com/office/drawing/2014/main" id="{54CA2A61-C939-418B-B2AA-DD1BE1A7E8A3}"/>
              </a:ext>
            </a:extLst>
          </p:cNvPr>
          <p:cNvSpPr txBox="1"/>
          <p:nvPr/>
        </p:nvSpPr>
        <p:spPr>
          <a:xfrm>
            <a:off x="4765431" y="3285272"/>
            <a:ext cx="3402623" cy="1569660"/>
          </a:xfrm>
          <a:prstGeom prst="rect">
            <a:avLst/>
          </a:prstGeom>
          <a:noFill/>
        </p:spPr>
        <p:txBody>
          <a:bodyPr wrap="square" rtlCol="0">
            <a:spAutoFit/>
          </a:bodyPr>
          <a:lstStyle/>
          <a:p>
            <a:r>
              <a:rPr lang="es-PE" sz="2400" dirty="0">
                <a:latin typeface="Times New Roman" panose="02020603050405020304" pitchFamily="18" charset="0"/>
                <a:cs typeface="Times New Roman" panose="02020603050405020304" pitchFamily="18" charset="0"/>
              </a:rPr>
              <a:t>(a) </a:t>
            </a:r>
            <a:r>
              <a:rPr lang="es-PE" sz="2400" dirty="0" err="1">
                <a:latin typeface="Times New Roman" panose="02020603050405020304" pitchFamily="18" charset="0"/>
                <a:cs typeface="Times New Roman" panose="02020603050405020304" pitchFamily="18" charset="0"/>
              </a:rPr>
              <a:t>Multiple</a:t>
            </a:r>
            <a:r>
              <a:rPr lang="es-PE" sz="2400" dirty="0">
                <a:latin typeface="Times New Roman" panose="02020603050405020304" pitchFamily="18" charset="0"/>
                <a:cs typeface="Times New Roman" panose="02020603050405020304" pitchFamily="18" charset="0"/>
              </a:rPr>
              <a:t> </a:t>
            </a:r>
            <a:r>
              <a:rPr lang="es-PE" sz="2400" dirty="0" err="1">
                <a:latin typeface="Times New Roman" panose="02020603050405020304" pitchFamily="18" charset="0"/>
                <a:cs typeface="Times New Roman" panose="02020603050405020304" pitchFamily="18" charset="0"/>
              </a:rPr>
              <a:t>roots</a:t>
            </a:r>
            <a:endParaRPr lang="es-PE" sz="2400" dirty="0">
              <a:latin typeface="Times New Roman" panose="02020603050405020304" pitchFamily="18" charset="0"/>
              <a:cs typeface="Times New Roman" panose="02020603050405020304" pitchFamily="18" charset="0"/>
            </a:endParaRPr>
          </a:p>
          <a:p>
            <a:r>
              <a:rPr lang="es-PE" sz="2400" dirty="0">
                <a:latin typeface="Times New Roman" panose="02020603050405020304" pitchFamily="18" charset="0"/>
                <a:cs typeface="Times New Roman" panose="02020603050405020304" pitchFamily="18" charset="0"/>
              </a:rPr>
              <a:t>f(x) = (x-2)(x-2)(x-4)</a:t>
            </a:r>
          </a:p>
          <a:p>
            <a:r>
              <a:rPr lang="es-PE" sz="2400" dirty="0">
                <a:latin typeface="Times New Roman" panose="02020603050405020304" pitchFamily="18" charset="0"/>
                <a:cs typeface="Times New Roman" panose="02020603050405020304" pitchFamily="18" charset="0"/>
              </a:rPr>
              <a:t>(b) </a:t>
            </a:r>
            <a:r>
              <a:rPr lang="es-PE" sz="2400" dirty="0" err="1">
                <a:latin typeface="Times New Roman" panose="02020603050405020304" pitchFamily="18" charset="0"/>
                <a:cs typeface="Times New Roman" panose="02020603050405020304" pitchFamily="18" charset="0"/>
              </a:rPr>
              <a:t>Discontinuous</a:t>
            </a:r>
            <a:r>
              <a:rPr lang="es-PE" sz="2400" dirty="0">
                <a:latin typeface="Times New Roman" panose="02020603050405020304" pitchFamily="18" charset="0"/>
                <a:cs typeface="Times New Roman" panose="02020603050405020304" pitchFamily="18" charset="0"/>
              </a:rPr>
              <a:t> </a:t>
            </a:r>
            <a:r>
              <a:rPr lang="es-PE" sz="2400" dirty="0" err="1">
                <a:latin typeface="Times New Roman" panose="02020603050405020304" pitchFamily="18" charset="0"/>
                <a:cs typeface="Times New Roman" panose="02020603050405020304" pitchFamily="18" charset="0"/>
              </a:rPr>
              <a:t>function</a:t>
            </a:r>
            <a:endParaRPr lang="es-PE"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F04244D-781C-4788-82A0-9199CBF01DDF}"/>
              </a:ext>
            </a:extLst>
          </p:cNvPr>
          <p:cNvSpPr>
            <a:spLocks noGrp="1"/>
          </p:cNvSpPr>
          <p:nvPr>
            <p:ph type="title"/>
          </p:nvPr>
        </p:nvSpPr>
        <p:spPr>
          <a:xfrm>
            <a:off x="457200" y="277814"/>
            <a:ext cx="8528538" cy="786056"/>
          </a:xfrm>
        </p:spPr>
        <p:txBody>
          <a:bodyPr>
            <a:normAutofit fontScale="90000"/>
          </a:bodyPr>
          <a:lstStyle/>
          <a:p>
            <a:r>
              <a:rPr lang="en-US" sz="3200" b="1" dirty="0">
                <a:latin typeface="Times New Roman" panose="02020603050405020304" pitchFamily="18" charset="0"/>
                <a:cs typeface="Times New Roman" panose="02020603050405020304" pitchFamily="18" charset="0"/>
              </a:rPr>
              <a:t>General rule for number of roots in an interval: Some exceptions </a:t>
            </a:r>
            <a:endParaRPr lang="es-P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853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1AAB-E8AF-4072-A197-B8D921715742}"/>
              </a:ext>
            </a:extLst>
          </p:cNvPr>
          <p:cNvSpPr>
            <a:spLocks noGrp="1"/>
          </p:cNvSpPr>
          <p:nvPr>
            <p:ph type="title"/>
          </p:nvPr>
        </p:nvSpPr>
        <p:spPr>
          <a:xfrm>
            <a:off x="237392" y="286606"/>
            <a:ext cx="8229600" cy="768472"/>
          </a:xfrm>
        </p:spPr>
        <p:txBody>
          <a:bodyPr>
            <a:normAutofit/>
          </a:bodyPr>
          <a:lstStyle/>
          <a:p>
            <a:r>
              <a:rPr lang="en-US" sz="3600" dirty="0">
                <a:latin typeface="Times New Roman" panose="02020603050405020304" pitchFamily="18" charset="0"/>
                <a:cs typeface="Times New Roman" panose="02020603050405020304" pitchFamily="18" charset="0"/>
              </a:rPr>
              <a:t>Example 01</a:t>
            </a:r>
          </a:p>
        </p:txBody>
      </p:sp>
      <p:sp>
        <p:nvSpPr>
          <p:cNvPr id="6" name="TextBox 5">
            <a:extLst>
              <a:ext uri="{FF2B5EF4-FFF2-40B4-BE49-F238E27FC236}">
                <a16:creationId xmlns:a16="http://schemas.microsoft.com/office/drawing/2014/main" id="{22D1C584-5238-40B6-B952-F130C1AB40C4}"/>
              </a:ext>
            </a:extLst>
          </p:cNvPr>
          <p:cNvSpPr txBox="1"/>
          <p:nvPr/>
        </p:nvSpPr>
        <p:spPr>
          <a:xfrm>
            <a:off x="237392" y="934061"/>
            <a:ext cx="8449408"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Use the graphical approach to determine the mass of the bungee jumper with a drag coefficient of 0</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25</a:t>
            </a:r>
            <a:r>
              <a:rPr lang="en-US" sz="2400" i="1" dirty="0">
                <a:latin typeface="Times New Roman" panose="02020603050405020304" pitchFamily="18" charset="0"/>
                <a:cs typeface="Times New Roman" panose="02020603050405020304" pitchFamily="18" charset="0"/>
              </a:rPr>
              <a:t>kg/m </a:t>
            </a:r>
            <a:r>
              <a:rPr lang="en-US" sz="2400" dirty="0">
                <a:latin typeface="Times New Roman" panose="02020603050405020304" pitchFamily="18" charset="0"/>
                <a:cs typeface="Times New Roman" panose="02020603050405020304" pitchFamily="18" charset="0"/>
              </a:rPr>
              <a:t>to have a velocity of 36</a:t>
            </a:r>
            <a:r>
              <a:rPr lang="en-US" sz="2400" i="1" dirty="0">
                <a:latin typeface="Times New Roman" panose="02020603050405020304" pitchFamily="18" charset="0"/>
                <a:cs typeface="Times New Roman" panose="02020603050405020304" pitchFamily="18" charset="0"/>
              </a:rPr>
              <a:t>m/s </a:t>
            </a:r>
            <a:r>
              <a:rPr lang="en-US" sz="2400" dirty="0">
                <a:latin typeface="Times New Roman" panose="02020603050405020304" pitchFamily="18" charset="0"/>
                <a:cs typeface="Times New Roman" panose="02020603050405020304" pitchFamily="18" charset="0"/>
              </a:rPr>
              <a:t>after 4 s of free fall. The acceleration of gravity is 9</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81</a:t>
            </a:r>
            <a:r>
              <a:rPr lang="en-US" sz="2400" i="1" dirty="0">
                <a:latin typeface="Times New Roman" panose="02020603050405020304" pitchFamily="18" charset="0"/>
                <a:cs typeface="Times New Roman" panose="02020603050405020304" pitchFamily="18" charset="0"/>
              </a:rPr>
              <a:t>m/s</a:t>
            </a:r>
            <a:r>
              <a:rPr lang="en-US" sz="2400" i="1"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endParaRPr lang="es-PE"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4E77D34-9511-42EE-BAE1-C142AA5127A6}"/>
              </a:ext>
            </a:extLst>
          </p:cNvPr>
          <p:cNvPicPr>
            <a:picLocks noChangeAspect="1"/>
          </p:cNvPicPr>
          <p:nvPr/>
        </p:nvPicPr>
        <p:blipFill>
          <a:blip r:embed="rId2"/>
          <a:stretch>
            <a:fillRect/>
          </a:stretch>
        </p:blipFill>
        <p:spPr>
          <a:xfrm>
            <a:off x="6462347" y="2528285"/>
            <a:ext cx="1173039" cy="3723410"/>
          </a:xfrm>
          <a:prstGeom prst="rect">
            <a:avLst/>
          </a:prstGeom>
        </p:spPr>
      </p:pic>
      <p:pic>
        <p:nvPicPr>
          <p:cNvPr id="4" name="Picture 3">
            <a:extLst>
              <a:ext uri="{FF2B5EF4-FFF2-40B4-BE49-F238E27FC236}">
                <a16:creationId xmlns:a16="http://schemas.microsoft.com/office/drawing/2014/main" id="{D6144E33-36F1-4854-AAC9-516BD53C12BC}"/>
              </a:ext>
            </a:extLst>
          </p:cNvPr>
          <p:cNvPicPr>
            <a:picLocks noChangeAspect="1"/>
          </p:cNvPicPr>
          <p:nvPr/>
        </p:nvPicPr>
        <p:blipFill>
          <a:blip r:embed="rId3"/>
          <a:stretch>
            <a:fillRect/>
          </a:stretch>
        </p:blipFill>
        <p:spPr>
          <a:xfrm>
            <a:off x="1067167" y="2528285"/>
            <a:ext cx="4709380" cy="3097726"/>
          </a:xfrm>
          <a:prstGeom prst="rect">
            <a:avLst/>
          </a:prstGeom>
        </p:spPr>
      </p:pic>
    </p:spTree>
    <p:extLst>
      <p:ext uri="{BB962C8B-B14F-4D97-AF65-F5344CB8AC3E}">
        <p14:creationId xmlns:p14="http://schemas.microsoft.com/office/powerpoint/2010/main" val="2083476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6CB754-C5A6-4067-B4C1-7FA5CF70D6CE}"/>
              </a:ext>
            </a:extLst>
          </p:cNvPr>
          <p:cNvSpPr txBox="1"/>
          <p:nvPr/>
        </p:nvSpPr>
        <p:spPr>
          <a:xfrm>
            <a:off x="4896282" y="1902188"/>
            <a:ext cx="4247718" cy="2308324"/>
          </a:xfrm>
          <a:prstGeom prst="rect">
            <a:avLst/>
          </a:prstGeom>
          <a:noFill/>
        </p:spPr>
        <p:txBody>
          <a:bodyPr wrap="square" rtlCol="0">
            <a:spAutoFit/>
          </a:bodyPr>
          <a:lstStyle/>
          <a:p>
            <a:r>
              <a:rPr lang="es-PE" dirty="0"/>
              <a:t>cd = 0.25; </a:t>
            </a:r>
          </a:p>
          <a:p>
            <a:r>
              <a:rPr lang="es-PE" dirty="0"/>
              <a:t>g = 9.81; </a:t>
            </a:r>
          </a:p>
          <a:p>
            <a:r>
              <a:rPr lang="es-PE" dirty="0"/>
              <a:t>v = 36;</a:t>
            </a:r>
          </a:p>
          <a:p>
            <a:r>
              <a:rPr lang="es-PE" dirty="0"/>
              <a:t> t = 4;</a:t>
            </a:r>
          </a:p>
          <a:p>
            <a:r>
              <a:rPr lang="es-PE" dirty="0" err="1"/>
              <a:t>mp</a:t>
            </a:r>
            <a:r>
              <a:rPr lang="es-PE" dirty="0"/>
              <a:t> = </a:t>
            </a:r>
            <a:r>
              <a:rPr lang="es-PE" dirty="0" err="1"/>
              <a:t>linspace</a:t>
            </a:r>
            <a:r>
              <a:rPr lang="es-PE" dirty="0"/>
              <a:t>(50,200);</a:t>
            </a:r>
          </a:p>
          <a:p>
            <a:r>
              <a:rPr lang="es-PE" dirty="0" err="1"/>
              <a:t>fp</a:t>
            </a:r>
            <a:r>
              <a:rPr lang="es-PE" dirty="0"/>
              <a:t> = </a:t>
            </a:r>
            <a:r>
              <a:rPr lang="es-PE" dirty="0" err="1"/>
              <a:t>sqrt</a:t>
            </a:r>
            <a:r>
              <a:rPr lang="es-PE" dirty="0"/>
              <a:t>(g*</a:t>
            </a:r>
            <a:r>
              <a:rPr lang="es-PE" dirty="0" err="1"/>
              <a:t>mp</a:t>
            </a:r>
            <a:r>
              <a:rPr lang="es-PE" dirty="0"/>
              <a:t>/cd).*</a:t>
            </a:r>
            <a:r>
              <a:rPr lang="es-PE" dirty="0" err="1"/>
              <a:t>tanh</a:t>
            </a:r>
            <a:r>
              <a:rPr lang="es-PE" dirty="0"/>
              <a:t>(</a:t>
            </a:r>
            <a:r>
              <a:rPr lang="es-PE" dirty="0" err="1"/>
              <a:t>sqrt</a:t>
            </a:r>
            <a:r>
              <a:rPr lang="es-PE" dirty="0"/>
              <a:t>(g*cd./</a:t>
            </a:r>
            <a:r>
              <a:rPr lang="es-PE" dirty="0" err="1"/>
              <a:t>mp</a:t>
            </a:r>
            <a:r>
              <a:rPr lang="es-PE" dirty="0"/>
              <a:t>)*t)-v;</a:t>
            </a:r>
          </a:p>
          <a:p>
            <a:r>
              <a:rPr lang="es-PE" dirty="0" err="1"/>
              <a:t>plot</a:t>
            </a:r>
            <a:r>
              <a:rPr lang="es-PE" dirty="0"/>
              <a:t>(</a:t>
            </a:r>
            <a:r>
              <a:rPr lang="es-PE" dirty="0" err="1"/>
              <a:t>mp,fp</a:t>
            </a:r>
            <a:r>
              <a:rPr lang="es-PE" dirty="0"/>
              <a:t>),</a:t>
            </a:r>
            <a:r>
              <a:rPr lang="es-PE" dirty="0" err="1"/>
              <a:t>grid</a:t>
            </a:r>
            <a:endParaRPr lang="es-PE" dirty="0"/>
          </a:p>
        </p:txBody>
      </p:sp>
      <p:sp>
        <p:nvSpPr>
          <p:cNvPr id="7" name="TextBox 6">
            <a:extLst>
              <a:ext uri="{FF2B5EF4-FFF2-40B4-BE49-F238E27FC236}">
                <a16:creationId xmlns:a16="http://schemas.microsoft.com/office/drawing/2014/main" id="{1AD59F4C-E067-4AD2-A174-A99B3070953D}"/>
              </a:ext>
            </a:extLst>
          </p:cNvPr>
          <p:cNvSpPr txBox="1"/>
          <p:nvPr/>
        </p:nvSpPr>
        <p:spPr>
          <a:xfrm>
            <a:off x="5583115" y="817684"/>
            <a:ext cx="2919047" cy="369332"/>
          </a:xfrm>
          <a:prstGeom prst="rect">
            <a:avLst/>
          </a:prstGeom>
          <a:noFill/>
        </p:spPr>
        <p:txBody>
          <a:bodyPr wrap="square" rtlCol="0">
            <a:spAutoFit/>
          </a:bodyPr>
          <a:lstStyle/>
          <a:p>
            <a:r>
              <a:rPr lang="es-PE" dirty="0">
                <a:latin typeface="Times New Roman" panose="02020603050405020304" pitchFamily="18" charset="0"/>
                <a:cs typeface="Times New Roman" panose="02020603050405020304" pitchFamily="18" charset="0"/>
              </a:rPr>
              <a:t>In Matlab</a:t>
            </a:r>
          </a:p>
        </p:txBody>
      </p:sp>
      <p:pic>
        <p:nvPicPr>
          <p:cNvPr id="10" name="Picture 9">
            <a:extLst>
              <a:ext uri="{FF2B5EF4-FFF2-40B4-BE49-F238E27FC236}">
                <a16:creationId xmlns:a16="http://schemas.microsoft.com/office/drawing/2014/main" id="{2E38CD2D-A2F3-45AE-B59B-B3D99383AE13}"/>
              </a:ext>
            </a:extLst>
          </p:cNvPr>
          <p:cNvPicPr>
            <a:picLocks noChangeAspect="1"/>
          </p:cNvPicPr>
          <p:nvPr/>
        </p:nvPicPr>
        <p:blipFill>
          <a:blip r:embed="rId2"/>
          <a:stretch>
            <a:fillRect/>
          </a:stretch>
        </p:blipFill>
        <p:spPr>
          <a:xfrm>
            <a:off x="0" y="360540"/>
            <a:ext cx="4766595" cy="5616087"/>
          </a:xfrm>
          <a:prstGeom prst="rect">
            <a:avLst/>
          </a:prstGeom>
        </p:spPr>
      </p:pic>
    </p:spTree>
    <p:extLst>
      <p:ext uri="{BB962C8B-B14F-4D97-AF65-F5344CB8AC3E}">
        <p14:creationId xmlns:p14="http://schemas.microsoft.com/office/powerpoint/2010/main" val="125671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4C17A45F-A25B-4363-9E30-AC31E8EB76BB}"/>
              </a:ext>
            </a:extLst>
          </p:cNvPr>
          <p:cNvSpPr>
            <a:spLocks noGrp="1" noChangeArrowheads="1"/>
          </p:cNvSpPr>
          <p:nvPr>
            <p:ph type="title"/>
          </p:nvPr>
        </p:nvSpPr>
        <p:spPr>
          <a:xfrm>
            <a:off x="628650" y="365127"/>
            <a:ext cx="7886700" cy="1082674"/>
          </a:xfrm>
        </p:spPr>
        <p:txBody>
          <a:bodyPr/>
          <a:lstStyle/>
          <a:p>
            <a:pPr eaLnBrk="1" hangingPunct="1"/>
            <a:r>
              <a:rPr lang="en-US" altLang="es-PE" dirty="0">
                <a:latin typeface="Times New Roman" panose="02020603050405020304" pitchFamily="18" charset="0"/>
                <a:cs typeface="Times New Roman" panose="02020603050405020304" pitchFamily="18" charset="0"/>
              </a:rPr>
              <a:t>3. Numerical Methods</a:t>
            </a:r>
          </a:p>
        </p:txBody>
      </p:sp>
      <p:sp>
        <p:nvSpPr>
          <p:cNvPr id="51205" name="Rectangle 3">
            <a:extLst>
              <a:ext uri="{FF2B5EF4-FFF2-40B4-BE49-F238E27FC236}">
                <a16:creationId xmlns:a16="http://schemas.microsoft.com/office/drawing/2014/main" id="{162E5E30-C07C-4332-A458-92A987834C64}"/>
              </a:ext>
            </a:extLst>
          </p:cNvPr>
          <p:cNvSpPr>
            <a:spLocks noGrp="1" noChangeArrowheads="1"/>
          </p:cNvSpPr>
          <p:nvPr>
            <p:ph type="body" idx="1"/>
          </p:nvPr>
        </p:nvSpPr>
        <p:spPr>
          <a:xfrm>
            <a:off x="457200" y="1447800"/>
            <a:ext cx="8229600" cy="3159369"/>
          </a:xfrm>
        </p:spPr>
        <p:txBody>
          <a:bodyPr>
            <a:normAutofit fontScale="92500" lnSpcReduction="10000"/>
          </a:bodyPr>
          <a:lstStyle/>
          <a:p>
            <a:pPr algn="just" eaLnBrk="1" hangingPunct="1">
              <a:buFont typeface="Wingdings" panose="05000000000000000000" pitchFamily="2" charset="2"/>
              <a:buNone/>
            </a:pPr>
            <a:r>
              <a:rPr lang="en-US" altLang="es-PE" dirty="0">
                <a:latin typeface="Times New Roman" panose="02020603050405020304" pitchFamily="18" charset="0"/>
                <a:cs typeface="Times New Roman" panose="02020603050405020304" pitchFamily="18" charset="0"/>
              </a:rPr>
              <a:t> 	Many methods are available to solve nonlinear equations:</a:t>
            </a:r>
          </a:p>
          <a:p>
            <a:pPr eaLnBrk="1" hangingPunct="1">
              <a:buFont typeface="Wingdings" panose="05000000000000000000" pitchFamily="2" charset="2"/>
              <a:buNone/>
            </a:pPr>
            <a:endParaRPr lang="en-US" altLang="es-PE" sz="2400" dirty="0">
              <a:latin typeface="Times New Roman" panose="02020603050405020304" pitchFamily="18" charset="0"/>
              <a:cs typeface="Times New Roman" panose="02020603050405020304" pitchFamily="18" charset="0"/>
            </a:endParaRPr>
          </a:p>
          <a:p>
            <a:pPr lvl="1" eaLnBrk="1" hangingPunct="1">
              <a:lnSpc>
                <a:spcPct val="150000"/>
              </a:lnSpc>
              <a:spcBef>
                <a:spcPts val="0"/>
              </a:spcBef>
              <a:buClr>
                <a:schemeClr val="tx1"/>
              </a:buClr>
              <a:buFont typeface="Wingdings" panose="05000000000000000000" pitchFamily="2" charset="2"/>
              <a:buChar char="q"/>
            </a:pPr>
            <a:r>
              <a:rPr lang="en-US" altLang="es-PE" sz="2800" b="1" dirty="0">
                <a:latin typeface="Times New Roman" panose="02020603050405020304" pitchFamily="18" charset="0"/>
                <a:cs typeface="Times New Roman" panose="02020603050405020304" pitchFamily="18" charset="0"/>
              </a:rPr>
              <a:t>Bisection Method</a:t>
            </a:r>
          </a:p>
          <a:p>
            <a:pPr lvl="1" eaLnBrk="1" hangingPunct="1">
              <a:lnSpc>
                <a:spcPct val="150000"/>
              </a:lnSpc>
              <a:spcBef>
                <a:spcPts val="0"/>
              </a:spcBef>
              <a:buClr>
                <a:schemeClr val="tx1"/>
              </a:buClr>
              <a:buFont typeface="Wingdings" panose="05000000000000000000" pitchFamily="2" charset="2"/>
              <a:buChar char="q"/>
            </a:pPr>
            <a:r>
              <a:rPr lang="en-US" altLang="es-PE" sz="2800" b="1" dirty="0">
                <a:latin typeface="Times New Roman" panose="02020603050405020304" pitchFamily="18" charset="0"/>
                <a:cs typeface="Times New Roman" panose="02020603050405020304" pitchFamily="18" charset="0"/>
              </a:rPr>
              <a:t>False Position Method</a:t>
            </a:r>
          </a:p>
          <a:p>
            <a:pPr lvl="1" eaLnBrk="1" hangingPunct="1">
              <a:lnSpc>
                <a:spcPct val="150000"/>
              </a:lnSpc>
              <a:spcBef>
                <a:spcPts val="0"/>
              </a:spcBef>
              <a:buClr>
                <a:schemeClr val="tx1"/>
              </a:buClr>
              <a:buFont typeface="Wingdings" panose="05000000000000000000" pitchFamily="2" charset="2"/>
              <a:buChar char="q"/>
            </a:pPr>
            <a:r>
              <a:rPr lang="en-US" altLang="es-PE" sz="2800" dirty="0">
                <a:solidFill>
                  <a:srgbClr val="FF0000"/>
                </a:solidFill>
                <a:latin typeface="Times New Roman" panose="02020603050405020304" pitchFamily="18" charset="0"/>
                <a:cs typeface="Times New Roman" panose="02020603050405020304" pitchFamily="18" charset="0"/>
              </a:rPr>
              <a:t>Newton’s Method</a:t>
            </a:r>
          </a:p>
          <a:p>
            <a:pPr lvl="1" eaLnBrk="1" hangingPunct="1">
              <a:lnSpc>
                <a:spcPct val="150000"/>
              </a:lnSpc>
              <a:spcBef>
                <a:spcPts val="0"/>
              </a:spcBef>
              <a:buClr>
                <a:schemeClr val="tx1"/>
              </a:buClr>
              <a:buFont typeface="Wingdings" panose="05000000000000000000" pitchFamily="2" charset="2"/>
              <a:buChar char="q"/>
            </a:pPr>
            <a:r>
              <a:rPr lang="en-US" altLang="es-PE" sz="2800" dirty="0">
                <a:solidFill>
                  <a:srgbClr val="FF0000"/>
                </a:solidFill>
                <a:latin typeface="Times New Roman" panose="02020603050405020304" pitchFamily="18" charset="0"/>
                <a:cs typeface="Times New Roman" panose="02020603050405020304" pitchFamily="18" charset="0"/>
              </a:rPr>
              <a:t>Secant Method</a:t>
            </a:r>
            <a:r>
              <a:rPr lang="en-US" altLang="es-PE" sz="2800" dirty="0">
                <a:latin typeface="Times New Roman" panose="02020603050405020304" pitchFamily="18" charset="0"/>
                <a:cs typeface="Times New Roman" panose="02020603050405020304" pitchFamily="18" charset="0"/>
              </a:rPr>
              <a:t> </a:t>
            </a:r>
          </a:p>
        </p:txBody>
      </p:sp>
      <p:sp>
        <p:nvSpPr>
          <p:cNvPr id="143364" name="Text Box 4">
            <a:extLst>
              <a:ext uri="{FF2B5EF4-FFF2-40B4-BE49-F238E27FC236}">
                <a16:creationId xmlns:a16="http://schemas.microsoft.com/office/drawing/2014/main" id="{7ABA2FE9-5A31-402D-8A50-19513EA18335}"/>
              </a:ext>
            </a:extLst>
          </p:cNvPr>
          <p:cNvSpPr txBox="1">
            <a:spLocks noChangeArrowheads="1"/>
          </p:cNvSpPr>
          <p:nvPr/>
        </p:nvSpPr>
        <p:spPr bwMode="auto">
          <a:xfrm>
            <a:off x="5105402" y="3587263"/>
            <a:ext cx="3048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s-PE" sz="2400" dirty="0">
                <a:solidFill>
                  <a:srgbClr val="FF0000"/>
                </a:solidFill>
                <a:latin typeface="Times New Roman" panose="02020603050405020304" pitchFamily="18" charset="0"/>
                <a:cs typeface="Times New Roman" panose="02020603050405020304" pitchFamily="18" charset="0"/>
              </a:rPr>
              <a:t>These will be covered in Next Class</a:t>
            </a:r>
          </a:p>
        </p:txBody>
      </p:sp>
      <p:sp>
        <p:nvSpPr>
          <p:cNvPr id="143365" name="Rectangle 5">
            <a:extLst>
              <a:ext uri="{FF2B5EF4-FFF2-40B4-BE49-F238E27FC236}">
                <a16:creationId xmlns:a16="http://schemas.microsoft.com/office/drawing/2014/main" id="{211D7233-4480-4AE6-9025-76EAA08AD298}"/>
              </a:ext>
            </a:extLst>
          </p:cNvPr>
          <p:cNvSpPr>
            <a:spLocks noChangeArrowheads="1"/>
          </p:cNvSpPr>
          <p:nvPr/>
        </p:nvSpPr>
        <p:spPr bwMode="auto">
          <a:xfrm>
            <a:off x="914398" y="3244366"/>
            <a:ext cx="2971802" cy="15591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s-PE" altLang="es-PE">
              <a:latin typeface="Times New Roman" panose="02020603050405020304" pitchFamily="18" charset="0"/>
              <a:cs typeface="Times New Roman" panose="02020603050405020304" pitchFamily="18" charset="0"/>
            </a:endParaRPr>
          </a:p>
        </p:txBody>
      </p:sp>
      <p:sp>
        <p:nvSpPr>
          <p:cNvPr id="143366" name="Line 6">
            <a:extLst>
              <a:ext uri="{FF2B5EF4-FFF2-40B4-BE49-F238E27FC236}">
                <a16:creationId xmlns:a16="http://schemas.microsoft.com/office/drawing/2014/main" id="{809C8BE8-84ED-4A32-BE8B-E5FBD6A9C4D0}"/>
              </a:ext>
            </a:extLst>
          </p:cNvPr>
          <p:cNvSpPr>
            <a:spLocks noChangeShapeType="1"/>
          </p:cNvSpPr>
          <p:nvPr/>
        </p:nvSpPr>
        <p:spPr bwMode="auto">
          <a:xfrm>
            <a:off x="4152900" y="4023276"/>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089B427-B298-405F-80CE-A11072619D39}"/>
              </a:ext>
            </a:extLst>
          </p:cNvPr>
          <p:cNvSpPr txBox="1"/>
          <p:nvPr/>
        </p:nvSpPr>
        <p:spPr>
          <a:xfrm>
            <a:off x="5562600" y="2230314"/>
            <a:ext cx="2259623" cy="954107"/>
          </a:xfrm>
          <a:prstGeom prst="rect">
            <a:avLst/>
          </a:prstGeom>
          <a:noFill/>
        </p:spPr>
        <p:txBody>
          <a:bodyPr wrap="square" rtlCol="0">
            <a:spAutoFit/>
          </a:bodyPr>
          <a:lstStyle/>
          <a:p>
            <a:pPr algn="ctr"/>
            <a:r>
              <a:rPr lang="en-US" altLang="es-PE" sz="2800" dirty="0">
                <a:latin typeface="Times New Roman" panose="02020603050405020304" pitchFamily="18" charset="0"/>
                <a:cs typeface="Times New Roman" panose="02020603050405020304" pitchFamily="18" charset="0"/>
              </a:rPr>
              <a:t>Bracketing Methods</a:t>
            </a:r>
            <a:endParaRPr lang="es-PE" sz="2800" dirty="0"/>
          </a:p>
        </p:txBody>
      </p:sp>
      <p:sp>
        <p:nvSpPr>
          <p:cNvPr id="10" name="Line 6">
            <a:extLst>
              <a:ext uri="{FF2B5EF4-FFF2-40B4-BE49-F238E27FC236}">
                <a16:creationId xmlns:a16="http://schemas.microsoft.com/office/drawing/2014/main" id="{A0CD0936-9146-4A25-A58F-C3599DAC96E5}"/>
              </a:ext>
            </a:extLst>
          </p:cNvPr>
          <p:cNvSpPr>
            <a:spLocks noChangeShapeType="1"/>
          </p:cNvSpPr>
          <p:nvPr/>
        </p:nvSpPr>
        <p:spPr bwMode="auto">
          <a:xfrm>
            <a:off x="4724400" y="2637022"/>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365"/>
                                        </p:tgtEl>
                                        <p:attrNameLst>
                                          <p:attrName>style.visibility</p:attrName>
                                        </p:attrNameLst>
                                      </p:cBhvr>
                                      <p:to>
                                        <p:strVal val="visible"/>
                                      </p:to>
                                    </p:set>
                                    <p:animEffect transition="in" filter="box(in)">
                                      <p:cBhvr>
                                        <p:cTn id="7" dur="500"/>
                                        <p:tgtEl>
                                          <p:spTgt spid="14336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3364"/>
                                        </p:tgtEl>
                                        <p:attrNameLst>
                                          <p:attrName>style.visibility</p:attrName>
                                        </p:attrNameLst>
                                      </p:cBhvr>
                                      <p:to>
                                        <p:strVal val="visible"/>
                                      </p:to>
                                    </p:set>
                                    <p:animEffect transition="in" filter="box(in)">
                                      <p:cBhvr>
                                        <p:cTn id="10" dur="500"/>
                                        <p:tgtEl>
                                          <p:spTgt spid="143364"/>
                                        </p:tgtEl>
                                      </p:cBhvr>
                                    </p:animEffect>
                                  </p:childTnLst>
                                </p:cTn>
                              </p:par>
                              <p:par>
                                <p:cTn id="11" presetID="4" presetClass="entr" presetSubtype="16" fill="hold" nodeType="withEffect">
                                  <p:stCondLst>
                                    <p:cond delay="0"/>
                                  </p:stCondLst>
                                  <p:childTnLst>
                                    <p:set>
                                      <p:cBhvr>
                                        <p:cTn id="12" dur="1" fill="hold">
                                          <p:stCondLst>
                                            <p:cond delay="0"/>
                                          </p:stCondLst>
                                        </p:cTn>
                                        <p:tgtEl>
                                          <p:spTgt spid="143366"/>
                                        </p:tgtEl>
                                        <p:attrNameLst>
                                          <p:attrName>style.visibility</p:attrName>
                                        </p:attrNameLst>
                                      </p:cBhvr>
                                      <p:to>
                                        <p:strVal val="visible"/>
                                      </p:to>
                                    </p:set>
                                    <p:animEffect transition="in" filter="box(in)">
                                      <p:cBhvr>
                                        <p:cTn id="13" dur="500"/>
                                        <p:tgtEl>
                                          <p:spTgt spid="143366"/>
                                        </p:tgtEl>
                                      </p:cBhvr>
                                    </p:animEffect>
                                  </p:childTnLst>
                                </p:cTn>
                              </p:par>
                              <p:par>
                                <p:cTn id="14" presetID="4" presetClass="entr" presetSubtype="16"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p:bldP spid="14336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a:extLst>
              <a:ext uri="{FF2B5EF4-FFF2-40B4-BE49-F238E27FC236}">
                <a16:creationId xmlns:a16="http://schemas.microsoft.com/office/drawing/2014/main" id="{ECD6AAAF-98DC-4A47-9D8D-A6A1622AF581}"/>
              </a:ext>
            </a:extLst>
          </p:cNvPr>
          <p:cNvSpPr>
            <a:spLocks noGrp="1" noChangeArrowheads="1"/>
          </p:cNvSpPr>
          <p:nvPr>
            <p:ph type="title"/>
          </p:nvPr>
        </p:nvSpPr>
        <p:spPr>
          <a:xfrm>
            <a:off x="628650" y="365126"/>
            <a:ext cx="7886700" cy="1155371"/>
          </a:xfrm>
        </p:spPr>
        <p:txBody>
          <a:bodyPr/>
          <a:lstStyle/>
          <a:p>
            <a:pPr eaLnBrk="1" hangingPunct="1"/>
            <a:r>
              <a:rPr lang="en-US" altLang="es-PE" dirty="0">
                <a:solidFill>
                  <a:schemeClr val="tx1"/>
                </a:solidFill>
                <a:latin typeface="Times New Roman" panose="02020603050405020304" pitchFamily="18" charset="0"/>
                <a:cs typeface="Times New Roman" panose="02020603050405020304" pitchFamily="18" charset="0"/>
              </a:rPr>
              <a:t>3.1. Bracketing Methods</a:t>
            </a:r>
          </a:p>
        </p:txBody>
      </p:sp>
      <p:sp>
        <p:nvSpPr>
          <p:cNvPr id="52229" name="Rectangle 3">
            <a:extLst>
              <a:ext uri="{FF2B5EF4-FFF2-40B4-BE49-F238E27FC236}">
                <a16:creationId xmlns:a16="http://schemas.microsoft.com/office/drawing/2014/main" id="{47C8A254-A42F-4D08-BC4B-659DE019B541}"/>
              </a:ext>
            </a:extLst>
          </p:cNvPr>
          <p:cNvSpPr>
            <a:spLocks noGrp="1" noChangeArrowheads="1"/>
          </p:cNvSpPr>
          <p:nvPr>
            <p:ph type="body" idx="1"/>
          </p:nvPr>
        </p:nvSpPr>
        <p:spPr>
          <a:xfrm>
            <a:off x="628650" y="1825625"/>
            <a:ext cx="7886700" cy="3792660"/>
          </a:xfrm>
        </p:spPr>
        <p:txBody>
          <a:bodyPr>
            <a:normAutofit/>
          </a:bodyPr>
          <a:lstStyle/>
          <a:p>
            <a:pPr algn="just" eaLnBrk="1" hangingPunct="1"/>
            <a:r>
              <a:rPr lang="en-US" altLang="es-PE" dirty="0">
                <a:latin typeface="Times New Roman" panose="02020603050405020304" pitchFamily="18" charset="0"/>
                <a:cs typeface="Times New Roman" panose="02020603050405020304" pitchFamily="18" charset="0"/>
              </a:rPr>
              <a:t>In bracketing methods, the method starts with an </a:t>
            </a:r>
            <a:r>
              <a:rPr lang="en-US" altLang="es-PE" u="sng" dirty="0">
                <a:latin typeface="Times New Roman" panose="02020603050405020304" pitchFamily="18" charset="0"/>
                <a:cs typeface="Times New Roman" panose="02020603050405020304" pitchFamily="18" charset="0"/>
              </a:rPr>
              <a:t>interval</a:t>
            </a:r>
            <a:r>
              <a:rPr lang="en-US" altLang="es-PE" dirty="0">
                <a:latin typeface="Times New Roman" panose="02020603050405020304" pitchFamily="18" charset="0"/>
                <a:cs typeface="Times New Roman" panose="02020603050405020304" pitchFamily="18" charset="0"/>
              </a:rPr>
              <a:t> that contains the root and a procedure is used to obtain a smaller interval containing the root.</a:t>
            </a:r>
          </a:p>
          <a:p>
            <a:pPr algn="just" eaLnBrk="1" hangingPunct="1"/>
            <a:endParaRPr lang="en-US" altLang="es-PE" dirty="0">
              <a:latin typeface="Times New Roman" panose="02020603050405020304" pitchFamily="18" charset="0"/>
              <a:cs typeface="Times New Roman" panose="02020603050405020304" pitchFamily="18" charset="0"/>
            </a:endParaRPr>
          </a:p>
          <a:p>
            <a:pPr algn="just" eaLnBrk="1" hangingPunct="1"/>
            <a:r>
              <a:rPr lang="en-US" altLang="es-PE" dirty="0">
                <a:latin typeface="Times New Roman" panose="02020603050405020304" pitchFamily="18" charset="0"/>
                <a:cs typeface="Times New Roman" panose="02020603050405020304" pitchFamily="18" charset="0"/>
              </a:rPr>
              <a:t>Examples of bracketing methods:</a:t>
            </a:r>
          </a:p>
          <a:p>
            <a:pPr lvl="1" algn="just" eaLnBrk="1" hangingPunct="1"/>
            <a:r>
              <a:rPr lang="en-US" altLang="es-PE" sz="2800" dirty="0">
                <a:latin typeface="Times New Roman" panose="02020603050405020304" pitchFamily="18" charset="0"/>
                <a:cs typeface="Times New Roman" panose="02020603050405020304" pitchFamily="18" charset="0"/>
              </a:rPr>
              <a:t>Bisection method</a:t>
            </a:r>
          </a:p>
          <a:p>
            <a:pPr lvl="1" algn="just" eaLnBrk="1" hangingPunct="1"/>
            <a:r>
              <a:rPr lang="en-US" altLang="es-PE" sz="2800" dirty="0">
                <a:latin typeface="Times New Roman" panose="02020603050405020304" pitchFamily="18" charset="0"/>
                <a:cs typeface="Times New Roman" panose="02020603050405020304" pitchFamily="18" charset="0"/>
              </a:rPr>
              <a:t>False position method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a:extLst>
              <a:ext uri="{FF2B5EF4-FFF2-40B4-BE49-F238E27FC236}">
                <a16:creationId xmlns:a16="http://schemas.microsoft.com/office/drawing/2014/main" id="{15188405-AC3A-4F14-B56D-1F63C63EEE65}"/>
              </a:ext>
            </a:extLst>
          </p:cNvPr>
          <p:cNvSpPr>
            <a:spLocks noGrp="1" noChangeArrowheads="1"/>
          </p:cNvSpPr>
          <p:nvPr>
            <p:ph type="title"/>
          </p:nvPr>
        </p:nvSpPr>
        <p:spPr>
          <a:xfrm>
            <a:off x="628650" y="365127"/>
            <a:ext cx="7886700" cy="978594"/>
          </a:xfrm>
        </p:spPr>
        <p:txBody>
          <a:bodyPr/>
          <a:lstStyle/>
          <a:p>
            <a:pPr eaLnBrk="1" hangingPunct="1"/>
            <a:r>
              <a:rPr lang="en-US" altLang="es-PE" dirty="0">
                <a:solidFill>
                  <a:schemeClr val="tx1"/>
                </a:solidFill>
                <a:latin typeface="Times New Roman" panose="02020603050405020304" pitchFamily="18" charset="0"/>
                <a:cs typeface="Times New Roman" panose="02020603050405020304" pitchFamily="18" charset="0"/>
              </a:rPr>
              <a:t>3.2. Open Methods</a:t>
            </a:r>
          </a:p>
        </p:txBody>
      </p:sp>
      <p:sp>
        <p:nvSpPr>
          <p:cNvPr id="53253" name="Rectangle 3">
            <a:extLst>
              <a:ext uri="{FF2B5EF4-FFF2-40B4-BE49-F238E27FC236}">
                <a16:creationId xmlns:a16="http://schemas.microsoft.com/office/drawing/2014/main" id="{33D847CB-F342-4A8A-979D-2243F0625777}"/>
              </a:ext>
            </a:extLst>
          </p:cNvPr>
          <p:cNvSpPr>
            <a:spLocks noGrp="1" noChangeArrowheads="1"/>
          </p:cNvSpPr>
          <p:nvPr>
            <p:ph type="body" idx="1"/>
          </p:nvPr>
        </p:nvSpPr>
        <p:spPr>
          <a:xfrm>
            <a:off x="628650" y="1825625"/>
            <a:ext cx="7886700" cy="2904637"/>
          </a:xfrm>
        </p:spPr>
        <p:txBody>
          <a:bodyPr/>
          <a:lstStyle/>
          <a:p>
            <a:pPr algn="just" eaLnBrk="1" hangingPunct="1"/>
            <a:r>
              <a:rPr lang="en-US" altLang="es-PE" dirty="0">
                <a:latin typeface="Times New Roman" panose="02020603050405020304" pitchFamily="18" charset="0"/>
                <a:cs typeface="Times New Roman" panose="02020603050405020304" pitchFamily="18" charset="0"/>
              </a:rPr>
              <a:t>In the open methods, the method starts with one or more initial guess points. In each iteration, a new guess of the root is obtained.</a:t>
            </a:r>
          </a:p>
          <a:p>
            <a:pPr algn="just" eaLnBrk="1" hangingPunct="1"/>
            <a:r>
              <a:rPr lang="en-US" altLang="es-PE" dirty="0">
                <a:latin typeface="Times New Roman" panose="02020603050405020304" pitchFamily="18" charset="0"/>
                <a:cs typeface="Times New Roman" panose="02020603050405020304" pitchFamily="18" charset="0"/>
              </a:rPr>
              <a:t>Open methods are usually more efficient than bracketing methods.</a:t>
            </a:r>
          </a:p>
          <a:p>
            <a:pPr algn="just" eaLnBrk="1" hangingPunct="1"/>
            <a:r>
              <a:rPr lang="en-US" altLang="es-PE" dirty="0">
                <a:latin typeface="Times New Roman" panose="02020603050405020304" pitchFamily="18" charset="0"/>
                <a:cs typeface="Times New Roman" panose="02020603050405020304" pitchFamily="18" charset="0"/>
              </a:rPr>
              <a:t>They may not converge to a root.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a:extLst>
              <a:ext uri="{FF2B5EF4-FFF2-40B4-BE49-F238E27FC236}">
                <a16:creationId xmlns:a16="http://schemas.microsoft.com/office/drawing/2014/main" id="{E3070D17-A78D-480C-8103-D0A009AE2018}"/>
              </a:ext>
            </a:extLst>
          </p:cNvPr>
          <p:cNvSpPr>
            <a:spLocks noGrp="1" noChangeArrowheads="1"/>
          </p:cNvSpPr>
          <p:nvPr>
            <p:ph type="title"/>
          </p:nvPr>
        </p:nvSpPr>
        <p:spPr/>
        <p:txBody>
          <a:bodyPr/>
          <a:lstStyle/>
          <a:p>
            <a:r>
              <a:rPr lang="en-US" altLang="es-PE" dirty="0">
                <a:latin typeface="Times New Roman" panose="02020603050405020304" pitchFamily="18" charset="0"/>
                <a:cs typeface="Times New Roman" panose="02020603050405020304" pitchFamily="18" charset="0"/>
              </a:rPr>
              <a:t>3.1.1. Bisection Method</a:t>
            </a:r>
          </a:p>
        </p:txBody>
      </p:sp>
      <p:sp>
        <p:nvSpPr>
          <p:cNvPr id="56325" name="Rectangle 3">
            <a:extLst>
              <a:ext uri="{FF2B5EF4-FFF2-40B4-BE49-F238E27FC236}">
                <a16:creationId xmlns:a16="http://schemas.microsoft.com/office/drawing/2014/main" id="{AFA145B5-1776-486A-930C-8D5BF87D44F5}"/>
              </a:ext>
            </a:extLst>
          </p:cNvPr>
          <p:cNvSpPr>
            <a:spLocks noGrp="1" noChangeArrowheads="1"/>
          </p:cNvSpPr>
          <p:nvPr>
            <p:ph type="body" idx="1"/>
          </p:nvPr>
        </p:nvSpPr>
        <p:spPr>
          <a:xfrm>
            <a:off x="628650" y="1579440"/>
            <a:ext cx="7886700" cy="4351338"/>
          </a:xfrm>
        </p:spPr>
        <p:txBody>
          <a:bodyPr/>
          <a:lstStyle/>
          <a:p>
            <a:pPr algn="just" eaLnBrk="1" hangingPunct="1">
              <a:lnSpc>
                <a:spcPct val="90000"/>
              </a:lnSpc>
            </a:pPr>
            <a:r>
              <a:rPr lang="en-US" altLang="es-PE" sz="2400" dirty="0">
                <a:latin typeface="Times New Roman" panose="02020603050405020304" pitchFamily="18" charset="0"/>
                <a:cs typeface="Times New Roman" panose="02020603050405020304" pitchFamily="18" charset="0"/>
              </a:rPr>
              <a:t>The </a:t>
            </a:r>
            <a:r>
              <a:rPr lang="en-US" altLang="es-PE" sz="2400" b="1" dirty="0">
                <a:solidFill>
                  <a:srgbClr val="FF0000"/>
                </a:solidFill>
                <a:latin typeface="Times New Roman" panose="02020603050405020304" pitchFamily="18" charset="0"/>
                <a:cs typeface="Times New Roman" panose="02020603050405020304" pitchFamily="18" charset="0"/>
              </a:rPr>
              <a:t>Bisection method</a:t>
            </a:r>
            <a:r>
              <a:rPr lang="en-US" altLang="es-PE" sz="2400" dirty="0">
                <a:solidFill>
                  <a:srgbClr val="FF0000"/>
                </a:solidFill>
                <a:latin typeface="Times New Roman" panose="02020603050405020304" pitchFamily="18" charset="0"/>
                <a:cs typeface="Times New Roman" panose="02020603050405020304" pitchFamily="18" charset="0"/>
              </a:rPr>
              <a:t> </a:t>
            </a:r>
            <a:r>
              <a:rPr lang="en-US" altLang="es-PE" sz="2400" dirty="0">
                <a:latin typeface="Times New Roman" panose="02020603050405020304" pitchFamily="18" charset="0"/>
                <a:cs typeface="Times New Roman" panose="02020603050405020304" pitchFamily="18" charset="0"/>
              </a:rPr>
              <a:t>is one of the simplest methods to find a zero of a nonlinear function. </a:t>
            </a:r>
          </a:p>
          <a:p>
            <a:pPr algn="just" eaLnBrk="1" hangingPunct="1">
              <a:lnSpc>
                <a:spcPct val="90000"/>
              </a:lnSpc>
            </a:pPr>
            <a:r>
              <a:rPr lang="en-US" altLang="es-PE" sz="2400" dirty="0">
                <a:latin typeface="Times New Roman" panose="02020603050405020304" pitchFamily="18" charset="0"/>
                <a:cs typeface="Times New Roman" panose="02020603050405020304" pitchFamily="18" charset="0"/>
              </a:rPr>
              <a:t>It is also called </a:t>
            </a:r>
            <a:r>
              <a:rPr lang="en-US" altLang="es-PE" sz="2400" b="1" dirty="0">
                <a:solidFill>
                  <a:srgbClr val="FF0000"/>
                </a:solidFill>
                <a:latin typeface="Times New Roman" panose="02020603050405020304" pitchFamily="18" charset="0"/>
                <a:cs typeface="Times New Roman" panose="02020603050405020304" pitchFamily="18" charset="0"/>
              </a:rPr>
              <a:t>interval halving</a:t>
            </a:r>
            <a:r>
              <a:rPr lang="en-US" altLang="es-PE" sz="2400" dirty="0">
                <a:solidFill>
                  <a:srgbClr val="FF0000"/>
                </a:solidFill>
                <a:latin typeface="Times New Roman" panose="02020603050405020304" pitchFamily="18" charset="0"/>
                <a:cs typeface="Times New Roman" panose="02020603050405020304" pitchFamily="18" charset="0"/>
              </a:rPr>
              <a:t> </a:t>
            </a:r>
            <a:r>
              <a:rPr lang="en-US" altLang="es-PE" sz="2400" dirty="0">
                <a:latin typeface="Times New Roman" panose="02020603050405020304" pitchFamily="18" charset="0"/>
                <a:cs typeface="Times New Roman" panose="02020603050405020304" pitchFamily="18" charset="0"/>
              </a:rPr>
              <a:t>method.</a:t>
            </a:r>
          </a:p>
          <a:p>
            <a:pPr algn="just" eaLnBrk="1" hangingPunct="1">
              <a:lnSpc>
                <a:spcPct val="90000"/>
              </a:lnSpc>
            </a:pPr>
            <a:r>
              <a:rPr lang="en-US" altLang="es-PE" sz="2400" dirty="0">
                <a:latin typeface="Times New Roman" panose="02020603050405020304" pitchFamily="18" charset="0"/>
                <a:cs typeface="Times New Roman" panose="02020603050405020304" pitchFamily="18" charset="0"/>
              </a:rPr>
              <a:t>To use the Bisection method, </a:t>
            </a:r>
            <a:r>
              <a:rPr lang="en-US" altLang="es-PE" sz="2400" dirty="0">
                <a:solidFill>
                  <a:srgbClr val="FF0000"/>
                </a:solidFill>
                <a:latin typeface="Times New Roman" panose="02020603050405020304" pitchFamily="18" charset="0"/>
                <a:cs typeface="Times New Roman" panose="02020603050405020304" pitchFamily="18" charset="0"/>
              </a:rPr>
              <a:t>one needs an initial interval </a:t>
            </a:r>
            <a:r>
              <a:rPr lang="en-US" altLang="es-PE" sz="2400" dirty="0">
                <a:latin typeface="Times New Roman" panose="02020603050405020304" pitchFamily="18" charset="0"/>
                <a:cs typeface="Times New Roman" panose="02020603050405020304" pitchFamily="18" charset="0"/>
              </a:rPr>
              <a:t>that is known to contain a zero of the function. </a:t>
            </a:r>
          </a:p>
          <a:p>
            <a:pPr algn="just" eaLnBrk="1" hangingPunct="1">
              <a:lnSpc>
                <a:spcPct val="90000"/>
              </a:lnSpc>
            </a:pPr>
            <a:r>
              <a:rPr lang="en-US" altLang="es-PE" sz="2400" dirty="0">
                <a:latin typeface="Times New Roman" panose="02020603050405020304" pitchFamily="18" charset="0"/>
                <a:cs typeface="Times New Roman" panose="02020603050405020304" pitchFamily="18" charset="0"/>
              </a:rPr>
              <a:t>The method systematically reduces the interval. It does this by dividing the interval into two equal parts, performs a simple test and based on the result of the test, half of the interval is thrown away.</a:t>
            </a:r>
          </a:p>
          <a:p>
            <a:pPr algn="just" eaLnBrk="1" hangingPunct="1">
              <a:lnSpc>
                <a:spcPct val="90000"/>
              </a:lnSpc>
            </a:pPr>
            <a:r>
              <a:rPr lang="en-US" altLang="es-PE" sz="2400" dirty="0">
                <a:latin typeface="Times New Roman" panose="02020603050405020304" pitchFamily="18" charset="0"/>
                <a:cs typeface="Times New Roman" panose="02020603050405020304" pitchFamily="18" charset="0"/>
              </a:rPr>
              <a:t>The procedure is repeated until the desired interval error is obtained.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a:extLst>
              <a:ext uri="{FF2B5EF4-FFF2-40B4-BE49-F238E27FC236}">
                <a16:creationId xmlns:a16="http://schemas.microsoft.com/office/drawing/2014/main" id="{8F443002-1497-4719-A8B6-644DF6B14CFD}"/>
              </a:ext>
            </a:extLst>
          </p:cNvPr>
          <p:cNvSpPr>
            <a:spLocks noGrp="1" noChangeArrowheads="1"/>
          </p:cNvSpPr>
          <p:nvPr>
            <p:ph type="title"/>
          </p:nvPr>
        </p:nvSpPr>
        <p:spPr>
          <a:xfrm>
            <a:off x="628650" y="365127"/>
            <a:ext cx="7886700" cy="915986"/>
          </a:xfrm>
        </p:spPr>
        <p:txBody>
          <a:bodyPr/>
          <a:lstStyle/>
          <a:p>
            <a:pPr eaLnBrk="1" hangingPunct="1"/>
            <a:r>
              <a:rPr lang="en-US" altLang="es-PE" dirty="0">
                <a:solidFill>
                  <a:srgbClr val="FF0000"/>
                </a:solidFill>
                <a:latin typeface="Times New Roman" panose="02020603050405020304" pitchFamily="18" charset="0"/>
                <a:cs typeface="Times New Roman" panose="02020603050405020304" pitchFamily="18" charset="0"/>
              </a:rPr>
              <a:t>Intermediate Value Theorem</a:t>
            </a:r>
          </a:p>
        </p:txBody>
      </p:sp>
      <p:sp>
        <p:nvSpPr>
          <p:cNvPr id="57349" name="Rectangle 3">
            <a:extLst>
              <a:ext uri="{FF2B5EF4-FFF2-40B4-BE49-F238E27FC236}">
                <a16:creationId xmlns:a16="http://schemas.microsoft.com/office/drawing/2014/main" id="{CC35A4F0-920F-420E-B72E-00220EFB3B7C}"/>
              </a:ext>
            </a:extLst>
          </p:cNvPr>
          <p:cNvSpPr>
            <a:spLocks noGrp="1" noChangeArrowheads="1"/>
          </p:cNvSpPr>
          <p:nvPr>
            <p:ph type="body" idx="1"/>
          </p:nvPr>
        </p:nvSpPr>
        <p:spPr>
          <a:xfrm>
            <a:off x="457200" y="1600200"/>
            <a:ext cx="4958860" cy="4530725"/>
          </a:xfrm>
        </p:spPr>
        <p:txBody>
          <a:bodyPr>
            <a:normAutofit/>
          </a:bodyPr>
          <a:lstStyle/>
          <a:p>
            <a:pPr eaLnBrk="1" hangingPunct="1"/>
            <a:r>
              <a:rPr lang="en-US" altLang="es-PE" dirty="0">
                <a:latin typeface="Times New Roman" panose="02020603050405020304" pitchFamily="18" charset="0"/>
                <a:cs typeface="Times New Roman" panose="02020603050405020304" pitchFamily="18" charset="0"/>
              </a:rPr>
              <a:t>Let f(x) be defined on the interval [</a:t>
            </a:r>
            <a:r>
              <a:rPr lang="en-US" altLang="es-PE" dirty="0" err="1">
                <a:latin typeface="Times New Roman" panose="02020603050405020304" pitchFamily="18" charset="0"/>
                <a:cs typeface="Times New Roman" panose="02020603050405020304" pitchFamily="18" charset="0"/>
              </a:rPr>
              <a:t>a,b</a:t>
            </a:r>
            <a:r>
              <a:rPr lang="en-US" altLang="es-PE" dirty="0">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None/>
            </a:pPr>
            <a:r>
              <a:rPr lang="en-US" altLang="es-PE" dirty="0">
                <a:latin typeface="Times New Roman" panose="02020603050405020304" pitchFamily="18" charset="0"/>
                <a:cs typeface="Times New Roman" panose="02020603050405020304" pitchFamily="18" charset="0"/>
              </a:rPr>
              <a:t> </a:t>
            </a:r>
          </a:p>
          <a:p>
            <a:pPr eaLnBrk="1" hangingPunct="1"/>
            <a:r>
              <a:rPr lang="en-US" altLang="es-PE" u="sng" dirty="0">
                <a:solidFill>
                  <a:srgbClr val="FF0000"/>
                </a:solidFill>
                <a:latin typeface="Times New Roman" panose="02020603050405020304" pitchFamily="18" charset="0"/>
                <a:cs typeface="Times New Roman" panose="02020603050405020304" pitchFamily="18" charset="0"/>
              </a:rPr>
              <a:t>Intermediate value theorem:</a:t>
            </a:r>
          </a:p>
          <a:p>
            <a:pPr algn="just" eaLnBrk="1" hangingPunct="1">
              <a:buFont typeface="Wingdings" panose="05000000000000000000" pitchFamily="2" charset="2"/>
              <a:buNone/>
            </a:pPr>
            <a:r>
              <a:rPr lang="en-US" altLang="es-PE" dirty="0">
                <a:latin typeface="Times New Roman" panose="02020603050405020304" pitchFamily="18" charset="0"/>
                <a:cs typeface="Times New Roman" panose="02020603050405020304" pitchFamily="18" charset="0"/>
              </a:rPr>
              <a:t>   if a function is </a:t>
            </a:r>
            <a:r>
              <a:rPr lang="en-US" altLang="es-PE" u="sng" dirty="0">
                <a:solidFill>
                  <a:srgbClr val="0033CC"/>
                </a:solidFill>
                <a:latin typeface="Times New Roman" panose="02020603050405020304" pitchFamily="18" charset="0"/>
                <a:cs typeface="Times New Roman" panose="02020603050405020304" pitchFamily="18" charset="0"/>
              </a:rPr>
              <a:t>continuous</a:t>
            </a:r>
            <a:r>
              <a:rPr lang="en-US" altLang="es-PE" dirty="0">
                <a:latin typeface="Times New Roman" panose="02020603050405020304" pitchFamily="18" charset="0"/>
                <a:cs typeface="Times New Roman" panose="02020603050405020304" pitchFamily="18" charset="0"/>
              </a:rPr>
              <a:t> and f(a) and f(b) have </a:t>
            </a:r>
            <a:r>
              <a:rPr lang="en-US" altLang="es-PE" u="sng" dirty="0">
                <a:solidFill>
                  <a:srgbClr val="0033CC"/>
                </a:solidFill>
                <a:latin typeface="Times New Roman" panose="02020603050405020304" pitchFamily="18" charset="0"/>
                <a:cs typeface="Times New Roman" panose="02020603050405020304" pitchFamily="18" charset="0"/>
              </a:rPr>
              <a:t>different signs</a:t>
            </a:r>
            <a:r>
              <a:rPr lang="en-US" altLang="es-PE" dirty="0">
                <a:latin typeface="Times New Roman" panose="02020603050405020304" pitchFamily="18" charset="0"/>
                <a:cs typeface="Times New Roman" panose="02020603050405020304" pitchFamily="18" charset="0"/>
              </a:rPr>
              <a:t> then the function has at least one zero in the interval [</a:t>
            </a:r>
            <a:r>
              <a:rPr lang="en-US" altLang="es-PE" dirty="0" err="1">
                <a:latin typeface="Times New Roman" panose="02020603050405020304" pitchFamily="18" charset="0"/>
                <a:cs typeface="Times New Roman" panose="02020603050405020304" pitchFamily="18" charset="0"/>
              </a:rPr>
              <a:t>a,b</a:t>
            </a:r>
            <a:r>
              <a:rPr lang="en-US" altLang="es-PE" dirty="0">
                <a:latin typeface="Times New Roman" panose="02020603050405020304" pitchFamily="18" charset="0"/>
                <a:cs typeface="Times New Roman" panose="02020603050405020304" pitchFamily="18" charset="0"/>
              </a:rPr>
              <a:t>].</a:t>
            </a:r>
          </a:p>
        </p:txBody>
      </p:sp>
      <p:sp>
        <p:nvSpPr>
          <p:cNvPr id="57350" name="Line 4">
            <a:extLst>
              <a:ext uri="{FF2B5EF4-FFF2-40B4-BE49-F238E27FC236}">
                <a16:creationId xmlns:a16="http://schemas.microsoft.com/office/drawing/2014/main" id="{746A24FF-E3FC-4126-948B-D47759DBAB85}"/>
              </a:ext>
            </a:extLst>
          </p:cNvPr>
          <p:cNvSpPr>
            <a:spLocks noChangeShapeType="1"/>
          </p:cNvSpPr>
          <p:nvPr/>
        </p:nvSpPr>
        <p:spPr bwMode="auto">
          <a:xfrm>
            <a:off x="5715000" y="3733800"/>
            <a:ext cx="2971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57351" name="Line 5">
            <a:extLst>
              <a:ext uri="{FF2B5EF4-FFF2-40B4-BE49-F238E27FC236}">
                <a16:creationId xmlns:a16="http://schemas.microsoft.com/office/drawing/2014/main" id="{5B8930C7-2267-477F-AE78-95940534C051}"/>
              </a:ext>
            </a:extLst>
          </p:cNvPr>
          <p:cNvSpPr>
            <a:spLocks noChangeShapeType="1"/>
          </p:cNvSpPr>
          <p:nvPr/>
        </p:nvSpPr>
        <p:spPr bwMode="auto">
          <a:xfrm flipV="1">
            <a:off x="6172200" y="2286000"/>
            <a:ext cx="0" cy="2362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57352" name="Freeform 6">
            <a:extLst>
              <a:ext uri="{FF2B5EF4-FFF2-40B4-BE49-F238E27FC236}">
                <a16:creationId xmlns:a16="http://schemas.microsoft.com/office/drawing/2014/main" id="{F9E63E3A-DE4F-4163-A07D-07BD2078A4A4}"/>
              </a:ext>
            </a:extLst>
          </p:cNvPr>
          <p:cNvSpPr>
            <a:spLocks/>
          </p:cNvSpPr>
          <p:nvPr/>
        </p:nvSpPr>
        <p:spPr bwMode="auto">
          <a:xfrm>
            <a:off x="6553200" y="2895600"/>
            <a:ext cx="1676400" cy="1295400"/>
          </a:xfrm>
          <a:custGeom>
            <a:avLst/>
            <a:gdLst>
              <a:gd name="T0" fmla="*/ 0 w 1056"/>
              <a:gd name="T1" fmla="*/ 0 h 816"/>
              <a:gd name="T2" fmla="*/ 2147483647 w 1056"/>
              <a:gd name="T3" fmla="*/ 2147483647 h 816"/>
              <a:gd name="T4" fmla="*/ 2147483647 w 1056"/>
              <a:gd name="T5" fmla="*/ 2147483647 h 816"/>
              <a:gd name="T6" fmla="*/ 2147483647 w 1056"/>
              <a:gd name="T7" fmla="*/ 2147483647 h 816"/>
              <a:gd name="T8" fmla="*/ 0 60000 65536"/>
              <a:gd name="T9" fmla="*/ 0 60000 65536"/>
              <a:gd name="T10" fmla="*/ 0 60000 65536"/>
              <a:gd name="T11" fmla="*/ 0 60000 65536"/>
              <a:gd name="T12" fmla="*/ 0 w 1056"/>
              <a:gd name="T13" fmla="*/ 0 h 816"/>
              <a:gd name="T14" fmla="*/ 1056 w 1056"/>
              <a:gd name="T15" fmla="*/ 816 h 816"/>
            </a:gdLst>
            <a:ahLst/>
            <a:cxnLst>
              <a:cxn ang="T8">
                <a:pos x="T0" y="T1"/>
              </a:cxn>
              <a:cxn ang="T9">
                <a:pos x="T2" y="T3"/>
              </a:cxn>
              <a:cxn ang="T10">
                <a:pos x="T4" y="T5"/>
              </a:cxn>
              <a:cxn ang="T11">
                <a:pos x="T6" y="T7"/>
              </a:cxn>
            </a:cxnLst>
            <a:rect l="T12" t="T13" r="T14" b="T15"/>
            <a:pathLst>
              <a:path w="1056" h="816">
                <a:moveTo>
                  <a:pt x="0" y="0"/>
                </a:moveTo>
                <a:cubicBezTo>
                  <a:pt x="20" y="112"/>
                  <a:pt x="40" y="224"/>
                  <a:pt x="144" y="336"/>
                </a:cubicBezTo>
                <a:cubicBezTo>
                  <a:pt x="248" y="448"/>
                  <a:pt x="472" y="592"/>
                  <a:pt x="624" y="672"/>
                </a:cubicBezTo>
                <a:cubicBezTo>
                  <a:pt x="776" y="752"/>
                  <a:pt x="916" y="784"/>
                  <a:pt x="1056" y="816"/>
                </a:cubicBezTo>
              </a:path>
            </a:pathLst>
          </a:custGeom>
          <a:noFill/>
          <a:ln w="76200">
            <a:solidFill>
              <a:schemeClr val="hlink"/>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57353" name="Line 7">
            <a:extLst>
              <a:ext uri="{FF2B5EF4-FFF2-40B4-BE49-F238E27FC236}">
                <a16:creationId xmlns:a16="http://schemas.microsoft.com/office/drawing/2014/main" id="{38752A7E-C0B2-4ACD-968A-B83899C1023C}"/>
              </a:ext>
            </a:extLst>
          </p:cNvPr>
          <p:cNvSpPr>
            <a:spLocks noChangeShapeType="1"/>
          </p:cNvSpPr>
          <p:nvPr/>
        </p:nvSpPr>
        <p:spPr bwMode="auto">
          <a:xfrm>
            <a:off x="6553200" y="2895600"/>
            <a:ext cx="0" cy="838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57354" name="Line 8">
            <a:extLst>
              <a:ext uri="{FF2B5EF4-FFF2-40B4-BE49-F238E27FC236}">
                <a16:creationId xmlns:a16="http://schemas.microsoft.com/office/drawing/2014/main" id="{0EEE7397-1C1C-492A-A97D-BA2B6DFCF1DE}"/>
              </a:ext>
            </a:extLst>
          </p:cNvPr>
          <p:cNvSpPr>
            <a:spLocks noChangeShapeType="1"/>
          </p:cNvSpPr>
          <p:nvPr/>
        </p:nvSpPr>
        <p:spPr bwMode="auto">
          <a:xfrm flipV="1">
            <a:off x="8229600" y="37338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57355" name="Text Box 9">
            <a:extLst>
              <a:ext uri="{FF2B5EF4-FFF2-40B4-BE49-F238E27FC236}">
                <a16:creationId xmlns:a16="http://schemas.microsoft.com/office/drawing/2014/main" id="{DB135560-7929-48B7-B5B9-BE09630BFE12}"/>
              </a:ext>
            </a:extLst>
          </p:cNvPr>
          <p:cNvSpPr txBox="1">
            <a:spLocks noChangeArrowheads="1"/>
          </p:cNvSpPr>
          <p:nvPr/>
        </p:nvSpPr>
        <p:spPr bwMode="auto">
          <a:xfrm>
            <a:off x="6172200" y="3657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s-PE" sz="2800">
                <a:latin typeface="Times New Roman" panose="02020603050405020304" pitchFamily="18" charset="0"/>
                <a:cs typeface="Times New Roman" panose="02020603050405020304" pitchFamily="18" charset="0"/>
              </a:rPr>
              <a:t>a</a:t>
            </a:r>
          </a:p>
        </p:txBody>
      </p:sp>
      <p:sp>
        <p:nvSpPr>
          <p:cNvPr id="57356" name="Text Box 10">
            <a:extLst>
              <a:ext uri="{FF2B5EF4-FFF2-40B4-BE49-F238E27FC236}">
                <a16:creationId xmlns:a16="http://schemas.microsoft.com/office/drawing/2014/main" id="{F0853CBD-D1A8-4DD4-8BF1-BDE9FF9D2EEC}"/>
              </a:ext>
            </a:extLst>
          </p:cNvPr>
          <p:cNvSpPr txBox="1">
            <a:spLocks noChangeArrowheads="1"/>
          </p:cNvSpPr>
          <p:nvPr/>
        </p:nvSpPr>
        <p:spPr bwMode="auto">
          <a:xfrm>
            <a:off x="8153400" y="3657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s-PE" sz="2800">
                <a:latin typeface="Times New Roman" panose="02020603050405020304" pitchFamily="18" charset="0"/>
                <a:cs typeface="Times New Roman" panose="02020603050405020304" pitchFamily="18" charset="0"/>
              </a:rPr>
              <a:t>b</a:t>
            </a:r>
          </a:p>
        </p:txBody>
      </p:sp>
      <p:sp>
        <p:nvSpPr>
          <p:cNvPr id="57357" name="Text Box 11">
            <a:extLst>
              <a:ext uri="{FF2B5EF4-FFF2-40B4-BE49-F238E27FC236}">
                <a16:creationId xmlns:a16="http://schemas.microsoft.com/office/drawing/2014/main" id="{FC4D6F21-96F9-48D1-8AB3-A4E48BC3272F}"/>
              </a:ext>
            </a:extLst>
          </p:cNvPr>
          <p:cNvSpPr txBox="1">
            <a:spLocks noChangeArrowheads="1"/>
          </p:cNvSpPr>
          <p:nvPr/>
        </p:nvSpPr>
        <p:spPr bwMode="auto">
          <a:xfrm>
            <a:off x="6172200" y="22098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s-PE" sz="2800">
                <a:latin typeface="Times New Roman" panose="02020603050405020304" pitchFamily="18" charset="0"/>
                <a:cs typeface="Times New Roman" panose="02020603050405020304" pitchFamily="18" charset="0"/>
              </a:rPr>
              <a:t>f(a)</a:t>
            </a:r>
          </a:p>
        </p:txBody>
      </p:sp>
      <p:sp>
        <p:nvSpPr>
          <p:cNvPr id="57358" name="Text Box 12">
            <a:extLst>
              <a:ext uri="{FF2B5EF4-FFF2-40B4-BE49-F238E27FC236}">
                <a16:creationId xmlns:a16="http://schemas.microsoft.com/office/drawing/2014/main" id="{1A31B7A0-B468-4BBF-B324-B63BC255BA83}"/>
              </a:ext>
            </a:extLst>
          </p:cNvPr>
          <p:cNvSpPr txBox="1">
            <a:spLocks noChangeArrowheads="1"/>
          </p:cNvSpPr>
          <p:nvPr/>
        </p:nvSpPr>
        <p:spPr bwMode="auto">
          <a:xfrm>
            <a:off x="7772400" y="42672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s-PE" sz="2800">
                <a:latin typeface="Times New Roman" panose="02020603050405020304" pitchFamily="18" charset="0"/>
                <a:cs typeface="Times New Roman" panose="02020603050405020304" pitchFamily="18" charset="0"/>
              </a:rPr>
              <a:t>f(b)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EB1DF95-4689-4028-88F1-0D413733F229}"/>
              </a:ext>
            </a:extLst>
          </p:cNvPr>
          <p:cNvSpPr>
            <a:spLocks noGrp="1" noChangeArrowheads="1"/>
          </p:cNvSpPr>
          <p:nvPr>
            <p:ph type="title"/>
          </p:nvPr>
        </p:nvSpPr>
        <p:spPr>
          <a:xfrm>
            <a:off x="628650" y="83772"/>
            <a:ext cx="7886700" cy="1325563"/>
          </a:xfrm>
        </p:spPr>
        <p:txBody>
          <a:bodyPr/>
          <a:lstStyle/>
          <a:p>
            <a:r>
              <a:rPr lang="en-US" altLang="es-PE" dirty="0">
                <a:latin typeface="Times New Roman" panose="02020603050405020304" pitchFamily="18" charset="0"/>
                <a:cs typeface="Times New Roman" panose="02020603050405020304" pitchFamily="18" charset="0"/>
              </a:rPr>
              <a:t>Objectives:</a:t>
            </a:r>
          </a:p>
        </p:txBody>
      </p:sp>
      <p:sp>
        <p:nvSpPr>
          <p:cNvPr id="3075" name="Rectangle 3">
            <a:extLst>
              <a:ext uri="{FF2B5EF4-FFF2-40B4-BE49-F238E27FC236}">
                <a16:creationId xmlns:a16="http://schemas.microsoft.com/office/drawing/2014/main" id="{4DECEE8A-35A2-4134-B125-2BB50B1BC8A8}"/>
              </a:ext>
            </a:extLst>
          </p:cNvPr>
          <p:cNvSpPr>
            <a:spLocks noGrp="1" noChangeArrowheads="1"/>
          </p:cNvSpPr>
          <p:nvPr>
            <p:ph type="body" idx="1"/>
          </p:nvPr>
        </p:nvSpPr>
        <p:spPr>
          <a:xfrm>
            <a:off x="628650" y="1754555"/>
            <a:ext cx="7886700" cy="3792658"/>
          </a:xfrm>
        </p:spPr>
        <p:txBody>
          <a:bodyPr>
            <a:noAutofit/>
          </a:bodyPr>
          <a:lstStyle/>
          <a:p>
            <a:pPr algn="just"/>
            <a:r>
              <a:rPr lang="en-US" altLang="en-US" dirty="0">
                <a:latin typeface="Times New Roman" panose="02020603050405020304" pitchFamily="18" charset="0"/>
                <a:cs typeface="Times New Roman" panose="02020603050405020304" pitchFamily="18" charset="0"/>
              </a:rPr>
              <a:t>Understanding what roots problems are and where they occur in engineering and science.</a:t>
            </a:r>
          </a:p>
          <a:p>
            <a:pPr algn="just"/>
            <a:r>
              <a:rPr lang="en-US" altLang="en-US" dirty="0">
                <a:latin typeface="Times New Roman" panose="02020603050405020304" pitchFamily="18" charset="0"/>
                <a:cs typeface="Times New Roman" panose="02020603050405020304" pitchFamily="18" charset="0"/>
              </a:rPr>
              <a:t>Knowing how to determine a </a:t>
            </a:r>
            <a:r>
              <a:rPr lang="en-US" altLang="en-US" b="1" dirty="0">
                <a:solidFill>
                  <a:srgbClr val="FF0000"/>
                </a:solidFill>
                <a:latin typeface="Times New Roman" panose="02020603050405020304" pitchFamily="18" charset="0"/>
                <a:cs typeface="Times New Roman" panose="02020603050405020304" pitchFamily="18" charset="0"/>
              </a:rPr>
              <a:t>root graphically</a:t>
            </a:r>
            <a:r>
              <a:rPr lang="en-US" altLang="en-US" dirty="0">
                <a:latin typeface="Times New Roman" panose="02020603050405020304" pitchFamily="18" charset="0"/>
                <a:cs typeface="Times New Roman" panose="02020603050405020304" pitchFamily="18" charset="0"/>
              </a:rPr>
              <a:t>.</a:t>
            </a:r>
          </a:p>
          <a:p>
            <a:pPr algn="just"/>
            <a:r>
              <a:rPr lang="en-US" altLang="en-US" dirty="0">
                <a:latin typeface="Times New Roman" panose="02020603050405020304" pitchFamily="18" charset="0"/>
                <a:cs typeface="Times New Roman" panose="02020603050405020304" pitchFamily="18" charset="0"/>
              </a:rPr>
              <a:t>Knowing how to solve a roots problem with the </a:t>
            </a:r>
            <a:r>
              <a:rPr lang="en-US" altLang="en-US" b="1" dirty="0">
                <a:solidFill>
                  <a:srgbClr val="FF0000"/>
                </a:solidFill>
                <a:latin typeface="Times New Roman" panose="02020603050405020304" pitchFamily="18" charset="0"/>
                <a:cs typeface="Times New Roman" panose="02020603050405020304" pitchFamily="18" charset="0"/>
              </a:rPr>
              <a:t>bisection method</a:t>
            </a:r>
            <a:r>
              <a:rPr lang="en-US" altLang="en-US" dirty="0">
                <a:latin typeface="Times New Roman" panose="02020603050405020304" pitchFamily="18" charset="0"/>
                <a:cs typeface="Times New Roman" panose="02020603050405020304" pitchFamily="18" charset="0"/>
              </a:rPr>
              <a:t>.</a:t>
            </a:r>
          </a:p>
          <a:p>
            <a:pPr algn="just"/>
            <a:r>
              <a:rPr lang="en-US" altLang="en-US" dirty="0">
                <a:latin typeface="Times New Roman" panose="02020603050405020304" pitchFamily="18" charset="0"/>
                <a:cs typeface="Times New Roman" panose="02020603050405020304" pitchFamily="18" charset="0"/>
              </a:rPr>
              <a:t>Understanding </a:t>
            </a:r>
            <a:r>
              <a:rPr lang="en-US" altLang="en-US" b="1" dirty="0">
                <a:solidFill>
                  <a:srgbClr val="FF0000"/>
                </a:solidFill>
                <a:latin typeface="Times New Roman" panose="02020603050405020304" pitchFamily="18" charset="0"/>
                <a:cs typeface="Times New Roman" panose="02020603050405020304" pitchFamily="18" charset="0"/>
              </a:rPr>
              <a:t>false position</a:t>
            </a:r>
            <a:r>
              <a:rPr lang="en-US" altLang="en-US" dirty="0">
                <a:latin typeface="Times New Roman" panose="02020603050405020304" pitchFamily="18" charset="0"/>
                <a:cs typeface="Times New Roman" panose="02020603050405020304" pitchFamily="18" charset="0"/>
              </a:rPr>
              <a:t> and how it differs from bisection. </a:t>
            </a:r>
          </a:p>
          <a:p>
            <a:pPr algn="just"/>
            <a:r>
              <a:rPr lang="en-US" altLang="en-US" dirty="0">
                <a:latin typeface="Times New Roman" panose="02020603050405020304" pitchFamily="18" charset="0"/>
                <a:cs typeface="Times New Roman" panose="02020603050405020304" pitchFamily="18" charset="0"/>
              </a:rPr>
              <a:t>Understanding the </a:t>
            </a:r>
            <a:r>
              <a:rPr lang="en-US" altLang="en-US" b="1" dirty="0">
                <a:solidFill>
                  <a:srgbClr val="FF0000"/>
                </a:solidFill>
                <a:latin typeface="Times New Roman" panose="02020603050405020304" pitchFamily="18" charset="0"/>
                <a:cs typeface="Times New Roman" panose="02020603050405020304" pitchFamily="18" charset="0"/>
              </a:rPr>
              <a:t>incremental search method</a:t>
            </a:r>
            <a:r>
              <a:rPr lang="en-US" altLang="en-US" dirty="0">
                <a:latin typeface="Times New Roman" panose="02020603050405020304" pitchFamily="18" charset="0"/>
                <a:cs typeface="Times New Roman" panose="02020603050405020304" pitchFamily="18" charset="0"/>
              </a:rPr>
              <a:t>.</a:t>
            </a:r>
          </a:p>
          <a:p>
            <a:pPr marL="0" indent="0" algn="just">
              <a:buNone/>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a:extLst>
              <a:ext uri="{FF2B5EF4-FFF2-40B4-BE49-F238E27FC236}">
                <a16:creationId xmlns:a16="http://schemas.microsoft.com/office/drawing/2014/main" id="{C5EE1B5E-AFD0-401E-AC1F-E4C3739A0689}"/>
              </a:ext>
            </a:extLst>
          </p:cNvPr>
          <p:cNvSpPr>
            <a:spLocks noGrp="1" noChangeArrowheads="1"/>
          </p:cNvSpPr>
          <p:nvPr>
            <p:ph type="title"/>
          </p:nvPr>
        </p:nvSpPr>
        <p:spPr>
          <a:xfrm>
            <a:off x="435219" y="354018"/>
            <a:ext cx="7886700" cy="977898"/>
          </a:xfrm>
        </p:spPr>
        <p:txBody>
          <a:bodyPr/>
          <a:lstStyle/>
          <a:p>
            <a:pPr eaLnBrk="1" hangingPunct="1"/>
            <a:r>
              <a:rPr lang="en-US" altLang="es-PE" dirty="0">
                <a:latin typeface="Times New Roman" panose="02020603050405020304" pitchFamily="18" charset="0"/>
                <a:cs typeface="Times New Roman" panose="02020603050405020304" pitchFamily="18" charset="0"/>
              </a:rPr>
              <a:t>Examples</a:t>
            </a:r>
          </a:p>
        </p:txBody>
      </p:sp>
      <p:sp>
        <p:nvSpPr>
          <p:cNvPr id="59397" name="Line 3">
            <a:extLst>
              <a:ext uri="{FF2B5EF4-FFF2-40B4-BE49-F238E27FC236}">
                <a16:creationId xmlns:a16="http://schemas.microsoft.com/office/drawing/2014/main" id="{0F9161B2-C623-4567-8EE1-D13BF71A51E6}"/>
              </a:ext>
            </a:extLst>
          </p:cNvPr>
          <p:cNvSpPr>
            <a:spLocks noChangeShapeType="1"/>
          </p:cNvSpPr>
          <p:nvPr/>
        </p:nvSpPr>
        <p:spPr bwMode="auto">
          <a:xfrm>
            <a:off x="5029200" y="2473567"/>
            <a:ext cx="297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59398" name="Line 4">
            <a:extLst>
              <a:ext uri="{FF2B5EF4-FFF2-40B4-BE49-F238E27FC236}">
                <a16:creationId xmlns:a16="http://schemas.microsoft.com/office/drawing/2014/main" id="{1A5887C5-AD80-4167-AA3F-2D8ED8738263}"/>
              </a:ext>
            </a:extLst>
          </p:cNvPr>
          <p:cNvSpPr>
            <a:spLocks noChangeShapeType="1"/>
          </p:cNvSpPr>
          <p:nvPr/>
        </p:nvSpPr>
        <p:spPr bwMode="auto">
          <a:xfrm flipV="1">
            <a:off x="5410200" y="1559167"/>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59399" name="Line 5">
            <a:extLst>
              <a:ext uri="{FF2B5EF4-FFF2-40B4-BE49-F238E27FC236}">
                <a16:creationId xmlns:a16="http://schemas.microsoft.com/office/drawing/2014/main" id="{648F5A8F-58F4-4D10-BA1E-3C16F8F03A5C}"/>
              </a:ext>
            </a:extLst>
          </p:cNvPr>
          <p:cNvSpPr>
            <a:spLocks noChangeShapeType="1"/>
          </p:cNvSpPr>
          <p:nvPr/>
        </p:nvSpPr>
        <p:spPr bwMode="auto">
          <a:xfrm>
            <a:off x="5791200" y="1635367"/>
            <a:ext cx="0" cy="838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59400" name="Line 6">
            <a:extLst>
              <a:ext uri="{FF2B5EF4-FFF2-40B4-BE49-F238E27FC236}">
                <a16:creationId xmlns:a16="http://schemas.microsoft.com/office/drawing/2014/main" id="{195469AA-A236-4CB7-8C5B-9A08191724D3}"/>
              </a:ext>
            </a:extLst>
          </p:cNvPr>
          <p:cNvSpPr>
            <a:spLocks noChangeShapeType="1"/>
          </p:cNvSpPr>
          <p:nvPr/>
        </p:nvSpPr>
        <p:spPr bwMode="auto">
          <a:xfrm flipV="1">
            <a:off x="7467600" y="2473567"/>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59401" name="Text Box 7">
            <a:extLst>
              <a:ext uri="{FF2B5EF4-FFF2-40B4-BE49-F238E27FC236}">
                <a16:creationId xmlns:a16="http://schemas.microsoft.com/office/drawing/2014/main" id="{F0ED6AE0-08EE-431E-AD80-CD50FCBFC6DA}"/>
              </a:ext>
            </a:extLst>
          </p:cNvPr>
          <p:cNvSpPr txBox="1">
            <a:spLocks noChangeArrowheads="1"/>
          </p:cNvSpPr>
          <p:nvPr/>
        </p:nvSpPr>
        <p:spPr bwMode="auto">
          <a:xfrm>
            <a:off x="5410200" y="2397367"/>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s-PE">
                <a:latin typeface="Times New Roman" panose="02020603050405020304" pitchFamily="18" charset="0"/>
                <a:cs typeface="Times New Roman" panose="02020603050405020304" pitchFamily="18" charset="0"/>
              </a:rPr>
              <a:t>a</a:t>
            </a:r>
          </a:p>
        </p:txBody>
      </p:sp>
      <p:sp>
        <p:nvSpPr>
          <p:cNvPr id="59402" name="Text Box 8">
            <a:extLst>
              <a:ext uri="{FF2B5EF4-FFF2-40B4-BE49-F238E27FC236}">
                <a16:creationId xmlns:a16="http://schemas.microsoft.com/office/drawing/2014/main" id="{D8EA7CFD-44F5-407F-9FD7-25886D69858A}"/>
              </a:ext>
            </a:extLst>
          </p:cNvPr>
          <p:cNvSpPr txBox="1">
            <a:spLocks noChangeArrowheads="1"/>
          </p:cNvSpPr>
          <p:nvPr/>
        </p:nvSpPr>
        <p:spPr bwMode="auto">
          <a:xfrm>
            <a:off x="7239000" y="2397367"/>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s-PE">
                <a:latin typeface="Times New Roman" panose="02020603050405020304" pitchFamily="18" charset="0"/>
                <a:cs typeface="Times New Roman" panose="02020603050405020304" pitchFamily="18" charset="0"/>
              </a:rPr>
              <a:t>b</a:t>
            </a:r>
          </a:p>
        </p:txBody>
      </p:sp>
      <p:sp>
        <p:nvSpPr>
          <p:cNvPr id="59403" name="Freeform 9">
            <a:extLst>
              <a:ext uri="{FF2B5EF4-FFF2-40B4-BE49-F238E27FC236}">
                <a16:creationId xmlns:a16="http://schemas.microsoft.com/office/drawing/2014/main" id="{692468FB-DBD9-4645-AD17-44D134D2274F}"/>
              </a:ext>
            </a:extLst>
          </p:cNvPr>
          <p:cNvSpPr>
            <a:spLocks/>
          </p:cNvSpPr>
          <p:nvPr/>
        </p:nvSpPr>
        <p:spPr bwMode="auto">
          <a:xfrm>
            <a:off x="5791200" y="1686167"/>
            <a:ext cx="1676400" cy="1092200"/>
          </a:xfrm>
          <a:custGeom>
            <a:avLst/>
            <a:gdLst>
              <a:gd name="T0" fmla="*/ 0 w 1056"/>
              <a:gd name="T1" fmla="*/ 2147483647 h 688"/>
              <a:gd name="T2" fmla="*/ 2147483647 w 1056"/>
              <a:gd name="T3" fmla="*/ 2147483647 h 688"/>
              <a:gd name="T4" fmla="*/ 2147483647 w 1056"/>
              <a:gd name="T5" fmla="*/ 2147483647 h 688"/>
              <a:gd name="T6" fmla="*/ 0 60000 65536"/>
              <a:gd name="T7" fmla="*/ 0 60000 65536"/>
              <a:gd name="T8" fmla="*/ 0 60000 65536"/>
              <a:gd name="T9" fmla="*/ 0 w 1056"/>
              <a:gd name="T10" fmla="*/ 0 h 688"/>
              <a:gd name="T11" fmla="*/ 1056 w 1056"/>
              <a:gd name="T12" fmla="*/ 688 h 688"/>
            </a:gdLst>
            <a:ahLst/>
            <a:cxnLst>
              <a:cxn ang="T6">
                <a:pos x="T0" y="T1"/>
              </a:cxn>
              <a:cxn ang="T7">
                <a:pos x="T2" y="T3"/>
              </a:cxn>
              <a:cxn ang="T8">
                <a:pos x="T4" y="T5"/>
              </a:cxn>
            </a:cxnLst>
            <a:rect l="T9" t="T10" r="T11" b="T12"/>
            <a:pathLst>
              <a:path w="1056" h="688">
                <a:moveTo>
                  <a:pt x="0" y="16"/>
                </a:moveTo>
                <a:cubicBezTo>
                  <a:pt x="152" y="8"/>
                  <a:pt x="304" y="0"/>
                  <a:pt x="480" y="112"/>
                </a:cubicBezTo>
                <a:cubicBezTo>
                  <a:pt x="656" y="224"/>
                  <a:pt x="856" y="456"/>
                  <a:pt x="1056" y="688"/>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59404" name="Line 10">
            <a:extLst>
              <a:ext uri="{FF2B5EF4-FFF2-40B4-BE49-F238E27FC236}">
                <a16:creationId xmlns:a16="http://schemas.microsoft.com/office/drawing/2014/main" id="{EB97ABBC-0CEE-4C0E-91A5-18A8EEFAE8F8}"/>
              </a:ext>
            </a:extLst>
          </p:cNvPr>
          <p:cNvSpPr>
            <a:spLocks noChangeShapeType="1"/>
          </p:cNvSpPr>
          <p:nvPr/>
        </p:nvSpPr>
        <p:spPr bwMode="auto">
          <a:xfrm>
            <a:off x="5029200" y="4953000"/>
            <a:ext cx="297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59405" name="Line 11">
            <a:extLst>
              <a:ext uri="{FF2B5EF4-FFF2-40B4-BE49-F238E27FC236}">
                <a16:creationId xmlns:a16="http://schemas.microsoft.com/office/drawing/2014/main" id="{C3AE28B8-2A9B-4A36-841D-79383533BD3F}"/>
              </a:ext>
            </a:extLst>
          </p:cNvPr>
          <p:cNvSpPr>
            <a:spLocks noChangeShapeType="1"/>
          </p:cNvSpPr>
          <p:nvPr/>
        </p:nvSpPr>
        <p:spPr bwMode="auto">
          <a:xfrm flipV="1">
            <a:off x="5410200" y="4038600"/>
            <a:ext cx="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59406" name="Line 12">
            <a:extLst>
              <a:ext uri="{FF2B5EF4-FFF2-40B4-BE49-F238E27FC236}">
                <a16:creationId xmlns:a16="http://schemas.microsoft.com/office/drawing/2014/main" id="{D35BBC88-C009-400D-8BD1-7A809486DBFB}"/>
              </a:ext>
            </a:extLst>
          </p:cNvPr>
          <p:cNvSpPr>
            <a:spLocks noChangeShapeType="1"/>
          </p:cNvSpPr>
          <p:nvPr/>
        </p:nvSpPr>
        <p:spPr bwMode="auto">
          <a:xfrm>
            <a:off x="5791200" y="4114800"/>
            <a:ext cx="0" cy="838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59407" name="Line 13">
            <a:extLst>
              <a:ext uri="{FF2B5EF4-FFF2-40B4-BE49-F238E27FC236}">
                <a16:creationId xmlns:a16="http://schemas.microsoft.com/office/drawing/2014/main" id="{526151B8-249B-45E3-AEF5-182059E73F24}"/>
              </a:ext>
            </a:extLst>
          </p:cNvPr>
          <p:cNvSpPr>
            <a:spLocks noChangeShapeType="1"/>
          </p:cNvSpPr>
          <p:nvPr/>
        </p:nvSpPr>
        <p:spPr bwMode="auto">
          <a:xfrm flipV="1">
            <a:off x="7467600" y="49530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59408" name="Text Box 14">
            <a:extLst>
              <a:ext uri="{FF2B5EF4-FFF2-40B4-BE49-F238E27FC236}">
                <a16:creationId xmlns:a16="http://schemas.microsoft.com/office/drawing/2014/main" id="{12222CA4-8732-4394-9533-44F0C0D02E10}"/>
              </a:ext>
            </a:extLst>
          </p:cNvPr>
          <p:cNvSpPr txBox="1">
            <a:spLocks noChangeArrowheads="1"/>
          </p:cNvSpPr>
          <p:nvPr/>
        </p:nvSpPr>
        <p:spPr bwMode="auto">
          <a:xfrm>
            <a:off x="5410200"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s-PE">
                <a:latin typeface="Times New Roman" panose="02020603050405020304" pitchFamily="18" charset="0"/>
                <a:cs typeface="Times New Roman" panose="02020603050405020304" pitchFamily="18" charset="0"/>
              </a:rPr>
              <a:t>a</a:t>
            </a:r>
          </a:p>
        </p:txBody>
      </p:sp>
      <p:sp>
        <p:nvSpPr>
          <p:cNvPr id="59409" name="Text Box 15">
            <a:extLst>
              <a:ext uri="{FF2B5EF4-FFF2-40B4-BE49-F238E27FC236}">
                <a16:creationId xmlns:a16="http://schemas.microsoft.com/office/drawing/2014/main" id="{DE223A4A-D99A-40B5-B99D-5DF4C48CF119}"/>
              </a:ext>
            </a:extLst>
          </p:cNvPr>
          <p:cNvSpPr txBox="1">
            <a:spLocks noChangeArrowheads="1"/>
          </p:cNvSpPr>
          <p:nvPr/>
        </p:nvSpPr>
        <p:spPr bwMode="auto">
          <a:xfrm>
            <a:off x="7239000"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s-PE">
                <a:latin typeface="Times New Roman" panose="02020603050405020304" pitchFamily="18" charset="0"/>
                <a:cs typeface="Times New Roman" panose="02020603050405020304" pitchFamily="18" charset="0"/>
              </a:rPr>
              <a:t>b</a:t>
            </a:r>
          </a:p>
        </p:txBody>
      </p:sp>
      <p:sp>
        <p:nvSpPr>
          <p:cNvPr id="59410" name="Freeform 16">
            <a:extLst>
              <a:ext uri="{FF2B5EF4-FFF2-40B4-BE49-F238E27FC236}">
                <a16:creationId xmlns:a16="http://schemas.microsoft.com/office/drawing/2014/main" id="{D47A2E56-6F5C-421F-9E70-89D288937027}"/>
              </a:ext>
            </a:extLst>
          </p:cNvPr>
          <p:cNvSpPr>
            <a:spLocks/>
          </p:cNvSpPr>
          <p:nvPr/>
        </p:nvSpPr>
        <p:spPr bwMode="auto">
          <a:xfrm>
            <a:off x="5791200" y="4191000"/>
            <a:ext cx="1676400" cy="1181100"/>
          </a:xfrm>
          <a:custGeom>
            <a:avLst/>
            <a:gdLst>
              <a:gd name="T0" fmla="*/ 0 w 1056"/>
              <a:gd name="T1" fmla="*/ 0 h 744"/>
              <a:gd name="T2" fmla="*/ 2147483647 w 1056"/>
              <a:gd name="T3" fmla="*/ 2147483647 h 744"/>
              <a:gd name="T4" fmla="*/ 2147483647 w 1056"/>
              <a:gd name="T5" fmla="*/ 2147483647 h 744"/>
              <a:gd name="T6" fmla="*/ 2147483647 w 1056"/>
              <a:gd name="T7" fmla="*/ 2147483647 h 744"/>
              <a:gd name="T8" fmla="*/ 2147483647 w 1056"/>
              <a:gd name="T9" fmla="*/ 2147483647 h 744"/>
              <a:gd name="T10" fmla="*/ 0 60000 65536"/>
              <a:gd name="T11" fmla="*/ 0 60000 65536"/>
              <a:gd name="T12" fmla="*/ 0 60000 65536"/>
              <a:gd name="T13" fmla="*/ 0 60000 65536"/>
              <a:gd name="T14" fmla="*/ 0 60000 65536"/>
              <a:gd name="T15" fmla="*/ 0 w 1056"/>
              <a:gd name="T16" fmla="*/ 0 h 744"/>
              <a:gd name="T17" fmla="*/ 1056 w 1056"/>
              <a:gd name="T18" fmla="*/ 744 h 744"/>
            </a:gdLst>
            <a:ahLst/>
            <a:cxnLst>
              <a:cxn ang="T10">
                <a:pos x="T0" y="T1"/>
              </a:cxn>
              <a:cxn ang="T11">
                <a:pos x="T2" y="T3"/>
              </a:cxn>
              <a:cxn ang="T12">
                <a:pos x="T4" y="T5"/>
              </a:cxn>
              <a:cxn ang="T13">
                <a:pos x="T6" y="T7"/>
              </a:cxn>
              <a:cxn ang="T14">
                <a:pos x="T8" y="T9"/>
              </a:cxn>
            </a:cxnLst>
            <a:rect l="T15" t="T16" r="T17" b="T18"/>
            <a:pathLst>
              <a:path w="1056" h="744">
                <a:moveTo>
                  <a:pt x="0" y="0"/>
                </a:moveTo>
                <a:cubicBezTo>
                  <a:pt x="56" y="232"/>
                  <a:pt x="112" y="464"/>
                  <a:pt x="192" y="576"/>
                </a:cubicBezTo>
                <a:cubicBezTo>
                  <a:pt x="272" y="688"/>
                  <a:pt x="384" y="744"/>
                  <a:pt x="480" y="672"/>
                </a:cubicBezTo>
                <a:cubicBezTo>
                  <a:pt x="576" y="600"/>
                  <a:pt x="672" y="152"/>
                  <a:pt x="768" y="144"/>
                </a:cubicBezTo>
                <a:cubicBezTo>
                  <a:pt x="864" y="136"/>
                  <a:pt x="960" y="380"/>
                  <a:pt x="1056" y="624"/>
                </a:cubicBezTo>
              </a:path>
            </a:pathLst>
          </a:custGeom>
          <a:noFill/>
          <a:ln w="28575">
            <a:solidFill>
              <a:schemeClr val="hlink"/>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59411" name="Rectangle 17">
            <a:extLst>
              <a:ext uri="{FF2B5EF4-FFF2-40B4-BE49-F238E27FC236}">
                <a16:creationId xmlns:a16="http://schemas.microsoft.com/office/drawing/2014/main" id="{C1321FB2-F095-4ACF-BCCB-D00287F9F36F}"/>
              </a:ext>
            </a:extLst>
          </p:cNvPr>
          <p:cNvSpPr>
            <a:spLocks noChangeArrowheads="1"/>
          </p:cNvSpPr>
          <p:nvPr/>
        </p:nvSpPr>
        <p:spPr bwMode="auto">
          <a:xfrm>
            <a:off x="457200" y="1652952"/>
            <a:ext cx="4190997"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just" eaLnBrk="1" hangingPunct="1">
              <a:spcBef>
                <a:spcPct val="20000"/>
              </a:spcBef>
              <a:buClr>
                <a:schemeClr val="bg2"/>
              </a:buClr>
              <a:buSzPct val="75000"/>
              <a:buFont typeface="Wingdings" panose="05000000000000000000" pitchFamily="2" charset="2"/>
              <a:buChar char="p"/>
            </a:pPr>
            <a:r>
              <a:rPr lang="en-US" altLang="es-PE" sz="2800" dirty="0">
                <a:latin typeface="Times New Roman" panose="02020603050405020304" pitchFamily="18" charset="0"/>
                <a:cs typeface="Times New Roman" panose="02020603050405020304" pitchFamily="18" charset="0"/>
              </a:rPr>
              <a:t>If f(a) and f(b) have  different signs, the function has at least one real zero.</a:t>
            </a:r>
          </a:p>
          <a:p>
            <a:pPr algn="just" eaLnBrk="1" hangingPunct="1">
              <a:spcBef>
                <a:spcPct val="20000"/>
              </a:spcBef>
              <a:buClr>
                <a:schemeClr val="bg2"/>
              </a:buClr>
              <a:buSzPct val="75000"/>
              <a:buFont typeface="Wingdings" panose="05000000000000000000" pitchFamily="2" charset="2"/>
              <a:buChar char="p"/>
            </a:pPr>
            <a:endParaRPr lang="en-US" altLang="es-PE" sz="2800" dirty="0">
              <a:latin typeface="Times New Roman" panose="02020603050405020304" pitchFamily="18" charset="0"/>
              <a:cs typeface="Times New Roman" panose="02020603050405020304" pitchFamily="18" charset="0"/>
            </a:endParaRPr>
          </a:p>
          <a:p>
            <a:pPr algn="just" eaLnBrk="1" hangingPunct="1">
              <a:spcBef>
                <a:spcPct val="20000"/>
              </a:spcBef>
              <a:buClr>
                <a:schemeClr val="bg2"/>
              </a:buClr>
              <a:buSzPct val="75000"/>
              <a:buFont typeface="Wingdings" panose="05000000000000000000" pitchFamily="2" charset="2"/>
              <a:buChar char="p"/>
            </a:pPr>
            <a:r>
              <a:rPr lang="en-US" altLang="es-PE" sz="2800" dirty="0">
                <a:latin typeface="Times New Roman" panose="02020603050405020304" pitchFamily="18" charset="0"/>
                <a:cs typeface="Times New Roman" panose="02020603050405020304" pitchFamily="18" charset="0"/>
              </a:rPr>
              <a:t>Bisection method can be used to find one of the zeros.</a:t>
            </a:r>
          </a:p>
        </p:txBody>
      </p:sp>
      <p:sp>
        <p:nvSpPr>
          <p:cNvPr id="59412" name="Text Box 18">
            <a:extLst>
              <a:ext uri="{FF2B5EF4-FFF2-40B4-BE49-F238E27FC236}">
                <a16:creationId xmlns:a16="http://schemas.microsoft.com/office/drawing/2014/main" id="{D85795A5-F00C-4F26-9EA2-99960035416D}"/>
              </a:ext>
            </a:extLst>
          </p:cNvPr>
          <p:cNvSpPr txBox="1">
            <a:spLocks noChangeArrowheads="1"/>
          </p:cNvSpPr>
          <p:nvPr/>
        </p:nvSpPr>
        <p:spPr bwMode="auto">
          <a:xfrm>
            <a:off x="4953000" y="2948356"/>
            <a:ext cx="342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s-PE" dirty="0">
                <a:latin typeface="Times New Roman" panose="02020603050405020304" pitchFamily="18" charset="0"/>
                <a:cs typeface="Times New Roman" panose="02020603050405020304" pitchFamily="18" charset="0"/>
              </a:rPr>
              <a:t>The function has one real zero</a:t>
            </a:r>
          </a:p>
        </p:txBody>
      </p:sp>
      <p:sp>
        <p:nvSpPr>
          <p:cNvPr id="59413" name="Text Box 19">
            <a:extLst>
              <a:ext uri="{FF2B5EF4-FFF2-40B4-BE49-F238E27FC236}">
                <a16:creationId xmlns:a16="http://schemas.microsoft.com/office/drawing/2014/main" id="{1357DEC5-59E9-4DB5-8B3A-0D2D97139E1D}"/>
              </a:ext>
            </a:extLst>
          </p:cNvPr>
          <p:cNvSpPr txBox="1">
            <a:spLocks noChangeArrowheads="1"/>
          </p:cNvSpPr>
          <p:nvPr/>
        </p:nvSpPr>
        <p:spPr bwMode="auto">
          <a:xfrm>
            <a:off x="4953000" y="5424488"/>
            <a:ext cx="3581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s-PE">
                <a:latin typeface="Times New Roman" panose="02020603050405020304" pitchFamily="18" charset="0"/>
                <a:cs typeface="Times New Roman" panose="02020603050405020304" pitchFamily="18" charset="0"/>
              </a:rPr>
              <a:t>The function has three real zeros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a:extLst>
              <a:ext uri="{FF2B5EF4-FFF2-40B4-BE49-F238E27FC236}">
                <a16:creationId xmlns:a16="http://schemas.microsoft.com/office/drawing/2014/main" id="{FD58355F-481D-4CED-97B5-E2C2F1275F33}"/>
              </a:ext>
            </a:extLst>
          </p:cNvPr>
          <p:cNvSpPr>
            <a:spLocks noGrp="1" noChangeArrowheads="1"/>
          </p:cNvSpPr>
          <p:nvPr>
            <p:ph type="title"/>
          </p:nvPr>
        </p:nvSpPr>
        <p:spPr>
          <a:xfrm>
            <a:off x="521680" y="202289"/>
            <a:ext cx="7886700" cy="1325563"/>
          </a:xfrm>
        </p:spPr>
        <p:txBody>
          <a:bodyPr/>
          <a:lstStyle/>
          <a:p>
            <a:pPr eaLnBrk="1" hangingPunct="1"/>
            <a:r>
              <a:rPr lang="en-US" altLang="es-PE" dirty="0">
                <a:latin typeface="Times New Roman" panose="02020603050405020304" pitchFamily="18" charset="0"/>
                <a:cs typeface="Times New Roman" panose="02020603050405020304" pitchFamily="18" charset="0"/>
              </a:rPr>
              <a:t>Bisection Method</a:t>
            </a:r>
          </a:p>
        </p:txBody>
      </p:sp>
      <p:sp>
        <p:nvSpPr>
          <p:cNvPr id="61445" name="Rectangle 3">
            <a:extLst>
              <a:ext uri="{FF2B5EF4-FFF2-40B4-BE49-F238E27FC236}">
                <a16:creationId xmlns:a16="http://schemas.microsoft.com/office/drawing/2014/main" id="{AA5BA62C-C2FA-4FF6-B86E-CD6870A7C76E}"/>
              </a:ext>
            </a:extLst>
          </p:cNvPr>
          <p:cNvSpPr>
            <a:spLocks noGrp="1" noChangeArrowheads="1"/>
          </p:cNvSpPr>
          <p:nvPr>
            <p:ph type="body" idx="1"/>
          </p:nvPr>
        </p:nvSpPr>
        <p:spPr>
          <a:xfrm>
            <a:off x="521680" y="1752603"/>
            <a:ext cx="8229600" cy="4147038"/>
          </a:xfrm>
        </p:spPr>
        <p:txBody>
          <a:bodyPr/>
          <a:lstStyle/>
          <a:p>
            <a:pPr eaLnBrk="1" hangingPunct="1">
              <a:lnSpc>
                <a:spcPct val="90000"/>
              </a:lnSpc>
              <a:buFont typeface="Wingdings" panose="05000000000000000000" pitchFamily="2" charset="2"/>
              <a:buNone/>
            </a:pPr>
            <a:r>
              <a:rPr lang="en-US" altLang="es-PE" b="1" u="sng" dirty="0">
                <a:solidFill>
                  <a:srgbClr val="0033CC"/>
                </a:solidFill>
                <a:latin typeface="Times New Roman" panose="02020603050405020304" pitchFamily="18" charset="0"/>
                <a:cs typeface="Times New Roman" panose="02020603050405020304" pitchFamily="18" charset="0"/>
              </a:rPr>
              <a:t>Assumptions:</a:t>
            </a:r>
          </a:p>
          <a:p>
            <a:pPr eaLnBrk="1" hangingPunct="1">
              <a:lnSpc>
                <a:spcPct val="90000"/>
              </a:lnSpc>
              <a:buFont typeface="Wingdings" panose="05000000000000000000" pitchFamily="2" charset="2"/>
              <a:buNone/>
            </a:pPr>
            <a:r>
              <a:rPr lang="en-US" altLang="es-PE" dirty="0">
                <a:solidFill>
                  <a:srgbClr val="0033CC"/>
                </a:solidFill>
                <a:latin typeface="Times New Roman" panose="02020603050405020304" pitchFamily="18" charset="0"/>
                <a:cs typeface="Times New Roman" panose="02020603050405020304" pitchFamily="18" charset="0"/>
              </a:rPr>
              <a:t>   Given an interval </a:t>
            </a:r>
            <a:r>
              <a:rPr lang="en-US" altLang="es-PE" dirty="0">
                <a:solidFill>
                  <a:srgbClr val="FF3300"/>
                </a:solidFill>
                <a:latin typeface="Times New Roman" panose="02020603050405020304" pitchFamily="18" charset="0"/>
                <a:cs typeface="Times New Roman" panose="02020603050405020304" pitchFamily="18" charset="0"/>
              </a:rPr>
              <a:t>[</a:t>
            </a:r>
            <a:r>
              <a:rPr lang="en-US" altLang="es-PE" dirty="0" err="1">
                <a:solidFill>
                  <a:srgbClr val="FF3300"/>
                </a:solidFill>
                <a:latin typeface="Times New Roman" panose="02020603050405020304" pitchFamily="18" charset="0"/>
                <a:cs typeface="Times New Roman" panose="02020603050405020304" pitchFamily="18" charset="0"/>
              </a:rPr>
              <a:t>a,b</a:t>
            </a:r>
            <a:r>
              <a:rPr lang="en-US" altLang="es-PE" dirty="0">
                <a:solidFill>
                  <a:srgbClr val="FF3300"/>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altLang="es-PE" dirty="0">
                <a:latin typeface="Times New Roman" panose="02020603050405020304" pitchFamily="18" charset="0"/>
                <a:cs typeface="Times New Roman" panose="02020603050405020304" pitchFamily="18" charset="0"/>
              </a:rPr>
              <a:t>   </a:t>
            </a:r>
            <a:r>
              <a:rPr lang="en-US" altLang="es-PE" dirty="0">
                <a:solidFill>
                  <a:srgbClr val="FF0000"/>
                </a:solidFill>
                <a:latin typeface="Times New Roman" panose="02020603050405020304" pitchFamily="18" charset="0"/>
                <a:cs typeface="Times New Roman" panose="02020603050405020304" pitchFamily="18" charset="0"/>
              </a:rPr>
              <a:t>f(x)</a:t>
            </a:r>
            <a:r>
              <a:rPr lang="en-US" altLang="es-PE" dirty="0">
                <a:latin typeface="Times New Roman" panose="02020603050405020304" pitchFamily="18" charset="0"/>
                <a:cs typeface="Times New Roman" panose="02020603050405020304" pitchFamily="18" charset="0"/>
              </a:rPr>
              <a:t>  is continuous on </a:t>
            </a:r>
            <a:r>
              <a:rPr lang="en-US" altLang="es-PE" dirty="0">
                <a:solidFill>
                  <a:srgbClr val="FF0000"/>
                </a:solidFill>
                <a:latin typeface="Times New Roman" panose="02020603050405020304" pitchFamily="18" charset="0"/>
                <a:cs typeface="Times New Roman" panose="02020603050405020304" pitchFamily="18" charset="0"/>
              </a:rPr>
              <a:t>[</a:t>
            </a:r>
            <a:r>
              <a:rPr lang="en-US" altLang="es-PE" dirty="0" err="1">
                <a:solidFill>
                  <a:srgbClr val="FF0000"/>
                </a:solidFill>
                <a:latin typeface="Times New Roman" panose="02020603050405020304" pitchFamily="18" charset="0"/>
                <a:cs typeface="Times New Roman" panose="02020603050405020304" pitchFamily="18" charset="0"/>
              </a:rPr>
              <a:t>a,b</a:t>
            </a:r>
            <a:r>
              <a:rPr lang="en-US" altLang="es-PE" dirty="0">
                <a:solidFill>
                  <a:srgbClr val="FF0000"/>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altLang="es-PE" dirty="0">
                <a:latin typeface="Times New Roman" panose="02020603050405020304" pitchFamily="18" charset="0"/>
                <a:cs typeface="Times New Roman" panose="02020603050405020304" pitchFamily="18" charset="0"/>
              </a:rPr>
              <a:t>   </a:t>
            </a:r>
            <a:r>
              <a:rPr lang="en-US" altLang="es-PE" dirty="0">
                <a:solidFill>
                  <a:srgbClr val="FF0000"/>
                </a:solidFill>
                <a:latin typeface="Times New Roman" panose="02020603050405020304" pitchFamily="18" charset="0"/>
                <a:cs typeface="Times New Roman" panose="02020603050405020304" pitchFamily="18" charset="0"/>
              </a:rPr>
              <a:t>f(a)</a:t>
            </a:r>
            <a:r>
              <a:rPr lang="en-US" altLang="es-PE" dirty="0">
                <a:latin typeface="Times New Roman" panose="02020603050405020304" pitchFamily="18" charset="0"/>
                <a:cs typeface="Times New Roman" panose="02020603050405020304" pitchFamily="18" charset="0"/>
              </a:rPr>
              <a:t>  and  </a:t>
            </a:r>
            <a:r>
              <a:rPr lang="en-US" altLang="es-PE" dirty="0">
                <a:solidFill>
                  <a:srgbClr val="FF0000"/>
                </a:solidFill>
                <a:latin typeface="Times New Roman" panose="02020603050405020304" pitchFamily="18" charset="0"/>
                <a:cs typeface="Times New Roman" panose="02020603050405020304" pitchFamily="18" charset="0"/>
              </a:rPr>
              <a:t>f(b)</a:t>
            </a:r>
            <a:r>
              <a:rPr lang="en-US" altLang="es-PE" dirty="0">
                <a:latin typeface="Times New Roman" panose="02020603050405020304" pitchFamily="18" charset="0"/>
                <a:cs typeface="Times New Roman" panose="02020603050405020304" pitchFamily="18" charset="0"/>
              </a:rPr>
              <a:t>  have opposite signs.   </a:t>
            </a:r>
          </a:p>
          <a:p>
            <a:pPr eaLnBrk="1" hangingPunct="1">
              <a:lnSpc>
                <a:spcPct val="90000"/>
              </a:lnSpc>
              <a:buFont typeface="Wingdings" panose="05000000000000000000" pitchFamily="2" charset="2"/>
              <a:buNone/>
            </a:pPr>
            <a:r>
              <a:rPr lang="en-US" altLang="es-PE" sz="2400" dirty="0">
                <a:latin typeface="Times New Roman" panose="02020603050405020304" pitchFamily="18" charset="0"/>
                <a:cs typeface="Times New Roman" panose="02020603050405020304" pitchFamily="18" charset="0"/>
              </a:rPr>
              <a:t>   </a:t>
            </a:r>
          </a:p>
          <a:p>
            <a:pPr algn="just" eaLnBrk="1" hangingPunct="1">
              <a:lnSpc>
                <a:spcPct val="90000"/>
              </a:lnSpc>
              <a:buFont typeface="Wingdings" panose="05000000000000000000" pitchFamily="2" charset="2"/>
              <a:buNone/>
            </a:pPr>
            <a:r>
              <a:rPr lang="en-US" altLang="es-PE" dirty="0">
                <a:latin typeface="Times New Roman" panose="02020603050405020304" pitchFamily="18" charset="0"/>
                <a:cs typeface="Times New Roman" panose="02020603050405020304" pitchFamily="18" charset="0"/>
              </a:rPr>
              <a:t>   These assumptions ensure the existence of at least one zero in the interval </a:t>
            </a:r>
            <a:r>
              <a:rPr lang="en-US" altLang="es-PE" dirty="0">
                <a:solidFill>
                  <a:srgbClr val="FF0000"/>
                </a:solidFill>
                <a:latin typeface="Times New Roman" panose="02020603050405020304" pitchFamily="18" charset="0"/>
                <a:cs typeface="Times New Roman" panose="02020603050405020304" pitchFamily="18" charset="0"/>
              </a:rPr>
              <a:t>[</a:t>
            </a:r>
            <a:r>
              <a:rPr lang="en-US" altLang="es-PE" dirty="0" err="1">
                <a:solidFill>
                  <a:srgbClr val="FF0000"/>
                </a:solidFill>
                <a:latin typeface="Times New Roman" panose="02020603050405020304" pitchFamily="18" charset="0"/>
                <a:cs typeface="Times New Roman" panose="02020603050405020304" pitchFamily="18" charset="0"/>
              </a:rPr>
              <a:t>a,b</a:t>
            </a:r>
            <a:r>
              <a:rPr lang="en-US" altLang="es-PE" dirty="0">
                <a:solidFill>
                  <a:srgbClr val="FF0000"/>
                </a:solidFill>
                <a:latin typeface="Times New Roman" panose="02020603050405020304" pitchFamily="18" charset="0"/>
                <a:cs typeface="Times New Roman" panose="02020603050405020304" pitchFamily="18" charset="0"/>
              </a:rPr>
              <a:t>]</a:t>
            </a:r>
            <a:r>
              <a:rPr lang="en-US" altLang="es-PE" dirty="0">
                <a:latin typeface="Times New Roman" panose="02020603050405020304" pitchFamily="18" charset="0"/>
                <a:cs typeface="Times New Roman" panose="02020603050405020304" pitchFamily="18" charset="0"/>
              </a:rPr>
              <a:t> and the bisection method can be used to obtain a smaller interval that contains the zero.</a:t>
            </a:r>
          </a:p>
        </p:txBody>
      </p:sp>
      <p:sp>
        <p:nvSpPr>
          <p:cNvPr id="61446" name="Rectangle 4">
            <a:extLst>
              <a:ext uri="{FF2B5EF4-FFF2-40B4-BE49-F238E27FC236}">
                <a16:creationId xmlns:a16="http://schemas.microsoft.com/office/drawing/2014/main" id="{D62370B5-E101-40A6-8EBC-492F05EB0616}"/>
              </a:ext>
            </a:extLst>
          </p:cNvPr>
          <p:cNvSpPr>
            <a:spLocks noChangeArrowheads="1"/>
          </p:cNvSpPr>
          <p:nvPr/>
        </p:nvSpPr>
        <p:spPr bwMode="auto">
          <a:xfrm>
            <a:off x="369280" y="1602769"/>
            <a:ext cx="8229600" cy="230358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s-PE" altLang="es-PE">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a:extLst>
              <a:ext uri="{FF2B5EF4-FFF2-40B4-BE49-F238E27FC236}">
                <a16:creationId xmlns:a16="http://schemas.microsoft.com/office/drawing/2014/main" id="{F86CE24B-93DF-42AA-88EF-3D4108B699CD}"/>
              </a:ext>
            </a:extLst>
          </p:cNvPr>
          <p:cNvSpPr>
            <a:spLocks noGrp="1" noChangeArrowheads="1"/>
          </p:cNvSpPr>
          <p:nvPr>
            <p:ph type="title"/>
          </p:nvPr>
        </p:nvSpPr>
        <p:spPr>
          <a:xfrm>
            <a:off x="381000" y="270490"/>
            <a:ext cx="7886700" cy="1006474"/>
          </a:xfrm>
        </p:spPr>
        <p:txBody>
          <a:bodyPr/>
          <a:lstStyle/>
          <a:p>
            <a:pPr eaLnBrk="1" hangingPunct="1"/>
            <a:r>
              <a:rPr lang="en-US" altLang="es-PE" dirty="0">
                <a:latin typeface="Times New Roman" panose="02020603050405020304" pitchFamily="18" charset="0"/>
                <a:cs typeface="Times New Roman" panose="02020603050405020304" pitchFamily="18" charset="0"/>
              </a:rPr>
              <a:t>Bisection Algorithm</a:t>
            </a:r>
          </a:p>
        </p:txBody>
      </p:sp>
      <p:sp>
        <p:nvSpPr>
          <p:cNvPr id="62469" name="Rectangle 3">
            <a:extLst>
              <a:ext uri="{FF2B5EF4-FFF2-40B4-BE49-F238E27FC236}">
                <a16:creationId xmlns:a16="http://schemas.microsoft.com/office/drawing/2014/main" id="{33B85CE5-D178-4EBE-B0CB-44865F67156B}"/>
              </a:ext>
            </a:extLst>
          </p:cNvPr>
          <p:cNvSpPr>
            <a:spLocks noGrp="1" noChangeArrowheads="1"/>
          </p:cNvSpPr>
          <p:nvPr>
            <p:ph type="body" idx="1"/>
          </p:nvPr>
        </p:nvSpPr>
        <p:spPr>
          <a:xfrm>
            <a:off x="381000" y="1377950"/>
            <a:ext cx="6172200" cy="4530725"/>
          </a:xfrm>
        </p:spPr>
        <p:txBody>
          <a:bodyPr>
            <a:noAutofit/>
          </a:bodyPr>
          <a:lstStyle/>
          <a:p>
            <a:pPr marL="381000" indent="-381000" eaLnBrk="1" hangingPunct="1">
              <a:lnSpc>
                <a:spcPct val="80000"/>
              </a:lnSpc>
              <a:buFont typeface="Wingdings" panose="05000000000000000000" pitchFamily="2" charset="2"/>
              <a:buNone/>
            </a:pPr>
            <a:r>
              <a:rPr lang="en-US" altLang="es-PE" sz="2400" b="1" u="sng" dirty="0">
                <a:solidFill>
                  <a:srgbClr val="FF0000"/>
                </a:solidFill>
                <a:latin typeface="Times New Roman" panose="02020603050405020304" pitchFamily="18" charset="0"/>
                <a:cs typeface="Times New Roman" panose="02020603050405020304" pitchFamily="18" charset="0"/>
              </a:rPr>
              <a:t>Assumptions:</a:t>
            </a:r>
            <a:r>
              <a:rPr lang="en-US" altLang="es-PE" sz="2400" b="1" u="sng" dirty="0">
                <a:latin typeface="Times New Roman" panose="02020603050405020304" pitchFamily="18" charset="0"/>
                <a:cs typeface="Times New Roman" panose="02020603050405020304" pitchFamily="18" charset="0"/>
              </a:rPr>
              <a:t> </a:t>
            </a:r>
            <a:r>
              <a:rPr lang="en-US" altLang="es-PE" sz="2400" dirty="0">
                <a:latin typeface="Times New Roman" panose="02020603050405020304" pitchFamily="18" charset="0"/>
                <a:cs typeface="Times New Roman" panose="02020603050405020304" pitchFamily="18" charset="0"/>
              </a:rPr>
              <a:t> </a:t>
            </a:r>
          </a:p>
          <a:p>
            <a:pPr marL="381000" indent="-381000" eaLnBrk="1" hangingPunct="1">
              <a:lnSpc>
                <a:spcPct val="80000"/>
              </a:lnSpc>
            </a:pPr>
            <a:r>
              <a:rPr lang="en-US" altLang="es-PE" sz="2400" dirty="0">
                <a:latin typeface="Times New Roman" panose="02020603050405020304" pitchFamily="18" charset="0"/>
                <a:cs typeface="Times New Roman" panose="02020603050405020304" pitchFamily="18" charset="0"/>
              </a:rPr>
              <a:t>f(x) is continuous on [</a:t>
            </a:r>
            <a:r>
              <a:rPr lang="en-US" altLang="es-PE" sz="2400" dirty="0" err="1">
                <a:latin typeface="Times New Roman" panose="02020603050405020304" pitchFamily="18" charset="0"/>
                <a:cs typeface="Times New Roman" panose="02020603050405020304" pitchFamily="18" charset="0"/>
              </a:rPr>
              <a:t>a,b</a:t>
            </a:r>
            <a:r>
              <a:rPr lang="en-US" altLang="es-PE" sz="2400" dirty="0">
                <a:latin typeface="Times New Roman" panose="02020603050405020304" pitchFamily="18" charset="0"/>
                <a:cs typeface="Times New Roman" panose="02020603050405020304" pitchFamily="18" charset="0"/>
              </a:rPr>
              <a:t>] </a:t>
            </a:r>
          </a:p>
          <a:p>
            <a:pPr marL="381000" indent="-381000" eaLnBrk="1" hangingPunct="1">
              <a:lnSpc>
                <a:spcPct val="80000"/>
              </a:lnSpc>
            </a:pPr>
            <a:r>
              <a:rPr lang="en-US" altLang="es-PE" sz="2400" dirty="0">
                <a:latin typeface="Times New Roman" panose="02020603050405020304" pitchFamily="18" charset="0"/>
                <a:cs typeface="Times New Roman" panose="02020603050405020304" pitchFamily="18" charset="0"/>
              </a:rPr>
              <a:t>f(a) f(b) &lt; 0  </a:t>
            </a:r>
            <a:endParaRPr lang="en-US" altLang="es-PE" sz="2400" b="1" u="sng" dirty="0">
              <a:latin typeface="Times New Roman" panose="02020603050405020304" pitchFamily="18" charset="0"/>
              <a:cs typeface="Times New Roman" panose="02020603050405020304" pitchFamily="18" charset="0"/>
            </a:endParaRPr>
          </a:p>
          <a:p>
            <a:pPr marL="381000" indent="-381000" eaLnBrk="1" hangingPunct="1">
              <a:lnSpc>
                <a:spcPct val="80000"/>
              </a:lnSpc>
              <a:buFont typeface="Wingdings" panose="05000000000000000000" pitchFamily="2" charset="2"/>
              <a:buNone/>
            </a:pPr>
            <a:endParaRPr lang="en-US" altLang="es-PE" sz="2400" b="1" u="sng" dirty="0">
              <a:latin typeface="Times New Roman" panose="02020603050405020304" pitchFamily="18" charset="0"/>
              <a:cs typeface="Times New Roman" panose="02020603050405020304" pitchFamily="18" charset="0"/>
            </a:endParaRPr>
          </a:p>
          <a:p>
            <a:pPr marL="381000" indent="-381000" eaLnBrk="1" hangingPunct="1">
              <a:lnSpc>
                <a:spcPct val="80000"/>
              </a:lnSpc>
              <a:buFont typeface="Wingdings" panose="05000000000000000000" pitchFamily="2" charset="2"/>
              <a:buNone/>
            </a:pPr>
            <a:r>
              <a:rPr lang="en-US" altLang="es-PE" sz="2400" b="1" u="sng" dirty="0">
                <a:solidFill>
                  <a:srgbClr val="FF0000"/>
                </a:solidFill>
                <a:latin typeface="Times New Roman" panose="02020603050405020304" pitchFamily="18" charset="0"/>
                <a:cs typeface="Times New Roman" panose="02020603050405020304" pitchFamily="18" charset="0"/>
              </a:rPr>
              <a:t>Algorithm:</a:t>
            </a:r>
            <a:endParaRPr lang="en-US" altLang="es-PE" sz="2400" b="1" dirty="0">
              <a:solidFill>
                <a:srgbClr val="FF0000"/>
              </a:solidFill>
              <a:latin typeface="Times New Roman" panose="02020603050405020304" pitchFamily="18" charset="0"/>
              <a:cs typeface="Times New Roman" panose="02020603050405020304" pitchFamily="18" charset="0"/>
            </a:endParaRPr>
          </a:p>
          <a:p>
            <a:pPr marL="381000" indent="-381000" eaLnBrk="1" hangingPunct="1">
              <a:lnSpc>
                <a:spcPct val="80000"/>
              </a:lnSpc>
              <a:buFont typeface="Wingdings" panose="05000000000000000000" pitchFamily="2" charset="2"/>
              <a:buNone/>
            </a:pPr>
            <a:r>
              <a:rPr lang="en-US" altLang="es-PE" sz="2400" b="1" dirty="0">
                <a:latin typeface="Times New Roman" panose="02020603050405020304" pitchFamily="18" charset="0"/>
                <a:cs typeface="Times New Roman" panose="02020603050405020304" pitchFamily="18" charset="0"/>
              </a:rPr>
              <a:t>Loop</a:t>
            </a:r>
            <a:endParaRPr lang="en-US" altLang="es-PE" sz="2400" dirty="0">
              <a:latin typeface="Times New Roman" panose="02020603050405020304" pitchFamily="18" charset="0"/>
              <a:cs typeface="Times New Roman" panose="02020603050405020304" pitchFamily="18" charset="0"/>
            </a:endParaRPr>
          </a:p>
          <a:p>
            <a:pPr marL="381000" indent="-381000" eaLnBrk="1" hangingPunct="1">
              <a:lnSpc>
                <a:spcPct val="80000"/>
              </a:lnSpc>
              <a:buFont typeface="Wingdings" panose="05000000000000000000" pitchFamily="2" charset="2"/>
              <a:buNone/>
            </a:pPr>
            <a:r>
              <a:rPr lang="en-US" altLang="es-PE" sz="2400" dirty="0">
                <a:latin typeface="Times New Roman" panose="02020603050405020304" pitchFamily="18" charset="0"/>
                <a:cs typeface="Times New Roman" panose="02020603050405020304" pitchFamily="18" charset="0"/>
              </a:rPr>
              <a:t>  1. Compute the mid point  c=(</a:t>
            </a:r>
            <a:r>
              <a:rPr lang="en-US" altLang="es-PE" sz="2400" dirty="0" err="1">
                <a:latin typeface="Times New Roman" panose="02020603050405020304" pitchFamily="18" charset="0"/>
                <a:cs typeface="Times New Roman" panose="02020603050405020304" pitchFamily="18" charset="0"/>
              </a:rPr>
              <a:t>a+b</a:t>
            </a:r>
            <a:r>
              <a:rPr lang="en-US" altLang="es-PE" sz="2400" dirty="0">
                <a:latin typeface="Times New Roman" panose="02020603050405020304" pitchFamily="18" charset="0"/>
                <a:cs typeface="Times New Roman" panose="02020603050405020304" pitchFamily="18" charset="0"/>
              </a:rPr>
              <a:t>)/2</a:t>
            </a:r>
          </a:p>
          <a:p>
            <a:pPr marL="381000" indent="-381000" eaLnBrk="1" hangingPunct="1">
              <a:lnSpc>
                <a:spcPct val="80000"/>
              </a:lnSpc>
              <a:buFont typeface="Wingdings" panose="05000000000000000000" pitchFamily="2" charset="2"/>
              <a:buNone/>
            </a:pPr>
            <a:r>
              <a:rPr lang="en-US" altLang="es-PE" sz="2400" dirty="0">
                <a:latin typeface="Times New Roman" panose="02020603050405020304" pitchFamily="18" charset="0"/>
                <a:cs typeface="Times New Roman" panose="02020603050405020304" pitchFamily="18" charset="0"/>
              </a:rPr>
              <a:t>  2. Evaluate f(c)</a:t>
            </a:r>
          </a:p>
          <a:p>
            <a:pPr marL="381000" indent="-381000" eaLnBrk="1" hangingPunct="1">
              <a:lnSpc>
                <a:spcPct val="80000"/>
              </a:lnSpc>
              <a:buFont typeface="Wingdings" panose="05000000000000000000" pitchFamily="2" charset="2"/>
              <a:buNone/>
            </a:pPr>
            <a:r>
              <a:rPr lang="en-US" altLang="es-PE" sz="2400" dirty="0">
                <a:latin typeface="Times New Roman" panose="02020603050405020304" pitchFamily="18" charset="0"/>
                <a:cs typeface="Times New Roman" panose="02020603050405020304" pitchFamily="18" charset="0"/>
              </a:rPr>
              <a:t>  3. If    f(a) f(c) &lt; 0  then  new interval [a, c]</a:t>
            </a:r>
          </a:p>
          <a:p>
            <a:pPr marL="381000" indent="-381000" eaLnBrk="1" hangingPunct="1">
              <a:lnSpc>
                <a:spcPct val="80000"/>
              </a:lnSpc>
              <a:buFont typeface="Wingdings" panose="05000000000000000000" pitchFamily="2" charset="2"/>
              <a:buNone/>
            </a:pPr>
            <a:r>
              <a:rPr lang="en-US" altLang="es-PE" sz="2400" dirty="0">
                <a:latin typeface="Times New Roman" panose="02020603050405020304" pitchFamily="18" charset="0"/>
                <a:cs typeface="Times New Roman" panose="02020603050405020304" pitchFamily="18" charset="0"/>
              </a:rPr>
              <a:t>      If    f(a) f(c) &gt; 0  then  new interval [c, b]</a:t>
            </a:r>
            <a:r>
              <a:rPr lang="en-US" altLang="es-PE" sz="2400" b="1" dirty="0">
                <a:latin typeface="Times New Roman" panose="02020603050405020304" pitchFamily="18" charset="0"/>
                <a:cs typeface="Times New Roman" panose="02020603050405020304" pitchFamily="18" charset="0"/>
              </a:rPr>
              <a:t>    </a:t>
            </a:r>
          </a:p>
          <a:p>
            <a:pPr marL="381000" indent="-381000" eaLnBrk="1" hangingPunct="1">
              <a:lnSpc>
                <a:spcPct val="80000"/>
              </a:lnSpc>
              <a:buFont typeface="Wingdings" panose="05000000000000000000" pitchFamily="2" charset="2"/>
              <a:buNone/>
            </a:pPr>
            <a:r>
              <a:rPr lang="en-US" altLang="es-PE" sz="2400" b="1" dirty="0">
                <a:latin typeface="Times New Roman" panose="02020603050405020304" pitchFamily="18" charset="0"/>
                <a:cs typeface="Times New Roman" panose="02020603050405020304" pitchFamily="18" charset="0"/>
              </a:rPr>
              <a:t>End loop</a:t>
            </a:r>
          </a:p>
        </p:txBody>
      </p:sp>
      <p:sp>
        <p:nvSpPr>
          <p:cNvPr id="62470" name="Line 4">
            <a:extLst>
              <a:ext uri="{FF2B5EF4-FFF2-40B4-BE49-F238E27FC236}">
                <a16:creationId xmlns:a16="http://schemas.microsoft.com/office/drawing/2014/main" id="{1B42C55D-F404-470C-8FC0-1B0AE0B2030A}"/>
              </a:ext>
            </a:extLst>
          </p:cNvPr>
          <p:cNvSpPr>
            <a:spLocks noChangeShapeType="1"/>
          </p:cNvSpPr>
          <p:nvPr/>
        </p:nvSpPr>
        <p:spPr bwMode="auto">
          <a:xfrm>
            <a:off x="6858000" y="3733800"/>
            <a:ext cx="1905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62471" name="Line 5">
            <a:extLst>
              <a:ext uri="{FF2B5EF4-FFF2-40B4-BE49-F238E27FC236}">
                <a16:creationId xmlns:a16="http://schemas.microsoft.com/office/drawing/2014/main" id="{A4665860-F9F2-4054-B0D6-AD92AAC767EC}"/>
              </a:ext>
            </a:extLst>
          </p:cNvPr>
          <p:cNvSpPr>
            <a:spLocks noChangeShapeType="1"/>
          </p:cNvSpPr>
          <p:nvPr/>
        </p:nvSpPr>
        <p:spPr bwMode="auto">
          <a:xfrm flipV="1">
            <a:off x="6858000" y="2362200"/>
            <a:ext cx="0" cy="2362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62472" name="Freeform 6">
            <a:extLst>
              <a:ext uri="{FF2B5EF4-FFF2-40B4-BE49-F238E27FC236}">
                <a16:creationId xmlns:a16="http://schemas.microsoft.com/office/drawing/2014/main" id="{9AD01B48-7AA0-45E4-B746-6A98DCA58459}"/>
              </a:ext>
            </a:extLst>
          </p:cNvPr>
          <p:cNvSpPr>
            <a:spLocks/>
          </p:cNvSpPr>
          <p:nvPr/>
        </p:nvSpPr>
        <p:spPr bwMode="auto">
          <a:xfrm>
            <a:off x="7315200" y="2895600"/>
            <a:ext cx="1066800" cy="1295400"/>
          </a:xfrm>
          <a:custGeom>
            <a:avLst/>
            <a:gdLst>
              <a:gd name="T0" fmla="*/ 0 w 1056"/>
              <a:gd name="T1" fmla="*/ 0 h 816"/>
              <a:gd name="T2" fmla="*/ 2147483647 w 1056"/>
              <a:gd name="T3" fmla="*/ 2147483647 h 816"/>
              <a:gd name="T4" fmla="*/ 2147483647 w 1056"/>
              <a:gd name="T5" fmla="*/ 2147483647 h 816"/>
              <a:gd name="T6" fmla="*/ 2147483647 w 1056"/>
              <a:gd name="T7" fmla="*/ 2147483647 h 816"/>
              <a:gd name="T8" fmla="*/ 0 60000 65536"/>
              <a:gd name="T9" fmla="*/ 0 60000 65536"/>
              <a:gd name="T10" fmla="*/ 0 60000 65536"/>
              <a:gd name="T11" fmla="*/ 0 60000 65536"/>
              <a:gd name="T12" fmla="*/ 0 w 1056"/>
              <a:gd name="T13" fmla="*/ 0 h 816"/>
              <a:gd name="T14" fmla="*/ 1056 w 1056"/>
              <a:gd name="T15" fmla="*/ 816 h 816"/>
            </a:gdLst>
            <a:ahLst/>
            <a:cxnLst>
              <a:cxn ang="T8">
                <a:pos x="T0" y="T1"/>
              </a:cxn>
              <a:cxn ang="T9">
                <a:pos x="T2" y="T3"/>
              </a:cxn>
              <a:cxn ang="T10">
                <a:pos x="T4" y="T5"/>
              </a:cxn>
              <a:cxn ang="T11">
                <a:pos x="T6" y="T7"/>
              </a:cxn>
            </a:cxnLst>
            <a:rect l="T12" t="T13" r="T14" b="T15"/>
            <a:pathLst>
              <a:path w="1056" h="816">
                <a:moveTo>
                  <a:pt x="0" y="0"/>
                </a:moveTo>
                <a:cubicBezTo>
                  <a:pt x="20" y="112"/>
                  <a:pt x="40" y="224"/>
                  <a:pt x="144" y="336"/>
                </a:cubicBezTo>
                <a:cubicBezTo>
                  <a:pt x="248" y="448"/>
                  <a:pt x="472" y="592"/>
                  <a:pt x="624" y="672"/>
                </a:cubicBezTo>
                <a:cubicBezTo>
                  <a:pt x="776" y="752"/>
                  <a:pt x="916" y="784"/>
                  <a:pt x="1056" y="816"/>
                </a:cubicBezTo>
              </a:path>
            </a:pathLst>
          </a:custGeom>
          <a:noFill/>
          <a:ln w="76200">
            <a:solidFill>
              <a:schemeClr val="hlink"/>
            </a:solidFill>
            <a:round/>
            <a:headEnd type="oval" w="med" len="med"/>
            <a:tailEnd type="oval" w="med" len="med"/>
          </a:ln>
          <a:extLst>
            <a:ext uri="{909E8E84-426E-40DD-AFC4-6F175D3DCCD1}">
              <a14:hiddenFill xmlns:a14="http://schemas.microsoft.com/office/drawing/2010/main">
                <a:solidFill>
                  <a:srgbClr val="FFFFFF"/>
                </a:solid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62473" name="Line 7">
            <a:extLst>
              <a:ext uri="{FF2B5EF4-FFF2-40B4-BE49-F238E27FC236}">
                <a16:creationId xmlns:a16="http://schemas.microsoft.com/office/drawing/2014/main" id="{263FE09F-1871-4ECE-ABB9-668391426CD9}"/>
              </a:ext>
            </a:extLst>
          </p:cNvPr>
          <p:cNvSpPr>
            <a:spLocks noChangeShapeType="1"/>
          </p:cNvSpPr>
          <p:nvPr/>
        </p:nvSpPr>
        <p:spPr bwMode="auto">
          <a:xfrm>
            <a:off x="7315200" y="2895600"/>
            <a:ext cx="0" cy="838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62474" name="Line 8">
            <a:extLst>
              <a:ext uri="{FF2B5EF4-FFF2-40B4-BE49-F238E27FC236}">
                <a16:creationId xmlns:a16="http://schemas.microsoft.com/office/drawing/2014/main" id="{7E88A090-033E-4B40-9A04-1CCD261AF264}"/>
              </a:ext>
            </a:extLst>
          </p:cNvPr>
          <p:cNvSpPr>
            <a:spLocks noChangeShapeType="1"/>
          </p:cNvSpPr>
          <p:nvPr/>
        </p:nvSpPr>
        <p:spPr bwMode="auto">
          <a:xfrm flipV="1">
            <a:off x="8382000" y="37338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62475" name="Text Box 9">
            <a:extLst>
              <a:ext uri="{FF2B5EF4-FFF2-40B4-BE49-F238E27FC236}">
                <a16:creationId xmlns:a16="http://schemas.microsoft.com/office/drawing/2014/main" id="{96683CD7-DD83-4143-9C0E-B124E35E332F}"/>
              </a:ext>
            </a:extLst>
          </p:cNvPr>
          <p:cNvSpPr txBox="1">
            <a:spLocks noChangeArrowheads="1"/>
          </p:cNvSpPr>
          <p:nvPr/>
        </p:nvSpPr>
        <p:spPr bwMode="auto">
          <a:xfrm>
            <a:off x="6934200" y="3657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s-PE" sz="2800">
                <a:latin typeface="Times New Roman" panose="02020603050405020304" pitchFamily="18" charset="0"/>
                <a:cs typeface="Times New Roman" panose="02020603050405020304" pitchFamily="18" charset="0"/>
              </a:rPr>
              <a:t>a</a:t>
            </a:r>
          </a:p>
        </p:txBody>
      </p:sp>
      <p:sp>
        <p:nvSpPr>
          <p:cNvPr id="62476" name="Text Box 10">
            <a:extLst>
              <a:ext uri="{FF2B5EF4-FFF2-40B4-BE49-F238E27FC236}">
                <a16:creationId xmlns:a16="http://schemas.microsoft.com/office/drawing/2014/main" id="{5D724C80-634E-47FD-88F5-B7468714C071}"/>
              </a:ext>
            </a:extLst>
          </p:cNvPr>
          <p:cNvSpPr txBox="1">
            <a:spLocks noChangeArrowheads="1"/>
          </p:cNvSpPr>
          <p:nvPr/>
        </p:nvSpPr>
        <p:spPr bwMode="auto">
          <a:xfrm>
            <a:off x="8001000" y="3200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s-PE" sz="2800">
                <a:latin typeface="Times New Roman" panose="02020603050405020304" pitchFamily="18" charset="0"/>
                <a:cs typeface="Times New Roman" panose="02020603050405020304" pitchFamily="18" charset="0"/>
              </a:rPr>
              <a:t>b</a:t>
            </a:r>
          </a:p>
        </p:txBody>
      </p:sp>
      <p:sp>
        <p:nvSpPr>
          <p:cNvPr id="62477" name="Text Box 11">
            <a:extLst>
              <a:ext uri="{FF2B5EF4-FFF2-40B4-BE49-F238E27FC236}">
                <a16:creationId xmlns:a16="http://schemas.microsoft.com/office/drawing/2014/main" id="{CDD7F3D6-F09F-4BF1-ACCE-0080455C7588}"/>
              </a:ext>
            </a:extLst>
          </p:cNvPr>
          <p:cNvSpPr txBox="1">
            <a:spLocks noChangeArrowheads="1"/>
          </p:cNvSpPr>
          <p:nvPr/>
        </p:nvSpPr>
        <p:spPr bwMode="auto">
          <a:xfrm>
            <a:off x="6934200" y="22098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s-PE" sz="2800">
                <a:latin typeface="Times New Roman" panose="02020603050405020304" pitchFamily="18" charset="0"/>
                <a:cs typeface="Times New Roman" panose="02020603050405020304" pitchFamily="18" charset="0"/>
              </a:rPr>
              <a:t>f(a)</a:t>
            </a:r>
          </a:p>
        </p:txBody>
      </p:sp>
      <p:sp>
        <p:nvSpPr>
          <p:cNvPr id="62478" name="Text Box 12">
            <a:extLst>
              <a:ext uri="{FF2B5EF4-FFF2-40B4-BE49-F238E27FC236}">
                <a16:creationId xmlns:a16="http://schemas.microsoft.com/office/drawing/2014/main" id="{FB39C09F-F431-43BE-9BEA-29C054631597}"/>
              </a:ext>
            </a:extLst>
          </p:cNvPr>
          <p:cNvSpPr txBox="1">
            <a:spLocks noChangeArrowheads="1"/>
          </p:cNvSpPr>
          <p:nvPr/>
        </p:nvSpPr>
        <p:spPr bwMode="auto">
          <a:xfrm>
            <a:off x="7924800" y="42672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s-PE" sz="2800">
                <a:latin typeface="Times New Roman" panose="02020603050405020304" pitchFamily="18" charset="0"/>
                <a:cs typeface="Times New Roman" panose="02020603050405020304" pitchFamily="18" charset="0"/>
              </a:rPr>
              <a:t>f(b)</a:t>
            </a:r>
          </a:p>
        </p:txBody>
      </p:sp>
      <p:sp>
        <p:nvSpPr>
          <p:cNvPr id="62479" name="Text Box 13">
            <a:extLst>
              <a:ext uri="{FF2B5EF4-FFF2-40B4-BE49-F238E27FC236}">
                <a16:creationId xmlns:a16="http://schemas.microsoft.com/office/drawing/2014/main" id="{B5F0BEDB-9A81-4375-A25E-F55564438A5C}"/>
              </a:ext>
            </a:extLst>
          </p:cNvPr>
          <p:cNvSpPr txBox="1">
            <a:spLocks noChangeArrowheads="1"/>
          </p:cNvSpPr>
          <p:nvPr/>
        </p:nvSpPr>
        <p:spPr bwMode="auto">
          <a:xfrm>
            <a:off x="7467600" y="3124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rtl="1" eaLnBrk="1" hangingPunct="1">
              <a:spcBef>
                <a:spcPct val="50000"/>
              </a:spcBef>
            </a:pPr>
            <a:r>
              <a:rPr lang="en-US" altLang="es-PE" sz="2800">
                <a:latin typeface="Times New Roman" panose="02020603050405020304" pitchFamily="18" charset="0"/>
                <a:cs typeface="Times New Roman" panose="02020603050405020304" pitchFamily="18" charset="0"/>
              </a:rPr>
              <a:t>c</a:t>
            </a:r>
          </a:p>
        </p:txBody>
      </p:sp>
      <p:sp>
        <p:nvSpPr>
          <p:cNvPr id="62480" name="Line 14">
            <a:extLst>
              <a:ext uri="{FF2B5EF4-FFF2-40B4-BE49-F238E27FC236}">
                <a16:creationId xmlns:a16="http://schemas.microsoft.com/office/drawing/2014/main" id="{02C380B8-64A4-406D-B4BB-041417BF7653}"/>
              </a:ext>
            </a:extLst>
          </p:cNvPr>
          <p:cNvSpPr>
            <a:spLocks noChangeShapeType="1"/>
          </p:cNvSpPr>
          <p:nvPr/>
        </p:nvSpPr>
        <p:spPr bwMode="auto">
          <a:xfrm flipV="1">
            <a:off x="7848600" y="3733800"/>
            <a:ext cx="0" cy="152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a:extLst>
              <a:ext uri="{FF2B5EF4-FFF2-40B4-BE49-F238E27FC236}">
                <a16:creationId xmlns:a16="http://schemas.microsoft.com/office/drawing/2014/main" id="{9EDDE2D4-93B3-4CBB-8226-01B845A29155}"/>
              </a:ext>
            </a:extLst>
          </p:cNvPr>
          <p:cNvSpPr>
            <a:spLocks noGrp="1" noChangeArrowheads="1"/>
          </p:cNvSpPr>
          <p:nvPr>
            <p:ph type="title"/>
          </p:nvPr>
        </p:nvSpPr>
        <p:spPr/>
        <p:txBody>
          <a:bodyPr/>
          <a:lstStyle/>
          <a:p>
            <a:pPr eaLnBrk="1" hangingPunct="1"/>
            <a:r>
              <a:rPr lang="en-US" altLang="es-PE">
                <a:latin typeface="Times New Roman" panose="02020603050405020304" pitchFamily="18" charset="0"/>
                <a:cs typeface="Times New Roman" panose="02020603050405020304" pitchFamily="18" charset="0"/>
              </a:rPr>
              <a:t>Stopping Criteria </a:t>
            </a:r>
          </a:p>
        </p:txBody>
      </p:sp>
      <p:sp>
        <p:nvSpPr>
          <p:cNvPr id="67589" name="Rectangle 3">
            <a:extLst>
              <a:ext uri="{FF2B5EF4-FFF2-40B4-BE49-F238E27FC236}">
                <a16:creationId xmlns:a16="http://schemas.microsoft.com/office/drawing/2014/main" id="{3F2C7FED-F829-4DE9-93F8-ED90F1FBFB2C}"/>
              </a:ext>
            </a:extLst>
          </p:cNvPr>
          <p:cNvSpPr>
            <a:spLocks noGrp="1" noChangeArrowheads="1"/>
          </p:cNvSpPr>
          <p:nvPr>
            <p:ph type="body" idx="1"/>
          </p:nvPr>
        </p:nvSpPr>
        <p:spPr>
          <a:xfrm>
            <a:off x="628650" y="1825625"/>
            <a:ext cx="7886700" cy="2614490"/>
          </a:xfrm>
        </p:spPr>
        <p:txBody>
          <a:bodyPr/>
          <a:lstStyle/>
          <a:p>
            <a:pPr marL="533400" indent="-533400" eaLnBrk="1" hangingPunct="1">
              <a:buClrTx/>
              <a:buFont typeface="Arial" panose="020B0604020202020204" pitchFamily="34" charset="0"/>
              <a:buNone/>
            </a:pPr>
            <a:r>
              <a:rPr lang="en-US" altLang="es-PE" b="1" dirty="0">
                <a:latin typeface="Times New Roman" panose="02020603050405020304" pitchFamily="18" charset="0"/>
                <a:cs typeface="Times New Roman" panose="02020603050405020304" pitchFamily="18" charset="0"/>
              </a:rPr>
              <a:t>   </a:t>
            </a:r>
            <a:r>
              <a:rPr lang="en-US" altLang="es-PE" dirty="0">
                <a:latin typeface="Times New Roman" panose="02020603050405020304" pitchFamily="18" charset="0"/>
                <a:cs typeface="Times New Roman" panose="02020603050405020304" pitchFamily="18" charset="0"/>
              </a:rPr>
              <a:t>Two common stopping criteria</a:t>
            </a:r>
          </a:p>
          <a:p>
            <a:pPr marL="533400" indent="-533400" eaLnBrk="1" hangingPunct="1">
              <a:buClrTx/>
              <a:buFont typeface="Arial" panose="020B0604020202020204" pitchFamily="34" charset="0"/>
              <a:buNone/>
            </a:pPr>
            <a:r>
              <a:rPr lang="en-US" altLang="es-PE" dirty="0">
                <a:latin typeface="Times New Roman" panose="02020603050405020304" pitchFamily="18" charset="0"/>
                <a:cs typeface="Times New Roman" panose="02020603050405020304" pitchFamily="18" charset="0"/>
              </a:rPr>
              <a:t> </a:t>
            </a:r>
          </a:p>
          <a:p>
            <a:pPr marL="533400" indent="-533400" eaLnBrk="1" hangingPunct="1">
              <a:buClrTx/>
              <a:buFont typeface="Wingdings" panose="05000000000000000000" pitchFamily="2" charset="2"/>
              <a:buAutoNum type="arabicPeriod"/>
            </a:pPr>
            <a:r>
              <a:rPr lang="en-US" altLang="es-PE" dirty="0">
                <a:latin typeface="Times New Roman" panose="02020603050405020304" pitchFamily="18" charset="0"/>
                <a:cs typeface="Times New Roman" panose="02020603050405020304" pitchFamily="18" charset="0"/>
              </a:rPr>
              <a:t>Stop after a fixed number of iterations</a:t>
            </a:r>
          </a:p>
          <a:p>
            <a:pPr marL="533400" indent="-533400" eaLnBrk="1" hangingPunct="1">
              <a:buClrTx/>
              <a:buFont typeface="Wingdings" panose="05000000000000000000" pitchFamily="2" charset="2"/>
              <a:buAutoNum type="arabicPeriod"/>
            </a:pPr>
            <a:r>
              <a:rPr lang="en-US" altLang="es-PE" dirty="0">
                <a:latin typeface="Times New Roman" panose="02020603050405020304" pitchFamily="18" charset="0"/>
                <a:cs typeface="Times New Roman" panose="02020603050405020304" pitchFamily="18" charset="0"/>
              </a:rPr>
              <a:t>Stop when the error is less than a specified value</a:t>
            </a:r>
          </a:p>
          <a:p>
            <a:pPr marL="533400" indent="-533400" eaLnBrk="1" hangingPunct="1">
              <a:buFont typeface="Wingdings" panose="05000000000000000000" pitchFamily="2" charset="2"/>
              <a:buNone/>
            </a:pPr>
            <a:endParaRPr lang="en-US" altLang="es-P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823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0" name="Rectangle 2">
            <a:extLst>
              <a:ext uri="{FF2B5EF4-FFF2-40B4-BE49-F238E27FC236}">
                <a16:creationId xmlns:a16="http://schemas.microsoft.com/office/drawing/2014/main" id="{D5DDD76A-FE5A-4D53-B43A-E1B360DDAB1E}"/>
              </a:ext>
            </a:extLst>
          </p:cNvPr>
          <p:cNvSpPr>
            <a:spLocks noGrp="1" noChangeArrowheads="1"/>
          </p:cNvSpPr>
          <p:nvPr>
            <p:ph type="title"/>
          </p:nvPr>
        </p:nvSpPr>
        <p:spPr>
          <a:xfrm>
            <a:off x="552450" y="129839"/>
            <a:ext cx="7886700" cy="1325563"/>
          </a:xfrm>
        </p:spPr>
        <p:txBody>
          <a:bodyPr/>
          <a:lstStyle/>
          <a:p>
            <a:pPr eaLnBrk="1" hangingPunct="1"/>
            <a:r>
              <a:rPr lang="en-US" altLang="es-PE" dirty="0">
                <a:latin typeface="Times New Roman" panose="02020603050405020304" pitchFamily="18" charset="0"/>
                <a:cs typeface="Times New Roman" panose="02020603050405020304" pitchFamily="18" charset="0"/>
              </a:rPr>
              <a:t>Flow Chart of Bisection Method</a:t>
            </a:r>
          </a:p>
        </p:txBody>
      </p:sp>
      <p:sp>
        <p:nvSpPr>
          <p:cNvPr id="172035" name="Text Box 3">
            <a:extLst>
              <a:ext uri="{FF2B5EF4-FFF2-40B4-BE49-F238E27FC236}">
                <a16:creationId xmlns:a16="http://schemas.microsoft.com/office/drawing/2014/main" id="{E21237C5-26F1-4A7B-AC3C-6067CEBAE8BA}"/>
              </a:ext>
            </a:extLst>
          </p:cNvPr>
          <p:cNvSpPr txBox="1">
            <a:spLocks noChangeArrowheads="1"/>
          </p:cNvSpPr>
          <p:nvPr/>
        </p:nvSpPr>
        <p:spPr bwMode="auto">
          <a:xfrm>
            <a:off x="1905000" y="1676400"/>
            <a:ext cx="2590800" cy="369332"/>
          </a:xfrm>
          <a:prstGeom prst="rect">
            <a:avLst/>
          </a:prstGeom>
          <a:solidFill>
            <a:schemeClr val="accent1"/>
          </a:solidFill>
          <a:ln w="19050">
            <a:solidFill>
              <a:srgbClr val="0000FF"/>
            </a:solidFill>
            <a:miter lim="800000"/>
            <a:headEnd/>
            <a:tailEnd/>
          </a:ln>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altLang="es-PE">
                <a:latin typeface="Times New Roman" panose="02020603050405020304" pitchFamily="18" charset="0"/>
                <a:cs typeface="Times New Roman" panose="02020603050405020304" pitchFamily="18" charset="0"/>
              </a:rPr>
              <a:t>Start: Given  a,b  and </a:t>
            </a:r>
            <a:r>
              <a:rPr lang="el-GR" altLang="es-PE">
                <a:latin typeface="Times New Roman" panose="02020603050405020304" pitchFamily="18" charset="0"/>
                <a:cs typeface="Times New Roman" panose="02020603050405020304" pitchFamily="18" charset="0"/>
              </a:rPr>
              <a:t>ε</a:t>
            </a:r>
            <a:endParaRPr lang="en-US" altLang="es-PE">
              <a:latin typeface="Times New Roman" panose="02020603050405020304" pitchFamily="18" charset="0"/>
              <a:cs typeface="Times New Roman" panose="02020603050405020304" pitchFamily="18" charset="0"/>
            </a:endParaRPr>
          </a:p>
        </p:txBody>
      </p:sp>
      <p:sp>
        <p:nvSpPr>
          <p:cNvPr id="172036" name="Rectangle 4">
            <a:extLst>
              <a:ext uri="{FF2B5EF4-FFF2-40B4-BE49-F238E27FC236}">
                <a16:creationId xmlns:a16="http://schemas.microsoft.com/office/drawing/2014/main" id="{BD9284E2-60DA-4F7C-8C12-95F03426604C}"/>
              </a:ext>
            </a:extLst>
          </p:cNvPr>
          <p:cNvSpPr>
            <a:spLocks noChangeArrowheads="1"/>
          </p:cNvSpPr>
          <p:nvPr/>
        </p:nvSpPr>
        <p:spPr bwMode="auto">
          <a:xfrm>
            <a:off x="1981200" y="2362200"/>
            <a:ext cx="2438400" cy="36933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altLang="es-PE">
                <a:latin typeface="Times New Roman" panose="02020603050405020304" pitchFamily="18" charset="0"/>
                <a:cs typeface="Times New Roman" panose="02020603050405020304" pitchFamily="18" charset="0"/>
              </a:rPr>
              <a:t> u = f(a) ; v = f(b) </a:t>
            </a:r>
          </a:p>
        </p:txBody>
      </p:sp>
      <p:sp>
        <p:nvSpPr>
          <p:cNvPr id="172037" name="Line 5">
            <a:extLst>
              <a:ext uri="{FF2B5EF4-FFF2-40B4-BE49-F238E27FC236}">
                <a16:creationId xmlns:a16="http://schemas.microsoft.com/office/drawing/2014/main" id="{6B707C4D-9439-4780-8713-CD72CEA639B3}"/>
              </a:ext>
            </a:extLst>
          </p:cNvPr>
          <p:cNvSpPr>
            <a:spLocks noChangeShapeType="1"/>
          </p:cNvSpPr>
          <p:nvPr/>
        </p:nvSpPr>
        <p:spPr bwMode="auto">
          <a:xfrm>
            <a:off x="3200400" y="2057400"/>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172038" name="Rectangle 6">
            <a:extLst>
              <a:ext uri="{FF2B5EF4-FFF2-40B4-BE49-F238E27FC236}">
                <a16:creationId xmlns:a16="http://schemas.microsoft.com/office/drawing/2014/main" id="{AEBF2EFD-2892-4EC2-8143-3E8EB9753094}"/>
              </a:ext>
            </a:extLst>
          </p:cNvPr>
          <p:cNvSpPr>
            <a:spLocks noChangeArrowheads="1"/>
          </p:cNvSpPr>
          <p:nvPr/>
        </p:nvSpPr>
        <p:spPr bwMode="auto">
          <a:xfrm>
            <a:off x="1981200" y="3048000"/>
            <a:ext cx="2438400" cy="369332"/>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altLang="es-PE">
                <a:latin typeface="Times New Roman" panose="02020603050405020304" pitchFamily="18" charset="0"/>
                <a:cs typeface="Times New Roman" panose="02020603050405020304" pitchFamily="18" charset="0"/>
              </a:rPr>
              <a:t>c = (a+b) /2 ; w = f(c)</a:t>
            </a:r>
          </a:p>
        </p:txBody>
      </p:sp>
      <p:sp>
        <p:nvSpPr>
          <p:cNvPr id="172039" name="AutoShape 7">
            <a:extLst>
              <a:ext uri="{FF2B5EF4-FFF2-40B4-BE49-F238E27FC236}">
                <a16:creationId xmlns:a16="http://schemas.microsoft.com/office/drawing/2014/main" id="{BC997842-E853-488A-AE27-F91BE6694F7E}"/>
              </a:ext>
            </a:extLst>
          </p:cNvPr>
          <p:cNvSpPr>
            <a:spLocks noChangeArrowheads="1"/>
          </p:cNvSpPr>
          <p:nvPr/>
        </p:nvSpPr>
        <p:spPr bwMode="auto">
          <a:xfrm rot="2265181">
            <a:off x="5791200" y="3657600"/>
            <a:ext cx="1120775" cy="1066800"/>
          </a:xfrm>
          <a:prstGeom prst="parallelogram">
            <a:avLst>
              <a:gd name="adj" fmla="val 12179"/>
            </a:avLst>
          </a:prstGeom>
          <a:solidFill>
            <a:srgbClr val="3366FF">
              <a:alpha val="52156"/>
            </a:srgbClr>
          </a:solidFill>
          <a:ln w="28575">
            <a:solidFill>
              <a:srgbClr val="3366FF"/>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s-PE" altLang="es-PE">
              <a:latin typeface="Times New Roman" panose="02020603050405020304" pitchFamily="18" charset="0"/>
              <a:cs typeface="Times New Roman" panose="02020603050405020304" pitchFamily="18" charset="0"/>
            </a:endParaRPr>
          </a:p>
        </p:txBody>
      </p:sp>
      <p:sp>
        <p:nvSpPr>
          <p:cNvPr id="172040" name="Line 8">
            <a:extLst>
              <a:ext uri="{FF2B5EF4-FFF2-40B4-BE49-F238E27FC236}">
                <a16:creationId xmlns:a16="http://schemas.microsoft.com/office/drawing/2014/main" id="{4BA29FAB-2CDC-4F2F-9A76-45F6F339D24D}"/>
              </a:ext>
            </a:extLst>
          </p:cNvPr>
          <p:cNvSpPr>
            <a:spLocks noChangeShapeType="1"/>
          </p:cNvSpPr>
          <p:nvPr/>
        </p:nvSpPr>
        <p:spPr bwMode="auto">
          <a:xfrm>
            <a:off x="3200400" y="2743200"/>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172041" name="Line 9">
            <a:extLst>
              <a:ext uri="{FF2B5EF4-FFF2-40B4-BE49-F238E27FC236}">
                <a16:creationId xmlns:a16="http://schemas.microsoft.com/office/drawing/2014/main" id="{28D59273-D2DF-4DC1-90EE-234DCB62C5D6}"/>
              </a:ext>
            </a:extLst>
          </p:cNvPr>
          <p:cNvSpPr>
            <a:spLocks noChangeShapeType="1"/>
          </p:cNvSpPr>
          <p:nvPr/>
        </p:nvSpPr>
        <p:spPr bwMode="auto">
          <a:xfrm>
            <a:off x="3200400" y="3429000"/>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172042" name="Text Box 10">
            <a:extLst>
              <a:ext uri="{FF2B5EF4-FFF2-40B4-BE49-F238E27FC236}">
                <a16:creationId xmlns:a16="http://schemas.microsoft.com/office/drawing/2014/main" id="{F320AACB-FBE5-4D2B-A78C-6352AE800097}"/>
              </a:ext>
            </a:extLst>
          </p:cNvPr>
          <p:cNvSpPr txBox="1">
            <a:spLocks noChangeArrowheads="1"/>
          </p:cNvSpPr>
          <p:nvPr/>
        </p:nvSpPr>
        <p:spPr bwMode="auto">
          <a:xfrm>
            <a:off x="2743200" y="3886200"/>
            <a:ext cx="914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altLang="es-PE" dirty="0">
                <a:latin typeface="Times New Roman" panose="02020603050405020304" pitchFamily="18" charset="0"/>
                <a:cs typeface="Times New Roman" panose="02020603050405020304" pitchFamily="18" charset="0"/>
              </a:rPr>
              <a:t>is </a:t>
            </a:r>
          </a:p>
          <a:p>
            <a:pPr algn="ctr" eaLnBrk="1" hangingPunct="1">
              <a:spcBef>
                <a:spcPct val="50000"/>
              </a:spcBef>
            </a:pPr>
            <a:r>
              <a:rPr lang="en-US" altLang="es-PE" dirty="0">
                <a:latin typeface="Times New Roman" panose="02020603050405020304" pitchFamily="18" charset="0"/>
                <a:cs typeface="Times New Roman" panose="02020603050405020304" pitchFamily="18" charset="0"/>
              </a:rPr>
              <a:t>u*w &lt;0</a:t>
            </a:r>
          </a:p>
        </p:txBody>
      </p:sp>
      <p:sp>
        <p:nvSpPr>
          <p:cNvPr id="172043" name="Rectangle 11">
            <a:extLst>
              <a:ext uri="{FF2B5EF4-FFF2-40B4-BE49-F238E27FC236}">
                <a16:creationId xmlns:a16="http://schemas.microsoft.com/office/drawing/2014/main" id="{363D1ADC-8FD8-49CF-9309-C8F29D20192E}"/>
              </a:ext>
            </a:extLst>
          </p:cNvPr>
          <p:cNvSpPr>
            <a:spLocks noChangeArrowheads="1"/>
          </p:cNvSpPr>
          <p:nvPr/>
        </p:nvSpPr>
        <p:spPr bwMode="auto">
          <a:xfrm>
            <a:off x="3886200" y="4876800"/>
            <a:ext cx="1676400" cy="369332"/>
          </a:xfrm>
          <a:prstGeom prst="rect">
            <a:avLst/>
          </a:prstGeom>
          <a:solidFill>
            <a:srgbClr val="993366">
              <a:alpha val="49019"/>
            </a:srgbClr>
          </a:solidFill>
          <a:ln w="19050">
            <a:solidFill>
              <a:srgbClr val="0000FF"/>
            </a:solidFill>
            <a:miter lim="800000"/>
            <a:headEnd/>
            <a:tailEnd/>
          </a:ln>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altLang="es-PE">
                <a:latin typeface="Times New Roman" panose="02020603050405020304" pitchFamily="18" charset="0"/>
                <a:cs typeface="Times New Roman" panose="02020603050405020304" pitchFamily="18" charset="0"/>
              </a:rPr>
              <a:t>a=c; u= w</a:t>
            </a:r>
          </a:p>
        </p:txBody>
      </p:sp>
      <p:sp>
        <p:nvSpPr>
          <p:cNvPr id="172044" name="Rectangle 12">
            <a:extLst>
              <a:ext uri="{FF2B5EF4-FFF2-40B4-BE49-F238E27FC236}">
                <a16:creationId xmlns:a16="http://schemas.microsoft.com/office/drawing/2014/main" id="{C5BA5706-80E8-4AE5-BD3A-5E596ADBA3EF}"/>
              </a:ext>
            </a:extLst>
          </p:cNvPr>
          <p:cNvSpPr>
            <a:spLocks noChangeArrowheads="1"/>
          </p:cNvSpPr>
          <p:nvPr/>
        </p:nvSpPr>
        <p:spPr bwMode="auto">
          <a:xfrm>
            <a:off x="914400" y="4876800"/>
            <a:ext cx="1676400" cy="369332"/>
          </a:xfrm>
          <a:prstGeom prst="rect">
            <a:avLst/>
          </a:prstGeom>
          <a:solidFill>
            <a:srgbClr val="008000">
              <a:alpha val="81960"/>
            </a:srgbClr>
          </a:solidFill>
          <a:ln w="19050">
            <a:solidFill>
              <a:srgbClr val="0000FF"/>
            </a:solidFill>
            <a:miter lim="800000"/>
            <a:headEnd/>
            <a:tailEnd/>
          </a:ln>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altLang="es-PE">
                <a:latin typeface="Times New Roman" panose="02020603050405020304" pitchFamily="18" charset="0"/>
                <a:cs typeface="Times New Roman" panose="02020603050405020304" pitchFamily="18" charset="0"/>
              </a:rPr>
              <a:t>b=c; v= w</a:t>
            </a:r>
          </a:p>
        </p:txBody>
      </p:sp>
      <p:sp>
        <p:nvSpPr>
          <p:cNvPr id="172045" name="Line 13">
            <a:extLst>
              <a:ext uri="{FF2B5EF4-FFF2-40B4-BE49-F238E27FC236}">
                <a16:creationId xmlns:a16="http://schemas.microsoft.com/office/drawing/2014/main" id="{5D18EC2A-294B-4E25-AE29-8D982588A9A6}"/>
              </a:ext>
            </a:extLst>
          </p:cNvPr>
          <p:cNvSpPr>
            <a:spLocks noChangeShapeType="1"/>
          </p:cNvSpPr>
          <p:nvPr/>
        </p:nvSpPr>
        <p:spPr bwMode="auto">
          <a:xfrm>
            <a:off x="3962400" y="4343400"/>
            <a:ext cx="990600" cy="0"/>
          </a:xfrm>
          <a:prstGeom prst="line">
            <a:avLst/>
          </a:prstGeom>
          <a:noFill/>
          <a:ln w="28575">
            <a:solidFill>
              <a:srgbClr val="993366"/>
            </a:solidFill>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172046" name="Line 14">
            <a:extLst>
              <a:ext uri="{FF2B5EF4-FFF2-40B4-BE49-F238E27FC236}">
                <a16:creationId xmlns:a16="http://schemas.microsoft.com/office/drawing/2014/main" id="{96937BAF-387E-43FA-8035-4409EF986979}"/>
              </a:ext>
            </a:extLst>
          </p:cNvPr>
          <p:cNvSpPr>
            <a:spLocks noChangeShapeType="1"/>
          </p:cNvSpPr>
          <p:nvPr/>
        </p:nvSpPr>
        <p:spPr bwMode="auto">
          <a:xfrm>
            <a:off x="4953000" y="4343400"/>
            <a:ext cx="0" cy="533400"/>
          </a:xfrm>
          <a:prstGeom prst="line">
            <a:avLst/>
          </a:prstGeom>
          <a:noFill/>
          <a:ln w="28575">
            <a:solidFill>
              <a:srgbClr val="993366"/>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172047" name="Line 15">
            <a:extLst>
              <a:ext uri="{FF2B5EF4-FFF2-40B4-BE49-F238E27FC236}">
                <a16:creationId xmlns:a16="http://schemas.microsoft.com/office/drawing/2014/main" id="{0B1AA013-BFEE-4C98-B888-4DA13BC449E7}"/>
              </a:ext>
            </a:extLst>
          </p:cNvPr>
          <p:cNvSpPr>
            <a:spLocks noChangeShapeType="1"/>
          </p:cNvSpPr>
          <p:nvPr/>
        </p:nvSpPr>
        <p:spPr bwMode="auto">
          <a:xfrm flipH="1">
            <a:off x="1676400" y="4495800"/>
            <a:ext cx="762000"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172048" name="Line 16">
            <a:extLst>
              <a:ext uri="{FF2B5EF4-FFF2-40B4-BE49-F238E27FC236}">
                <a16:creationId xmlns:a16="http://schemas.microsoft.com/office/drawing/2014/main" id="{C2ECF899-6070-4EFF-9880-99F6A008DEA1}"/>
              </a:ext>
            </a:extLst>
          </p:cNvPr>
          <p:cNvSpPr>
            <a:spLocks noChangeShapeType="1"/>
          </p:cNvSpPr>
          <p:nvPr/>
        </p:nvSpPr>
        <p:spPr bwMode="auto">
          <a:xfrm>
            <a:off x="1676400" y="4495800"/>
            <a:ext cx="0" cy="381000"/>
          </a:xfrm>
          <a:prstGeom prst="line">
            <a:avLst/>
          </a:prstGeom>
          <a:noFill/>
          <a:ln w="28575">
            <a:solidFill>
              <a:srgbClr val="008080"/>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172049" name="Line 17">
            <a:extLst>
              <a:ext uri="{FF2B5EF4-FFF2-40B4-BE49-F238E27FC236}">
                <a16:creationId xmlns:a16="http://schemas.microsoft.com/office/drawing/2014/main" id="{3472218A-7657-4120-A512-F9B44B2C4310}"/>
              </a:ext>
            </a:extLst>
          </p:cNvPr>
          <p:cNvSpPr>
            <a:spLocks noChangeShapeType="1"/>
          </p:cNvSpPr>
          <p:nvPr/>
        </p:nvSpPr>
        <p:spPr bwMode="auto">
          <a:xfrm>
            <a:off x="1676400" y="5638800"/>
            <a:ext cx="3276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172050" name="Line 18">
            <a:extLst>
              <a:ext uri="{FF2B5EF4-FFF2-40B4-BE49-F238E27FC236}">
                <a16:creationId xmlns:a16="http://schemas.microsoft.com/office/drawing/2014/main" id="{0778E356-CBD7-45BD-91FF-1B03E39A6C90}"/>
              </a:ext>
            </a:extLst>
          </p:cNvPr>
          <p:cNvSpPr>
            <a:spLocks noChangeShapeType="1"/>
          </p:cNvSpPr>
          <p:nvPr/>
        </p:nvSpPr>
        <p:spPr bwMode="auto">
          <a:xfrm>
            <a:off x="1676400" y="5257800"/>
            <a:ext cx="0" cy="381000"/>
          </a:xfrm>
          <a:prstGeom prst="line">
            <a:avLst/>
          </a:prstGeom>
          <a:noFill/>
          <a:ln w="2857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172051" name="Line 19">
            <a:extLst>
              <a:ext uri="{FF2B5EF4-FFF2-40B4-BE49-F238E27FC236}">
                <a16:creationId xmlns:a16="http://schemas.microsoft.com/office/drawing/2014/main" id="{0FA2B983-C358-4E1F-B525-0A7E5911910B}"/>
              </a:ext>
            </a:extLst>
          </p:cNvPr>
          <p:cNvSpPr>
            <a:spLocks noChangeShapeType="1"/>
          </p:cNvSpPr>
          <p:nvPr/>
        </p:nvSpPr>
        <p:spPr bwMode="auto">
          <a:xfrm>
            <a:off x="4953000" y="5257800"/>
            <a:ext cx="0" cy="381000"/>
          </a:xfrm>
          <a:prstGeom prst="line">
            <a:avLst/>
          </a:prstGeom>
          <a:noFill/>
          <a:ln w="28575">
            <a:solidFill>
              <a:srgbClr val="993366"/>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172052" name="Line 20">
            <a:extLst>
              <a:ext uri="{FF2B5EF4-FFF2-40B4-BE49-F238E27FC236}">
                <a16:creationId xmlns:a16="http://schemas.microsoft.com/office/drawing/2014/main" id="{93EE0719-241F-4B85-BFEF-EBA884EB4633}"/>
              </a:ext>
            </a:extLst>
          </p:cNvPr>
          <p:cNvSpPr>
            <a:spLocks noChangeShapeType="1"/>
          </p:cNvSpPr>
          <p:nvPr/>
        </p:nvSpPr>
        <p:spPr bwMode="auto">
          <a:xfrm>
            <a:off x="3276600" y="5638800"/>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172053" name="Line 21">
            <a:extLst>
              <a:ext uri="{FF2B5EF4-FFF2-40B4-BE49-F238E27FC236}">
                <a16:creationId xmlns:a16="http://schemas.microsoft.com/office/drawing/2014/main" id="{DFEA6459-CF72-440D-A4CC-B93072BD15DF}"/>
              </a:ext>
            </a:extLst>
          </p:cNvPr>
          <p:cNvSpPr>
            <a:spLocks noChangeShapeType="1"/>
          </p:cNvSpPr>
          <p:nvPr/>
        </p:nvSpPr>
        <p:spPr bwMode="auto">
          <a:xfrm>
            <a:off x="3276600" y="6019800"/>
            <a:ext cx="3124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172054" name="Line 22">
            <a:extLst>
              <a:ext uri="{FF2B5EF4-FFF2-40B4-BE49-F238E27FC236}">
                <a16:creationId xmlns:a16="http://schemas.microsoft.com/office/drawing/2014/main" id="{F10EF2DA-6D3F-4FE9-A33A-1AB971493ECC}"/>
              </a:ext>
            </a:extLst>
          </p:cNvPr>
          <p:cNvSpPr>
            <a:spLocks noChangeShapeType="1"/>
          </p:cNvSpPr>
          <p:nvPr/>
        </p:nvSpPr>
        <p:spPr bwMode="auto">
          <a:xfrm flipV="1">
            <a:off x="6400800" y="4876800"/>
            <a:ext cx="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172055" name="Line 23">
            <a:extLst>
              <a:ext uri="{FF2B5EF4-FFF2-40B4-BE49-F238E27FC236}">
                <a16:creationId xmlns:a16="http://schemas.microsoft.com/office/drawing/2014/main" id="{E64A60DF-7E5B-414C-ADFC-F1EB814DEDA8}"/>
              </a:ext>
            </a:extLst>
          </p:cNvPr>
          <p:cNvSpPr>
            <a:spLocks noChangeShapeType="1"/>
          </p:cNvSpPr>
          <p:nvPr/>
        </p:nvSpPr>
        <p:spPr bwMode="auto">
          <a:xfrm flipH="1">
            <a:off x="3200400" y="2895600"/>
            <a:ext cx="3124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172056" name="AutoShape 24">
            <a:extLst>
              <a:ext uri="{FF2B5EF4-FFF2-40B4-BE49-F238E27FC236}">
                <a16:creationId xmlns:a16="http://schemas.microsoft.com/office/drawing/2014/main" id="{DC0BA878-B2B8-434C-807D-81578A1818E6}"/>
              </a:ext>
            </a:extLst>
          </p:cNvPr>
          <p:cNvSpPr>
            <a:spLocks noChangeArrowheads="1"/>
          </p:cNvSpPr>
          <p:nvPr/>
        </p:nvSpPr>
        <p:spPr bwMode="auto">
          <a:xfrm rot="2265181">
            <a:off x="2663457" y="3901159"/>
            <a:ext cx="1120775" cy="1066800"/>
          </a:xfrm>
          <a:prstGeom prst="parallelogram">
            <a:avLst>
              <a:gd name="adj" fmla="val 12179"/>
            </a:avLst>
          </a:prstGeom>
          <a:solidFill>
            <a:srgbClr val="3366FF">
              <a:alpha val="50195"/>
            </a:srgbClr>
          </a:solidFill>
          <a:ln w="28575">
            <a:solidFill>
              <a:srgbClr val="3366FF"/>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s-PE" altLang="es-PE" dirty="0">
                <a:latin typeface="Times New Roman" panose="02020603050405020304" pitchFamily="18" charset="0"/>
                <a:cs typeface="Times New Roman" panose="02020603050405020304" pitchFamily="18" charset="0"/>
              </a:rPr>
              <a:t>        </a:t>
            </a:r>
          </a:p>
          <a:p>
            <a:pPr eaLnBrk="1" hangingPunct="1"/>
            <a:r>
              <a:rPr lang="es-PE" altLang="es-PE" dirty="0">
                <a:latin typeface="Times New Roman" panose="02020603050405020304" pitchFamily="18" charset="0"/>
                <a:cs typeface="Times New Roman" panose="02020603050405020304" pitchFamily="18" charset="0"/>
              </a:rPr>
              <a:t>    </a:t>
            </a:r>
          </a:p>
          <a:p>
            <a:pPr eaLnBrk="1" hangingPunct="1"/>
            <a:r>
              <a:rPr lang="es-PE" altLang="es-PE" dirty="0">
                <a:latin typeface="Times New Roman" panose="02020603050405020304" pitchFamily="18" charset="0"/>
                <a:cs typeface="Times New Roman" panose="02020603050405020304" pitchFamily="18" charset="0"/>
              </a:rPr>
              <a:t>   </a:t>
            </a:r>
          </a:p>
        </p:txBody>
      </p:sp>
      <p:sp>
        <p:nvSpPr>
          <p:cNvPr id="172057" name="Line 25">
            <a:extLst>
              <a:ext uri="{FF2B5EF4-FFF2-40B4-BE49-F238E27FC236}">
                <a16:creationId xmlns:a16="http://schemas.microsoft.com/office/drawing/2014/main" id="{03F7BD73-6081-4C92-8837-8AA9470F5935}"/>
              </a:ext>
            </a:extLst>
          </p:cNvPr>
          <p:cNvSpPr>
            <a:spLocks noChangeShapeType="1"/>
          </p:cNvSpPr>
          <p:nvPr/>
        </p:nvSpPr>
        <p:spPr bwMode="auto">
          <a:xfrm flipV="1">
            <a:off x="6324600" y="2895600"/>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172058" name="Rectangle 26">
            <a:extLst>
              <a:ext uri="{FF2B5EF4-FFF2-40B4-BE49-F238E27FC236}">
                <a16:creationId xmlns:a16="http://schemas.microsoft.com/office/drawing/2014/main" id="{CA4E1445-0A87-45C8-B674-5924A12603A4}"/>
              </a:ext>
            </a:extLst>
          </p:cNvPr>
          <p:cNvSpPr>
            <a:spLocks noChangeArrowheads="1"/>
          </p:cNvSpPr>
          <p:nvPr/>
        </p:nvSpPr>
        <p:spPr bwMode="auto">
          <a:xfrm>
            <a:off x="5638800" y="3810000"/>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r>
              <a:rPr lang="en-US" altLang="es-PE">
                <a:latin typeface="Times New Roman" panose="02020603050405020304" pitchFamily="18" charset="0"/>
                <a:cs typeface="Times New Roman" panose="02020603050405020304" pitchFamily="18" charset="0"/>
              </a:rPr>
              <a:t>is </a:t>
            </a:r>
          </a:p>
          <a:p>
            <a:pPr algn="ctr" eaLnBrk="1" hangingPunct="1"/>
            <a:r>
              <a:rPr lang="en-US" altLang="es-PE">
                <a:latin typeface="Times New Roman" panose="02020603050405020304" pitchFamily="18" charset="0"/>
                <a:cs typeface="Times New Roman" panose="02020603050405020304" pitchFamily="18" charset="0"/>
              </a:rPr>
              <a:t>(b-a) /2&lt;</a:t>
            </a:r>
            <a:r>
              <a:rPr lang="el-GR" altLang="es-PE">
                <a:latin typeface="Times New Roman" panose="02020603050405020304" pitchFamily="18" charset="0"/>
                <a:cs typeface="Times New Roman" panose="02020603050405020304" pitchFamily="18" charset="0"/>
              </a:rPr>
              <a:t>ε</a:t>
            </a:r>
            <a:endParaRPr lang="en-US" altLang="es-PE">
              <a:latin typeface="Times New Roman" panose="02020603050405020304" pitchFamily="18" charset="0"/>
              <a:cs typeface="Times New Roman" panose="02020603050405020304" pitchFamily="18" charset="0"/>
            </a:endParaRPr>
          </a:p>
        </p:txBody>
      </p:sp>
      <p:sp>
        <p:nvSpPr>
          <p:cNvPr id="172059" name="Rectangle 27">
            <a:extLst>
              <a:ext uri="{FF2B5EF4-FFF2-40B4-BE49-F238E27FC236}">
                <a16:creationId xmlns:a16="http://schemas.microsoft.com/office/drawing/2014/main" id="{87B0B2E9-ED13-4631-AA5A-2A2D59440B0B}"/>
              </a:ext>
            </a:extLst>
          </p:cNvPr>
          <p:cNvSpPr>
            <a:spLocks noChangeArrowheads="1"/>
          </p:cNvSpPr>
          <p:nvPr/>
        </p:nvSpPr>
        <p:spPr bwMode="auto">
          <a:xfrm>
            <a:off x="1752600" y="4114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US" altLang="es-PE">
                <a:latin typeface="Times New Roman" panose="02020603050405020304" pitchFamily="18" charset="0"/>
                <a:cs typeface="Times New Roman" panose="02020603050405020304" pitchFamily="18" charset="0"/>
              </a:rPr>
              <a:t>yes</a:t>
            </a:r>
          </a:p>
        </p:txBody>
      </p:sp>
      <p:sp>
        <p:nvSpPr>
          <p:cNvPr id="172060" name="Rectangle 28">
            <a:extLst>
              <a:ext uri="{FF2B5EF4-FFF2-40B4-BE49-F238E27FC236}">
                <a16:creationId xmlns:a16="http://schemas.microsoft.com/office/drawing/2014/main" id="{B253CF19-DD71-4CD5-804A-9FA066C2589B}"/>
              </a:ext>
            </a:extLst>
          </p:cNvPr>
          <p:cNvSpPr>
            <a:spLocks noChangeArrowheads="1"/>
          </p:cNvSpPr>
          <p:nvPr/>
        </p:nvSpPr>
        <p:spPr bwMode="auto">
          <a:xfrm>
            <a:off x="7086600" y="35814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US" altLang="es-PE">
                <a:latin typeface="Times New Roman" panose="02020603050405020304" pitchFamily="18" charset="0"/>
                <a:cs typeface="Times New Roman" panose="02020603050405020304" pitchFamily="18" charset="0"/>
              </a:rPr>
              <a:t>yes</a:t>
            </a:r>
          </a:p>
        </p:txBody>
      </p:sp>
      <p:sp>
        <p:nvSpPr>
          <p:cNvPr id="172061" name="Rectangle 29">
            <a:extLst>
              <a:ext uri="{FF2B5EF4-FFF2-40B4-BE49-F238E27FC236}">
                <a16:creationId xmlns:a16="http://schemas.microsoft.com/office/drawing/2014/main" id="{A1CA3DBD-FE5C-4636-A9E8-5B3E2CC0118D}"/>
              </a:ext>
            </a:extLst>
          </p:cNvPr>
          <p:cNvSpPr>
            <a:spLocks noChangeArrowheads="1"/>
          </p:cNvSpPr>
          <p:nvPr/>
        </p:nvSpPr>
        <p:spPr bwMode="auto">
          <a:xfrm>
            <a:off x="3962400" y="3886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US" altLang="es-PE" dirty="0">
                <a:latin typeface="Times New Roman" panose="02020603050405020304" pitchFamily="18" charset="0"/>
                <a:cs typeface="Times New Roman" panose="02020603050405020304" pitchFamily="18" charset="0"/>
              </a:rPr>
              <a:t>no</a:t>
            </a:r>
          </a:p>
        </p:txBody>
      </p:sp>
      <p:sp>
        <p:nvSpPr>
          <p:cNvPr id="172062" name="AutoShape 30">
            <a:extLst>
              <a:ext uri="{FF2B5EF4-FFF2-40B4-BE49-F238E27FC236}">
                <a16:creationId xmlns:a16="http://schemas.microsoft.com/office/drawing/2014/main" id="{CCDF3893-CAE6-4827-84D4-3AC528033376}"/>
              </a:ext>
            </a:extLst>
          </p:cNvPr>
          <p:cNvSpPr>
            <a:spLocks noChangeArrowheads="1"/>
          </p:cNvSpPr>
          <p:nvPr/>
        </p:nvSpPr>
        <p:spPr bwMode="auto">
          <a:xfrm>
            <a:off x="7620000" y="3733800"/>
            <a:ext cx="990600" cy="8382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s-PE" altLang="es-PE">
              <a:latin typeface="Times New Roman" panose="02020603050405020304" pitchFamily="18" charset="0"/>
              <a:cs typeface="Times New Roman" panose="02020603050405020304" pitchFamily="18" charset="0"/>
            </a:endParaRPr>
          </a:p>
        </p:txBody>
      </p:sp>
      <p:sp>
        <p:nvSpPr>
          <p:cNvPr id="172063" name="Text Box 31">
            <a:extLst>
              <a:ext uri="{FF2B5EF4-FFF2-40B4-BE49-F238E27FC236}">
                <a16:creationId xmlns:a16="http://schemas.microsoft.com/office/drawing/2014/main" id="{2C1E61E3-EFC0-4948-92DC-29EFD761CF88}"/>
              </a:ext>
            </a:extLst>
          </p:cNvPr>
          <p:cNvSpPr txBox="1">
            <a:spLocks noChangeArrowheads="1"/>
          </p:cNvSpPr>
          <p:nvPr/>
        </p:nvSpPr>
        <p:spPr bwMode="auto">
          <a:xfrm>
            <a:off x="7772400" y="39624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spcBef>
                <a:spcPct val="50000"/>
              </a:spcBef>
            </a:pPr>
            <a:r>
              <a:rPr lang="en-US" altLang="es-PE" b="1">
                <a:solidFill>
                  <a:srgbClr val="FF0000"/>
                </a:solidFill>
                <a:latin typeface="Times New Roman" panose="02020603050405020304" pitchFamily="18" charset="0"/>
                <a:cs typeface="Times New Roman" panose="02020603050405020304" pitchFamily="18" charset="0"/>
              </a:rPr>
              <a:t>Stop</a:t>
            </a:r>
          </a:p>
        </p:txBody>
      </p:sp>
      <p:sp>
        <p:nvSpPr>
          <p:cNvPr id="172064" name="Line 32">
            <a:extLst>
              <a:ext uri="{FF2B5EF4-FFF2-40B4-BE49-F238E27FC236}">
                <a16:creationId xmlns:a16="http://schemas.microsoft.com/office/drawing/2014/main" id="{3FA80947-99A8-42FA-B048-9CF3CD21D3C3}"/>
              </a:ext>
            </a:extLst>
          </p:cNvPr>
          <p:cNvSpPr>
            <a:spLocks noChangeShapeType="1"/>
          </p:cNvSpPr>
          <p:nvPr/>
        </p:nvSpPr>
        <p:spPr bwMode="auto">
          <a:xfrm flipV="1">
            <a:off x="7086600" y="4114800"/>
            <a:ext cx="5334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172065" name="Rectangle 33">
            <a:extLst>
              <a:ext uri="{FF2B5EF4-FFF2-40B4-BE49-F238E27FC236}">
                <a16:creationId xmlns:a16="http://schemas.microsoft.com/office/drawing/2014/main" id="{A4FD54A2-EF03-481E-B7DE-1B0FF1F8C1C7}"/>
              </a:ext>
            </a:extLst>
          </p:cNvPr>
          <p:cNvSpPr>
            <a:spLocks noChangeArrowheads="1"/>
          </p:cNvSpPr>
          <p:nvPr/>
        </p:nvSpPr>
        <p:spPr bwMode="auto">
          <a:xfrm>
            <a:off x="6400800" y="3124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r>
              <a:rPr lang="en-US" altLang="es-PE">
                <a:latin typeface="Times New Roman" panose="02020603050405020304" pitchFamily="18" charset="0"/>
                <a:cs typeface="Times New Roman" panose="02020603050405020304" pitchFamily="18" charset="0"/>
              </a:rPr>
              <a:t>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20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2037"/>
                                        </p:tgtEl>
                                        <p:attrNameLst>
                                          <p:attrName>style.visibility</p:attrName>
                                        </p:attrNameLst>
                                      </p:cBhvr>
                                      <p:to>
                                        <p:strVal val="visible"/>
                                      </p:to>
                                    </p:set>
                                  </p:childTnLst>
                                </p:cTn>
                              </p:par>
                              <p:par>
                                <p:cTn id="9" presetID="1" presetClass="entr" presetSubtype="0" fill="hold" grpId="0" nodeType="withEffect">
                                  <p:stCondLst>
                                    <p:cond delay="0"/>
                                  </p:stCondLst>
                                  <p:iterate type="wd">
                                    <p:tmAbs val="500"/>
                                  </p:iterate>
                                  <p:childTnLst>
                                    <p:set>
                                      <p:cBhvr>
                                        <p:cTn id="10" dur="1" fill="hold">
                                          <p:stCondLst>
                                            <p:cond delay="0"/>
                                          </p:stCondLst>
                                        </p:cTn>
                                        <p:tgtEl>
                                          <p:spTgt spid="1720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20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20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20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20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20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20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20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20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20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20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20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20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20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20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20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20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20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20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20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20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2061"/>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172039"/>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17203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2057"/>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720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206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206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20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20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20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2055"/>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172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animBg="1"/>
      <p:bldP spid="172036" grpId="0" animBg="1"/>
      <p:bldP spid="172038" grpId="0" animBg="1"/>
      <p:bldP spid="172039" grpId="0" animBg="1"/>
      <p:bldP spid="172039" grpId="1" animBg="1"/>
      <p:bldP spid="172039" grpId="2" animBg="1"/>
      <p:bldP spid="172042" grpId="0"/>
      <p:bldP spid="172043" grpId="0" animBg="1"/>
      <p:bldP spid="172044" grpId="0" animBg="1"/>
      <p:bldP spid="172056" grpId="0" animBg="1"/>
      <p:bldP spid="172058" grpId="0"/>
      <p:bldP spid="172058" grpId="1"/>
      <p:bldP spid="172059" grpId="0"/>
      <p:bldP spid="172060" grpId="0"/>
      <p:bldP spid="172061" grpId="0"/>
      <p:bldP spid="172062" grpId="0" animBg="1"/>
      <p:bldP spid="172063" grpId="0"/>
      <p:bldP spid="172065" grpId="0"/>
      <p:bldP spid="172065"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1DF2-7C5E-4350-BD4E-44247DF853FA}"/>
              </a:ext>
            </a:extLst>
          </p:cNvPr>
          <p:cNvSpPr>
            <a:spLocks noGrp="1"/>
          </p:cNvSpPr>
          <p:nvPr>
            <p:ph type="title"/>
          </p:nvPr>
        </p:nvSpPr>
        <p:spPr>
          <a:xfrm>
            <a:off x="2000250" y="85531"/>
            <a:ext cx="6967904" cy="958459"/>
          </a:xfrm>
        </p:spPr>
        <p:txBody>
          <a:bodyPr>
            <a:normAutofit/>
          </a:bodyPr>
          <a:lstStyle/>
          <a:p>
            <a:pPr algn="just"/>
            <a:r>
              <a:rPr lang="en-US" sz="1800" dirty="0">
                <a:latin typeface="Times New Roman" panose="02020603050405020304" pitchFamily="18" charset="0"/>
                <a:cs typeface="Times New Roman" panose="02020603050405020304" pitchFamily="18" charset="0"/>
              </a:rPr>
              <a:t>Implement </a:t>
            </a:r>
            <a:r>
              <a:rPr lang="es-PE" sz="1800" dirty="0">
                <a:latin typeface="Times New Roman" panose="02020603050405020304" pitchFamily="18" charset="0"/>
                <a:cs typeface="Times New Roman" panose="02020603050405020304" pitchFamily="18" charset="0"/>
              </a:rPr>
              <a:t>a </a:t>
            </a:r>
            <a:r>
              <a:rPr lang="es-PE" sz="1800" dirty="0" err="1">
                <a:latin typeface="Times New Roman" panose="02020603050405020304" pitchFamily="18" charset="0"/>
                <a:cs typeface="Times New Roman" panose="02020603050405020304" pitchFamily="18" charset="0"/>
              </a:rPr>
              <a:t>funtion</a:t>
            </a:r>
            <a:r>
              <a:rPr lang="es-PE" sz="1800" dirty="0">
                <a:latin typeface="Times New Roman" panose="02020603050405020304" pitchFamily="18" charset="0"/>
                <a:cs typeface="Times New Roman" panose="02020603050405020304" pitchFamily="18" charset="0"/>
              </a:rPr>
              <a:t> M file </a:t>
            </a:r>
            <a:r>
              <a:rPr lang="es-PE" sz="1800" dirty="0" err="1">
                <a:latin typeface="Times New Roman" panose="02020603050405020304" pitchFamily="18" charset="0"/>
                <a:cs typeface="Times New Roman" panose="02020603050405020304" pitchFamily="18" charset="0"/>
              </a:rPr>
              <a:t>to</a:t>
            </a:r>
            <a:r>
              <a:rPr lang="es-PE"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use bisection to solve the same problem approached graphically of the bungee jumper.</a:t>
            </a:r>
            <a:endParaRPr lang="es-PE"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E52E030-5A16-4ACE-9CB7-BD685AB49E35}"/>
              </a:ext>
            </a:extLst>
          </p:cNvPr>
          <p:cNvSpPr txBox="1"/>
          <p:nvPr/>
        </p:nvSpPr>
        <p:spPr>
          <a:xfrm>
            <a:off x="101111" y="85531"/>
            <a:ext cx="394335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Example</a:t>
            </a:r>
            <a:endParaRPr lang="es-PE" sz="3600" dirty="0"/>
          </a:p>
        </p:txBody>
      </p:sp>
      <p:sp>
        <p:nvSpPr>
          <p:cNvPr id="5" name="TextBox 4">
            <a:extLst>
              <a:ext uri="{FF2B5EF4-FFF2-40B4-BE49-F238E27FC236}">
                <a16:creationId xmlns:a16="http://schemas.microsoft.com/office/drawing/2014/main" id="{74BC73B5-A2C7-4D93-9F85-86EC477C33E1}"/>
              </a:ext>
            </a:extLst>
          </p:cNvPr>
          <p:cNvSpPr txBox="1"/>
          <p:nvPr/>
        </p:nvSpPr>
        <p:spPr>
          <a:xfrm>
            <a:off x="215411" y="870439"/>
            <a:ext cx="5939204" cy="6093976"/>
          </a:xfrm>
          <a:prstGeom prst="rect">
            <a:avLst/>
          </a:prstGeom>
          <a:noFill/>
        </p:spPr>
        <p:txBody>
          <a:bodyPr wrap="square" rtlCol="0">
            <a:spAutoFit/>
          </a:bodyPr>
          <a:lstStyle/>
          <a:p>
            <a:r>
              <a:rPr lang="es-PE" sz="1200" dirty="0" err="1"/>
              <a:t>function</a:t>
            </a:r>
            <a:r>
              <a:rPr lang="es-PE" sz="1200" dirty="0"/>
              <a:t> [</a:t>
            </a:r>
            <a:r>
              <a:rPr lang="es-PE" sz="1200" dirty="0" err="1"/>
              <a:t>root,fx,ea,iter</a:t>
            </a:r>
            <a:r>
              <a:rPr lang="es-PE" sz="1200" dirty="0"/>
              <a:t>]=</a:t>
            </a:r>
            <a:r>
              <a:rPr lang="es-PE" sz="1200" dirty="0" err="1"/>
              <a:t>bisect</a:t>
            </a:r>
            <a:r>
              <a:rPr lang="es-PE" sz="1200" dirty="0"/>
              <a:t>(</a:t>
            </a:r>
            <a:r>
              <a:rPr lang="es-PE" sz="1200" dirty="0" err="1"/>
              <a:t>func,xl,xu,es,maxit,varargin</a:t>
            </a:r>
            <a:r>
              <a:rPr lang="es-PE" sz="1200" dirty="0"/>
              <a:t>)</a:t>
            </a:r>
          </a:p>
          <a:p>
            <a:r>
              <a:rPr lang="es-PE" sz="1200" dirty="0"/>
              <a:t>% </a:t>
            </a:r>
            <a:r>
              <a:rPr lang="es-PE" sz="1200" dirty="0" err="1"/>
              <a:t>bisect</a:t>
            </a:r>
            <a:r>
              <a:rPr lang="es-PE" sz="1200" dirty="0"/>
              <a:t>: </a:t>
            </a:r>
            <a:r>
              <a:rPr lang="es-PE" sz="1200" dirty="0" err="1"/>
              <a:t>root</a:t>
            </a:r>
            <a:r>
              <a:rPr lang="es-PE" sz="1200" dirty="0"/>
              <a:t> </a:t>
            </a:r>
            <a:r>
              <a:rPr lang="es-PE" sz="1200" dirty="0" err="1"/>
              <a:t>location</a:t>
            </a:r>
            <a:r>
              <a:rPr lang="es-PE" sz="1200" dirty="0"/>
              <a:t> </a:t>
            </a:r>
            <a:r>
              <a:rPr lang="es-PE" sz="1200" dirty="0" err="1"/>
              <a:t>zeroes</a:t>
            </a:r>
            <a:endParaRPr lang="es-PE" sz="1200" dirty="0"/>
          </a:p>
          <a:p>
            <a:r>
              <a:rPr lang="es-PE" sz="1200" dirty="0"/>
              <a:t>% [</a:t>
            </a:r>
            <a:r>
              <a:rPr lang="es-PE" sz="1200" dirty="0" err="1"/>
              <a:t>root,fx,ea,iter</a:t>
            </a:r>
            <a:r>
              <a:rPr lang="es-PE" sz="1200" dirty="0"/>
              <a:t>]=</a:t>
            </a:r>
            <a:r>
              <a:rPr lang="es-PE" sz="1200" dirty="0" err="1"/>
              <a:t>bisect</a:t>
            </a:r>
            <a:r>
              <a:rPr lang="es-PE" sz="1200" dirty="0"/>
              <a:t>(func,xl,xu,es,maxit,p1,p2,...):</a:t>
            </a:r>
          </a:p>
          <a:p>
            <a:r>
              <a:rPr lang="en-US" sz="1200" dirty="0"/>
              <a:t>% uses bisection method to find the root of </a:t>
            </a:r>
            <a:r>
              <a:rPr lang="en-US" sz="1200" dirty="0" err="1"/>
              <a:t>func</a:t>
            </a:r>
            <a:endParaRPr lang="en-US" sz="1200" dirty="0"/>
          </a:p>
          <a:p>
            <a:r>
              <a:rPr lang="es-PE" sz="1200" dirty="0"/>
              <a:t>% input:</a:t>
            </a:r>
          </a:p>
          <a:p>
            <a:r>
              <a:rPr lang="es-PE" sz="1200" dirty="0"/>
              <a:t>% </a:t>
            </a:r>
            <a:r>
              <a:rPr lang="es-PE" sz="1200" dirty="0" err="1"/>
              <a:t>func</a:t>
            </a:r>
            <a:r>
              <a:rPr lang="es-PE" sz="1200" dirty="0"/>
              <a:t> = </a:t>
            </a:r>
            <a:r>
              <a:rPr lang="es-PE" sz="1200" dirty="0" err="1"/>
              <a:t>name</a:t>
            </a:r>
            <a:r>
              <a:rPr lang="es-PE" sz="1200" dirty="0"/>
              <a:t> </a:t>
            </a:r>
            <a:r>
              <a:rPr lang="es-PE" sz="1200" dirty="0" err="1"/>
              <a:t>of</a:t>
            </a:r>
            <a:r>
              <a:rPr lang="es-PE" sz="1200" dirty="0"/>
              <a:t> </a:t>
            </a:r>
            <a:r>
              <a:rPr lang="es-PE" sz="1200" dirty="0" err="1"/>
              <a:t>function</a:t>
            </a:r>
            <a:endParaRPr lang="es-PE" sz="1200" dirty="0"/>
          </a:p>
          <a:p>
            <a:r>
              <a:rPr lang="en-US" sz="1200" dirty="0"/>
              <a:t>% xl, </a:t>
            </a:r>
            <a:r>
              <a:rPr lang="en-US" sz="1200" dirty="0" err="1"/>
              <a:t>xu</a:t>
            </a:r>
            <a:r>
              <a:rPr lang="en-US" sz="1200" dirty="0"/>
              <a:t> = lower and upper guesses</a:t>
            </a:r>
          </a:p>
          <a:p>
            <a:r>
              <a:rPr lang="es-ES" sz="1200" dirty="0"/>
              <a:t>% es = </a:t>
            </a:r>
            <a:r>
              <a:rPr lang="es-ES" sz="1200" dirty="0" err="1"/>
              <a:t>desired</a:t>
            </a:r>
            <a:r>
              <a:rPr lang="es-ES" sz="1200" dirty="0"/>
              <a:t> </a:t>
            </a:r>
            <a:r>
              <a:rPr lang="es-ES" sz="1200" dirty="0" err="1"/>
              <a:t>relative</a:t>
            </a:r>
            <a:r>
              <a:rPr lang="es-ES" sz="1200" dirty="0"/>
              <a:t> error (default = 0.0001%)</a:t>
            </a:r>
          </a:p>
          <a:p>
            <a:r>
              <a:rPr lang="es-PE" sz="1200" dirty="0"/>
              <a:t>% </a:t>
            </a:r>
            <a:r>
              <a:rPr lang="es-PE" sz="1200" dirty="0" err="1"/>
              <a:t>maxit</a:t>
            </a:r>
            <a:r>
              <a:rPr lang="es-PE" sz="1200" dirty="0"/>
              <a:t> = </a:t>
            </a:r>
            <a:r>
              <a:rPr lang="es-PE" sz="1200" dirty="0" err="1"/>
              <a:t>maximum</a:t>
            </a:r>
            <a:r>
              <a:rPr lang="es-PE" sz="1200" dirty="0"/>
              <a:t> </a:t>
            </a:r>
            <a:r>
              <a:rPr lang="es-PE" sz="1200" dirty="0" err="1"/>
              <a:t>allowable</a:t>
            </a:r>
            <a:r>
              <a:rPr lang="es-PE" sz="1200" dirty="0"/>
              <a:t> </a:t>
            </a:r>
            <a:r>
              <a:rPr lang="es-PE" sz="1200" dirty="0" err="1"/>
              <a:t>iterations</a:t>
            </a:r>
            <a:r>
              <a:rPr lang="es-PE" sz="1200" dirty="0"/>
              <a:t> (default = 50)</a:t>
            </a:r>
          </a:p>
          <a:p>
            <a:r>
              <a:rPr lang="en-US" sz="1200" dirty="0"/>
              <a:t>% p1,p2,... = additional parameters used by </a:t>
            </a:r>
            <a:r>
              <a:rPr lang="en-US" sz="1200" dirty="0" err="1"/>
              <a:t>func</a:t>
            </a:r>
            <a:endParaRPr lang="en-US" sz="1200" dirty="0"/>
          </a:p>
          <a:p>
            <a:r>
              <a:rPr lang="es-PE" sz="1200" dirty="0"/>
              <a:t>% output:</a:t>
            </a:r>
          </a:p>
          <a:p>
            <a:r>
              <a:rPr lang="es-PE" sz="1200" dirty="0"/>
              <a:t>% </a:t>
            </a:r>
            <a:r>
              <a:rPr lang="es-PE" sz="1200" dirty="0" err="1"/>
              <a:t>root</a:t>
            </a:r>
            <a:r>
              <a:rPr lang="es-PE" sz="1200" dirty="0"/>
              <a:t> = real </a:t>
            </a:r>
            <a:r>
              <a:rPr lang="es-PE" sz="1200" dirty="0" err="1"/>
              <a:t>root</a:t>
            </a:r>
            <a:endParaRPr lang="es-PE" sz="1200" dirty="0"/>
          </a:p>
          <a:p>
            <a:r>
              <a:rPr lang="en-US" sz="1200" dirty="0"/>
              <a:t>% </a:t>
            </a:r>
            <a:r>
              <a:rPr lang="en-US" sz="1200" dirty="0" err="1"/>
              <a:t>fx</a:t>
            </a:r>
            <a:r>
              <a:rPr lang="en-US" sz="1200" dirty="0"/>
              <a:t> = function value at root</a:t>
            </a:r>
          </a:p>
          <a:p>
            <a:r>
              <a:rPr lang="es-PE" sz="1200" dirty="0"/>
              <a:t>% </a:t>
            </a:r>
            <a:r>
              <a:rPr lang="es-PE" sz="1200" dirty="0" err="1"/>
              <a:t>ea</a:t>
            </a:r>
            <a:r>
              <a:rPr lang="es-PE" sz="1200" dirty="0"/>
              <a:t> = </a:t>
            </a:r>
            <a:r>
              <a:rPr lang="es-PE" sz="1200" dirty="0" err="1"/>
              <a:t>approximate</a:t>
            </a:r>
            <a:r>
              <a:rPr lang="es-PE" sz="1200" dirty="0"/>
              <a:t> </a:t>
            </a:r>
            <a:r>
              <a:rPr lang="es-PE" sz="1200" dirty="0" err="1"/>
              <a:t>relative</a:t>
            </a:r>
            <a:r>
              <a:rPr lang="es-PE" sz="1200" dirty="0"/>
              <a:t> error (%)</a:t>
            </a:r>
          </a:p>
          <a:p>
            <a:r>
              <a:rPr lang="es-PE" sz="1200" dirty="0"/>
              <a:t>% </a:t>
            </a:r>
            <a:r>
              <a:rPr lang="es-PE" sz="1200" dirty="0" err="1"/>
              <a:t>iter</a:t>
            </a:r>
            <a:r>
              <a:rPr lang="es-PE" sz="1200" dirty="0"/>
              <a:t> = </a:t>
            </a:r>
            <a:r>
              <a:rPr lang="es-PE" sz="1200" dirty="0" err="1"/>
              <a:t>number</a:t>
            </a:r>
            <a:r>
              <a:rPr lang="es-PE" sz="1200" dirty="0"/>
              <a:t> </a:t>
            </a:r>
            <a:r>
              <a:rPr lang="es-PE" sz="1200" dirty="0" err="1"/>
              <a:t>of</a:t>
            </a:r>
            <a:r>
              <a:rPr lang="es-PE" sz="1200" dirty="0"/>
              <a:t> </a:t>
            </a:r>
            <a:r>
              <a:rPr lang="es-PE" sz="1200" dirty="0" err="1"/>
              <a:t>iterations</a:t>
            </a:r>
            <a:endParaRPr lang="es-PE" sz="1200" dirty="0"/>
          </a:p>
          <a:p>
            <a:r>
              <a:rPr lang="es-PE" sz="1200" dirty="0" err="1"/>
              <a:t>if</a:t>
            </a:r>
            <a:r>
              <a:rPr lang="es-PE" sz="1200" dirty="0"/>
              <a:t> </a:t>
            </a:r>
            <a:r>
              <a:rPr lang="es-PE" sz="1200" dirty="0" err="1"/>
              <a:t>nargin</a:t>
            </a:r>
            <a:r>
              <a:rPr lang="es-PE" sz="1200" dirty="0"/>
              <a:t>&lt;3</a:t>
            </a:r>
          </a:p>
          <a:p>
            <a:r>
              <a:rPr lang="en-US" sz="1200" dirty="0"/>
              <a:t>    error('at least 3 input arguments required');</a:t>
            </a:r>
          </a:p>
          <a:p>
            <a:r>
              <a:rPr lang="es-PE" sz="1200" dirty="0" err="1"/>
              <a:t>end</a:t>
            </a:r>
            <a:endParaRPr lang="es-PE" sz="1200" dirty="0"/>
          </a:p>
          <a:p>
            <a:r>
              <a:rPr lang="es-PE" sz="1200" dirty="0"/>
              <a:t>test = </a:t>
            </a:r>
            <a:r>
              <a:rPr lang="es-PE" sz="1200" dirty="0" err="1"/>
              <a:t>func</a:t>
            </a:r>
            <a:r>
              <a:rPr lang="es-PE" sz="1200" dirty="0"/>
              <a:t>(</a:t>
            </a:r>
            <a:r>
              <a:rPr lang="es-PE" sz="1200" dirty="0" err="1"/>
              <a:t>xl,varargin</a:t>
            </a:r>
            <a:r>
              <a:rPr lang="es-PE" sz="1200" dirty="0"/>
              <a:t>{:})*</a:t>
            </a:r>
            <a:r>
              <a:rPr lang="es-PE" sz="1200" dirty="0" err="1"/>
              <a:t>func</a:t>
            </a:r>
            <a:r>
              <a:rPr lang="es-PE" sz="1200" dirty="0"/>
              <a:t>(</a:t>
            </a:r>
            <a:r>
              <a:rPr lang="es-PE" sz="1200" dirty="0" err="1"/>
              <a:t>xu,varargin</a:t>
            </a:r>
            <a:r>
              <a:rPr lang="es-PE" sz="1200" dirty="0"/>
              <a:t>{:});</a:t>
            </a:r>
          </a:p>
          <a:p>
            <a:r>
              <a:rPr lang="es-PE" sz="1200" dirty="0" err="1"/>
              <a:t>if</a:t>
            </a:r>
            <a:r>
              <a:rPr lang="es-PE" sz="1200" dirty="0"/>
              <a:t> test&gt;0</a:t>
            </a:r>
          </a:p>
          <a:p>
            <a:r>
              <a:rPr lang="es-PE" sz="1200" dirty="0"/>
              <a:t>    error('no </a:t>
            </a:r>
            <a:r>
              <a:rPr lang="es-PE" sz="1200" dirty="0" err="1"/>
              <a:t>sign</a:t>
            </a:r>
            <a:r>
              <a:rPr lang="es-PE" sz="1200" dirty="0"/>
              <a:t> </a:t>
            </a:r>
            <a:r>
              <a:rPr lang="es-PE" sz="1200" dirty="0" err="1"/>
              <a:t>change</a:t>
            </a:r>
            <a:r>
              <a:rPr lang="es-PE" sz="1200" dirty="0"/>
              <a:t>');</a:t>
            </a:r>
          </a:p>
          <a:p>
            <a:r>
              <a:rPr lang="es-PE" sz="1200" dirty="0" err="1"/>
              <a:t>end</a:t>
            </a:r>
            <a:endParaRPr lang="es-PE" sz="1200" dirty="0"/>
          </a:p>
          <a:p>
            <a:r>
              <a:rPr lang="en-US" sz="1200" dirty="0"/>
              <a:t>if </a:t>
            </a:r>
            <a:r>
              <a:rPr lang="en-US" sz="1200" dirty="0" err="1"/>
              <a:t>nargin</a:t>
            </a:r>
            <a:r>
              <a:rPr lang="en-US" sz="1200" dirty="0"/>
              <a:t>&lt;4||</a:t>
            </a:r>
            <a:r>
              <a:rPr lang="en-US" sz="1200" dirty="0" err="1"/>
              <a:t>isempty</a:t>
            </a:r>
            <a:r>
              <a:rPr lang="en-US" sz="1200" dirty="0"/>
              <a:t>(es)</a:t>
            </a:r>
          </a:p>
          <a:p>
            <a:r>
              <a:rPr lang="es-PE" sz="1200" dirty="0"/>
              <a:t>    es=0.0001;</a:t>
            </a:r>
          </a:p>
          <a:p>
            <a:r>
              <a:rPr lang="es-PE" sz="1200" dirty="0" err="1"/>
              <a:t>end</a:t>
            </a:r>
            <a:endParaRPr lang="es-PE" sz="1200" dirty="0"/>
          </a:p>
          <a:p>
            <a:r>
              <a:rPr lang="en-US" sz="1200" dirty="0"/>
              <a:t>if </a:t>
            </a:r>
            <a:r>
              <a:rPr lang="en-US" sz="1200" dirty="0" err="1"/>
              <a:t>nargin</a:t>
            </a:r>
            <a:r>
              <a:rPr lang="en-US" sz="1200" dirty="0"/>
              <a:t>&lt;5||</a:t>
            </a:r>
            <a:r>
              <a:rPr lang="en-US" sz="1200" dirty="0" err="1"/>
              <a:t>isempty</a:t>
            </a:r>
            <a:r>
              <a:rPr lang="en-US" sz="1200" dirty="0"/>
              <a:t>(</a:t>
            </a:r>
            <a:r>
              <a:rPr lang="en-US" sz="1200" dirty="0" err="1"/>
              <a:t>maxit</a:t>
            </a:r>
            <a:r>
              <a:rPr lang="en-US" sz="1200" dirty="0"/>
              <a:t>)</a:t>
            </a:r>
          </a:p>
          <a:p>
            <a:r>
              <a:rPr lang="es-PE" sz="1200" dirty="0"/>
              <a:t>    </a:t>
            </a:r>
            <a:r>
              <a:rPr lang="es-PE" sz="1200" dirty="0" err="1"/>
              <a:t>maxit</a:t>
            </a:r>
            <a:r>
              <a:rPr lang="es-PE" sz="1200" dirty="0"/>
              <a:t>=50;</a:t>
            </a:r>
          </a:p>
          <a:p>
            <a:r>
              <a:rPr lang="es-PE" sz="1200" dirty="0" err="1"/>
              <a:t>end</a:t>
            </a:r>
            <a:endParaRPr lang="es-PE" sz="1200" dirty="0"/>
          </a:p>
          <a:p>
            <a:r>
              <a:rPr lang="es-PE" sz="1200" dirty="0" err="1"/>
              <a:t>iter</a:t>
            </a:r>
            <a:r>
              <a:rPr lang="es-PE" sz="1200" dirty="0"/>
              <a:t> = 0;</a:t>
            </a:r>
          </a:p>
          <a:p>
            <a:r>
              <a:rPr lang="es-PE" sz="1200" dirty="0" err="1"/>
              <a:t>xr</a:t>
            </a:r>
            <a:r>
              <a:rPr lang="es-PE" sz="1200" dirty="0"/>
              <a:t> = xl; </a:t>
            </a:r>
          </a:p>
          <a:p>
            <a:r>
              <a:rPr lang="es-PE" sz="1200" dirty="0" err="1"/>
              <a:t>ea</a:t>
            </a:r>
            <a:r>
              <a:rPr lang="es-PE" sz="1200" dirty="0"/>
              <a:t> = 100;</a:t>
            </a:r>
          </a:p>
          <a:p>
            <a:endParaRPr lang="es-PE" dirty="0"/>
          </a:p>
        </p:txBody>
      </p:sp>
      <p:sp>
        <p:nvSpPr>
          <p:cNvPr id="6" name="TextBox 5">
            <a:extLst>
              <a:ext uri="{FF2B5EF4-FFF2-40B4-BE49-F238E27FC236}">
                <a16:creationId xmlns:a16="http://schemas.microsoft.com/office/drawing/2014/main" id="{10EB5BD7-2B23-4C20-92CD-EC6CF22B39EC}"/>
              </a:ext>
            </a:extLst>
          </p:cNvPr>
          <p:cNvSpPr txBox="1"/>
          <p:nvPr/>
        </p:nvSpPr>
        <p:spPr>
          <a:xfrm>
            <a:off x="4572000" y="1354015"/>
            <a:ext cx="4290646" cy="4431983"/>
          </a:xfrm>
          <a:prstGeom prst="rect">
            <a:avLst/>
          </a:prstGeom>
          <a:noFill/>
        </p:spPr>
        <p:txBody>
          <a:bodyPr wrap="square" rtlCol="0">
            <a:spAutoFit/>
          </a:bodyPr>
          <a:lstStyle/>
          <a:p>
            <a:r>
              <a:rPr lang="es-PE" sz="1200" dirty="0" err="1"/>
              <a:t>while</a:t>
            </a:r>
            <a:r>
              <a:rPr lang="es-PE" sz="1200" dirty="0"/>
              <a:t> (1)</a:t>
            </a:r>
          </a:p>
          <a:p>
            <a:r>
              <a:rPr lang="es-PE" sz="1200" dirty="0"/>
              <a:t>    </a:t>
            </a:r>
            <a:r>
              <a:rPr lang="es-PE" sz="1200" dirty="0" err="1"/>
              <a:t>xrold</a:t>
            </a:r>
            <a:r>
              <a:rPr lang="es-PE" sz="1200" dirty="0"/>
              <a:t> = </a:t>
            </a:r>
            <a:r>
              <a:rPr lang="es-PE" sz="1200" dirty="0" err="1"/>
              <a:t>xr</a:t>
            </a:r>
            <a:r>
              <a:rPr lang="es-PE" sz="1200" dirty="0"/>
              <a:t>;</a:t>
            </a:r>
          </a:p>
          <a:p>
            <a:r>
              <a:rPr lang="es-PE" sz="1200" dirty="0"/>
              <a:t>    </a:t>
            </a:r>
            <a:r>
              <a:rPr lang="es-PE" sz="1200" dirty="0" err="1"/>
              <a:t>xr</a:t>
            </a:r>
            <a:r>
              <a:rPr lang="es-PE" sz="1200" dirty="0"/>
              <a:t> = (xl + </a:t>
            </a:r>
            <a:r>
              <a:rPr lang="es-PE" sz="1200" dirty="0" err="1"/>
              <a:t>xu</a:t>
            </a:r>
            <a:r>
              <a:rPr lang="es-PE" sz="1200" dirty="0"/>
              <a:t>)/2;</a:t>
            </a:r>
          </a:p>
          <a:p>
            <a:r>
              <a:rPr lang="es-PE" sz="1200" dirty="0"/>
              <a:t>    </a:t>
            </a:r>
            <a:r>
              <a:rPr lang="es-PE" sz="1200" dirty="0" err="1"/>
              <a:t>iter</a:t>
            </a:r>
            <a:r>
              <a:rPr lang="es-PE" sz="1200" dirty="0"/>
              <a:t> = </a:t>
            </a:r>
            <a:r>
              <a:rPr lang="es-PE" sz="1200" dirty="0" err="1"/>
              <a:t>iter</a:t>
            </a:r>
            <a:r>
              <a:rPr lang="es-PE" sz="1200" dirty="0"/>
              <a:t> + 1;</a:t>
            </a:r>
          </a:p>
          <a:p>
            <a:r>
              <a:rPr lang="es-PE" sz="1200" dirty="0"/>
              <a:t>    </a:t>
            </a:r>
            <a:r>
              <a:rPr lang="es-PE" sz="1200" dirty="0" err="1"/>
              <a:t>if</a:t>
            </a:r>
            <a:r>
              <a:rPr lang="es-PE" sz="1200" dirty="0"/>
              <a:t> </a:t>
            </a:r>
            <a:r>
              <a:rPr lang="es-PE" sz="1200" dirty="0" err="1"/>
              <a:t>xr</a:t>
            </a:r>
            <a:r>
              <a:rPr lang="es-PE" sz="1200" dirty="0"/>
              <a:t> ~= 0</a:t>
            </a:r>
          </a:p>
          <a:p>
            <a:r>
              <a:rPr lang="es-PE" sz="1200" dirty="0"/>
              <a:t>        </a:t>
            </a:r>
            <a:r>
              <a:rPr lang="es-PE" sz="1200" dirty="0" err="1"/>
              <a:t>ea</a:t>
            </a:r>
            <a:r>
              <a:rPr lang="es-PE" sz="1200" dirty="0"/>
              <a:t> = </a:t>
            </a:r>
            <a:r>
              <a:rPr lang="es-PE" sz="1200" dirty="0" err="1"/>
              <a:t>abs</a:t>
            </a:r>
            <a:r>
              <a:rPr lang="es-PE" sz="1200" dirty="0"/>
              <a:t>((</a:t>
            </a:r>
            <a:r>
              <a:rPr lang="es-PE" sz="1200" dirty="0" err="1"/>
              <a:t>xr-xrold</a:t>
            </a:r>
            <a:r>
              <a:rPr lang="es-PE" sz="1200" dirty="0"/>
              <a:t>)/</a:t>
            </a:r>
            <a:r>
              <a:rPr lang="es-PE" sz="1200" dirty="0" err="1"/>
              <a:t>xr</a:t>
            </a:r>
            <a:r>
              <a:rPr lang="es-PE" sz="1200" dirty="0"/>
              <a:t>) * 100;</a:t>
            </a:r>
          </a:p>
          <a:p>
            <a:r>
              <a:rPr lang="es-PE" sz="1200" dirty="0"/>
              <a:t>    </a:t>
            </a:r>
            <a:r>
              <a:rPr lang="es-PE" sz="1200" dirty="0" err="1"/>
              <a:t>end</a:t>
            </a:r>
            <a:endParaRPr lang="es-PE" sz="1200" dirty="0"/>
          </a:p>
          <a:p>
            <a:r>
              <a:rPr lang="es-PE" sz="1200" dirty="0"/>
              <a:t>    test = </a:t>
            </a:r>
            <a:r>
              <a:rPr lang="es-PE" sz="1200" dirty="0" err="1"/>
              <a:t>func</a:t>
            </a:r>
            <a:r>
              <a:rPr lang="es-PE" sz="1200" dirty="0"/>
              <a:t>(</a:t>
            </a:r>
            <a:r>
              <a:rPr lang="es-PE" sz="1200" dirty="0" err="1"/>
              <a:t>xl,varargin</a:t>
            </a:r>
            <a:r>
              <a:rPr lang="es-PE" sz="1200" dirty="0"/>
              <a:t>{:})*</a:t>
            </a:r>
            <a:r>
              <a:rPr lang="es-PE" sz="1200" dirty="0" err="1"/>
              <a:t>func</a:t>
            </a:r>
            <a:r>
              <a:rPr lang="es-PE" sz="1200" dirty="0"/>
              <a:t>(</a:t>
            </a:r>
            <a:r>
              <a:rPr lang="es-PE" sz="1200" dirty="0" err="1"/>
              <a:t>xr,varargin</a:t>
            </a:r>
            <a:r>
              <a:rPr lang="es-PE" sz="1200" dirty="0"/>
              <a:t>{:});</a:t>
            </a:r>
          </a:p>
          <a:p>
            <a:r>
              <a:rPr lang="es-PE" sz="1200" dirty="0"/>
              <a:t>    </a:t>
            </a:r>
          </a:p>
          <a:p>
            <a:r>
              <a:rPr lang="es-PE" sz="1200" dirty="0"/>
              <a:t>    </a:t>
            </a:r>
            <a:r>
              <a:rPr lang="es-PE" sz="1200" dirty="0" err="1"/>
              <a:t>if</a:t>
            </a:r>
            <a:r>
              <a:rPr lang="es-PE" sz="1200" dirty="0"/>
              <a:t> test &lt; 0</a:t>
            </a:r>
          </a:p>
          <a:p>
            <a:r>
              <a:rPr lang="es-PE" sz="1200" dirty="0"/>
              <a:t>        </a:t>
            </a:r>
            <a:r>
              <a:rPr lang="es-PE" sz="1200" dirty="0" err="1"/>
              <a:t>xu</a:t>
            </a:r>
            <a:r>
              <a:rPr lang="es-PE" sz="1200" dirty="0"/>
              <a:t> = </a:t>
            </a:r>
            <a:r>
              <a:rPr lang="es-PE" sz="1200" dirty="0" err="1"/>
              <a:t>xr</a:t>
            </a:r>
            <a:r>
              <a:rPr lang="es-PE" sz="1200" dirty="0"/>
              <a:t>;</a:t>
            </a:r>
          </a:p>
          <a:p>
            <a:r>
              <a:rPr lang="es-PE" sz="1200" dirty="0"/>
              <a:t>    </a:t>
            </a:r>
            <a:r>
              <a:rPr lang="es-PE" sz="1200" dirty="0" err="1"/>
              <a:t>elseif</a:t>
            </a:r>
            <a:r>
              <a:rPr lang="es-PE" sz="1200" dirty="0"/>
              <a:t> test &gt; 0</a:t>
            </a:r>
          </a:p>
          <a:p>
            <a:r>
              <a:rPr lang="es-PE" sz="1200" dirty="0"/>
              <a:t>        xl = </a:t>
            </a:r>
            <a:r>
              <a:rPr lang="es-PE" sz="1200" dirty="0" err="1"/>
              <a:t>xr</a:t>
            </a:r>
            <a:r>
              <a:rPr lang="es-PE" sz="1200" dirty="0"/>
              <a:t>;</a:t>
            </a:r>
          </a:p>
          <a:p>
            <a:r>
              <a:rPr lang="es-PE" sz="1200" dirty="0"/>
              <a:t>    </a:t>
            </a:r>
            <a:r>
              <a:rPr lang="es-PE" sz="1200" dirty="0" err="1"/>
              <a:t>else</a:t>
            </a:r>
            <a:endParaRPr lang="es-PE" sz="1200" dirty="0"/>
          </a:p>
          <a:p>
            <a:r>
              <a:rPr lang="es-PE" sz="1200" dirty="0"/>
              <a:t>        </a:t>
            </a:r>
            <a:r>
              <a:rPr lang="es-PE" sz="1200" dirty="0" err="1"/>
              <a:t>ea</a:t>
            </a:r>
            <a:r>
              <a:rPr lang="es-PE" sz="1200" dirty="0"/>
              <a:t> = 0;</a:t>
            </a:r>
          </a:p>
          <a:p>
            <a:r>
              <a:rPr lang="es-PE" sz="1200" dirty="0"/>
              <a:t>    </a:t>
            </a:r>
            <a:r>
              <a:rPr lang="es-PE" sz="1200" dirty="0" err="1"/>
              <a:t>end</a:t>
            </a:r>
            <a:endParaRPr lang="es-PE" sz="1200" dirty="0"/>
          </a:p>
          <a:p>
            <a:r>
              <a:rPr lang="es-PE" sz="1200" dirty="0"/>
              <a:t>    </a:t>
            </a:r>
          </a:p>
          <a:p>
            <a:r>
              <a:rPr lang="es-PE" sz="1200" dirty="0"/>
              <a:t>    </a:t>
            </a:r>
            <a:r>
              <a:rPr lang="es-PE" sz="1200" dirty="0" err="1"/>
              <a:t>if</a:t>
            </a:r>
            <a:r>
              <a:rPr lang="es-PE" sz="1200" dirty="0"/>
              <a:t> </a:t>
            </a:r>
            <a:r>
              <a:rPr lang="es-PE" sz="1200" dirty="0" err="1"/>
              <a:t>ea</a:t>
            </a:r>
            <a:r>
              <a:rPr lang="es-PE" sz="1200" dirty="0"/>
              <a:t> &lt;= es || </a:t>
            </a:r>
            <a:r>
              <a:rPr lang="es-PE" sz="1200" dirty="0" err="1"/>
              <a:t>iter</a:t>
            </a:r>
            <a:r>
              <a:rPr lang="es-PE" sz="1200" dirty="0"/>
              <a:t> &gt;= </a:t>
            </a:r>
            <a:r>
              <a:rPr lang="es-PE" sz="1200" dirty="0" err="1"/>
              <a:t>maxit</a:t>
            </a:r>
            <a:endParaRPr lang="es-PE" sz="1200" dirty="0"/>
          </a:p>
          <a:p>
            <a:r>
              <a:rPr lang="es-PE" sz="1200" dirty="0"/>
              <a:t>        break;</a:t>
            </a:r>
          </a:p>
          <a:p>
            <a:r>
              <a:rPr lang="es-PE" sz="1200" dirty="0"/>
              <a:t>    </a:t>
            </a:r>
            <a:r>
              <a:rPr lang="es-PE" sz="1200" dirty="0" err="1"/>
              <a:t>end</a:t>
            </a:r>
            <a:endParaRPr lang="es-PE" sz="1200" dirty="0"/>
          </a:p>
          <a:p>
            <a:r>
              <a:rPr lang="es-PE" sz="1200" dirty="0" err="1"/>
              <a:t>end</a:t>
            </a:r>
            <a:endParaRPr lang="es-PE" sz="1200" dirty="0"/>
          </a:p>
          <a:p>
            <a:r>
              <a:rPr lang="es-PE" sz="1200" dirty="0" err="1"/>
              <a:t>root</a:t>
            </a:r>
            <a:r>
              <a:rPr lang="es-PE" sz="1200" dirty="0"/>
              <a:t> = </a:t>
            </a:r>
            <a:r>
              <a:rPr lang="es-PE" sz="1200" dirty="0" err="1"/>
              <a:t>xr</a:t>
            </a:r>
            <a:r>
              <a:rPr lang="es-PE" sz="1200" dirty="0"/>
              <a:t>; </a:t>
            </a:r>
            <a:r>
              <a:rPr lang="es-PE" sz="1200" dirty="0" err="1"/>
              <a:t>fx</a:t>
            </a:r>
            <a:r>
              <a:rPr lang="es-PE" sz="1200" dirty="0"/>
              <a:t> = </a:t>
            </a:r>
            <a:r>
              <a:rPr lang="es-PE" sz="1200" dirty="0" err="1"/>
              <a:t>func</a:t>
            </a:r>
            <a:r>
              <a:rPr lang="es-PE" sz="1200" dirty="0"/>
              <a:t>(</a:t>
            </a:r>
            <a:r>
              <a:rPr lang="es-PE" sz="1200" dirty="0" err="1"/>
              <a:t>xr</a:t>
            </a:r>
            <a:r>
              <a:rPr lang="es-PE" sz="1200" dirty="0"/>
              <a:t>, </a:t>
            </a:r>
            <a:r>
              <a:rPr lang="es-PE" sz="1200" dirty="0" err="1"/>
              <a:t>varargin</a:t>
            </a:r>
            <a:r>
              <a:rPr lang="es-PE" sz="1200" dirty="0"/>
              <a:t>{:});</a:t>
            </a:r>
          </a:p>
          <a:p>
            <a:endParaRPr lang="es-PE" dirty="0"/>
          </a:p>
        </p:txBody>
      </p:sp>
      <p:sp>
        <p:nvSpPr>
          <p:cNvPr id="7" name="TextBox 6">
            <a:extLst>
              <a:ext uri="{FF2B5EF4-FFF2-40B4-BE49-F238E27FC236}">
                <a16:creationId xmlns:a16="http://schemas.microsoft.com/office/drawing/2014/main" id="{38F75340-E00F-4D3D-9AD5-0A5FEFECDB68}"/>
              </a:ext>
            </a:extLst>
          </p:cNvPr>
          <p:cNvSpPr txBox="1"/>
          <p:nvPr/>
        </p:nvSpPr>
        <p:spPr>
          <a:xfrm>
            <a:off x="2778369" y="5785998"/>
            <a:ext cx="6084277" cy="646331"/>
          </a:xfrm>
          <a:prstGeom prst="rect">
            <a:avLst/>
          </a:prstGeom>
          <a:noFill/>
        </p:spPr>
        <p:txBody>
          <a:bodyPr wrap="square" rtlCol="0">
            <a:spAutoFit/>
          </a:bodyPr>
          <a:lstStyle/>
          <a:p>
            <a:r>
              <a:rPr lang="es-PE" dirty="0" err="1">
                <a:solidFill>
                  <a:srgbClr val="FF0000"/>
                </a:solidFill>
              </a:rPr>
              <a:t>fm</a:t>
            </a:r>
            <a:r>
              <a:rPr lang="es-PE" dirty="0">
                <a:solidFill>
                  <a:srgbClr val="FF0000"/>
                </a:solidFill>
              </a:rPr>
              <a:t>=@(m) </a:t>
            </a:r>
            <a:r>
              <a:rPr lang="es-PE" dirty="0" err="1">
                <a:solidFill>
                  <a:srgbClr val="FF0000"/>
                </a:solidFill>
              </a:rPr>
              <a:t>sqrt</a:t>
            </a:r>
            <a:r>
              <a:rPr lang="es-PE" dirty="0">
                <a:solidFill>
                  <a:srgbClr val="FF0000"/>
                </a:solidFill>
              </a:rPr>
              <a:t>(9.81*m/0.25)*</a:t>
            </a:r>
            <a:r>
              <a:rPr lang="es-PE" dirty="0" err="1">
                <a:solidFill>
                  <a:srgbClr val="FF0000"/>
                </a:solidFill>
              </a:rPr>
              <a:t>tanh</a:t>
            </a:r>
            <a:r>
              <a:rPr lang="es-PE" dirty="0">
                <a:solidFill>
                  <a:srgbClr val="FF0000"/>
                </a:solidFill>
              </a:rPr>
              <a:t>(</a:t>
            </a:r>
            <a:r>
              <a:rPr lang="es-PE" dirty="0" err="1">
                <a:solidFill>
                  <a:srgbClr val="FF0000"/>
                </a:solidFill>
              </a:rPr>
              <a:t>sqrt</a:t>
            </a:r>
            <a:r>
              <a:rPr lang="es-PE" dirty="0">
                <a:solidFill>
                  <a:srgbClr val="FF0000"/>
                </a:solidFill>
              </a:rPr>
              <a:t>(9.81*0.25/m)*4)-36;</a:t>
            </a:r>
          </a:p>
          <a:p>
            <a:r>
              <a:rPr lang="es-PE" dirty="0">
                <a:solidFill>
                  <a:srgbClr val="FF0000"/>
                </a:solidFill>
              </a:rPr>
              <a:t>[</a:t>
            </a:r>
            <a:r>
              <a:rPr lang="es-PE" dirty="0" err="1">
                <a:solidFill>
                  <a:srgbClr val="FF0000"/>
                </a:solidFill>
              </a:rPr>
              <a:t>mass</a:t>
            </a:r>
            <a:r>
              <a:rPr lang="es-PE" dirty="0">
                <a:solidFill>
                  <a:srgbClr val="FF0000"/>
                </a:solidFill>
              </a:rPr>
              <a:t> </a:t>
            </a:r>
            <a:r>
              <a:rPr lang="es-PE" dirty="0" err="1">
                <a:solidFill>
                  <a:srgbClr val="FF0000"/>
                </a:solidFill>
              </a:rPr>
              <a:t>fx</a:t>
            </a:r>
            <a:r>
              <a:rPr lang="es-PE" dirty="0">
                <a:solidFill>
                  <a:srgbClr val="FF0000"/>
                </a:solidFill>
              </a:rPr>
              <a:t> </a:t>
            </a:r>
            <a:r>
              <a:rPr lang="es-PE" dirty="0" err="1">
                <a:solidFill>
                  <a:srgbClr val="FF0000"/>
                </a:solidFill>
              </a:rPr>
              <a:t>ea</a:t>
            </a:r>
            <a:r>
              <a:rPr lang="es-PE" dirty="0">
                <a:solidFill>
                  <a:srgbClr val="FF0000"/>
                </a:solidFill>
              </a:rPr>
              <a:t> </a:t>
            </a:r>
            <a:r>
              <a:rPr lang="es-PE" dirty="0" err="1">
                <a:solidFill>
                  <a:srgbClr val="FF0000"/>
                </a:solidFill>
              </a:rPr>
              <a:t>iter</a:t>
            </a:r>
            <a:r>
              <a:rPr lang="es-PE" dirty="0">
                <a:solidFill>
                  <a:srgbClr val="FF0000"/>
                </a:solidFill>
              </a:rPr>
              <a:t>]=</a:t>
            </a:r>
            <a:r>
              <a:rPr lang="es-PE" dirty="0" err="1">
                <a:solidFill>
                  <a:srgbClr val="FF0000"/>
                </a:solidFill>
              </a:rPr>
              <a:t>bisect</a:t>
            </a:r>
            <a:r>
              <a:rPr lang="es-PE" dirty="0">
                <a:solidFill>
                  <a:srgbClr val="FF0000"/>
                </a:solidFill>
              </a:rPr>
              <a:t>(fm,40,200);</a:t>
            </a:r>
          </a:p>
        </p:txBody>
      </p:sp>
    </p:spTree>
    <p:extLst>
      <p:ext uri="{BB962C8B-B14F-4D97-AF65-F5344CB8AC3E}">
        <p14:creationId xmlns:p14="http://schemas.microsoft.com/office/powerpoint/2010/main" val="884086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7C6DE5-B850-4C64-8F98-6C06558E9122}"/>
              </a:ext>
            </a:extLst>
          </p:cNvPr>
          <p:cNvPicPr>
            <a:picLocks noChangeAspect="1"/>
          </p:cNvPicPr>
          <p:nvPr/>
        </p:nvPicPr>
        <p:blipFill>
          <a:blip r:embed="rId2"/>
          <a:stretch>
            <a:fillRect/>
          </a:stretch>
        </p:blipFill>
        <p:spPr>
          <a:xfrm>
            <a:off x="109537" y="137379"/>
            <a:ext cx="8924925" cy="3171825"/>
          </a:xfrm>
          <a:prstGeom prst="rect">
            <a:avLst/>
          </a:prstGeom>
        </p:spPr>
      </p:pic>
      <p:pic>
        <p:nvPicPr>
          <p:cNvPr id="5" name="Picture 4">
            <a:extLst>
              <a:ext uri="{FF2B5EF4-FFF2-40B4-BE49-F238E27FC236}">
                <a16:creationId xmlns:a16="http://schemas.microsoft.com/office/drawing/2014/main" id="{9C898366-68AF-4395-B562-D9116CE91254}"/>
              </a:ext>
            </a:extLst>
          </p:cNvPr>
          <p:cNvPicPr>
            <a:picLocks noChangeAspect="1"/>
          </p:cNvPicPr>
          <p:nvPr/>
        </p:nvPicPr>
        <p:blipFill>
          <a:blip r:embed="rId3"/>
          <a:stretch>
            <a:fillRect/>
          </a:stretch>
        </p:blipFill>
        <p:spPr>
          <a:xfrm>
            <a:off x="1749669" y="3309204"/>
            <a:ext cx="5206073" cy="3429000"/>
          </a:xfrm>
          <a:prstGeom prst="rect">
            <a:avLst/>
          </a:prstGeom>
        </p:spPr>
      </p:pic>
    </p:spTree>
    <p:extLst>
      <p:ext uri="{BB962C8B-B14F-4D97-AF65-F5344CB8AC3E}">
        <p14:creationId xmlns:p14="http://schemas.microsoft.com/office/powerpoint/2010/main" val="1742483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47BB47E5-9CDE-458A-9423-7F6E4597156E}"/>
              </a:ext>
            </a:extLst>
          </p:cNvPr>
          <p:cNvSpPr>
            <a:spLocks noGrp="1" noChangeArrowheads="1"/>
          </p:cNvSpPr>
          <p:nvPr>
            <p:ph type="title"/>
          </p:nvPr>
        </p:nvSpPr>
        <p:spPr>
          <a:xfrm>
            <a:off x="386054" y="141193"/>
            <a:ext cx="7886700" cy="885176"/>
          </a:xfrm>
        </p:spPr>
        <p:txBody>
          <a:bodyPr/>
          <a:lstStyle/>
          <a:p>
            <a:pPr eaLnBrk="1" hangingPunct="1"/>
            <a:r>
              <a:rPr lang="en-US" altLang="en-US" dirty="0">
                <a:latin typeface="Times New Roman" panose="02020603050405020304" pitchFamily="18" charset="0"/>
                <a:cs typeface="Times New Roman" panose="02020603050405020304" pitchFamily="18" charset="0"/>
              </a:rPr>
              <a:t>Bisection Error</a:t>
            </a:r>
          </a:p>
        </p:txBody>
      </p:sp>
      <p:sp>
        <p:nvSpPr>
          <p:cNvPr id="1029" name="Rectangle 3">
            <a:extLst>
              <a:ext uri="{FF2B5EF4-FFF2-40B4-BE49-F238E27FC236}">
                <a16:creationId xmlns:a16="http://schemas.microsoft.com/office/drawing/2014/main" id="{868FC0FD-A12A-4366-B2CE-29E721D0327A}"/>
              </a:ext>
            </a:extLst>
          </p:cNvPr>
          <p:cNvSpPr>
            <a:spLocks noGrp="1" noChangeArrowheads="1"/>
          </p:cNvSpPr>
          <p:nvPr>
            <p:ph type="body" idx="1"/>
          </p:nvPr>
        </p:nvSpPr>
        <p:spPr>
          <a:xfrm>
            <a:off x="408603" y="1026369"/>
            <a:ext cx="7886700" cy="1747999"/>
          </a:xfrm>
        </p:spPr>
        <p:txBody>
          <a:bodyPr>
            <a:normAutofit/>
          </a:bodyPr>
          <a:lstStyle/>
          <a:p>
            <a:pPr algn="just" eaLnBrk="1" hangingPunct="1"/>
            <a:r>
              <a:rPr lang="en-US" altLang="en-US" dirty="0">
                <a:latin typeface="Times New Roman" panose="02020603050405020304" pitchFamily="18" charset="0"/>
                <a:cs typeface="Times New Roman" panose="02020603050405020304" pitchFamily="18" charset="0"/>
              </a:rPr>
              <a:t>The absolute error of the bisection method is solely dependent on the absolute error at the start of the process (the space between the two guesses) and the number of iterations:</a:t>
            </a:r>
          </a:p>
        </p:txBody>
      </p:sp>
      <p:graphicFrame>
        <p:nvGraphicFramePr>
          <p:cNvPr id="1026" name="Object 4">
            <a:extLst>
              <a:ext uri="{FF2B5EF4-FFF2-40B4-BE49-F238E27FC236}">
                <a16:creationId xmlns:a16="http://schemas.microsoft.com/office/drawing/2014/main" id="{0FD340E8-A0E2-486F-8FCF-28EF806D1375}"/>
              </a:ext>
            </a:extLst>
          </p:cNvPr>
          <p:cNvGraphicFramePr>
            <a:graphicFrameLocks noChangeAspect="1"/>
          </p:cNvGraphicFramePr>
          <p:nvPr>
            <p:extLst>
              <p:ext uri="{D42A27DB-BD31-4B8C-83A1-F6EECF244321}">
                <p14:modId xmlns:p14="http://schemas.microsoft.com/office/powerpoint/2010/main" val="2392269823"/>
              </p:ext>
            </p:extLst>
          </p:nvPr>
        </p:nvGraphicFramePr>
        <p:xfrm>
          <a:off x="3757904" y="5962261"/>
          <a:ext cx="1191388" cy="754546"/>
        </p:xfrm>
        <a:graphic>
          <a:graphicData uri="http://schemas.openxmlformats.org/presentationml/2006/ole">
            <mc:AlternateContent xmlns:mc="http://schemas.openxmlformats.org/markup-compatibility/2006">
              <mc:Choice xmlns:v="urn:schemas-microsoft-com:vml" Requires="v">
                <p:oleObj spid="_x0000_s5122" name="Equation" r:id="rId3" imgW="622300" imgH="393700" progId="Equation.3">
                  <p:embed/>
                </p:oleObj>
              </mc:Choice>
              <mc:Fallback>
                <p:oleObj name="Equation" r:id="rId3" imgW="622300" imgH="393700" progId="Equation.3">
                  <p:embed/>
                  <p:pic>
                    <p:nvPicPr>
                      <p:cNvPr id="1026" name="Object 4">
                        <a:extLst>
                          <a:ext uri="{FF2B5EF4-FFF2-40B4-BE49-F238E27FC236}">
                            <a16:creationId xmlns:a16="http://schemas.microsoft.com/office/drawing/2014/main" id="{0FD340E8-A0E2-486F-8FCF-28EF806D1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7904" y="5962261"/>
                        <a:ext cx="1191388" cy="754546"/>
                      </a:xfrm>
                      <a:prstGeom prst="rect">
                        <a:avLst/>
                      </a:prstGeom>
                      <a:noFill/>
                      <a:ln>
                        <a:noFill/>
                      </a:ln>
                      <a:effectLst/>
                    </p:spPr>
                  </p:pic>
                </p:oleObj>
              </mc:Fallback>
            </mc:AlternateContent>
          </a:graphicData>
        </a:graphic>
      </p:graphicFrame>
      <p:pic>
        <p:nvPicPr>
          <p:cNvPr id="2" name="Picture 1">
            <a:extLst>
              <a:ext uri="{FF2B5EF4-FFF2-40B4-BE49-F238E27FC236}">
                <a16:creationId xmlns:a16="http://schemas.microsoft.com/office/drawing/2014/main" id="{2B521F7A-A913-48B8-AE4A-29FECD959035}"/>
              </a:ext>
            </a:extLst>
          </p:cNvPr>
          <p:cNvPicPr>
            <a:picLocks noChangeAspect="1"/>
          </p:cNvPicPr>
          <p:nvPr/>
        </p:nvPicPr>
        <p:blipFill>
          <a:blip r:embed="rId5"/>
          <a:stretch>
            <a:fillRect/>
          </a:stretch>
        </p:blipFill>
        <p:spPr>
          <a:xfrm>
            <a:off x="0" y="2693525"/>
            <a:ext cx="9144000" cy="304147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47BB47E5-9CDE-458A-9423-7F6E4597156E}"/>
              </a:ext>
            </a:extLst>
          </p:cNvPr>
          <p:cNvSpPr>
            <a:spLocks noGrp="1" noChangeArrowheads="1"/>
          </p:cNvSpPr>
          <p:nvPr>
            <p:ph type="title"/>
          </p:nvPr>
        </p:nvSpPr>
        <p:spPr/>
        <p:txBody>
          <a:bodyPr/>
          <a:lstStyle/>
          <a:p>
            <a:pPr eaLnBrk="1" hangingPunct="1"/>
            <a:r>
              <a:rPr lang="en-US" altLang="en-US">
                <a:latin typeface="Times New Roman" panose="02020603050405020304" pitchFamily="18" charset="0"/>
                <a:cs typeface="Times New Roman" panose="02020603050405020304" pitchFamily="18" charset="0"/>
              </a:rPr>
              <a:t>Bisection Error</a:t>
            </a:r>
          </a:p>
        </p:txBody>
      </p:sp>
      <p:sp>
        <p:nvSpPr>
          <p:cNvPr id="1029" name="Rectangle 3">
            <a:extLst>
              <a:ext uri="{FF2B5EF4-FFF2-40B4-BE49-F238E27FC236}">
                <a16:creationId xmlns:a16="http://schemas.microsoft.com/office/drawing/2014/main" id="{868FC0FD-A12A-4366-B2CE-29E721D0327A}"/>
              </a:ext>
            </a:extLst>
          </p:cNvPr>
          <p:cNvSpPr>
            <a:spLocks noGrp="1" noChangeArrowheads="1"/>
          </p:cNvSpPr>
          <p:nvPr>
            <p:ph type="body" idx="1"/>
          </p:nvPr>
        </p:nvSpPr>
        <p:spPr>
          <a:xfrm>
            <a:off x="434975" y="1690689"/>
            <a:ext cx="8242494" cy="1188163"/>
          </a:xfrm>
        </p:spPr>
        <p:txBody>
          <a:bodyPr>
            <a:normAutofit lnSpcReduction="10000"/>
          </a:bodyPr>
          <a:lstStyle/>
          <a:p>
            <a:pPr algn="just"/>
            <a:r>
              <a:rPr lang="en-US" altLang="en-US" dirty="0">
                <a:latin typeface="Times New Roman" panose="02020603050405020304" pitchFamily="18" charset="0"/>
                <a:cs typeface="Times New Roman" panose="02020603050405020304" pitchFamily="18" charset="0"/>
              </a:rPr>
              <a:t>The required number of iterations to obtain a particular absolute error can be calculated based on the initial guesses:</a:t>
            </a:r>
          </a:p>
        </p:txBody>
      </p:sp>
      <p:graphicFrame>
        <p:nvGraphicFramePr>
          <p:cNvPr id="1027" name="Object 5">
            <a:extLst>
              <a:ext uri="{FF2B5EF4-FFF2-40B4-BE49-F238E27FC236}">
                <a16:creationId xmlns:a16="http://schemas.microsoft.com/office/drawing/2014/main" id="{7AEA8668-E7A5-4367-A3E0-319ABD657C15}"/>
              </a:ext>
            </a:extLst>
          </p:cNvPr>
          <p:cNvGraphicFramePr>
            <a:graphicFrameLocks noChangeAspect="1"/>
          </p:cNvGraphicFramePr>
          <p:nvPr>
            <p:extLst>
              <p:ext uri="{D42A27DB-BD31-4B8C-83A1-F6EECF244321}">
                <p14:modId xmlns:p14="http://schemas.microsoft.com/office/powerpoint/2010/main" val="2716978580"/>
              </p:ext>
            </p:extLst>
          </p:nvPr>
        </p:nvGraphicFramePr>
        <p:xfrm>
          <a:off x="3257809" y="5167311"/>
          <a:ext cx="2217742" cy="1093530"/>
        </p:xfrm>
        <a:graphic>
          <a:graphicData uri="http://schemas.openxmlformats.org/presentationml/2006/ole">
            <mc:AlternateContent xmlns:mc="http://schemas.openxmlformats.org/markup-compatibility/2006">
              <mc:Choice xmlns:v="urn:schemas-microsoft-com:vml" Requires="v">
                <p:oleObj spid="_x0000_s6146" name="Equation" r:id="rId3" imgW="927100" imgH="457200" progId="Equation.3">
                  <p:embed/>
                </p:oleObj>
              </mc:Choice>
              <mc:Fallback>
                <p:oleObj name="Equation" r:id="rId3" imgW="927100" imgH="457200" progId="Equation.3">
                  <p:embed/>
                  <p:pic>
                    <p:nvPicPr>
                      <p:cNvPr id="1027" name="Object 5">
                        <a:extLst>
                          <a:ext uri="{FF2B5EF4-FFF2-40B4-BE49-F238E27FC236}">
                            <a16:creationId xmlns:a16="http://schemas.microsoft.com/office/drawing/2014/main" id="{7AEA8668-E7A5-4367-A3E0-319ABD657C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809" y="5167311"/>
                        <a:ext cx="2217742" cy="1093530"/>
                      </a:xfrm>
                      <a:prstGeom prst="rect">
                        <a:avLst/>
                      </a:prstGeom>
                      <a:noFill/>
                      <a:ln>
                        <a:noFill/>
                      </a:ln>
                      <a:effectLst/>
                    </p:spPr>
                  </p:pic>
                </p:oleObj>
              </mc:Fallback>
            </mc:AlternateContent>
          </a:graphicData>
        </a:graphic>
      </p:graphicFrame>
      <p:pic>
        <p:nvPicPr>
          <p:cNvPr id="2" name="Picture 1">
            <a:extLst>
              <a:ext uri="{FF2B5EF4-FFF2-40B4-BE49-F238E27FC236}">
                <a16:creationId xmlns:a16="http://schemas.microsoft.com/office/drawing/2014/main" id="{0CC86C8B-D478-405F-8944-B621C971C528}"/>
              </a:ext>
            </a:extLst>
          </p:cNvPr>
          <p:cNvPicPr>
            <a:picLocks noChangeAspect="1"/>
          </p:cNvPicPr>
          <p:nvPr/>
        </p:nvPicPr>
        <p:blipFill>
          <a:blip r:embed="rId5"/>
          <a:stretch>
            <a:fillRect/>
          </a:stretch>
        </p:blipFill>
        <p:spPr>
          <a:xfrm>
            <a:off x="640724" y="3127206"/>
            <a:ext cx="7862551" cy="1594084"/>
          </a:xfrm>
          <a:prstGeom prst="rect">
            <a:avLst/>
          </a:prstGeom>
        </p:spPr>
      </p:pic>
    </p:spTree>
    <p:extLst>
      <p:ext uri="{BB962C8B-B14F-4D97-AF65-F5344CB8AC3E}">
        <p14:creationId xmlns:p14="http://schemas.microsoft.com/office/powerpoint/2010/main" val="431792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a:extLst>
              <a:ext uri="{FF2B5EF4-FFF2-40B4-BE49-F238E27FC236}">
                <a16:creationId xmlns:a16="http://schemas.microsoft.com/office/drawing/2014/main" id="{5135DC52-2DC8-47F4-934E-8F95D4229CB5}"/>
              </a:ext>
            </a:extLst>
          </p:cNvPr>
          <p:cNvSpPr>
            <a:spLocks noGrp="1" noChangeArrowheads="1"/>
          </p:cNvSpPr>
          <p:nvPr>
            <p:ph type="title"/>
          </p:nvPr>
        </p:nvSpPr>
        <p:spPr>
          <a:xfrm>
            <a:off x="533400" y="327819"/>
            <a:ext cx="7886700" cy="938274"/>
          </a:xfrm>
        </p:spPr>
        <p:txBody>
          <a:bodyPr/>
          <a:lstStyle/>
          <a:p>
            <a:pPr eaLnBrk="1" hangingPunct="1"/>
            <a:r>
              <a:rPr lang="en-US" altLang="es-PE" dirty="0">
                <a:latin typeface="Times New Roman" panose="02020603050405020304" pitchFamily="18" charset="0"/>
                <a:cs typeface="Times New Roman" panose="02020603050405020304" pitchFamily="18" charset="0"/>
              </a:rPr>
              <a:t>Bisection Method</a:t>
            </a:r>
          </a:p>
        </p:txBody>
      </p:sp>
      <p:sp>
        <p:nvSpPr>
          <p:cNvPr id="76805" name="Rectangle 3">
            <a:extLst>
              <a:ext uri="{FF2B5EF4-FFF2-40B4-BE49-F238E27FC236}">
                <a16:creationId xmlns:a16="http://schemas.microsoft.com/office/drawing/2014/main" id="{BDF07300-3B68-4141-9F6E-1C0384922538}"/>
              </a:ext>
            </a:extLst>
          </p:cNvPr>
          <p:cNvSpPr>
            <a:spLocks noGrp="1" noChangeArrowheads="1"/>
          </p:cNvSpPr>
          <p:nvPr>
            <p:ph type="body" sz="half" idx="1"/>
          </p:nvPr>
        </p:nvSpPr>
        <p:spPr>
          <a:xfrm>
            <a:off x="457200" y="1266093"/>
            <a:ext cx="8153400" cy="4953000"/>
          </a:xfrm>
        </p:spPr>
        <p:txBody>
          <a:bodyPr/>
          <a:lstStyle/>
          <a:p>
            <a:pPr eaLnBrk="1" hangingPunct="1">
              <a:lnSpc>
                <a:spcPct val="80000"/>
              </a:lnSpc>
              <a:buFont typeface="Wingdings" panose="05000000000000000000" pitchFamily="2" charset="2"/>
              <a:buNone/>
            </a:pPr>
            <a:r>
              <a:rPr lang="en-US" altLang="es-PE" b="1" u="sng" dirty="0">
                <a:solidFill>
                  <a:srgbClr val="1908F8"/>
                </a:solidFill>
                <a:latin typeface="Times New Roman" panose="02020603050405020304" pitchFamily="18" charset="0"/>
                <a:cs typeface="Times New Roman" panose="02020603050405020304" pitchFamily="18" charset="0"/>
              </a:rPr>
              <a:t>Advantages</a:t>
            </a:r>
          </a:p>
          <a:p>
            <a:pPr eaLnBrk="1" hangingPunct="1">
              <a:lnSpc>
                <a:spcPct val="80000"/>
              </a:lnSpc>
            </a:pPr>
            <a:r>
              <a:rPr lang="en-US" altLang="es-PE" sz="2400" dirty="0">
                <a:solidFill>
                  <a:srgbClr val="FF0000"/>
                </a:solidFill>
                <a:latin typeface="Times New Roman" panose="02020603050405020304" pitchFamily="18" charset="0"/>
                <a:cs typeface="Times New Roman" panose="02020603050405020304" pitchFamily="18" charset="0"/>
              </a:rPr>
              <a:t>Simple</a:t>
            </a:r>
            <a:r>
              <a:rPr lang="en-US" altLang="es-PE" sz="2400" dirty="0">
                <a:latin typeface="Times New Roman" panose="02020603050405020304" pitchFamily="18" charset="0"/>
                <a:cs typeface="Times New Roman" panose="02020603050405020304" pitchFamily="18" charset="0"/>
              </a:rPr>
              <a:t> and easy to implement</a:t>
            </a:r>
          </a:p>
          <a:p>
            <a:pPr eaLnBrk="1" hangingPunct="1">
              <a:lnSpc>
                <a:spcPct val="80000"/>
              </a:lnSpc>
            </a:pPr>
            <a:r>
              <a:rPr lang="en-US" altLang="es-PE" sz="2400" dirty="0">
                <a:solidFill>
                  <a:srgbClr val="FF0000"/>
                </a:solidFill>
                <a:latin typeface="Times New Roman" panose="02020603050405020304" pitchFamily="18" charset="0"/>
                <a:cs typeface="Times New Roman" panose="02020603050405020304" pitchFamily="18" charset="0"/>
              </a:rPr>
              <a:t>One</a:t>
            </a:r>
            <a:r>
              <a:rPr lang="en-US" altLang="es-PE" sz="2400" dirty="0">
                <a:latin typeface="Times New Roman" panose="02020603050405020304" pitchFamily="18" charset="0"/>
                <a:cs typeface="Times New Roman" panose="02020603050405020304" pitchFamily="18" charset="0"/>
              </a:rPr>
              <a:t> function evaluation per iteration</a:t>
            </a:r>
          </a:p>
          <a:p>
            <a:pPr eaLnBrk="1" hangingPunct="1">
              <a:lnSpc>
                <a:spcPct val="80000"/>
              </a:lnSpc>
            </a:pPr>
            <a:r>
              <a:rPr lang="en-US" altLang="es-PE" sz="2400" dirty="0">
                <a:latin typeface="Times New Roman" panose="02020603050405020304" pitchFamily="18" charset="0"/>
                <a:cs typeface="Times New Roman" panose="02020603050405020304" pitchFamily="18" charset="0"/>
              </a:rPr>
              <a:t>The </a:t>
            </a:r>
            <a:r>
              <a:rPr lang="en-US" altLang="es-PE" sz="2400" dirty="0">
                <a:solidFill>
                  <a:srgbClr val="FF0000"/>
                </a:solidFill>
                <a:latin typeface="Times New Roman" panose="02020603050405020304" pitchFamily="18" charset="0"/>
                <a:cs typeface="Times New Roman" panose="02020603050405020304" pitchFamily="18" charset="0"/>
              </a:rPr>
              <a:t>size</a:t>
            </a:r>
            <a:r>
              <a:rPr lang="en-US" altLang="es-PE" sz="2400" dirty="0">
                <a:latin typeface="Times New Roman" panose="02020603050405020304" pitchFamily="18" charset="0"/>
                <a:cs typeface="Times New Roman" panose="02020603050405020304" pitchFamily="18" charset="0"/>
              </a:rPr>
              <a:t> of the interval containing the zero is reduced by 50% after each iteration</a:t>
            </a:r>
          </a:p>
          <a:p>
            <a:pPr eaLnBrk="1" hangingPunct="1">
              <a:lnSpc>
                <a:spcPct val="80000"/>
              </a:lnSpc>
            </a:pPr>
            <a:r>
              <a:rPr lang="en-US" altLang="es-PE" sz="2400" dirty="0">
                <a:latin typeface="Times New Roman" panose="02020603050405020304" pitchFamily="18" charset="0"/>
                <a:cs typeface="Times New Roman" panose="02020603050405020304" pitchFamily="18" charset="0"/>
              </a:rPr>
              <a:t>The </a:t>
            </a:r>
            <a:r>
              <a:rPr lang="en-US" altLang="es-PE" sz="2400" dirty="0">
                <a:solidFill>
                  <a:srgbClr val="FF0000"/>
                </a:solidFill>
                <a:latin typeface="Times New Roman" panose="02020603050405020304" pitchFamily="18" charset="0"/>
                <a:cs typeface="Times New Roman" panose="02020603050405020304" pitchFamily="18" charset="0"/>
              </a:rPr>
              <a:t>number of iterations</a:t>
            </a:r>
            <a:r>
              <a:rPr lang="en-US" altLang="es-PE" sz="2400" dirty="0">
                <a:latin typeface="Times New Roman" panose="02020603050405020304" pitchFamily="18" charset="0"/>
                <a:cs typeface="Times New Roman" panose="02020603050405020304" pitchFamily="18" charset="0"/>
              </a:rPr>
              <a:t> can be determined </a:t>
            </a:r>
            <a:r>
              <a:rPr lang="en-US" altLang="es-PE" sz="2400" dirty="0">
                <a:solidFill>
                  <a:srgbClr val="FF0000"/>
                </a:solidFill>
                <a:latin typeface="Times New Roman" panose="02020603050405020304" pitchFamily="18" charset="0"/>
                <a:cs typeface="Times New Roman" panose="02020603050405020304" pitchFamily="18" charset="0"/>
              </a:rPr>
              <a:t>a priori</a:t>
            </a:r>
          </a:p>
          <a:p>
            <a:pPr eaLnBrk="1" hangingPunct="1">
              <a:lnSpc>
                <a:spcPct val="80000"/>
              </a:lnSpc>
            </a:pPr>
            <a:r>
              <a:rPr lang="en-US" altLang="es-PE" sz="2400" dirty="0">
                <a:solidFill>
                  <a:srgbClr val="FF0000"/>
                </a:solidFill>
                <a:latin typeface="Times New Roman" panose="02020603050405020304" pitchFamily="18" charset="0"/>
                <a:cs typeface="Times New Roman" panose="02020603050405020304" pitchFamily="18" charset="0"/>
              </a:rPr>
              <a:t>No</a:t>
            </a:r>
            <a:r>
              <a:rPr lang="en-US" altLang="es-PE" sz="2400" dirty="0">
                <a:latin typeface="Times New Roman" panose="02020603050405020304" pitchFamily="18" charset="0"/>
                <a:cs typeface="Times New Roman" panose="02020603050405020304" pitchFamily="18" charset="0"/>
              </a:rPr>
              <a:t> knowledge of the </a:t>
            </a:r>
            <a:r>
              <a:rPr lang="en-US" altLang="es-PE" sz="2400" dirty="0">
                <a:solidFill>
                  <a:srgbClr val="FF0000"/>
                </a:solidFill>
                <a:latin typeface="Times New Roman" panose="02020603050405020304" pitchFamily="18" charset="0"/>
                <a:cs typeface="Times New Roman" panose="02020603050405020304" pitchFamily="18" charset="0"/>
              </a:rPr>
              <a:t>derivative</a:t>
            </a:r>
            <a:r>
              <a:rPr lang="en-US" altLang="es-PE" sz="2400" dirty="0">
                <a:latin typeface="Times New Roman" panose="02020603050405020304" pitchFamily="18" charset="0"/>
                <a:cs typeface="Times New Roman" panose="02020603050405020304" pitchFamily="18" charset="0"/>
              </a:rPr>
              <a:t> is needed</a:t>
            </a:r>
          </a:p>
          <a:p>
            <a:pPr eaLnBrk="1" hangingPunct="1">
              <a:lnSpc>
                <a:spcPct val="80000"/>
              </a:lnSpc>
            </a:pPr>
            <a:r>
              <a:rPr lang="en-US" altLang="es-PE" sz="2400" dirty="0">
                <a:latin typeface="Times New Roman" panose="02020603050405020304" pitchFamily="18" charset="0"/>
                <a:cs typeface="Times New Roman" panose="02020603050405020304" pitchFamily="18" charset="0"/>
              </a:rPr>
              <a:t>The function does </a:t>
            </a:r>
            <a:r>
              <a:rPr lang="en-US" altLang="es-PE" sz="2400" dirty="0">
                <a:solidFill>
                  <a:srgbClr val="FF0000"/>
                </a:solidFill>
                <a:latin typeface="Times New Roman" panose="02020603050405020304" pitchFamily="18" charset="0"/>
                <a:cs typeface="Times New Roman" panose="02020603050405020304" pitchFamily="18" charset="0"/>
              </a:rPr>
              <a:t>not</a:t>
            </a:r>
            <a:r>
              <a:rPr lang="en-US" altLang="es-PE" sz="2400" dirty="0">
                <a:latin typeface="Times New Roman" panose="02020603050405020304" pitchFamily="18" charset="0"/>
                <a:cs typeface="Times New Roman" panose="02020603050405020304" pitchFamily="18" charset="0"/>
              </a:rPr>
              <a:t> have to be </a:t>
            </a:r>
            <a:r>
              <a:rPr lang="en-US" altLang="es-PE" sz="2400" dirty="0">
                <a:solidFill>
                  <a:srgbClr val="FF0000"/>
                </a:solidFill>
                <a:latin typeface="Times New Roman" panose="02020603050405020304" pitchFamily="18" charset="0"/>
                <a:cs typeface="Times New Roman" panose="02020603050405020304" pitchFamily="18" charset="0"/>
              </a:rPr>
              <a:t>differentiable</a:t>
            </a:r>
          </a:p>
        </p:txBody>
      </p:sp>
      <p:sp>
        <p:nvSpPr>
          <p:cNvPr id="76806" name="Rectangle 4">
            <a:extLst>
              <a:ext uri="{FF2B5EF4-FFF2-40B4-BE49-F238E27FC236}">
                <a16:creationId xmlns:a16="http://schemas.microsoft.com/office/drawing/2014/main" id="{D3B5296F-B398-4AFB-A488-92CC89FBB45F}"/>
              </a:ext>
            </a:extLst>
          </p:cNvPr>
          <p:cNvSpPr>
            <a:spLocks noGrp="1" noChangeArrowheads="1"/>
          </p:cNvSpPr>
          <p:nvPr>
            <p:ph type="body" sz="half" idx="2"/>
          </p:nvPr>
        </p:nvSpPr>
        <p:spPr>
          <a:xfrm>
            <a:off x="533400" y="4785947"/>
            <a:ext cx="7886700" cy="1143000"/>
          </a:xfrm>
        </p:spPr>
        <p:txBody>
          <a:bodyPr>
            <a:normAutofit fontScale="92500" lnSpcReduction="10000"/>
          </a:bodyPr>
          <a:lstStyle/>
          <a:p>
            <a:pPr eaLnBrk="1" hangingPunct="1">
              <a:lnSpc>
                <a:spcPct val="80000"/>
              </a:lnSpc>
              <a:buFont typeface="Wingdings" panose="05000000000000000000" pitchFamily="2" charset="2"/>
              <a:buNone/>
            </a:pPr>
            <a:r>
              <a:rPr lang="en-US" altLang="es-PE" sz="3000" b="1" u="sng" dirty="0">
                <a:solidFill>
                  <a:srgbClr val="1908F8"/>
                </a:solidFill>
                <a:latin typeface="Times New Roman" panose="02020603050405020304" pitchFamily="18" charset="0"/>
                <a:cs typeface="Times New Roman" panose="02020603050405020304" pitchFamily="18" charset="0"/>
              </a:rPr>
              <a:t>Disadvantage</a:t>
            </a:r>
          </a:p>
          <a:p>
            <a:pPr eaLnBrk="1" hangingPunct="1">
              <a:lnSpc>
                <a:spcPct val="80000"/>
              </a:lnSpc>
            </a:pPr>
            <a:r>
              <a:rPr lang="en-US" altLang="es-PE" sz="2400" dirty="0">
                <a:solidFill>
                  <a:srgbClr val="FF0000"/>
                </a:solidFill>
                <a:latin typeface="Times New Roman" panose="02020603050405020304" pitchFamily="18" charset="0"/>
                <a:cs typeface="Times New Roman" panose="02020603050405020304" pitchFamily="18" charset="0"/>
              </a:rPr>
              <a:t>Slow</a:t>
            </a:r>
            <a:r>
              <a:rPr lang="en-US" altLang="es-PE" sz="2400" dirty="0">
                <a:latin typeface="Times New Roman" panose="02020603050405020304" pitchFamily="18" charset="0"/>
                <a:cs typeface="Times New Roman" panose="02020603050405020304" pitchFamily="18" charset="0"/>
              </a:rPr>
              <a:t> to converge </a:t>
            </a:r>
          </a:p>
          <a:p>
            <a:pPr eaLnBrk="1" hangingPunct="1">
              <a:lnSpc>
                <a:spcPct val="80000"/>
              </a:lnSpc>
            </a:pPr>
            <a:r>
              <a:rPr lang="en-US" altLang="es-PE" sz="2400" dirty="0">
                <a:solidFill>
                  <a:srgbClr val="FF0000"/>
                </a:solidFill>
                <a:latin typeface="Times New Roman" panose="02020603050405020304" pitchFamily="18" charset="0"/>
                <a:cs typeface="Times New Roman" panose="02020603050405020304" pitchFamily="18" charset="0"/>
              </a:rPr>
              <a:t>Good</a:t>
            </a:r>
            <a:r>
              <a:rPr lang="en-US" altLang="es-PE" sz="2400" dirty="0">
                <a:latin typeface="Times New Roman" panose="02020603050405020304" pitchFamily="18" charset="0"/>
                <a:cs typeface="Times New Roman" panose="02020603050405020304" pitchFamily="18" charset="0"/>
              </a:rPr>
              <a:t> intermediate approximations may be </a:t>
            </a:r>
            <a:r>
              <a:rPr lang="en-US" altLang="es-PE" sz="2400" dirty="0">
                <a:solidFill>
                  <a:srgbClr val="FF0000"/>
                </a:solidFill>
                <a:latin typeface="Times New Roman" panose="02020603050405020304" pitchFamily="18" charset="0"/>
                <a:cs typeface="Times New Roman" panose="02020603050405020304" pitchFamily="18" charset="0"/>
              </a:rPr>
              <a:t>discarded</a:t>
            </a:r>
            <a:endParaRPr lang="en-US" altLang="es-PE"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2">
            <a:extLst>
              <a:ext uri="{FF2B5EF4-FFF2-40B4-BE49-F238E27FC236}">
                <a16:creationId xmlns:a16="http://schemas.microsoft.com/office/drawing/2014/main" id="{B2E6F766-136D-4792-9B33-A3ACF287AB06}"/>
              </a:ext>
            </a:extLst>
          </p:cNvPr>
          <p:cNvSpPr>
            <a:spLocks noGrp="1" noChangeArrowheads="1"/>
          </p:cNvSpPr>
          <p:nvPr>
            <p:ph type="title"/>
          </p:nvPr>
        </p:nvSpPr>
        <p:spPr/>
        <p:txBody>
          <a:bodyPr/>
          <a:lstStyle/>
          <a:p>
            <a:pPr eaLnBrk="1" hangingPunct="1"/>
            <a:r>
              <a:rPr lang="en-US" altLang="es-PE" dirty="0">
                <a:latin typeface="Times New Roman" panose="02020603050405020304" pitchFamily="18" charset="0"/>
                <a:cs typeface="Times New Roman" panose="02020603050405020304" pitchFamily="18" charset="0"/>
              </a:rPr>
              <a:t>Roots of Equations</a:t>
            </a:r>
          </a:p>
        </p:txBody>
      </p:sp>
      <p:sp>
        <p:nvSpPr>
          <p:cNvPr id="2055" name="Rectangle 3">
            <a:extLst>
              <a:ext uri="{FF2B5EF4-FFF2-40B4-BE49-F238E27FC236}">
                <a16:creationId xmlns:a16="http://schemas.microsoft.com/office/drawing/2014/main" id="{69C26049-FE4D-4AF0-9CA8-D1006407FF89}"/>
              </a:ext>
            </a:extLst>
          </p:cNvPr>
          <p:cNvSpPr>
            <a:spLocks noGrp="1" noChangeArrowheads="1"/>
          </p:cNvSpPr>
          <p:nvPr>
            <p:ph type="body" sz="half" idx="1"/>
          </p:nvPr>
        </p:nvSpPr>
        <p:spPr>
          <a:xfrm>
            <a:off x="345831" y="1346506"/>
            <a:ext cx="8153400" cy="885092"/>
          </a:xfrm>
        </p:spPr>
        <p:txBody>
          <a:bodyPr>
            <a:normAutofit/>
          </a:bodyPr>
          <a:lstStyle/>
          <a:p>
            <a:pPr algn="just" eaLnBrk="1" hangingPunct="1">
              <a:buFont typeface="Wingdings" panose="05000000000000000000" pitchFamily="2" charset="2"/>
              <a:buNone/>
            </a:pPr>
            <a:r>
              <a:rPr lang="en-US" altLang="es-PE" dirty="0">
                <a:latin typeface="Times New Roman" panose="02020603050405020304" pitchFamily="18" charset="0"/>
                <a:cs typeface="Times New Roman" panose="02020603050405020304" pitchFamily="18" charset="0"/>
              </a:rPr>
              <a:t>	A number </a:t>
            </a:r>
            <a:r>
              <a:rPr lang="en-US" altLang="es-PE" i="1" dirty="0">
                <a:solidFill>
                  <a:srgbClr val="FF0000"/>
                </a:solidFill>
                <a:latin typeface="Times New Roman" panose="02020603050405020304" pitchFamily="18" charset="0"/>
                <a:cs typeface="Times New Roman" panose="02020603050405020304" pitchFamily="18" charset="0"/>
              </a:rPr>
              <a:t>r</a:t>
            </a:r>
            <a:r>
              <a:rPr lang="en-US" altLang="es-PE" dirty="0">
                <a:latin typeface="Times New Roman" panose="02020603050405020304" pitchFamily="18" charset="0"/>
                <a:cs typeface="Times New Roman" panose="02020603050405020304" pitchFamily="18" charset="0"/>
              </a:rPr>
              <a:t> that satisfies an equation is called a root of the equation.</a:t>
            </a:r>
            <a:endParaRPr lang="en-US" altLang="es-PE" i="1" dirty="0">
              <a:latin typeface="Times New Roman" panose="02020603050405020304" pitchFamily="18" charset="0"/>
              <a:cs typeface="Times New Roman" panose="02020603050405020304" pitchFamily="18" charset="0"/>
            </a:endParaRPr>
          </a:p>
        </p:txBody>
      </p:sp>
      <p:graphicFrame>
        <p:nvGraphicFramePr>
          <p:cNvPr id="2050" name="Object 4">
            <a:extLst>
              <a:ext uri="{FF2B5EF4-FFF2-40B4-BE49-F238E27FC236}">
                <a16:creationId xmlns:a16="http://schemas.microsoft.com/office/drawing/2014/main" id="{EE737C72-20D1-48D4-8ECB-D4659039196D}"/>
              </a:ext>
            </a:extLst>
          </p:cNvPr>
          <p:cNvGraphicFramePr>
            <a:graphicFrameLocks noGrp="1" noChangeAspect="1"/>
          </p:cNvGraphicFramePr>
          <p:nvPr>
            <p:ph sz="quarter" idx="3"/>
            <p:extLst>
              <p:ext uri="{D42A27DB-BD31-4B8C-83A1-F6EECF244321}">
                <p14:modId xmlns:p14="http://schemas.microsoft.com/office/powerpoint/2010/main" val="1785900253"/>
              </p:ext>
            </p:extLst>
          </p:nvPr>
        </p:nvGraphicFramePr>
        <p:xfrm>
          <a:off x="568570" y="4616329"/>
          <a:ext cx="7581900" cy="1025525"/>
        </p:xfrm>
        <a:graphic>
          <a:graphicData uri="http://schemas.openxmlformats.org/presentationml/2006/ole">
            <mc:AlternateContent xmlns:mc="http://schemas.openxmlformats.org/markup-compatibility/2006">
              <mc:Choice xmlns:v="urn:schemas-microsoft-com:vml" Requires="v">
                <p:oleObj spid="_x0000_s1026" name="Equation" r:id="rId4" imgW="2984400" imgH="431640" progId="Equation.3">
                  <p:embed/>
                </p:oleObj>
              </mc:Choice>
              <mc:Fallback>
                <p:oleObj name="Equation" r:id="rId4" imgW="2984400" imgH="431640" progId="Equation.3">
                  <p:embed/>
                  <p:pic>
                    <p:nvPicPr>
                      <p:cNvPr id="2050" name="Object 4">
                        <a:extLst>
                          <a:ext uri="{FF2B5EF4-FFF2-40B4-BE49-F238E27FC236}">
                            <a16:creationId xmlns:a16="http://schemas.microsoft.com/office/drawing/2014/main" id="{EE737C72-20D1-48D4-8ECB-D465903919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570" y="4616329"/>
                        <a:ext cx="7581900" cy="1025525"/>
                      </a:xfrm>
                      <a:prstGeom prst="rect">
                        <a:avLst/>
                      </a:prstGeom>
                      <a:noFill/>
                      <a:ln>
                        <a:noFill/>
                      </a:ln>
                      <a:effectLst/>
                    </p:spPr>
                  </p:pic>
                </p:oleObj>
              </mc:Fallback>
            </mc:AlternateContent>
          </a:graphicData>
        </a:graphic>
      </p:graphicFrame>
      <p:graphicFrame>
        <p:nvGraphicFramePr>
          <p:cNvPr id="2051" name="Object 5">
            <a:extLst>
              <a:ext uri="{FF2B5EF4-FFF2-40B4-BE49-F238E27FC236}">
                <a16:creationId xmlns:a16="http://schemas.microsoft.com/office/drawing/2014/main" id="{BBC9C571-78CA-4A49-810E-E72F2483439F}"/>
              </a:ext>
            </a:extLst>
          </p:cNvPr>
          <p:cNvGraphicFramePr>
            <a:graphicFrameLocks noGrp="1" noChangeAspect="1"/>
          </p:cNvGraphicFramePr>
          <p:nvPr>
            <p:ph sz="quarter" idx="2"/>
            <p:extLst>
              <p:ext uri="{D42A27DB-BD31-4B8C-83A1-F6EECF244321}">
                <p14:modId xmlns:p14="http://schemas.microsoft.com/office/powerpoint/2010/main" val="1372557625"/>
              </p:ext>
            </p:extLst>
          </p:nvPr>
        </p:nvGraphicFramePr>
        <p:xfrm>
          <a:off x="1136650" y="2648530"/>
          <a:ext cx="6711950" cy="1527175"/>
        </p:xfrm>
        <a:graphic>
          <a:graphicData uri="http://schemas.openxmlformats.org/presentationml/2006/ole">
            <mc:AlternateContent xmlns:mc="http://schemas.openxmlformats.org/markup-compatibility/2006">
              <mc:Choice xmlns:v="urn:schemas-microsoft-com:vml" Requires="v">
                <p:oleObj spid="_x0000_s1027" name="Equation" r:id="rId6" imgW="3124080" imgH="711000" progId="Equation.3">
                  <p:embed/>
                </p:oleObj>
              </mc:Choice>
              <mc:Fallback>
                <p:oleObj name="Equation" r:id="rId6" imgW="3124080" imgH="711000" progId="Equation.3">
                  <p:embed/>
                  <p:pic>
                    <p:nvPicPr>
                      <p:cNvPr id="2051" name="Object 5">
                        <a:extLst>
                          <a:ext uri="{FF2B5EF4-FFF2-40B4-BE49-F238E27FC236}">
                            <a16:creationId xmlns:a16="http://schemas.microsoft.com/office/drawing/2014/main" id="{BBC9C571-78CA-4A49-810E-E72F248343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6650" y="2648530"/>
                        <a:ext cx="6711950" cy="152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6" name="Line 6">
            <a:extLst>
              <a:ext uri="{FF2B5EF4-FFF2-40B4-BE49-F238E27FC236}">
                <a16:creationId xmlns:a16="http://schemas.microsoft.com/office/drawing/2014/main" id="{95929CE3-E517-4E4D-BA7F-A44D2F405A28}"/>
              </a:ext>
            </a:extLst>
          </p:cNvPr>
          <p:cNvSpPr>
            <a:spLocks noChangeShapeType="1"/>
          </p:cNvSpPr>
          <p:nvPr/>
        </p:nvSpPr>
        <p:spPr bwMode="auto">
          <a:xfrm>
            <a:off x="4038600" y="5029200"/>
            <a:ext cx="1752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2057" name="Line 7">
            <a:extLst>
              <a:ext uri="{FF2B5EF4-FFF2-40B4-BE49-F238E27FC236}">
                <a16:creationId xmlns:a16="http://schemas.microsoft.com/office/drawing/2014/main" id="{D9BC76ED-03E0-43DB-89F9-46F5A6C67E5C}"/>
              </a:ext>
            </a:extLst>
          </p:cNvPr>
          <p:cNvSpPr>
            <a:spLocks noChangeShapeType="1"/>
          </p:cNvSpPr>
          <p:nvPr/>
        </p:nvSpPr>
        <p:spPr bwMode="auto">
          <a:xfrm>
            <a:off x="1600200" y="5638800"/>
            <a:ext cx="2133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8C587D2-72A5-4A50-B450-79ECDD239F6A}"/>
              </a:ext>
            </a:extLst>
          </p:cNvPr>
          <p:cNvSpPr>
            <a:spLocks noGrp="1" noChangeArrowheads="1"/>
          </p:cNvSpPr>
          <p:nvPr>
            <p:ph type="title"/>
          </p:nvPr>
        </p:nvSpPr>
        <p:spPr>
          <a:xfrm>
            <a:off x="457199" y="277813"/>
            <a:ext cx="7693269" cy="1139825"/>
          </a:xfrm>
        </p:spPr>
        <p:txBody>
          <a:bodyPr>
            <a:normAutofit/>
          </a:bodyPr>
          <a:lstStyle/>
          <a:p>
            <a:pPr algn="just"/>
            <a:r>
              <a:rPr lang="en-US" altLang="en-US" sz="4000" dirty="0">
                <a:latin typeface="Times New Roman" panose="02020603050405020304" pitchFamily="18" charset="0"/>
              </a:rPr>
              <a:t>3.1.2. The False-Position Method</a:t>
            </a:r>
            <a:br>
              <a:rPr lang="en-US" altLang="en-US" sz="4000" dirty="0">
                <a:latin typeface="Times New Roman" panose="02020603050405020304" pitchFamily="18" charset="0"/>
              </a:rPr>
            </a:br>
            <a:r>
              <a:rPr lang="en-US" altLang="en-US" sz="3200" dirty="0">
                <a:latin typeface="Times New Roman" panose="02020603050405020304" pitchFamily="18" charset="0"/>
              </a:rPr>
              <a:t>(Regula-</a:t>
            </a:r>
            <a:r>
              <a:rPr lang="en-US" altLang="en-US" sz="3200" dirty="0" err="1">
                <a:latin typeface="Times New Roman" panose="02020603050405020304" pitchFamily="18" charset="0"/>
              </a:rPr>
              <a:t>Falsi</a:t>
            </a:r>
            <a:r>
              <a:rPr lang="en-US" altLang="en-US" sz="3200" dirty="0">
                <a:latin typeface="Times New Roman" panose="02020603050405020304" pitchFamily="18" charset="0"/>
              </a:rPr>
              <a:t>)</a:t>
            </a:r>
          </a:p>
        </p:txBody>
      </p:sp>
      <p:sp>
        <p:nvSpPr>
          <p:cNvPr id="21507" name="Rectangle 3">
            <a:extLst>
              <a:ext uri="{FF2B5EF4-FFF2-40B4-BE49-F238E27FC236}">
                <a16:creationId xmlns:a16="http://schemas.microsoft.com/office/drawing/2014/main" id="{AE1A4747-E140-4B32-878C-EBB53E68AC4B}"/>
              </a:ext>
            </a:extLst>
          </p:cNvPr>
          <p:cNvSpPr>
            <a:spLocks noGrp="1" noChangeArrowheads="1"/>
          </p:cNvSpPr>
          <p:nvPr>
            <p:ph type="body" sz="half" idx="1"/>
          </p:nvPr>
        </p:nvSpPr>
        <p:spPr>
          <a:xfrm>
            <a:off x="287337" y="1884119"/>
            <a:ext cx="2916237" cy="3285758"/>
          </a:xfrm>
        </p:spPr>
        <p:txBody>
          <a:bodyPr>
            <a:normAutofit fontScale="85000" lnSpcReduction="20000"/>
          </a:bodyPr>
          <a:lstStyle/>
          <a:p>
            <a:pPr algn="just">
              <a:lnSpc>
                <a:spcPct val="90000"/>
              </a:lnSpc>
            </a:pPr>
            <a:r>
              <a:rPr lang="en-US" altLang="en-US" sz="2700" dirty="0">
                <a:latin typeface="Times New Roman" panose="02020603050405020304" pitchFamily="18" charset="0"/>
              </a:rPr>
              <a:t>If a real root is bounded by x</a:t>
            </a:r>
            <a:r>
              <a:rPr lang="en-US" altLang="en-US" sz="2700" baseline="-25000" dirty="0">
                <a:latin typeface="Times New Roman" panose="02020603050405020304" pitchFamily="18" charset="0"/>
              </a:rPr>
              <a:t>l </a:t>
            </a:r>
            <a:r>
              <a:rPr lang="en-US" altLang="en-US" sz="2700" dirty="0">
                <a:latin typeface="Times New Roman" panose="02020603050405020304" pitchFamily="18" charset="0"/>
              </a:rPr>
              <a:t>and </a:t>
            </a:r>
            <a:r>
              <a:rPr lang="en-US" altLang="en-US" sz="2700" dirty="0" err="1">
                <a:latin typeface="Times New Roman" panose="02020603050405020304" pitchFamily="18" charset="0"/>
              </a:rPr>
              <a:t>x</a:t>
            </a:r>
            <a:r>
              <a:rPr lang="en-US" altLang="en-US" sz="2700" baseline="-25000" dirty="0" err="1">
                <a:latin typeface="Times New Roman" panose="02020603050405020304" pitchFamily="18" charset="0"/>
              </a:rPr>
              <a:t>u</a:t>
            </a:r>
            <a:r>
              <a:rPr lang="en-US" altLang="en-US" sz="2700" dirty="0">
                <a:latin typeface="Times New Roman" panose="02020603050405020304" pitchFamily="18" charset="0"/>
              </a:rPr>
              <a:t> of f(x)=0, then we can approximate the solution by doing a linear interpolation between the points [x</a:t>
            </a:r>
            <a:r>
              <a:rPr lang="en-US" altLang="en-US" sz="2700" baseline="-25000" dirty="0">
                <a:latin typeface="Times New Roman" panose="02020603050405020304" pitchFamily="18" charset="0"/>
              </a:rPr>
              <a:t>l</a:t>
            </a:r>
            <a:r>
              <a:rPr lang="en-US" altLang="en-US" sz="2700" dirty="0">
                <a:latin typeface="Times New Roman" panose="02020603050405020304" pitchFamily="18" charset="0"/>
              </a:rPr>
              <a:t>, f(x</a:t>
            </a:r>
            <a:r>
              <a:rPr lang="en-US" altLang="en-US" sz="2700" baseline="-25000" dirty="0">
                <a:latin typeface="Times New Roman" panose="02020603050405020304" pitchFamily="18" charset="0"/>
              </a:rPr>
              <a:t>l</a:t>
            </a:r>
            <a:r>
              <a:rPr lang="en-US" altLang="en-US" sz="2700" dirty="0">
                <a:latin typeface="Times New Roman" panose="02020603050405020304" pitchFamily="18" charset="0"/>
              </a:rPr>
              <a:t>)] and [</a:t>
            </a:r>
            <a:r>
              <a:rPr lang="en-US" altLang="en-US" sz="2700" dirty="0" err="1">
                <a:latin typeface="Times New Roman" panose="02020603050405020304" pitchFamily="18" charset="0"/>
              </a:rPr>
              <a:t>x</a:t>
            </a:r>
            <a:r>
              <a:rPr lang="en-US" altLang="en-US" sz="2700" baseline="-25000" dirty="0" err="1">
                <a:latin typeface="Times New Roman" panose="02020603050405020304" pitchFamily="18" charset="0"/>
              </a:rPr>
              <a:t>u</a:t>
            </a:r>
            <a:r>
              <a:rPr lang="en-US" altLang="en-US" sz="2700" dirty="0">
                <a:latin typeface="Times New Roman" panose="02020603050405020304" pitchFamily="18" charset="0"/>
              </a:rPr>
              <a:t>, f(</a:t>
            </a:r>
            <a:r>
              <a:rPr lang="en-US" altLang="en-US" sz="2700" dirty="0" err="1">
                <a:latin typeface="Times New Roman" panose="02020603050405020304" pitchFamily="18" charset="0"/>
              </a:rPr>
              <a:t>x</a:t>
            </a:r>
            <a:r>
              <a:rPr lang="en-US" altLang="en-US" sz="2700" baseline="-25000" dirty="0" err="1">
                <a:latin typeface="Times New Roman" panose="02020603050405020304" pitchFamily="18" charset="0"/>
              </a:rPr>
              <a:t>u</a:t>
            </a:r>
            <a:r>
              <a:rPr lang="en-US" altLang="en-US" sz="2700" dirty="0">
                <a:latin typeface="Times New Roman" panose="02020603050405020304" pitchFamily="18" charset="0"/>
              </a:rPr>
              <a:t>)] to find the </a:t>
            </a:r>
            <a:r>
              <a:rPr lang="en-US" altLang="en-US" sz="2700" dirty="0" err="1">
                <a:latin typeface="Times New Roman" panose="02020603050405020304" pitchFamily="18" charset="0"/>
              </a:rPr>
              <a:t>x</a:t>
            </a:r>
            <a:r>
              <a:rPr lang="en-US" altLang="en-US" sz="2700" baseline="-25000" dirty="0" err="1">
                <a:latin typeface="Times New Roman" panose="02020603050405020304" pitchFamily="18" charset="0"/>
              </a:rPr>
              <a:t>r</a:t>
            </a:r>
            <a:r>
              <a:rPr lang="en-US" altLang="en-US" sz="2700" dirty="0">
                <a:latin typeface="Times New Roman" panose="02020603050405020304" pitchFamily="18" charset="0"/>
              </a:rPr>
              <a:t> value such that l(</a:t>
            </a:r>
            <a:r>
              <a:rPr lang="en-US" altLang="en-US" sz="2700" dirty="0" err="1">
                <a:latin typeface="Times New Roman" panose="02020603050405020304" pitchFamily="18" charset="0"/>
              </a:rPr>
              <a:t>x</a:t>
            </a:r>
            <a:r>
              <a:rPr lang="en-US" altLang="en-US" sz="2700" baseline="-25000" dirty="0" err="1">
                <a:latin typeface="Times New Roman" panose="02020603050405020304" pitchFamily="18" charset="0"/>
              </a:rPr>
              <a:t>r</a:t>
            </a:r>
            <a:r>
              <a:rPr lang="en-US" altLang="en-US" sz="2700" dirty="0">
                <a:latin typeface="Times New Roman" panose="02020603050405020304" pitchFamily="18" charset="0"/>
              </a:rPr>
              <a:t>)=0, l(x) is the linear approximation of f(x).</a:t>
            </a:r>
          </a:p>
          <a:p>
            <a:pPr marL="0" indent="0">
              <a:lnSpc>
                <a:spcPct val="90000"/>
              </a:lnSpc>
              <a:buNone/>
            </a:pPr>
            <a:endParaRPr lang="en-US" altLang="en-US" sz="2000" dirty="0">
              <a:latin typeface="Times New Roman" panose="02020603050405020304" pitchFamily="18" charset="0"/>
            </a:endParaRPr>
          </a:p>
        </p:txBody>
      </p:sp>
      <p:pic>
        <p:nvPicPr>
          <p:cNvPr id="21508" name="Picture 4" descr="Fig0512">
            <a:extLst>
              <a:ext uri="{FF2B5EF4-FFF2-40B4-BE49-F238E27FC236}">
                <a16:creationId xmlns:a16="http://schemas.microsoft.com/office/drawing/2014/main" id="{0E242A82-5634-4B50-9F03-A5B2CE7A3F0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384550" y="1412875"/>
            <a:ext cx="5472113" cy="4860925"/>
          </a:xfrm>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3E6078A-D529-4999-AF82-F3742069A985}"/>
              </a:ext>
            </a:extLst>
          </p:cNvPr>
          <p:cNvSpPr>
            <a:spLocks noGrp="1" noChangeArrowheads="1"/>
          </p:cNvSpPr>
          <p:nvPr>
            <p:ph type="title"/>
          </p:nvPr>
        </p:nvSpPr>
        <p:spPr>
          <a:xfrm>
            <a:off x="457200" y="274638"/>
            <a:ext cx="8229600" cy="922337"/>
          </a:xfrm>
        </p:spPr>
        <p:txBody>
          <a:bodyPr/>
          <a:lstStyle/>
          <a:p>
            <a:r>
              <a:rPr lang="en-US" altLang="en-US" sz="4000">
                <a:latin typeface="Times New Roman" panose="02020603050405020304" pitchFamily="18" charset="0"/>
              </a:rPr>
              <a:t>Procedure</a:t>
            </a:r>
          </a:p>
        </p:txBody>
      </p:sp>
      <p:sp>
        <p:nvSpPr>
          <p:cNvPr id="22531" name="Rectangle 3">
            <a:extLst>
              <a:ext uri="{FF2B5EF4-FFF2-40B4-BE49-F238E27FC236}">
                <a16:creationId xmlns:a16="http://schemas.microsoft.com/office/drawing/2014/main" id="{32EFED0E-6714-45E3-86C8-CCAC8585146E}"/>
              </a:ext>
            </a:extLst>
          </p:cNvPr>
          <p:cNvSpPr>
            <a:spLocks noGrp="1" noChangeArrowheads="1"/>
          </p:cNvSpPr>
          <p:nvPr>
            <p:ph type="body" sz="half" idx="1"/>
          </p:nvPr>
        </p:nvSpPr>
        <p:spPr>
          <a:xfrm>
            <a:off x="457200" y="1304925"/>
            <a:ext cx="7246938" cy="4821238"/>
          </a:xfrm>
        </p:spPr>
        <p:txBody>
          <a:bodyPr/>
          <a:lstStyle/>
          <a:p>
            <a:pPr marL="609600" indent="-609600" algn="just">
              <a:buFontTx/>
              <a:buAutoNum type="arabicPeriod"/>
            </a:pPr>
            <a:r>
              <a:rPr lang="en-US" altLang="en-US" sz="2800" dirty="0">
                <a:latin typeface="Times New Roman" panose="02020603050405020304" pitchFamily="18" charset="0"/>
              </a:rPr>
              <a:t>Find a pair of values of x, x</a:t>
            </a:r>
            <a:r>
              <a:rPr lang="en-US" altLang="en-US" sz="2800" baseline="-25000" dirty="0">
                <a:latin typeface="Times New Roman" panose="02020603050405020304" pitchFamily="18" charset="0"/>
              </a:rPr>
              <a:t>l</a:t>
            </a:r>
            <a:r>
              <a:rPr lang="en-US" altLang="en-US" sz="2800" dirty="0">
                <a:latin typeface="Times New Roman" panose="02020603050405020304" pitchFamily="18" charset="0"/>
              </a:rPr>
              <a:t> and </a:t>
            </a:r>
            <a:r>
              <a:rPr lang="en-US" altLang="en-US" sz="2800" dirty="0" err="1">
                <a:latin typeface="Times New Roman" panose="02020603050405020304" pitchFamily="18" charset="0"/>
              </a:rPr>
              <a:t>x</a:t>
            </a:r>
            <a:r>
              <a:rPr lang="en-US" altLang="en-US" sz="2800" baseline="-25000" dirty="0" err="1">
                <a:latin typeface="Times New Roman" panose="02020603050405020304" pitchFamily="18" charset="0"/>
              </a:rPr>
              <a:t>u</a:t>
            </a:r>
            <a:r>
              <a:rPr lang="en-US" altLang="en-US" sz="2800" dirty="0">
                <a:latin typeface="Times New Roman" panose="02020603050405020304" pitchFamily="18" charset="0"/>
              </a:rPr>
              <a:t> such that </a:t>
            </a:r>
            <a:r>
              <a:rPr lang="en-US" altLang="en-US" sz="2800" dirty="0" err="1">
                <a:latin typeface="Times New Roman" panose="02020603050405020304" pitchFamily="18" charset="0"/>
              </a:rPr>
              <a:t>f</a:t>
            </a:r>
            <a:r>
              <a:rPr lang="en-US" altLang="en-US" sz="2800" baseline="-25000" dirty="0" err="1">
                <a:latin typeface="Times New Roman" panose="02020603050405020304" pitchFamily="18" charset="0"/>
              </a:rPr>
              <a:t>l</a:t>
            </a:r>
            <a:r>
              <a:rPr lang="en-US" altLang="en-US" sz="2800" dirty="0">
                <a:latin typeface="Times New Roman" panose="02020603050405020304" pitchFamily="18" charset="0"/>
              </a:rPr>
              <a:t>=f(x</a:t>
            </a:r>
            <a:r>
              <a:rPr lang="en-US" altLang="en-US" sz="2800" baseline="-25000" dirty="0">
                <a:latin typeface="Times New Roman" panose="02020603050405020304" pitchFamily="18" charset="0"/>
              </a:rPr>
              <a:t>l</a:t>
            </a:r>
            <a:r>
              <a:rPr lang="en-US" altLang="en-US" sz="2800" dirty="0">
                <a:latin typeface="Times New Roman" panose="02020603050405020304" pitchFamily="18" charset="0"/>
              </a:rPr>
              <a:t>) &lt;0 and </a:t>
            </a:r>
            <a:r>
              <a:rPr lang="en-US" altLang="en-US" sz="2800" dirty="0" err="1">
                <a:latin typeface="Times New Roman" panose="02020603050405020304" pitchFamily="18" charset="0"/>
              </a:rPr>
              <a:t>f</a:t>
            </a:r>
            <a:r>
              <a:rPr lang="en-US" altLang="en-US" sz="2800" baseline="-25000" dirty="0" err="1">
                <a:latin typeface="Times New Roman" panose="02020603050405020304" pitchFamily="18" charset="0"/>
              </a:rPr>
              <a:t>u</a:t>
            </a:r>
            <a:r>
              <a:rPr lang="en-US" altLang="en-US" sz="2800" dirty="0">
                <a:latin typeface="Times New Roman" panose="02020603050405020304" pitchFamily="18" charset="0"/>
              </a:rPr>
              <a:t>=f(</a:t>
            </a:r>
            <a:r>
              <a:rPr lang="en-US" altLang="en-US" sz="2800" dirty="0" err="1">
                <a:latin typeface="Times New Roman" panose="02020603050405020304" pitchFamily="18" charset="0"/>
              </a:rPr>
              <a:t>x</a:t>
            </a:r>
            <a:r>
              <a:rPr lang="en-US" altLang="en-US" sz="2800" baseline="-25000" dirty="0" err="1">
                <a:latin typeface="Times New Roman" panose="02020603050405020304" pitchFamily="18" charset="0"/>
              </a:rPr>
              <a:t>u</a:t>
            </a:r>
            <a:r>
              <a:rPr lang="en-US" altLang="en-US" sz="2800" dirty="0">
                <a:latin typeface="Times New Roman" panose="02020603050405020304" pitchFamily="18" charset="0"/>
              </a:rPr>
              <a:t>) &gt;0.</a:t>
            </a:r>
          </a:p>
          <a:p>
            <a:pPr marL="609600" indent="-609600" algn="just">
              <a:buFontTx/>
              <a:buAutoNum type="arabicPeriod"/>
            </a:pPr>
            <a:endParaRPr lang="en-US" altLang="en-US" sz="2800" dirty="0">
              <a:latin typeface="Times New Roman" panose="02020603050405020304" pitchFamily="18" charset="0"/>
            </a:endParaRPr>
          </a:p>
          <a:p>
            <a:pPr marL="609600" indent="-609600" algn="just">
              <a:buFontTx/>
              <a:buAutoNum type="arabicPeriod"/>
            </a:pPr>
            <a:r>
              <a:rPr lang="en-US" altLang="en-US" sz="2800" dirty="0">
                <a:latin typeface="Times New Roman" panose="02020603050405020304" pitchFamily="18" charset="0"/>
              </a:rPr>
              <a:t>Estimate the value of the root from the following formula.</a:t>
            </a:r>
          </a:p>
          <a:p>
            <a:pPr marL="609600" indent="-609600" algn="just">
              <a:buFontTx/>
              <a:buAutoNum type="arabicPeriod"/>
            </a:pPr>
            <a:endParaRPr lang="en-US" altLang="en-US" sz="2800" dirty="0">
              <a:latin typeface="Times New Roman" panose="02020603050405020304" pitchFamily="18" charset="0"/>
            </a:endParaRPr>
          </a:p>
          <a:p>
            <a:pPr marL="609600" indent="-609600" algn="just">
              <a:buFontTx/>
              <a:buNone/>
            </a:pPr>
            <a:r>
              <a:rPr lang="en-US" altLang="en-US" sz="2800" dirty="0">
                <a:latin typeface="Times New Roman" panose="02020603050405020304" pitchFamily="18" charset="0"/>
              </a:rPr>
              <a:t>	</a:t>
            </a:r>
          </a:p>
          <a:p>
            <a:pPr marL="609600" indent="-609600" algn="just">
              <a:buFontTx/>
              <a:buNone/>
            </a:pPr>
            <a:r>
              <a:rPr lang="en-US" altLang="en-US" sz="2800" dirty="0">
                <a:latin typeface="Times New Roman" panose="02020603050405020304" pitchFamily="18" charset="0"/>
              </a:rPr>
              <a:t>	and evaluate f(</a:t>
            </a:r>
            <a:r>
              <a:rPr lang="en-US" altLang="en-US" sz="2800" dirty="0" err="1">
                <a:latin typeface="Times New Roman" panose="02020603050405020304" pitchFamily="18" charset="0"/>
              </a:rPr>
              <a:t>x</a:t>
            </a:r>
            <a:r>
              <a:rPr lang="en-US" altLang="en-US" sz="2800" baseline="-25000" dirty="0" err="1">
                <a:latin typeface="Times New Roman" panose="02020603050405020304" pitchFamily="18" charset="0"/>
              </a:rPr>
              <a:t>r</a:t>
            </a:r>
            <a:r>
              <a:rPr lang="en-US" altLang="en-US" sz="2800" dirty="0">
                <a:latin typeface="Times New Roman" panose="02020603050405020304" pitchFamily="18" charset="0"/>
              </a:rPr>
              <a:t>).</a:t>
            </a:r>
          </a:p>
          <a:p>
            <a:pPr marL="609600" indent="-609600">
              <a:buFontTx/>
              <a:buNone/>
            </a:pPr>
            <a:endParaRPr lang="en-US" altLang="en-US" sz="2800" dirty="0">
              <a:latin typeface="Times New Roman" panose="02020603050405020304" pitchFamily="18" charset="0"/>
            </a:endParaRPr>
          </a:p>
        </p:txBody>
      </p:sp>
      <p:graphicFrame>
        <p:nvGraphicFramePr>
          <p:cNvPr id="22532" name="Object 4">
            <a:extLst>
              <a:ext uri="{FF2B5EF4-FFF2-40B4-BE49-F238E27FC236}">
                <a16:creationId xmlns:a16="http://schemas.microsoft.com/office/drawing/2014/main" id="{A4200D38-5C3C-4558-9DBE-6E7FE60E86FE}"/>
              </a:ext>
            </a:extLst>
          </p:cNvPr>
          <p:cNvGraphicFramePr>
            <a:graphicFrameLocks noGrp="1" noChangeAspect="1"/>
          </p:cNvGraphicFramePr>
          <p:nvPr>
            <p:ph sz="half" idx="2"/>
            <p:extLst>
              <p:ext uri="{D42A27DB-BD31-4B8C-83A1-F6EECF244321}">
                <p14:modId xmlns:p14="http://schemas.microsoft.com/office/powerpoint/2010/main" val="1100215132"/>
              </p:ext>
            </p:extLst>
          </p:nvPr>
        </p:nvGraphicFramePr>
        <p:xfrm>
          <a:off x="3504100" y="3589827"/>
          <a:ext cx="2505075" cy="1077912"/>
        </p:xfrm>
        <a:graphic>
          <a:graphicData uri="http://schemas.openxmlformats.org/presentationml/2006/ole">
            <mc:AlternateContent xmlns:mc="http://schemas.openxmlformats.org/markup-compatibility/2006">
              <mc:Choice xmlns:v="urn:schemas-microsoft-com:vml" Requires="v">
                <p:oleObj spid="_x0000_s7170" name="Equation" r:id="rId3" imgW="1002960" imgH="431640" progId="Equation.3">
                  <p:embed/>
                </p:oleObj>
              </mc:Choice>
              <mc:Fallback>
                <p:oleObj name="Equation" r:id="rId3" imgW="1002960" imgH="431640" progId="Equation.3">
                  <p:embed/>
                  <p:pic>
                    <p:nvPicPr>
                      <p:cNvPr id="22532" name="Object 4">
                        <a:extLst>
                          <a:ext uri="{FF2B5EF4-FFF2-40B4-BE49-F238E27FC236}">
                            <a16:creationId xmlns:a16="http://schemas.microsoft.com/office/drawing/2014/main" id="{A4200D38-5C3C-4558-9DBE-6E7FE60E8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100" y="3589827"/>
                        <a:ext cx="2505075" cy="107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723B0E1C-1E34-42C7-9161-64796FD88AC1}"/>
              </a:ext>
            </a:extLst>
          </p:cNvPr>
          <p:cNvSpPr>
            <a:spLocks noGrp="1" noChangeArrowheads="1"/>
          </p:cNvSpPr>
          <p:nvPr>
            <p:ph type="body" idx="1"/>
          </p:nvPr>
        </p:nvSpPr>
        <p:spPr>
          <a:xfrm>
            <a:off x="457200" y="360485"/>
            <a:ext cx="8229600" cy="5765678"/>
          </a:xfrm>
        </p:spPr>
        <p:txBody>
          <a:bodyPr>
            <a:normAutofit fontScale="92500"/>
          </a:bodyPr>
          <a:lstStyle/>
          <a:p>
            <a:pPr marL="609600" indent="-609600">
              <a:lnSpc>
                <a:spcPct val="90000"/>
              </a:lnSpc>
              <a:buFontTx/>
              <a:buAutoNum type="arabicPeriod" startAt="3"/>
            </a:pPr>
            <a:r>
              <a:rPr lang="en-US" altLang="en-US" dirty="0">
                <a:latin typeface="Times New Roman" panose="02020603050405020304" pitchFamily="18" charset="0"/>
              </a:rPr>
              <a:t>Use the new point to replace one of the original points, keeping the two points on opposite sides of the x axis.</a:t>
            </a:r>
          </a:p>
          <a:p>
            <a:pPr marL="609600" indent="-609600">
              <a:lnSpc>
                <a:spcPct val="90000"/>
              </a:lnSpc>
              <a:buFontTx/>
              <a:buNone/>
            </a:pPr>
            <a:endParaRPr lang="en-US" altLang="en-US" dirty="0">
              <a:latin typeface="Times New Roman" panose="02020603050405020304" pitchFamily="18" charset="0"/>
            </a:endParaRPr>
          </a:p>
          <a:p>
            <a:pPr marL="609600" indent="-609600">
              <a:lnSpc>
                <a:spcPct val="90000"/>
              </a:lnSpc>
              <a:buFontTx/>
              <a:buNone/>
            </a:pPr>
            <a:r>
              <a:rPr lang="en-US" altLang="en-US" dirty="0">
                <a:latin typeface="Times New Roman" panose="02020603050405020304" pitchFamily="18" charset="0"/>
              </a:rPr>
              <a:t>	If f(</a:t>
            </a:r>
            <a:r>
              <a:rPr lang="en-US" altLang="en-US" dirty="0" err="1">
                <a:latin typeface="Times New Roman" panose="02020603050405020304" pitchFamily="18" charset="0"/>
              </a:rPr>
              <a:t>x</a:t>
            </a:r>
            <a:r>
              <a:rPr lang="en-US" altLang="en-US" baseline="-25000" dirty="0" err="1">
                <a:latin typeface="Times New Roman" panose="02020603050405020304" pitchFamily="18" charset="0"/>
              </a:rPr>
              <a:t>r</a:t>
            </a:r>
            <a:r>
              <a:rPr lang="en-US" altLang="en-US" dirty="0">
                <a:latin typeface="Times New Roman" panose="02020603050405020304" pitchFamily="18" charset="0"/>
              </a:rPr>
              <a:t>)&lt;0 then x</a:t>
            </a:r>
            <a:r>
              <a:rPr lang="en-US" altLang="en-US" baseline="-25000" dirty="0">
                <a:latin typeface="Times New Roman" panose="02020603050405020304" pitchFamily="18" charset="0"/>
              </a:rPr>
              <a:t>l</a:t>
            </a:r>
            <a:r>
              <a:rPr lang="en-US" altLang="en-US" dirty="0">
                <a:latin typeface="Times New Roman" panose="02020603050405020304" pitchFamily="18" charset="0"/>
              </a:rPr>
              <a:t>=</a:t>
            </a:r>
            <a:r>
              <a:rPr lang="en-US" altLang="en-US" dirty="0" err="1">
                <a:latin typeface="Times New Roman" panose="02020603050405020304" pitchFamily="18" charset="0"/>
              </a:rPr>
              <a:t>x</a:t>
            </a:r>
            <a:r>
              <a:rPr lang="en-US" altLang="en-US" baseline="-25000" dirty="0" err="1">
                <a:latin typeface="Times New Roman" panose="02020603050405020304" pitchFamily="18" charset="0"/>
              </a:rPr>
              <a:t>r</a:t>
            </a:r>
            <a:r>
              <a:rPr lang="en-US" altLang="en-US" dirty="0">
                <a:latin typeface="Times New Roman" panose="02020603050405020304" pitchFamily="18" charset="0"/>
              </a:rPr>
              <a:t>	== &gt; 		</a:t>
            </a:r>
            <a:r>
              <a:rPr lang="en-US" altLang="en-US" dirty="0" err="1">
                <a:latin typeface="Times New Roman" panose="02020603050405020304" pitchFamily="18" charset="0"/>
              </a:rPr>
              <a:t>f</a:t>
            </a:r>
            <a:r>
              <a:rPr lang="en-US" altLang="en-US" baseline="-25000" dirty="0" err="1">
                <a:latin typeface="Times New Roman" panose="02020603050405020304" pitchFamily="18" charset="0"/>
              </a:rPr>
              <a:t>l</a:t>
            </a:r>
            <a:r>
              <a:rPr lang="en-US" altLang="en-US" dirty="0">
                <a:latin typeface="Times New Roman" panose="02020603050405020304" pitchFamily="18" charset="0"/>
              </a:rPr>
              <a:t>=f(</a:t>
            </a:r>
            <a:r>
              <a:rPr lang="en-US" altLang="en-US" dirty="0" err="1">
                <a:latin typeface="Times New Roman" panose="02020603050405020304" pitchFamily="18" charset="0"/>
              </a:rPr>
              <a:t>x</a:t>
            </a:r>
            <a:r>
              <a:rPr lang="en-US" altLang="en-US" baseline="-25000" dirty="0" err="1">
                <a:latin typeface="Times New Roman" panose="02020603050405020304" pitchFamily="18" charset="0"/>
              </a:rPr>
              <a:t>r</a:t>
            </a:r>
            <a:r>
              <a:rPr lang="en-US" altLang="en-US" dirty="0">
                <a:latin typeface="Times New Roman" panose="02020603050405020304" pitchFamily="18" charset="0"/>
              </a:rPr>
              <a:t>)</a:t>
            </a:r>
          </a:p>
          <a:p>
            <a:pPr marL="609600" indent="-609600">
              <a:lnSpc>
                <a:spcPct val="90000"/>
              </a:lnSpc>
              <a:buFontTx/>
              <a:buNone/>
            </a:pPr>
            <a:endParaRPr lang="en-US" altLang="en-US" dirty="0">
              <a:latin typeface="Times New Roman" panose="02020603050405020304" pitchFamily="18" charset="0"/>
            </a:endParaRPr>
          </a:p>
          <a:p>
            <a:pPr marL="609600" indent="-609600">
              <a:lnSpc>
                <a:spcPct val="90000"/>
              </a:lnSpc>
              <a:buFontTx/>
              <a:buNone/>
            </a:pPr>
            <a:r>
              <a:rPr lang="en-US" altLang="en-US" dirty="0">
                <a:latin typeface="Times New Roman" panose="02020603050405020304" pitchFamily="18" charset="0"/>
              </a:rPr>
              <a:t>	If f(</a:t>
            </a:r>
            <a:r>
              <a:rPr lang="en-US" altLang="en-US" dirty="0" err="1">
                <a:latin typeface="Times New Roman" panose="02020603050405020304" pitchFamily="18" charset="0"/>
              </a:rPr>
              <a:t>x</a:t>
            </a:r>
            <a:r>
              <a:rPr lang="en-US" altLang="en-US" baseline="-25000" dirty="0" err="1">
                <a:latin typeface="Times New Roman" panose="02020603050405020304" pitchFamily="18" charset="0"/>
              </a:rPr>
              <a:t>r</a:t>
            </a:r>
            <a:r>
              <a:rPr lang="en-US" altLang="en-US" dirty="0">
                <a:latin typeface="Times New Roman" panose="02020603050405020304" pitchFamily="18" charset="0"/>
              </a:rPr>
              <a:t>)&gt;0 then </a:t>
            </a:r>
            <a:r>
              <a:rPr lang="en-US" altLang="en-US" dirty="0" err="1">
                <a:latin typeface="Times New Roman" panose="02020603050405020304" pitchFamily="18" charset="0"/>
              </a:rPr>
              <a:t>x</a:t>
            </a:r>
            <a:r>
              <a:rPr lang="en-US" altLang="en-US" baseline="-25000" dirty="0" err="1">
                <a:latin typeface="Times New Roman" panose="02020603050405020304" pitchFamily="18" charset="0"/>
              </a:rPr>
              <a:t>u</a:t>
            </a:r>
            <a:r>
              <a:rPr lang="en-US" altLang="en-US" dirty="0">
                <a:latin typeface="Times New Roman" panose="02020603050405020304" pitchFamily="18" charset="0"/>
              </a:rPr>
              <a:t>=</a:t>
            </a:r>
            <a:r>
              <a:rPr lang="en-US" altLang="en-US" dirty="0" err="1">
                <a:latin typeface="Times New Roman" panose="02020603050405020304" pitchFamily="18" charset="0"/>
              </a:rPr>
              <a:t>x</a:t>
            </a:r>
            <a:r>
              <a:rPr lang="en-US" altLang="en-US" baseline="-25000" dirty="0" err="1">
                <a:latin typeface="Times New Roman" panose="02020603050405020304" pitchFamily="18" charset="0"/>
              </a:rPr>
              <a:t>r</a:t>
            </a:r>
            <a:r>
              <a:rPr lang="en-US" altLang="en-US" dirty="0">
                <a:latin typeface="Times New Roman" panose="02020603050405020304" pitchFamily="18" charset="0"/>
              </a:rPr>
              <a:t>	 == &gt; 	</a:t>
            </a:r>
            <a:r>
              <a:rPr lang="en-US" altLang="en-US" dirty="0" err="1">
                <a:latin typeface="Times New Roman" panose="02020603050405020304" pitchFamily="18" charset="0"/>
              </a:rPr>
              <a:t>f</a:t>
            </a:r>
            <a:r>
              <a:rPr lang="en-US" altLang="en-US" baseline="-25000" dirty="0" err="1">
                <a:latin typeface="Times New Roman" panose="02020603050405020304" pitchFamily="18" charset="0"/>
              </a:rPr>
              <a:t>u</a:t>
            </a:r>
            <a:r>
              <a:rPr lang="en-US" altLang="en-US" dirty="0">
                <a:latin typeface="Times New Roman" panose="02020603050405020304" pitchFamily="18" charset="0"/>
              </a:rPr>
              <a:t>=f(</a:t>
            </a:r>
            <a:r>
              <a:rPr lang="en-US" altLang="en-US" dirty="0" err="1">
                <a:latin typeface="Times New Roman" panose="02020603050405020304" pitchFamily="18" charset="0"/>
              </a:rPr>
              <a:t>x</a:t>
            </a:r>
            <a:r>
              <a:rPr lang="en-US" altLang="en-US" baseline="-25000" dirty="0" err="1">
                <a:latin typeface="Times New Roman" panose="02020603050405020304" pitchFamily="18" charset="0"/>
              </a:rPr>
              <a:t>r</a:t>
            </a:r>
            <a:r>
              <a:rPr lang="en-US" altLang="en-US" dirty="0">
                <a:latin typeface="Times New Roman" panose="02020603050405020304" pitchFamily="18" charset="0"/>
              </a:rPr>
              <a:t>)</a:t>
            </a:r>
          </a:p>
          <a:p>
            <a:pPr marL="609600" indent="-609600">
              <a:lnSpc>
                <a:spcPct val="90000"/>
              </a:lnSpc>
              <a:buFontTx/>
              <a:buNone/>
            </a:pPr>
            <a:endParaRPr lang="en-US" altLang="en-US" dirty="0">
              <a:latin typeface="Times New Roman" panose="02020603050405020304" pitchFamily="18" charset="0"/>
            </a:endParaRPr>
          </a:p>
          <a:p>
            <a:pPr marL="609600" indent="-609600">
              <a:lnSpc>
                <a:spcPct val="90000"/>
              </a:lnSpc>
              <a:buFontTx/>
              <a:buNone/>
            </a:pPr>
            <a:r>
              <a:rPr lang="en-US" altLang="en-US" dirty="0">
                <a:latin typeface="Times New Roman" panose="02020603050405020304" pitchFamily="18" charset="0"/>
              </a:rPr>
              <a:t>	If f(</a:t>
            </a:r>
            <a:r>
              <a:rPr lang="en-US" altLang="en-US" dirty="0" err="1">
                <a:latin typeface="Times New Roman" panose="02020603050405020304" pitchFamily="18" charset="0"/>
              </a:rPr>
              <a:t>x</a:t>
            </a:r>
            <a:r>
              <a:rPr lang="en-US" altLang="en-US" baseline="-25000" dirty="0" err="1">
                <a:latin typeface="Times New Roman" panose="02020603050405020304" pitchFamily="18" charset="0"/>
              </a:rPr>
              <a:t>r</a:t>
            </a:r>
            <a:r>
              <a:rPr lang="en-US" altLang="en-US" dirty="0">
                <a:latin typeface="Times New Roman" panose="02020603050405020304" pitchFamily="18" charset="0"/>
              </a:rPr>
              <a:t>)=0 then you have found the root and need go no further!</a:t>
            </a:r>
          </a:p>
          <a:p>
            <a:pPr marL="609600" indent="-609600">
              <a:lnSpc>
                <a:spcPct val="90000"/>
              </a:lnSpc>
              <a:buFontTx/>
              <a:buNone/>
            </a:pPr>
            <a:endParaRPr lang="en-US" altLang="en-US" dirty="0">
              <a:latin typeface="Times New Roman" panose="02020603050405020304" pitchFamily="18" charset="0"/>
            </a:endParaRPr>
          </a:p>
          <a:p>
            <a:pPr marL="609600" indent="-609600">
              <a:buNone/>
            </a:pPr>
            <a:r>
              <a:rPr lang="en-US" altLang="en-US" dirty="0">
                <a:latin typeface="Times New Roman" panose="02020603050405020304" pitchFamily="18" charset="0"/>
              </a:rPr>
              <a:t>4. See if the new x</a:t>
            </a:r>
            <a:r>
              <a:rPr lang="en-US" altLang="en-US" sz="2400" baseline="-25000" dirty="0">
                <a:latin typeface="Times New Roman" panose="02020603050405020304" pitchFamily="18" charset="0"/>
              </a:rPr>
              <a:t>l</a:t>
            </a:r>
            <a:r>
              <a:rPr lang="en-US" altLang="en-US" dirty="0">
                <a:latin typeface="Times New Roman" panose="02020603050405020304" pitchFamily="18" charset="0"/>
              </a:rPr>
              <a:t> and </a:t>
            </a:r>
            <a:r>
              <a:rPr lang="en-US" altLang="en-US" dirty="0" err="1">
                <a:latin typeface="Times New Roman" panose="02020603050405020304" pitchFamily="18" charset="0"/>
              </a:rPr>
              <a:t>x</a:t>
            </a:r>
            <a:r>
              <a:rPr lang="en-US" altLang="en-US" sz="2400" baseline="-25000" dirty="0" err="1">
                <a:latin typeface="Times New Roman" panose="02020603050405020304" pitchFamily="18" charset="0"/>
              </a:rPr>
              <a:t>u</a:t>
            </a:r>
            <a:r>
              <a:rPr lang="en-US" altLang="en-US" dirty="0">
                <a:latin typeface="Times New Roman" panose="02020603050405020304" pitchFamily="18" charset="0"/>
              </a:rPr>
              <a:t> are close enough for convergence to be declared. If they are not go back to step 2.</a:t>
            </a:r>
          </a:p>
          <a:p>
            <a:pPr marL="609600" indent="-609600">
              <a:lnSpc>
                <a:spcPct val="90000"/>
              </a:lnSpc>
              <a:buFontTx/>
              <a:buNone/>
            </a:pPr>
            <a:endParaRPr lang="en-US" altLang="en-US" dirty="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5F1E3FDC-DA1D-42A9-B150-8DF95EAC803B}"/>
              </a:ext>
            </a:extLst>
          </p:cNvPr>
          <p:cNvSpPr>
            <a:spLocks noGrp="1" noChangeArrowheads="1"/>
          </p:cNvSpPr>
          <p:nvPr>
            <p:ph type="title"/>
          </p:nvPr>
        </p:nvSpPr>
        <p:spPr>
          <a:xfrm>
            <a:off x="567104" y="162903"/>
            <a:ext cx="7886700" cy="1325563"/>
          </a:xfrm>
        </p:spPr>
        <p:txBody>
          <a:bodyPr/>
          <a:lstStyle/>
          <a:p>
            <a:pPr eaLnBrk="1" hangingPunct="1"/>
            <a:r>
              <a:rPr lang="en-US" altLang="en-US">
                <a:latin typeface="Times New Roman" panose="02020603050405020304" pitchFamily="18" charset="0"/>
                <a:cs typeface="Times New Roman" panose="02020603050405020304" pitchFamily="18" charset="0"/>
              </a:rPr>
              <a:t>Bisection vs. False Position</a:t>
            </a:r>
          </a:p>
        </p:txBody>
      </p:sp>
      <p:sp>
        <p:nvSpPr>
          <p:cNvPr id="3076" name="Rectangle 3">
            <a:extLst>
              <a:ext uri="{FF2B5EF4-FFF2-40B4-BE49-F238E27FC236}">
                <a16:creationId xmlns:a16="http://schemas.microsoft.com/office/drawing/2014/main" id="{D4023958-D034-463A-AE4E-17C3E6769632}"/>
              </a:ext>
            </a:extLst>
          </p:cNvPr>
          <p:cNvSpPr>
            <a:spLocks noGrp="1" noChangeArrowheads="1"/>
          </p:cNvSpPr>
          <p:nvPr>
            <p:ph type="body" idx="1"/>
          </p:nvPr>
        </p:nvSpPr>
        <p:spPr>
          <a:xfrm>
            <a:off x="567104" y="1623402"/>
            <a:ext cx="7886700" cy="4351338"/>
          </a:xfrm>
        </p:spPr>
        <p:txBody>
          <a:bodyPr/>
          <a:lstStyle/>
          <a:p>
            <a:pPr eaLnBrk="1" hangingPunct="1"/>
            <a:r>
              <a:rPr lang="en-US" altLang="en-US" dirty="0">
                <a:latin typeface="Times New Roman" panose="02020603050405020304" pitchFamily="18" charset="0"/>
                <a:cs typeface="Times New Roman" panose="02020603050405020304" pitchFamily="18" charset="0"/>
              </a:rPr>
              <a:t>Bisection does not take into account the shape of the function; this can be good or bad depending on the function!</a:t>
            </a:r>
          </a:p>
          <a:p>
            <a:pPr eaLnBrk="1" hangingPunct="1"/>
            <a:r>
              <a:rPr lang="en-US" altLang="en-US" dirty="0">
                <a:latin typeface="Times New Roman" panose="02020603050405020304" pitchFamily="18" charset="0"/>
                <a:cs typeface="Times New Roman" panose="02020603050405020304" pitchFamily="18" charset="0"/>
              </a:rPr>
              <a:t>Bad:</a:t>
            </a:r>
          </a:p>
        </p:txBody>
      </p:sp>
      <p:pic>
        <p:nvPicPr>
          <p:cNvPr id="3077" name="Picture 4" descr="fig0509">
            <a:extLst>
              <a:ext uri="{FF2B5EF4-FFF2-40B4-BE49-F238E27FC236}">
                <a16:creationId xmlns:a16="http://schemas.microsoft.com/office/drawing/2014/main" id="{0E146F6B-B6E9-4DF7-B7CF-9444217E4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004" y="2702170"/>
            <a:ext cx="228758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4" name="Object 5">
            <a:extLst>
              <a:ext uri="{FF2B5EF4-FFF2-40B4-BE49-F238E27FC236}">
                <a16:creationId xmlns:a16="http://schemas.microsoft.com/office/drawing/2014/main" id="{12C289AB-90DC-4E64-BF0A-592B746FF16B}"/>
              </a:ext>
            </a:extLst>
          </p:cNvPr>
          <p:cNvGraphicFramePr>
            <a:graphicFrameLocks noChangeAspect="1"/>
          </p:cNvGraphicFramePr>
          <p:nvPr>
            <p:extLst>
              <p:ext uri="{D42A27DB-BD31-4B8C-83A1-F6EECF244321}">
                <p14:modId xmlns:p14="http://schemas.microsoft.com/office/powerpoint/2010/main" val="140878975"/>
              </p:ext>
            </p:extLst>
          </p:nvPr>
        </p:nvGraphicFramePr>
        <p:xfrm>
          <a:off x="1679331" y="2883877"/>
          <a:ext cx="1828800" cy="442913"/>
        </p:xfrm>
        <a:graphic>
          <a:graphicData uri="http://schemas.openxmlformats.org/presentationml/2006/ole">
            <mc:AlternateContent xmlns:mc="http://schemas.openxmlformats.org/markup-compatibility/2006">
              <mc:Choice xmlns:v="urn:schemas-microsoft-com:vml" Requires="v">
                <p:oleObj spid="_x0000_s8194" name="Equation" r:id="rId4" imgW="838200" imgH="203200" progId="Equation.3">
                  <p:embed/>
                </p:oleObj>
              </mc:Choice>
              <mc:Fallback>
                <p:oleObj name="Equation" r:id="rId4" imgW="838200" imgH="203200" progId="Equation.3">
                  <p:embed/>
                  <p:pic>
                    <p:nvPicPr>
                      <p:cNvPr id="3074" name="Object 5">
                        <a:extLst>
                          <a:ext uri="{FF2B5EF4-FFF2-40B4-BE49-F238E27FC236}">
                            <a16:creationId xmlns:a16="http://schemas.microsoft.com/office/drawing/2014/main" id="{12C289AB-90DC-4E64-BF0A-592B746FF1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9331" y="2883877"/>
                        <a:ext cx="182880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E7A9D-8388-4621-B07A-F27054576991}"/>
              </a:ext>
            </a:extLst>
          </p:cNvPr>
          <p:cNvSpPr>
            <a:spLocks noGrp="1"/>
          </p:cNvSpPr>
          <p:nvPr>
            <p:ph type="title"/>
          </p:nvPr>
        </p:nvSpPr>
        <p:spPr>
          <a:xfrm>
            <a:off x="149290" y="365126"/>
            <a:ext cx="8366060" cy="2993894"/>
          </a:xfrm>
        </p:spPr>
        <p:txBody>
          <a:bodyPr>
            <a:normAutofit/>
          </a:bodyPr>
          <a:lstStyle/>
          <a:p>
            <a:r>
              <a:rPr lang="en-US" dirty="0">
                <a:latin typeface="Times New Roman" panose="02020603050405020304" pitchFamily="18" charset="0"/>
                <a:cs typeface="Times New Roman" panose="02020603050405020304" pitchFamily="18" charset="0"/>
              </a:rPr>
              <a:t>Exercise</a:t>
            </a:r>
            <a:r>
              <a:rPr lang="es-PE" dirty="0">
                <a:latin typeface="Times New Roman" panose="02020603050405020304" pitchFamily="18" charset="0"/>
                <a:cs typeface="Times New Roman" panose="02020603050405020304" pitchFamily="18" charset="0"/>
              </a:rPr>
              <a:t>:</a:t>
            </a:r>
            <a:br>
              <a:rPr lang="es-PE" dirty="0">
                <a:latin typeface="Times New Roman" panose="02020603050405020304" pitchFamily="18" charset="0"/>
                <a:cs typeface="Times New Roman" panose="02020603050405020304" pitchFamily="18" charset="0"/>
              </a:rPr>
            </a:br>
            <a:br>
              <a:rPr lang="es-PE"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Consider the equation cos 10</a:t>
            </a:r>
            <a:r>
              <a:rPr lang="en-US" sz="3600" i="1" dirty="0">
                <a:latin typeface="Times New Roman" panose="02020603050405020304" pitchFamily="18" charset="0"/>
                <a:cs typeface="Times New Roman" panose="02020603050405020304" pitchFamily="18" charset="0"/>
              </a:rPr>
              <a:t>x </a:t>
            </a:r>
            <a:r>
              <a:rPr lang="en-US" sz="3600" dirty="0">
                <a:latin typeface="Times New Roman" panose="02020603050405020304" pitchFamily="18" charset="0"/>
                <a:cs typeface="Times New Roman" panose="02020603050405020304" pitchFamily="18" charset="0"/>
              </a:rPr>
              <a:t>+ sin(3x) = 0 implement a </a:t>
            </a:r>
            <a:r>
              <a:rPr lang="en-US" sz="3600" dirty="0" err="1">
                <a:latin typeface="Times New Roman" panose="02020603050405020304" pitchFamily="18" charset="0"/>
                <a:cs typeface="Times New Roman" panose="02020603050405020304" pitchFamily="18" charset="0"/>
              </a:rPr>
              <a:t>Matlab</a:t>
            </a:r>
            <a:r>
              <a:rPr lang="en-US" sz="3600" dirty="0">
                <a:latin typeface="Times New Roman" panose="02020603050405020304" pitchFamily="18" charset="0"/>
                <a:cs typeface="Times New Roman" panose="02020603050405020304" pitchFamily="18" charset="0"/>
              </a:rPr>
              <a:t> Script to find </a:t>
            </a:r>
            <a:r>
              <a:rPr lang="en-US" sz="3600">
                <a:latin typeface="Times New Roman" panose="02020603050405020304" pitchFamily="18" charset="0"/>
                <a:cs typeface="Times New Roman" panose="02020603050405020304" pitchFamily="18" charset="0"/>
              </a:rPr>
              <a:t>the roots </a:t>
            </a:r>
            <a:r>
              <a:rPr lang="en-US" sz="3600" dirty="0">
                <a:latin typeface="Times New Roman" panose="02020603050405020304" pitchFamily="18" charset="0"/>
                <a:cs typeface="Times New Roman" panose="02020603050405020304" pitchFamily="18" charset="0"/>
              </a:rPr>
              <a:t>in the </a:t>
            </a:r>
            <a:r>
              <a:rPr lang="en-US" sz="3600">
                <a:latin typeface="Times New Roman" panose="02020603050405020304" pitchFamily="18" charset="0"/>
                <a:cs typeface="Times New Roman" panose="02020603050405020304" pitchFamily="18" charset="0"/>
              </a:rPr>
              <a:t>interval [3, </a:t>
            </a:r>
            <a:r>
              <a:rPr lang="en-US" sz="3600" dirty="0">
                <a:latin typeface="Times New Roman" panose="02020603050405020304" pitchFamily="18" charset="0"/>
                <a:cs typeface="Times New Roman" panose="02020603050405020304" pitchFamily="18" charset="0"/>
              </a:rPr>
              <a:t>6</a:t>
            </a:r>
            <a:r>
              <a:rPr lang="en-US" sz="3600">
                <a:latin typeface="Times New Roman" panose="02020603050405020304" pitchFamily="18" charset="0"/>
                <a:cs typeface="Times New Roman" panose="02020603050405020304" pitchFamily="18" charset="0"/>
              </a:rPr>
              <a:t>].</a:t>
            </a:r>
            <a:endParaRPr lang="es-PE"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866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208B-1B53-44E5-86FA-8640F60DAF13}"/>
              </a:ext>
            </a:extLst>
          </p:cNvPr>
          <p:cNvSpPr>
            <a:spLocks noGrp="1"/>
          </p:cNvSpPr>
          <p:nvPr>
            <p:ph type="title"/>
          </p:nvPr>
        </p:nvSpPr>
        <p:spPr>
          <a:xfrm>
            <a:off x="457200" y="837513"/>
            <a:ext cx="8229600" cy="1383933"/>
          </a:xfrm>
        </p:spPr>
        <p:txBody>
          <a:bodyPr>
            <a:normAutofit fontScale="90000"/>
          </a:bodyPr>
          <a:lstStyle/>
          <a:p>
            <a:pPr algn="just"/>
            <a:r>
              <a:rPr lang="en-US" sz="3200" dirty="0">
                <a:latin typeface="Times New Roman" panose="02020603050405020304" pitchFamily="18" charset="0"/>
                <a:cs typeface="Times New Roman" panose="02020603050405020304" pitchFamily="18" charset="0"/>
              </a:rPr>
              <a:t>Implement a M-file to search and identify brackets within the interval [3</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6] for the function:</a:t>
            </a:r>
            <a:endParaRPr lang="es-PE"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4FD5B2E-90DF-4535-ADF5-630F86B5315C}"/>
              </a:ext>
            </a:extLst>
          </p:cNvPr>
          <p:cNvPicPr>
            <a:picLocks noChangeAspect="1"/>
          </p:cNvPicPr>
          <p:nvPr/>
        </p:nvPicPr>
        <p:blipFill>
          <a:blip r:embed="rId2"/>
          <a:stretch>
            <a:fillRect/>
          </a:stretch>
        </p:blipFill>
        <p:spPr>
          <a:xfrm>
            <a:off x="2865739" y="2560066"/>
            <a:ext cx="3096000" cy="559700"/>
          </a:xfrm>
          <a:prstGeom prst="rect">
            <a:avLst/>
          </a:prstGeom>
        </p:spPr>
      </p:pic>
      <p:sp>
        <p:nvSpPr>
          <p:cNvPr id="4" name="TextBox 3">
            <a:extLst>
              <a:ext uri="{FF2B5EF4-FFF2-40B4-BE49-F238E27FC236}">
                <a16:creationId xmlns:a16="http://schemas.microsoft.com/office/drawing/2014/main" id="{D2B4BFFC-0288-4AF3-9F3E-686E8A93CB73}"/>
              </a:ext>
            </a:extLst>
          </p:cNvPr>
          <p:cNvSpPr txBox="1"/>
          <p:nvPr/>
        </p:nvSpPr>
        <p:spPr>
          <a:xfrm>
            <a:off x="492369" y="211015"/>
            <a:ext cx="4176346"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Incremental search</a:t>
            </a:r>
          </a:p>
        </p:txBody>
      </p:sp>
      <p:pic>
        <p:nvPicPr>
          <p:cNvPr id="5" name="Picture 4">
            <a:extLst>
              <a:ext uri="{FF2B5EF4-FFF2-40B4-BE49-F238E27FC236}">
                <a16:creationId xmlns:a16="http://schemas.microsoft.com/office/drawing/2014/main" id="{36DA32CB-253A-47DF-AA36-1E3CC5CA9967}"/>
              </a:ext>
            </a:extLst>
          </p:cNvPr>
          <p:cNvPicPr>
            <a:picLocks noChangeAspect="1"/>
          </p:cNvPicPr>
          <p:nvPr/>
        </p:nvPicPr>
        <p:blipFill>
          <a:blip r:embed="rId3"/>
          <a:stretch>
            <a:fillRect/>
          </a:stretch>
        </p:blipFill>
        <p:spPr>
          <a:xfrm>
            <a:off x="1841988" y="3333864"/>
            <a:ext cx="5776546" cy="3072754"/>
          </a:xfrm>
          <a:prstGeom prst="rect">
            <a:avLst/>
          </a:prstGeom>
        </p:spPr>
      </p:pic>
    </p:spTree>
    <p:extLst>
      <p:ext uri="{BB962C8B-B14F-4D97-AF65-F5344CB8AC3E}">
        <p14:creationId xmlns:p14="http://schemas.microsoft.com/office/powerpoint/2010/main" val="131293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C2D839-BE8B-4916-A9B2-55E3F6528E0D}"/>
              </a:ext>
            </a:extLst>
          </p:cNvPr>
          <p:cNvSpPr txBox="1"/>
          <p:nvPr/>
        </p:nvSpPr>
        <p:spPr>
          <a:xfrm>
            <a:off x="430823" y="114300"/>
            <a:ext cx="7552593" cy="7017306"/>
          </a:xfrm>
          <a:prstGeom prst="rect">
            <a:avLst/>
          </a:prstGeom>
          <a:noFill/>
        </p:spPr>
        <p:txBody>
          <a:bodyPr wrap="square" rtlCol="0">
            <a:spAutoFit/>
          </a:bodyPr>
          <a:lstStyle/>
          <a:p>
            <a:r>
              <a:rPr lang="en-US" dirty="0"/>
              <a:t>function </a:t>
            </a:r>
            <a:r>
              <a:rPr lang="en-US" dirty="0" err="1"/>
              <a:t>xb</a:t>
            </a:r>
            <a:r>
              <a:rPr lang="en-US" dirty="0"/>
              <a:t> = </a:t>
            </a:r>
            <a:r>
              <a:rPr lang="en-US" dirty="0" err="1"/>
              <a:t>incsearch</a:t>
            </a:r>
            <a:r>
              <a:rPr lang="en-US" dirty="0"/>
              <a:t>(</a:t>
            </a:r>
            <a:r>
              <a:rPr lang="en-US" dirty="0" err="1"/>
              <a:t>func,xmin,xmax,ns</a:t>
            </a:r>
            <a:r>
              <a:rPr lang="en-US" dirty="0"/>
              <a:t>)</a:t>
            </a:r>
          </a:p>
          <a:p>
            <a:r>
              <a:rPr lang="en-US" dirty="0"/>
              <a:t>% </a:t>
            </a:r>
            <a:r>
              <a:rPr lang="en-US" dirty="0" err="1"/>
              <a:t>incsearch</a:t>
            </a:r>
            <a:r>
              <a:rPr lang="en-US" dirty="0"/>
              <a:t>: incremental search root locator</a:t>
            </a:r>
          </a:p>
          <a:p>
            <a:r>
              <a:rPr lang="en-US" dirty="0"/>
              <a:t>% </a:t>
            </a:r>
            <a:r>
              <a:rPr lang="en-US" dirty="0" err="1"/>
              <a:t>xb</a:t>
            </a:r>
            <a:r>
              <a:rPr lang="en-US" dirty="0"/>
              <a:t> = </a:t>
            </a:r>
            <a:r>
              <a:rPr lang="en-US" dirty="0" err="1"/>
              <a:t>incsearch</a:t>
            </a:r>
            <a:r>
              <a:rPr lang="en-US" dirty="0"/>
              <a:t>(</a:t>
            </a:r>
            <a:r>
              <a:rPr lang="en-US" dirty="0" err="1"/>
              <a:t>func,xmin,xmax,ns</a:t>
            </a:r>
            <a:r>
              <a:rPr lang="en-US" dirty="0"/>
              <a:t>):</a:t>
            </a:r>
          </a:p>
          <a:p>
            <a:r>
              <a:rPr lang="en-US" dirty="0"/>
              <a:t>% finds brackets of x that contain sign changes</a:t>
            </a:r>
          </a:p>
          <a:p>
            <a:r>
              <a:rPr lang="en-US" dirty="0"/>
              <a:t>% of a function on an interval</a:t>
            </a:r>
          </a:p>
          <a:p>
            <a:r>
              <a:rPr lang="en-US" dirty="0"/>
              <a:t>% input:</a:t>
            </a:r>
          </a:p>
          <a:p>
            <a:r>
              <a:rPr lang="en-US" dirty="0"/>
              <a:t>% </a:t>
            </a:r>
            <a:r>
              <a:rPr lang="en-US" dirty="0" err="1"/>
              <a:t>func</a:t>
            </a:r>
            <a:r>
              <a:rPr lang="en-US" dirty="0"/>
              <a:t> = name of function</a:t>
            </a:r>
          </a:p>
          <a:p>
            <a:r>
              <a:rPr lang="en-US" dirty="0"/>
              <a:t>% </a:t>
            </a:r>
            <a:r>
              <a:rPr lang="en-US" dirty="0" err="1"/>
              <a:t>xmin</a:t>
            </a:r>
            <a:r>
              <a:rPr lang="en-US" dirty="0"/>
              <a:t>, </a:t>
            </a:r>
            <a:r>
              <a:rPr lang="en-US" dirty="0" err="1"/>
              <a:t>xmax</a:t>
            </a:r>
            <a:r>
              <a:rPr lang="en-US" dirty="0"/>
              <a:t> = endpoints of interval</a:t>
            </a:r>
          </a:p>
          <a:p>
            <a:r>
              <a:rPr lang="en-US" dirty="0"/>
              <a:t>% ns = number of subintervals (default = 50)</a:t>
            </a:r>
          </a:p>
          <a:p>
            <a:r>
              <a:rPr lang="en-US" dirty="0"/>
              <a:t>% output:</a:t>
            </a:r>
          </a:p>
          <a:p>
            <a:r>
              <a:rPr lang="en-US" dirty="0"/>
              <a:t>% </a:t>
            </a:r>
            <a:r>
              <a:rPr lang="en-US" dirty="0" err="1"/>
              <a:t>xb</a:t>
            </a:r>
            <a:r>
              <a:rPr lang="en-US" dirty="0"/>
              <a:t>(k,1) is the lower bound of the kth sign change</a:t>
            </a:r>
          </a:p>
          <a:p>
            <a:r>
              <a:rPr lang="en-US" dirty="0"/>
              <a:t>% </a:t>
            </a:r>
            <a:r>
              <a:rPr lang="en-US" dirty="0" err="1"/>
              <a:t>xb</a:t>
            </a:r>
            <a:r>
              <a:rPr lang="en-US" dirty="0"/>
              <a:t>(k,2) is the upper bound of the kth sign change</a:t>
            </a:r>
          </a:p>
          <a:p>
            <a:r>
              <a:rPr lang="en-US" dirty="0"/>
              <a:t>% If no brackets found, </a:t>
            </a:r>
            <a:r>
              <a:rPr lang="en-US" dirty="0" err="1"/>
              <a:t>xb</a:t>
            </a:r>
            <a:r>
              <a:rPr lang="en-US" dirty="0"/>
              <a:t> = [].</a:t>
            </a:r>
          </a:p>
          <a:p>
            <a:r>
              <a:rPr lang="en-US" dirty="0"/>
              <a:t>% Incremental search</a:t>
            </a:r>
          </a:p>
          <a:p>
            <a:r>
              <a:rPr lang="en-US" dirty="0"/>
              <a:t>x = </a:t>
            </a:r>
            <a:r>
              <a:rPr lang="en-US" dirty="0" err="1"/>
              <a:t>linspace</a:t>
            </a:r>
            <a:r>
              <a:rPr lang="en-US" dirty="0"/>
              <a:t>(</a:t>
            </a:r>
            <a:r>
              <a:rPr lang="en-US" dirty="0" err="1"/>
              <a:t>xmin,xmax,ns</a:t>
            </a:r>
            <a:r>
              <a:rPr lang="en-US" dirty="0"/>
              <a:t>);</a:t>
            </a:r>
          </a:p>
          <a:p>
            <a:r>
              <a:rPr lang="en-US" dirty="0"/>
              <a:t>f = </a:t>
            </a:r>
            <a:r>
              <a:rPr lang="en-US" dirty="0" err="1"/>
              <a:t>func</a:t>
            </a:r>
            <a:r>
              <a:rPr lang="en-US" dirty="0"/>
              <a:t>(x);</a:t>
            </a:r>
          </a:p>
          <a:p>
            <a:r>
              <a:rPr lang="en-US" dirty="0" err="1"/>
              <a:t>nb</a:t>
            </a:r>
            <a:r>
              <a:rPr lang="en-US" dirty="0"/>
              <a:t> = 0; </a:t>
            </a:r>
            <a:r>
              <a:rPr lang="en-US" dirty="0" err="1"/>
              <a:t>xb</a:t>
            </a:r>
            <a:r>
              <a:rPr lang="en-US" dirty="0"/>
              <a:t> = []; %</a:t>
            </a:r>
            <a:r>
              <a:rPr lang="en-US" dirty="0" err="1"/>
              <a:t>xb</a:t>
            </a:r>
            <a:r>
              <a:rPr lang="en-US" dirty="0"/>
              <a:t> is null unless sign change detected</a:t>
            </a:r>
          </a:p>
          <a:p>
            <a:r>
              <a:rPr lang="en-US" dirty="0"/>
              <a:t>for k = 1:length(x)-1</a:t>
            </a:r>
          </a:p>
          <a:p>
            <a:r>
              <a:rPr lang="en-US" dirty="0"/>
              <a:t>    if sign(f(k)) ~= sign(f(k+1)) %check for sign change</a:t>
            </a:r>
          </a:p>
          <a:p>
            <a:r>
              <a:rPr lang="en-US" dirty="0"/>
              <a:t>        </a:t>
            </a:r>
            <a:r>
              <a:rPr lang="en-US" dirty="0" err="1"/>
              <a:t>nb</a:t>
            </a:r>
            <a:r>
              <a:rPr lang="en-US" dirty="0"/>
              <a:t> = </a:t>
            </a:r>
            <a:r>
              <a:rPr lang="en-US" dirty="0" err="1"/>
              <a:t>nb</a:t>
            </a:r>
            <a:r>
              <a:rPr lang="en-US" dirty="0"/>
              <a:t> + 1;</a:t>
            </a:r>
          </a:p>
          <a:p>
            <a:r>
              <a:rPr lang="pl-PL" dirty="0"/>
              <a:t>        xb(nb,1) = x(k);</a:t>
            </a:r>
          </a:p>
          <a:p>
            <a:r>
              <a:rPr lang="pl-PL" dirty="0"/>
              <a:t>        xb(nb,2) = x(k+1);</a:t>
            </a:r>
          </a:p>
          <a:p>
            <a:r>
              <a:rPr lang="en-US" dirty="0"/>
              <a:t>    end</a:t>
            </a:r>
          </a:p>
          <a:p>
            <a:r>
              <a:rPr lang="en-US" dirty="0"/>
              <a:t>end</a:t>
            </a:r>
          </a:p>
          <a:p>
            <a:endParaRPr lang="en-US" dirty="0"/>
          </a:p>
        </p:txBody>
      </p:sp>
      <p:sp>
        <p:nvSpPr>
          <p:cNvPr id="7" name="TextBox 6">
            <a:extLst>
              <a:ext uri="{FF2B5EF4-FFF2-40B4-BE49-F238E27FC236}">
                <a16:creationId xmlns:a16="http://schemas.microsoft.com/office/drawing/2014/main" id="{74516691-AEEC-41BE-9A09-462F07728A53}"/>
              </a:ext>
            </a:extLst>
          </p:cNvPr>
          <p:cNvSpPr txBox="1"/>
          <p:nvPr/>
        </p:nvSpPr>
        <p:spPr>
          <a:xfrm>
            <a:off x="6119446" y="3305907"/>
            <a:ext cx="2593731" cy="3693319"/>
          </a:xfrm>
          <a:prstGeom prst="rect">
            <a:avLst/>
          </a:prstGeom>
          <a:noFill/>
        </p:spPr>
        <p:txBody>
          <a:bodyPr wrap="square" rtlCol="0">
            <a:spAutoFit/>
          </a:bodyPr>
          <a:lstStyle/>
          <a:p>
            <a:r>
              <a:rPr lang="en-US" dirty="0"/>
              <a:t>if </a:t>
            </a:r>
            <a:r>
              <a:rPr lang="en-US" dirty="0" err="1"/>
              <a:t>isempty</a:t>
            </a:r>
            <a:r>
              <a:rPr lang="en-US" dirty="0"/>
              <a:t>(</a:t>
            </a:r>
            <a:r>
              <a:rPr lang="en-US" dirty="0" err="1"/>
              <a:t>xb</a:t>
            </a:r>
            <a:r>
              <a:rPr lang="en-US" dirty="0"/>
              <a:t>) %display that no brackets were found</a:t>
            </a:r>
          </a:p>
          <a:p>
            <a:r>
              <a:rPr lang="en-US" dirty="0" err="1"/>
              <a:t>disp</a:t>
            </a:r>
            <a:r>
              <a:rPr lang="en-US" dirty="0"/>
              <a:t>('no brackets found')</a:t>
            </a:r>
          </a:p>
          <a:p>
            <a:r>
              <a:rPr lang="en-US" dirty="0" err="1"/>
              <a:t>disp</a:t>
            </a:r>
            <a:r>
              <a:rPr lang="en-US" dirty="0"/>
              <a:t>('check interval or increase ns')</a:t>
            </a:r>
          </a:p>
          <a:p>
            <a:r>
              <a:rPr lang="en-US" dirty="0"/>
              <a:t>else</a:t>
            </a:r>
          </a:p>
          <a:p>
            <a:r>
              <a:rPr lang="en-US" dirty="0" err="1"/>
              <a:t>disp</a:t>
            </a:r>
            <a:r>
              <a:rPr lang="en-US" dirty="0"/>
              <a:t>('number of brackets:') %display number of brackets</a:t>
            </a:r>
          </a:p>
          <a:p>
            <a:r>
              <a:rPr lang="en-US" dirty="0" err="1"/>
              <a:t>disp</a:t>
            </a:r>
            <a:r>
              <a:rPr lang="en-US" dirty="0"/>
              <a:t>(</a:t>
            </a:r>
            <a:r>
              <a:rPr lang="en-US" dirty="0" err="1"/>
              <a:t>nb</a:t>
            </a:r>
            <a:r>
              <a:rPr lang="en-US" dirty="0"/>
              <a:t>)</a:t>
            </a:r>
          </a:p>
          <a:p>
            <a:r>
              <a:rPr lang="en-US" dirty="0"/>
              <a:t>end</a:t>
            </a:r>
          </a:p>
          <a:p>
            <a:endParaRPr lang="en-US" dirty="0"/>
          </a:p>
        </p:txBody>
      </p:sp>
    </p:spTree>
    <p:extLst>
      <p:ext uri="{BB962C8B-B14F-4D97-AF65-F5344CB8AC3E}">
        <p14:creationId xmlns:p14="http://schemas.microsoft.com/office/powerpoint/2010/main" val="277827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a:extLst>
              <a:ext uri="{FF2B5EF4-FFF2-40B4-BE49-F238E27FC236}">
                <a16:creationId xmlns:a16="http://schemas.microsoft.com/office/drawing/2014/main" id="{E52F71BF-9E37-4A3D-88E7-3998EAE9DE31}"/>
              </a:ext>
            </a:extLst>
          </p:cNvPr>
          <p:cNvSpPr>
            <a:spLocks noGrp="1" noChangeArrowheads="1"/>
          </p:cNvSpPr>
          <p:nvPr>
            <p:ph type="title"/>
          </p:nvPr>
        </p:nvSpPr>
        <p:spPr>
          <a:xfrm>
            <a:off x="347297" y="356334"/>
            <a:ext cx="7886700" cy="1325563"/>
          </a:xfrm>
        </p:spPr>
        <p:txBody>
          <a:bodyPr/>
          <a:lstStyle/>
          <a:p>
            <a:pPr eaLnBrk="1" hangingPunct="1"/>
            <a:r>
              <a:rPr lang="en-US" altLang="es-PE" dirty="0">
                <a:latin typeface="Times New Roman" panose="02020603050405020304" pitchFamily="18" charset="0"/>
                <a:cs typeface="Times New Roman" panose="02020603050405020304" pitchFamily="18" charset="0"/>
              </a:rPr>
              <a:t>Zeros of a Function</a:t>
            </a:r>
          </a:p>
        </p:txBody>
      </p:sp>
      <p:sp>
        <p:nvSpPr>
          <p:cNvPr id="47109" name="Rectangle 3">
            <a:extLst>
              <a:ext uri="{FF2B5EF4-FFF2-40B4-BE49-F238E27FC236}">
                <a16:creationId xmlns:a16="http://schemas.microsoft.com/office/drawing/2014/main" id="{1D272FF8-05AD-4FFC-A5F7-9B8CE9FEB356}"/>
              </a:ext>
            </a:extLst>
          </p:cNvPr>
          <p:cNvSpPr>
            <a:spLocks noGrp="1" noChangeArrowheads="1"/>
          </p:cNvSpPr>
          <p:nvPr>
            <p:ph type="body" idx="1"/>
          </p:nvPr>
        </p:nvSpPr>
        <p:spPr>
          <a:xfrm>
            <a:off x="457200" y="1752600"/>
            <a:ext cx="8229600" cy="3302977"/>
          </a:xfrm>
        </p:spPr>
        <p:txBody>
          <a:bodyPr>
            <a:normAutofit fontScale="92500" lnSpcReduction="10000"/>
          </a:bodyPr>
          <a:lstStyle/>
          <a:p>
            <a:pPr algn="just" eaLnBrk="1" hangingPunct="1">
              <a:buFont typeface="Wingdings" panose="05000000000000000000" pitchFamily="2" charset="2"/>
              <a:buNone/>
            </a:pPr>
            <a:r>
              <a:rPr lang="en-US" altLang="es-PE" dirty="0">
                <a:solidFill>
                  <a:srgbClr val="FF3399"/>
                </a:solidFill>
                <a:latin typeface="Times New Roman" panose="02020603050405020304" pitchFamily="18" charset="0"/>
                <a:cs typeface="Times New Roman" panose="02020603050405020304" pitchFamily="18" charset="0"/>
              </a:rPr>
              <a:t>	Let </a:t>
            </a:r>
            <a:r>
              <a:rPr lang="en-US" altLang="es-PE" i="1" dirty="0">
                <a:latin typeface="Times New Roman" panose="02020603050405020304" pitchFamily="18" charset="0"/>
                <a:cs typeface="Times New Roman" panose="02020603050405020304" pitchFamily="18" charset="0"/>
              </a:rPr>
              <a:t>f(x)</a:t>
            </a:r>
            <a:r>
              <a:rPr lang="en-US" altLang="es-PE" dirty="0">
                <a:solidFill>
                  <a:srgbClr val="FF3399"/>
                </a:solidFill>
                <a:latin typeface="Times New Roman" panose="02020603050405020304" pitchFamily="18" charset="0"/>
                <a:cs typeface="Times New Roman" panose="02020603050405020304" pitchFamily="18" charset="0"/>
              </a:rPr>
              <a:t> be a real-valued function of a real variable.  Any number  </a:t>
            </a:r>
            <a:r>
              <a:rPr lang="en-US" altLang="es-PE" i="1" dirty="0">
                <a:latin typeface="Times New Roman" panose="02020603050405020304" pitchFamily="18" charset="0"/>
                <a:cs typeface="Times New Roman" panose="02020603050405020304" pitchFamily="18" charset="0"/>
              </a:rPr>
              <a:t>r</a:t>
            </a:r>
            <a:r>
              <a:rPr lang="en-US" altLang="es-PE" dirty="0">
                <a:latin typeface="Times New Roman" panose="02020603050405020304" pitchFamily="18" charset="0"/>
                <a:cs typeface="Times New Roman" panose="02020603050405020304" pitchFamily="18" charset="0"/>
              </a:rPr>
              <a:t> </a:t>
            </a:r>
            <a:r>
              <a:rPr lang="en-US" altLang="es-PE" dirty="0">
                <a:solidFill>
                  <a:srgbClr val="FF3399"/>
                </a:solidFill>
                <a:latin typeface="Times New Roman" panose="02020603050405020304" pitchFamily="18" charset="0"/>
                <a:cs typeface="Times New Roman" panose="02020603050405020304" pitchFamily="18" charset="0"/>
              </a:rPr>
              <a:t> for which  </a:t>
            </a:r>
            <a:r>
              <a:rPr lang="en-US" altLang="es-PE" i="1" dirty="0">
                <a:latin typeface="Times New Roman" panose="02020603050405020304" pitchFamily="18" charset="0"/>
                <a:cs typeface="Times New Roman" panose="02020603050405020304" pitchFamily="18" charset="0"/>
              </a:rPr>
              <a:t>f(r)=0</a:t>
            </a:r>
            <a:r>
              <a:rPr lang="en-US" altLang="es-PE" dirty="0">
                <a:solidFill>
                  <a:srgbClr val="FF3399"/>
                </a:solidFill>
                <a:latin typeface="Times New Roman" panose="02020603050405020304" pitchFamily="18" charset="0"/>
                <a:cs typeface="Times New Roman" panose="02020603050405020304" pitchFamily="18" charset="0"/>
              </a:rPr>
              <a:t>  is called a zero of the function.</a:t>
            </a:r>
          </a:p>
          <a:p>
            <a:pPr algn="just" eaLnBrk="1" hangingPunct="1">
              <a:buFont typeface="Wingdings" panose="05000000000000000000" pitchFamily="2" charset="2"/>
              <a:buNone/>
            </a:pPr>
            <a:r>
              <a:rPr lang="en-US" altLang="es-PE" dirty="0">
                <a:solidFill>
                  <a:srgbClr val="FF3399"/>
                </a:solidFill>
                <a:latin typeface="Times New Roman" panose="02020603050405020304" pitchFamily="18" charset="0"/>
                <a:cs typeface="Times New Roman" panose="02020603050405020304" pitchFamily="18" charset="0"/>
              </a:rPr>
              <a:t> </a:t>
            </a:r>
            <a:r>
              <a:rPr lang="en-US" altLang="es-PE" i="1" dirty="0">
                <a:solidFill>
                  <a:srgbClr val="FF3399"/>
                </a:solidFill>
                <a:latin typeface="Times New Roman" panose="02020603050405020304" pitchFamily="18" charset="0"/>
                <a:cs typeface="Times New Roman" panose="02020603050405020304" pitchFamily="18" charset="0"/>
              </a:rPr>
              <a:t>	</a:t>
            </a:r>
          </a:p>
          <a:p>
            <a:pPr algn="just" eaLnBrk="1" hangingPunct="1">
              <a:buFont typeface="Wingdings" panose="05000000000000000000" pitchFamily="2" charset="2"/>
              <a:buNone/>
            </a:pPr>
            <a:r>
              <a:rPr lang="en-US" altLang="es-PE" i="1" dirty="0">
                <a:latin typeface="Times New Roman" panose="02020603050405020304" pitchFamily="18" charset="0"/>
                <a:cs typeface="Times New Roman" panose="02020603050405020304" pitchFamily="18" charset="0"/>
              </a:rPr>
              <a:t>Examples:  </a:t>
            </a:r>
          </a:p>
          <a:p>
            <a:pPr algn="just" eaLnBrk="1" hangingPunct="1">
              <a:buFont typeface="Wingdings" panose="05000000000000000000" pitchFamily="2" charset="2"/>
              <a:buNone/>
            </a:pPr>
            <a:endParaRPr lang="en-US" altLang="es-PE" i="1"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altLang="es-PE" i="1" dirty="0">
                <a:latin typeface="Times New Roman" panose="02020603050405020304" pitchFamily="18" charset="0"/>
                <a:cs typeface="Times New Roman" panose="02020603050405020304" pitchFamily="18" charset="0"/>
              </a:rPr>
              <a:t>    2 and 3 are zeros of the function f(x) = (x-2)(x-3).</a:t>
            </a:r>
          </a:p>
          <a:p>
            <a:pPr eaLnBrk="1" hangingPunct="1">
              <a:buFont typeface="Wingdings" panose="05000000000000000000" pitchFamily="2" charset="2"/>
              <a:buNone/>
            </a:pPr>
            <a:r>
              <a:rPr lang="en-US" altLang="es-PE" sz="2500" i="1" dirty="0">
                <a:latin typeface="Times New Roman" panose="02020603050405020304" pitchFamily="18" charset="0"/>
                <a:cs typeface="Times New Roman" panose="02020603050405020304" pitchFamily="18" charset="0"/>
              </a:rPr>
              <a:t>         </a:t>
            </a:r>
            <a:endParaRPr lang="en-US" altLang="es-PE" sz="21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a:extLst>
              <a:ext uri="{FF2B5EF4-FFF2-40B4-BE49-F238E27FC236}">
                <a16:creationId xmlns:a16="http://schemas.microsoft.com/office/drawing/2014/main" id="{98F003D0-0471-4C43-9F7D-BF7551F4B062}"/>
              </a:ext>
            </a:extLst>
          </p:cNvPr>
          <p:cNvSpPr>
            <a:spLocks noGrp="1" noChangeArrowheads="1"/>
          </p:cNvSpPr>
          <p:nvPr>
            <p:ph type="title"/>
          </p:nvPr>
        </p:nvSpPr>
        <p:spPr>
          <a:xfrm>
            <a:off x="457200" y="277813"/>
            <a:ext cx="8458200" cy="1139825"/>
          </a:xfrm>
        </p:spPr>
        <p:txBody>
          <a:bodyPr/>
          <a:lstStyle/>
          <a:p>
            <a:pPr eaLnBrk="1" hangingPunct="1"/>
            <a:r>
              <a:rPr lang="en-US" altLang="es-PE" sz="4000">
                <a:latin typeface="Times New Roman" panose="02020603050405020304" pitchFamily="18" charset="0"/>
                <a:cs typeface="Times New Roman" panose="02020603050405020304" pitchFamily="18" charset="0"/>
              </a:rPr>
              <a:t>Roots of Equations &amp; Zeros of Function</a:t>
            </a:r>
          </a:p>
        </p:txBody>
      </p:sp>
      <p:graphicFrame>
        <p:nvGraphicFramePr>
          <p:cNvPr id="6146" name="Object 3">
            <a:extLst>
              <a:ext uri="{FF2B5EF4-FFF2-40B4-BE49-F238E27FC236}">
                <a16:creationId xmlns:a16="http://schemas.microsoft.com/office/drawing/2014/main" id="{22F1BC38-021E-4A26-BF9E-DB7682B93EE8}"/>
              </a:ext>
            </a:extLst>
          </p:cNvPr>
          <p:cNvGraphicFramePr>
            <a:graphicFrameLocks noGrp="1" noChangeAspect="1"/>
          </p:cNvGraphicFramePr>
          <p:nvPr>
            <p:ph sz="quarter" idx="2"/>
            <p:extLst>
              <p:ext uri="{D42A27DB-BD31-4B8C-83A1-F6EECF244321}">
                <p14:modId xmlns:p14="http://schemas.microsoft.com/office/powerpoint/2010/main" val="1373135674"/>
              </p:ext>
            </p:extLst>
          </p:nvPr>
        </p:nvGraphicFramePr>
        <p:xfrm>
          <a:off x="501162" y="1695450"/>
          <a:ext cx="8142288" cy="4171950"/>
        </p:xfrm>
        <a:graphic>
          <a:graphicData uri="http://schemas.openxmlformats.org/presentationml/2006/ole">
            <mc:AlternateContent xmlns:mc="http://schemas.openxmlformats.org/markup-compatibility/2006">
              <mc:Choice xmlns:v="urn:schemas-microsoft-com:vml" Requires="v">
                <p:oleObj spid="_x0000_s2050" name="Equation" r:id="rId4" imgW="4089240" imgH="2095200" progId="Equation.3">
                  <p:embed/>
                </p:oleObj>
              </mc:Choice>
              <mc:Fallback>
                <p:oleObj name="Equation" r:id="rId4" imgW="4089240" imgH="2095200" progId="Equation.3">
                  <p:embed/>
                  <p:pic>
                    <p:nvPicPr>
                      <p:cNvPr id="6146" name="Object 3">
                        <a:extLst>
                          <a:ext uri="{FF2B5EF4-FFF2-40B4-BE49-F238E27FC236}">
                            <a16:creationId xmlns:a16="http://schemas.microsoft.com/office/drawing/2014/main" id="{22F1BC38-021E-4A26-BF9E-DB7682B93E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162" y="1695450"/>
                        <a:ext cx="8142288" cy="417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3811037C-D92A-4953-BAE0-A3E2D452B04C}"/>
              </a:ext>
            </a:extLst>
          </p:cNvPr>
          <p:cNvSpPr>
            <a:spLocks noGrp="1" noChangeArrowheads="1"/>
          </p:cNvSpPr>
          <p:nvPr>
            <p:ph type="title"/>
          </p:nvPr>
        </p:nvSpPr>
        <p:spPr/>
        <p:txBody>
          <a:bodyPr/>
          <a:lstStyle/>
          <a:p>
            <a:pPr eaLnBrk="1" hangingPunct="1"/>
            <a:r>
              <a:rPr lang="en-US" altLang="es-PE">
                <a:latin typeface="Times New Roman" panose="02020603050405020304" pitchFamily="18" charset="0"/>
                <a:cs typeface="Times New Roman" panose="02020603050405020304" pitchFamily="18" charset="0"/>
              </a:rPr>
              <a:t>Solution Methods</a:t>
            </a:r>
            <a:endParaRPr lang="en-US" altLang="es-PE" sz="3200">
              <a:latin typeface="Times New Roman" panose="02020603050405020304" pitchFamily="18" charset="0"/>
              <a:cs typeface="Times New Roman" panose="02020603050405020304" pitchFamily="18" charset="0"/>
            </a:endParaRPr>
          </a:p>
        </p:txBody>
      </p:sp>
      <p:sp>
        <p:nvSpPr>
          <p:cNvPr id="50181" name="Rectangle 3">
            <a:extLst>
              <a:ext uri="{FF2B5EF4-FFF2-40B4-BE49-F238E27FC236}">
                <a16:creationId xmlns:a16="http://schemas.microsoft.com/office/drawing/2014/main" id="{74E75DDA-19A3-4288-81B6-E01830B47D62}"/>
              </a:ext>
            </a:extLst>
          </p:cNvPr>
          <p:cNvSpPr>
            <a:spLocks noGrp="1" noChangeArrowheads="1"/>
          </p:cNvSpPr>
          <p:nvPr>
            <p:ph type="body" sz="half" idx="1"/>
          </p:nvPr>
        </p:nvSpPr>
        <p:spPr>
          <a:xfrm>
            <a:off x="457200" y="1600200"/>
            <a:ext cx="8077200" cy="3947746"/>
          </a:xfrm>
        </p:spPr>
        <p:txBody>
          <a:bodyPr/>
          <a:lstStyle/>
          <a:p>
            <a:pPr eaLnBrk="1" hangingPunct="1">
              <a:buFont typeface="Wingdings" panose="05000000000000000000" pitchFamily="2" charset="2"/>
              <a:buNone/>
            </a:pPr>
            <a:r>
              <a:rPr lang="en-US" altLang="es-PE" sz="2400" dirty="0">
                <a:latin typeface="Times New Roman" panose="02020603050405020304" pitchFamily="18" charset="0"/>
                <a:cs typeface="Times New Roman" panose="02020603050405020304" pitchFamily="18" charset="0"/>
              </a:rPr>
              <a:t>	Several ways to solve nonlinear equations are possible:</a:t>
            </a:r>
          </a:p>
          <a:p>
            <a:pPr lvl="1" eaLnBrk="1" hangingPunct="1"/>
            <a:endParaRPr lang="en-US" altLang="es-PE" u="sng" dirty="0">
              <a:solidFill>
                <a:srgbClr val="FF0000"/>
              </a:solidFill>
              <a:latin typeface="Times New Roman" panose="02020603050405020304" pitchFamily="18" charset="0"/>
              <a:cs typeface="Times New Roman" panose="02020603050405020304" pitchFamily="18" charset="0"/>
            </a:endParaRPr>
          </a:p>
          <a:p>
            <a:pPr lvl="1" eaLnBrk="1" hangingPunct="1"/>
            <a:r>
              <a:rPr lang="en-US" altLang="es-PE" u="sng" dirty="0">
                <a:solidFill>
                  <a:srgbClr val="FF0000"/>
                </a:solidFill>
                <a:latin typeface="Times New Roman" panose="02020603050405020304" pitchFamily="18" charset="0"/>
                <a:cs typeface="Times New Roman" panose="02020603050405020304" pitchFamily="18" charset="0"/>
              </a:rPr>
              <a:t>Analytical Solutions</a:t>
            </a:r>
          </a:p>
          <a:p>
            <a:pPr lvl="2" eaLnBrk="1" hangingPunct="1"/>
            <a:r>
              <a:rPr lang="en-US" altLang="es-PE" dirty="0">
                <a:solidFill>
                  <a:srgbClr val="0033CC"/>
                </a:solidFill>
                <a:latin typeface="Times New Roman" panose="02020603050405020304" pitchFamily="18" charset="0"/>
                <a:cs typeface="Times New Roman" panose="02020603050405020304" pitchFamily="18" charset="0"/>
              </a:rPr>
              <a:t>Possible for special equations only</a:t>
            </a:r>
            <a:endParaRPr lang="en-US" altLang="es-PE" dirty="0">
              <a:latin typeface="Times New Roman" panose="02020603050405020304" pitchFamily="18" charset="0"/>
              <a:cs typeface="Times New Roman" panose="02020603050405020304" pitchFamily="18" charset="0"/>
            </a:endParaRPr>
          </a:p>
          <a:p>
            <a:pPr lvl="1" eaLnBrk="1" hangingPunct="1"/>
            <a:r>
              <a:rPr lang="en-US" altLang="es-PE" u="sng" dirty="0">
                <a:solidFill>
                  <a:srgbClr val="FF0000"/>
                </a:solidFill>
                <a:latin typeface="Times New Roman" panose="02020603050405020304" pitchFamily="18" charset="0"/>
                <a:cs typeface="Times New Roman" panose="02020603050405020304" pitchFamily="18" charset="0"/>
              </a:rPr>
              <a:t>Graphical Solutions</a:t>
            </a:r>
          </a:p>
          <a:p>
            <a:pPr lvl="2" eaLnBrk="1" hangingPunct="1"/>
            <a:r>
              <a:rPr lang="en-US" altLang="es-PE" dirty="0">
                <a:solidFill>
                  <a:srgbClr val="0033CC"/>
                </a:solidFill>
                <a:latin typeface="Times New Roman" panose="02020603050405020304" pitchFamily="18" charset="0"/>
                <a:cs typeface="Times New Roman" panose="02020603050405020304" pitchFamily="18" charset="0"/>
              </a:rPr>
              <a:t>Useful for providing initial guesses for other methods </a:t>
            </a:r>
            <a:endParaRPr lang="en-US" altLang="es-PE" dirty="0">
              <a:latin typeface="Times New Roman" panose="02020603050405020304" pitchFamily="18" charset="0"/>
              <a:cs typeface="Times New Roman" panose="02020603050405020304" pitchFamily="18" charset="0"/>
            </a:endParaRPr>
          </a:p>
          <a:p>
            <a:pPr lvl="1" eaLnBrk="1" hangingPunct="1"/>
            <a:r>
              <a:rPr lang="en-US" altLang="es-PE" u="sng" dirty="0">
                <a:solidFill>
                  <a:srgbClr val="FF0000"/>
                </a:solidFill>
                <a:latin typeface="Times New Roman" panose="02020603050405020304" pitchFamily="18" charset="0"/>
                <a:cs typeface="Times New Roman" panose="02020603050405020304" pitchFamily="18" charset="0"/>
              </a:rPr>
              <a:t>Numerical Solutions</a:t>
            </a:r>
          </a:p>
          <a:p>
            <a:pPr lvl="2" eaLnBrk="1" hangingPunct="1"/>
            <a:r>
              <a:rPr lang="en-US" altLang="es-PE" dirty="0">
                <a:latin typeface="Times New Roman" panose="02020603050405020304" pitchFamily="18" charset="0"/>
                <a:cs typeface="Times New Roman" panose="02020603050405020304" pitchFamily="18" charset="0"/>
              </a:rPr>
              <a:t>Open methods</a:t>
            </a:r>
          </a:p>
          <a:p>
            <a:pPr lvl="2" eaLnBrk="1" hangingPunct="1"/>
            <a:r>
              <a:rPr lang="en-US" altLang="es-PE" dirty="0">
                <a:latin typeface="Times New Roman" panose="02020603050405020304" pitchFamily="18" charset="0"/>
                <a:cs typeface="Times New Roman" panose="02020603050405020304" pitchFamily="18" charset="0"/>
              </a:rPr>
              <a:t>Bracketing methods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a:extLst>
              <a:ext uri="{FF2B5EF4-FFF2-40B4-BE49-F238E27FC236}">
                <a16:creationId xmlns:a16="http://schemas.microsoft.com/office/drawing/2014/main" id="{80CB22C7-3DA4-4167-B634-FDECED93DA15}"/>
              </a:ext>
            </a:extLst>
          </p:cNvPr>
          <p:cNvSpPr>
            <a:spLocks noGrp="1" noChangeArrowheads="1"/>
          </p:cNvSpPr>
          <p:nvPr>
            <p:ph type="title"/>
          </p:nvPr>
        </p:nvSpPr>
        <p:spPr/>
        <p:txBody>
          <a:bodyPr/>
          <a:lstStyle/>
          <a:p>
            <a:pPr eaLnBrk="1" hangingPunct="1"/>
            <a:r>
              <a:rPr lang="en-US" altLang="es-PE" sz="4000" dirty="0">
                <a:latin typeface="Times New Roman" panose="02020603050405020304" pitchFamily="18" charset="0"/>
                <a:cs typeface="Times New Roman" panose="02020603050405020304" pitchFamily="18" charset="0"/>
              </a:rPr>
              <a:t>1. Analytical Methods</a:t>
            </a:r>
            <a:endParaRPr lang="en-US" altLang="es-PE" sz="3600" dirty="0">
              <a:solidFill>
                <a:srgbClr val="FF0000"/>
              </a:solidFill>
              <a:latin typeface="Times New Roman" panose="02020603050405020304" pitchFamily="18" charset="0"/>
              <a:cs typeface="Times New Roman" panose="02020603050405020304" pitchFamily="18" charset="0"/>
            </a:endParaRPr>
          </a:p>
        </p:txBody>
      </p:sp>
      <p:sp>
        <p:nvSpPr>
          <p:cNvPr id="7175" name="Rectangle 3">
            <a:extLst>
              <a:ext uri="{FF2B5EF4-FFF2-40B4-BE49-F238E27FC236}">
                <a16:creationId xmlns:a16="http://schemas.microsoft.com/office/drawing/2014/main" id="{E86AB9E0-782D-4FA2-9FAD-3B4E4E1CBE5F}"/>
              </a:ext>
            </a:extLst>
          </p:cNvPr>
          <p:cNvSpPr>
            <a:spLocks noGrp="1" noChangeArrowheads="1"/>
          </p:cNvSpPr>
          <p:nvPr>
            <p:ph type="body" sz="half" idx="1"/>
          </p:nvPr>
        </p:nvSpPr>
        <p:spPr>
          <a:xfrm>
            <a:off x="457200" y="1600200"/>
            <a:ext cx="8077200" cy="4530725"/>
          </a:xfrm>
        </p:spPr>
        <p:txBody>
          <a:bodyPr/>
          <a:lstStyle/>
          <a:p>
            <a:pPr eaLnBrk="1" hangingPunct="1">
              <a:buFont typeface="Wingdings" panose="05000000000000000000" pitchFamily="2" charset="2"/>
              <a:buNone/>
            </a:pPr>
            <a:r>
              <a:rPr lang="en-US" altLang="es-PE" sz="2400" dirty="0">
                <a:latin typeface="Times New Roman" panose="02020603050405020304" pitchFamily="18" charset="0"/>
                <a:cs typeface="Times New Roman" panose="02020603050405020304" pitchFamily="18" charset="0"/>
              </a:rPr>
              <a:t>	Analytical Solutions are available for special equations only. </a:t>
            </a:r>
          </a:p>
          <a:p>
            <a:pPr eaLnBrk="1" hangingPunct="1"/>
            <a:endParaRPr lang="en-US" altLang="es-PE" sz="2400" dirty="0">
              <a:latin typeface="Times New Roman" panose="02020603050405020304" pitchFamily="18" charset="0"/>
              <a:cs typeface="Times New Roman" panose="02020603050405020304" pitchFamily="18" charset="0"/>
            </a:endParaRPr>
          </a:p>
          <a:p>
            <a:pPr eaLnBrk="1" hangingPunct="1"/>
            <a:endParaRPr lang="en-US" altLang="es-PE" sz="2400" dirty="0">
              <a:latin typeface="Times New Roman" panose="02020603050405020304" pitchFamily="18" charset="0"/>
              <a:cs typeface="Times New Roman" panose="02020603050405020304" pitchFamily="18" charset="0"/>
            </a:endParaRPr>
          </a:p>
          <a:p>
            <a:pPr eaLnBrk="1" hangingPunct="1"/>
            <a:endParaRPr lang="en-US" altLang="es-PE" sz="2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altLang="es-PE" sz="2400" dirty="0">
                <a:latin typeface="Times New Roman" panose="02020603050405020304" pitchFamily="18" charset="0"/>
                <a:cs typeface="Times New Roman" panose="02020603050405020304" pitchFamily="18" charset="0"/>
              </a:rPr>
              <a:t>   </a:t>
            </a:r>
          </a:p>
          <a:p>
            <a:pPr eaLnBrk="1" hangingPunct="1">
              <a:buFont typeface="Wingdings" panose="05000000000000000000" pitchFamily="2" charset="2"/>
              <a:buNone/>
            </a:pPr>
            <a:r>
              <a:rPr lang="en-US" altLang="es-PE" sz="2400" dirty="0">
                <a:latin typeface="Times New Roman" panose="02020603050405020304" pitchFamily="18" charset="0"/>
                <a:cs typeface="Times New Roman" panose="02020603050405020304" pitchFamily="18" charset="0"/>
              </a:rPr>
              <a:t>   </a:t>
            </a:r>
          </a:p>
        </p:txBody>
      </p:sp>
      <p:graphicFrame>
        <p:nvGraphicFramePr>
          <p:cNvPr id="7170" name="Object 4">
            <a:extLst>
              <a:ext uri="{FF2B5EF4-FFF2-40B4-BE49-F238E27FC236}">
                <a16:creationId xmlns:a16="http://schemas.microsoft.com/office/drawing/2014/main" id="{D8B37434-6E2D-438F-9A6E-DBD8BD92033B}"/>
              </a:ext>
            </a:extLst>
          </p:cNvPr>
          <p:cNvGraphicFramePr>
            <a:graphicFrameLocks noGrp="1" noChangeAspect="1"/>
          </p:cNvGraphicFramePr>
          <p:nvPr>
            <p:ph sz="quarter" idx="2"/>
            <p:extLst>
              <p:ext uri="{D42A27DB-BD31-4B8C-83A1-F6EECF244321}">
                <p14:modId xmlns:p14="http://schemas.microsoft.com/office/powerpoint/2010/main" val="4124386837"/>
              </p:ext>
            </p:extLst>
          </p:nvPr>
        </p:nvGraphicFramePr>
        <p:xfrm>
          <a:off x="811823" y="2616200"/>
          <a:ext cx="6019800" cy="1625600"/>
        </p:xfrm>
        <a:graphic>
          <a:graphicData uri="http://schemas.openxmlformats.org/presentationml/2006/ole">
            <mc:AlternateContent xmlns:mc="http://schemas.openxmlformats.org/markup-compatibility/2006">
              <mc:Choice xmlns:v="urn:schemas-microsoft-com:vml" Requires="v">
                <p:oleObj spid="_x0000_s3074" name="Equation" r:id="rId4" imgW="2539800" imgH="685800" progId="Equation.3">
                  <p:embed/>
                </p:oleObj>
              </mc:Choice>
              <mc:Fallback>
                <p:oleObj name="Equation" r:id="rId4" imgW="2539800" imgH="685800" progId="Equation.3">
                  <p:embed/>
                  <p:pic>
                    <p:nvPicPr>
                      <p:cNvPr id="7170" name="Object 4">
                        <a:extLst>
                          <a:ext uri="{FF2B5EF4-FFF2-40B4-BE49-F238E27FC236}">
                            <a16:creationId xmlns:a16="http://schemas.microsoft.com/office/drawing/2014/main" id="{D8B37434-6E2D-438F-9A6E-DBD8BD9203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823" y="2616200"/>
                        <a:ext cx="6019800"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5">
            <a:extLst>
              <a:ext uri="{FF2B5EF4-FFF2-40B4-BE49-F238E27FC236}">
                <a16:creationId xmlns:a16="http://schemas.microsoft.com/office/drawing/2014/main" id="{AA4B4997-37D0-4F22-9426-A685B4D1D72C}"/>
              </a:ext>
            </a:extLst>
          </p:cNvPr>
          <p:cNvGraphicFramePr>
            <a:graphicFrameLocks noGrp="1" noChangeAspect="1"/>
          </p:cNvGraphicFramePr>
          <p:nvPr>
            <p:ph sz="quarter" idx="3"/>
          </p:nvPr>
        </p:nvGraphicFramePr>
        <p:xfrm>
          <a:off x="990600" y="4973638"/>
          <a:ext cx="7924800" cy="550862"/>
        </p:xfrm>
        <a:graphic>
          <a:graphicData uri="http://schemas.openxmlformats.org/presentationml/2006/ole">
            <mc:AlternateContent xmlns:mc="http://schemas.openxmlformats.org/markup-compatibility/2006">
              <mc:Choice xmlns:v="urn:schemas-microsoft-com:vml" Requires="v">
                <p:oleObj spid="_x0000_s3075" name="Equation" r:id="rId6" imgW="3288960" imgH="228600" progId="Equation.3">
                  <p:embed/>
                </p:oleObj>
              </mc:Choice>
              <mc:Fallback>
                <p:oleObj name="Equation" r:id="rId6" imgW="3288960" imgH="228600" progId="Equation.3">
                  <p:embed/>
                  <p:pic>
                    <p:nvPicPr>
                      <p:cNvPr id="7171" name="Object 5">
                        <a:extLst>
                          <a:ext uri="{FF2B5EF4-FFF2-40B4-BE49-F238E27FC236}">
                            <a16:creationId xmlns:a16="http://schemas.microsoft.com/office/drawing/2014/main" id="{AA4B4997-37D0-4F22-9426-A685B4D1D7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973638"/>
                        <a:ext cx="7924800"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a:extLst>
              <a:ext uri="{FF2B5EF4-FFF2-40B4-BE49-F238E27FC236}">
                <a16:creationId xmlns:a16="http://schemas.microsoft.com/office/drawing/2014/main" id="{32BA1662-7187-4870-ADC6-FFDA4F61BE10}"/>
              </a:ext>
            </a:extLst>
          </p:cNvPr>
          <p:cNvSpPr>
            <a:spLocks noGrp="1" noChangeArrowheads="1"/>
          </p:cNvSpPr>
          <p:nvPr>
            <p:ph type="title"/>
          </p:nvPr>
        </p:nvSpPr>
        <p:spPr/>
        <p:txBody>
          <a:bodyPr/>
          <a:lstStyle/>
          <a:p>
            <a:pPr eaLnBrk="1" hangingPunct="1"/>
            <a:r>
              <a:rPr lang="en-US" altLang="es-PE" dirty="0">
                <a:latin typeface="Times New Roman" panose="02020603050405020304" pitchFamily="18" charset="0"/>
                <a:cs typeface="Times New Roman" panose="02020603050405020304" pitchFamily="18" charset="0"/>
              </a:rPr>
              <a:t>2. Graphical Methods</a:t>
            </a:r>
          </a:p>
        </p:txBody>
      </p:sp>
      <p:sp>
        <p:nvSpPr>
          <p:cNvPr id="8200" name="Rectangle 3">
            <a:extLst>
              <a:ext uri="{FF2B5EF4-FFF2-40B4-BE49-F238E27FC236}">
                <a16:creationId xmlns:a16="http://schemas.microsoft.com/office/drawing/2014/main" id="{6B9155C1-AEE4-4F4D-B8A1-6C68B3B993C3}"/>
              </a:ext>
            </a:extLst>
          </p:cNvPr>
          <p:cNvSpPr>
            <a:spLocks noGrp="1" noChangeArrowheads="1"/>
          </p:cNvSpPr>
          <p:nvPr>
            <p:ph type="body" sz="half" idx="1"/>
          </p:nvPr>
        </p:nvSpPr>
        <p:spPr>
          <a:xfrm>
            <a:off x="457200" y="1443037"/>
            <a:ext cx="7924800" cy="1243013"/>
          </a:xfrm>
        </p:spPr>
        <p:txBody>
          <a:bodyPr/>
          <a:lstStyle/>
          <a:p>
            <a:pPr marL="0" indent="0" eaLnBrk="1" hangingPunct="1">
              <a:buNone/>
            </a:pPr>
            <a:r>
              <a:rPr lang="en-US" altLang="es-PE" sz="2400" dirty="0">
                <a:latin typeface="Times New Roman" panose="02020603050405020304" pitchFamily="18" charset="0"/>
                <a:cs typeface="Times New Roman" panose="02020603050405020304" pitchFamily="18" charset="0"/>
              </a:rPr>
              <a:t>First Way:</a:t>
            </a:r>
          </a:p>
          <a:p>
            <a:pPr eaLnBrk="1" hangingPunct="1"/>
            <a:r>
              <a:rPr lang="en-US" altLang="es-PE" sz="2400" dirty="0">
                <a:latin typeface="Times New Roman" panose="02020603050405020304" pitchFamily="18" charset="0"/>
                <a:cs typeface="Times New Roman" panose="02020603050405020304" pitchFamily="18" charset="0"/>
              </a:rPr>
              <a:t>Graphical methods are useful to provide an initial guess to be used by other methods.</a:t>
            </a:r>
          </a:p>
          <a:p>
            <a:pPr eaLnBrk="1" hangingPunct="1"/>
            <a:endParaRPr lang="en-US" altLang="es-PE" sz="2400" dirty="0">
              <a:latin typeface="Times New Roman" panose="02020603050405020304" pitchFamily="18" charset="0"/>
              <a:cs typeface="Times New Roman" panose="02020603050405020304" pitchFamily="18" charset="0"/>
            </a:endParaRPr>
          </a:p>
        </p:txBody>
      </p:sp>
      <p:graphicFrame>
        <p:nvGraphicFramePr>
          <p:cNvPr id="8194" name="Object 4">
            <a:extLst>
              <a:ext uri="{FF2B5EF4-FFF2-40B4-BE49-F238E27FC236}">
                <a16:creationId xmlns:a16="http://schemas.microsoft.com/office/drawing/2014/main" id="{B4CE4825-317C-4081-AD6F-611D9A1E2ABA}"/>
              </a:ext>
            </a:extLst>
          </p:cNvPr>
          <p:cNvGraphicFramePr>
            <a:graphicFrameLocks noGrp="1" noChangeAspect="1"/>
          </p:cNvGraphicFramePr>
          <p:nvPr>
            <p:ph sz="quarter" idx="2"/>
          </p:nvPr>
        </p:nvGraphicFramePr>
        <p:xfrm>
          <a:off x="914400" y="3078163"/>
          <a:ext cx="2708275" cy="2400300"/>
        </p:xfrm>
        <a:graphic>
          <a:graphicData uri="http://schemas.openxmlformats.org/presentationml/2006/ole">
            <mc:AlternateContent xmlns:mc="http://schemas.openxmlformats.org/markup-compatibility/2006">
              <mc:Choice xmlns:v="urn:schemas-microsoft-com:vml" Requires="v">
                <p:oleObj spid="_x0000_s4098" name="Equation" r:id="rId4" imgW="1002960" imgH="888840" progId="Equation.3">
                  <p:embed/>
                </p:oleObj>
              </mc:Choice>
              <mc:Fallback>
                <p:oleObj name="Equation" r:id="rId4" imgW="1002960" imgH="888840" progId="Equation.3">
                  <p:embed/>
                  <p:pic>
                    <p:nvPicPr>
                      <p:cNvPr id="8194" name="Object 4">
                        <a:extLst>
                          <a:ext uri="{FF2B5EF4-FFF2-40B4-BE49-F238E27FC236}">
                            <a16:creationId xmlns:a16="http://schemas.microsoft.com/office/drawing/2014/main" id="{B4CE4825-317C-4081-AD6F-611D9A1E2A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078163"/>
                        <a:ext cx="2708275" cy="240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 name="Line 5">
            <a:extLst>
              <a:ext uri="{FF2B5EF4-FFF2-40B4-BE49-F238E27FC236}">
                <a16:creationId xmlns:a16="http://schemas.microsoft.com/office/drawing/2014/main" id="{61243379-4D0C-47D5-89DB-14A9C4B09F9F}"/>
              </a:ext>
            </a:extLst>
          </p:cNvPr>
          <p:cNvSpPr>
            <a:spLocks noChangeShapeType="1"/>
          </p:cNvSpPr>
          <p:nvPr/>
        </p:nvSpPr>
        <p:spPr bwMode="auto">
          <a:xfrm>
            <a:off x="5334000" y="5334000"/>
            <a:ext cx="3124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8202" name="Line 6">
            <a:extLst>
              <a:ext uri="{FF2B5EF4-FFF2-40B4-BE49-F238E27FC236}">
                <a16:creationId xmlns:a16="http://schemas.microsoft.com/office/drawing/2014/main" id="{620E10E5-D0B5-4B2F-9F59-C60C486B5B4C}"/>
              </a:ext>
            </a:extLst>
          </p:cNvPr>
          <p:cNvSpPr>
            <a:spLocks noChangeShapeType="1"/>
          </p:cNvSpPr>
          <p:nvPr/>
        </p:nvSpPr>
        <p:spPr bwMode="auto">
          <a:xfrm flipV="1">
            <a:off x="6096000" y="3352800"/>
            <a:ext cx="0" cy="2590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8203" name="Freeform 7">
            <a:extLst>
              <a:ext uri="{FF2B5EF4-FFF2-40B4-BE49-F238E27FC236}">
                <a16:creationId xmlns:a16="http://schemas.microsoft.com/office/drawing/2014/main" id="{4F675258-E157-4A98-8945-AE4BCF976C29}"/>
              </a:ext>
            </a:extLst>
          </p:cNvPr>
          <p:cNvSpPr>
            <a:spLocks/>
          </p:cNvSpPr>
          <p:nvPr/>
        </p:nvSpPr>
        <p:spPr bwMode="auto">
          <a:xfrm>
            <a:off x="5181600" y="3082925"/>
            <a:ext cx="3200400" cy="2174875"/>
          </a:xfrm>
          <a:custGeom>
            <a:avLst/>
            <a:gdLst>
              <a:gd name="T0" fmla="*/ 0 w 2054"/>
              <a:gd name="T1" fmla="*/ 0 h 1370"/>
              <a:gd name="T2" fmla="*/ 2147483647 w 2054"/>
              <a:gd name="T3" fmla="*/ 2147483647 h 1370"/>
              <a:gd name="T4" fmla="*/ 2147483647 w 2054"/>
              <a:gd name="T5" fmla="*/ 2147483647 h 1370"/>
              <a:gd name="T6" fmla="*/ 2147483647 w 2054"/>
              <a:gd name="T7" fmla="*/ 2147483647 h 1370"/>
              <a:gd name="T8" fmla="*/ 2147483647 w 2054"/>
              <a:gd name="T9" fmla="*/ 2147483647 h 1370"/>
              <a:gd name="T10" fmla="*/ 2147483647 w 2054"/>
              <a:gd name="T11" fmla="*/ 2147483647 h 1370"/>
              <a:gd name="T12" fmla="*/ 2147483647 w 2054"/>
              <a:gd name="T13" fmla="*/ 2147483647 h 1370"/>
              <a:gd name="T14" fmla="*/ 0 60000 65536"/>
              <a:gd name="T15" fmla="*/ 0 60000 65536"/>
              <a:gd name="T16" fmla="*/ 0 60000 65536"/>
              <a:gd name="T17" fmla="*/ 0 60000 65536"/>
              <a:gd name="T18" fmla="*/ 0 60000 65536"/>
              <a:gd name="T19" fmla="*/ 0 60000 65536"/>
              <a:gd name="T20" fmla="*/ 0 60000 65536"/>
              <a:gd name="T21" fmla="*/ 0 w 2054"/>
              <a:gd name="T22" fmla="*/ 0 h 1370"/>
              <a:gd name="T23" fmla="*/ 2054 w 2054"/>
              <a:gd name="T24" fmla="*/ 1370 h 13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54" h="1370">
                <a:moveTo>
                  <a:pt x="0" y="0"/>
                </a:moveTo>
                <a:cubicBezTo>
                  <a:pt x="31" y="70"/>
                  <a:pt x="119" y="292"/>
                  <a:pt x="193" y="418"/>
                </a:cubicBezTo>
                <a:cubicBezTo>
                  <a:pt x="267" y="544"/>
                  <a:pt x="354" y="655"/>
                  <a:pt x="444" y="754"/>
                </a:cubicBezTo>
                <a:cubicBezTo>
                  <a:pt x="534" y="853"/>
                  <a:pt x="619" y="937"/>
                  <a:pt x="732" y="1012"/>
                </a:cubicBezTo>
                <a:cubicBezTo>
                  <a:pt x="845" y="1087"/>
                  <a:pt x="981" y="1152"/>
                  <a:pt x="1124" y="1202"/>
                </a:cubicBezTo>
                <a:cubicBezTo>
                  <a:pt x="1267" y="1252"/>
                  <a:pt x="1434" y="1286"/>
                  <a:pt x="1589" y="1314"/>
                </a:cubicBezTo>
                <a:cubicBezTo>
                  <a:pt x="1744" y="1342"/>
                  <a:pt x="1976" y="1361"/>
                  <a:pt x="2054" y="137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8204" name="Line 8">
            <a:extLst>
              <a:ext uri="{FF2B5EF4-FFF2-40B4-BE49-F238E27FC236}">
                <a16:creationId xmlns:a16="http://schemas.microsoft.com/office/drawing/2014/main" id="{63EC8FBF-980B-4306-A4DE-98D6EC67D9EA}"/>
              </a:ext>
            </a:extLst>
          </p:cNvPr>
          <p:cNvSpPr>
            <a:spLocks noChangeShapeType="1"/>
          </p:cNvSpPr>
          <p:nvPr/>
        </p:nvSpPr>
        <p:spPr bwMode="auto">
          <a:xfrm flipV="1">
            <a:off x="5105400" y="3810000"/>
            <a:ext cx="2971800" cy="228600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graphicFrame>
        <p:nvGraphicFramePr>
          <p:cNvPr id="8195" name="Object 9">
            <a:extLst>
              <a:ext uri="{FF2B5EF4-FFF2-40B4-BE49-F238E27FC236}">
                <a16:creationId xmlns:a16="http://schemas.microsoft.com/office/drawing/2014/main" id="{82EB2FC5-F1CA-4A92-8846-BDDD5CBF4FE7}"/>
              </a:ext>
            </a:extLst>
          </p:cNvPr>
          <p:cNvGraphicFramePr>
            <a:graphicFrameLocks noGrp="1" noChangeAspect="1"/>
          </p:cNvGraphicFramePr>
          <p:nvPr>
            <p:ph sz="quarter" idx="3"/>
          </p:nvPr>
        </p:nvGraphicFramePr>
        <p:xfrm>
          <a:off x="5321300" y="2809875"/>
          <a:ext cx="698500" cy="771525"/>
        </p:xfrm>
        <a:graphic>
          <a:graphicData uri="http://schemas.openxmlformats.org/presentationml/2006/ole">
            <mc:AlternateContent xmlns:mc="http://schemas.openxmlformats.org/markup-compatibility/2006">
              <mc:Choice xmlns:v="urn:schemas-microsoft-com:vml" Requires="v">
                <p:oleObj spid="_x0000_s4099" name="Equation" r:id="rId6" imgW="241200" imgH="228600" progId="Equation.3">
                  <p:embed/>
                </p:oleObj>
              </mc:Choice>
              <mc:Fallback>
                <p:oleObj name="Equation" r:id="rId6" imgW="241200" imgH="228600" progId="Equation.3">
                  <p:embed/>
                  <p:pic>
                    <p:nvPicPr>
                      <p:cNvPr id="8195" name="Object 9">
                        <a:extLst>
                          <a:ext uri="{FF2B5EF4-FFF2-40B4-BE49-F238E27FC236}">
                            <a16:creationId xmlns:a16="http://schemas.microsoft.com/office/drawing/2014/main" id="{82EB2FC5-F1CA-4A92-8846-BDDD5CBF4F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1300" y="2809875"/>
                        <a:ext cx="6985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10">
            <a:extLst>
              <a:ext uri="{FF2B5EF4-FFF2-40B4-BE49-F238E27FC236}">
                <a16:creationId xmlns:a16="http://schemas.microsoft.com/office/drawing/2014/main" id="{8D5C0D5B-CE20-4117-B612-D37BACC04A8C}"/>
              </a:ext>
            </a:extLst>
          </p:cNvPr>
          <p:cNvGraphicFramePr>
            <a:graphicFrameLocks noChangeAspect="1"/>
          </p:cNvGraphicFramePr>
          <p:nvPr/>
        </p:nvGraphicFramePr>
        <p:xfrm>
          <a:off x="7924800" y="4038600"/>
          <a:ext cx="341313" cy="374650"/>
        </p:xfrm>
        <a:graphic>
          <a:graphicData uri="http://schemas.openxmlformats.org/presentationml/2006/ole">
            <mc:AlternateContent xmlns:mc="http://schemas.openxmlformats.org/markup-compatibility/2006">
              <mc:Choice xmlns:v="urn:schemas-microsoft-com:vml" Requires="v">
                <p:oleObj spid="_x0000_s4100" name="Equation" r:id="rId8" imgW="126720" imgH="139680" progId="Equation.3">
                  <p:embed/>
                </p:oleObj>
              </mc:Choice>
              <mc:Fallback>
                <p:oleObj name="Equation" r:id="rId8" imgW="126720" imgH="139680" progId="Equation.3">
                  <p:embed/>
                  <p:pic>
                    <p:nvPicPr>
                      <p:cNvPr id="8196" name="Object 10">
                        <a:extLst>
                          <a:ext uri="{FF2B5EF4-FFF2-40B4-BE49-F238E27FC236}">
                            <a16:creationId xmlns:a16="http://schemas.microsoft.com/office/drawing/2014/main" id="{8D5C0D5B-CE20-4117-B612-D37BACC04A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4800" y="4038600"/>
                        <a:ext cx="34131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5" name="Oval 11">
            <a:extLst>
              <a:ext uri="{FF2B5EF4-FFF2-40B4-BE49-F238E27FC236}">
                <a16:creationId xmlns:a16="http://schemas.microsoft.com/office/drawing/2014/main" id="{59B06B83-8974-40FB-9461-19F487270F79}"/>
              </a:ext>
            </a:extLst>
          </p:cNvPr>
          <p:cNvSpPr>
            <a:spLocks noChangeArrowheads="1"/>
          </p:cNvSpPr>
          <p:nvPr/>
        </p:nvSpPr>
        <p:spPr bwMode="auto">
          <a:xfrm>
            <a:off x="6629400" y="4876800"/>
            <a:ext cx="76200" cy="76200"/>
          </a:xfrm>
          <a:prstGeom prst="ellipse">
            <a:avLst/>
          </a:prstGeom>
          <a:solidFill>
            <a:srgbClr val="BCB9FD"/>
          </a:solidFill>
          <a:ln w="9525" algn="ctr">
            <a:solidFill>
              <a:schemeClr val="bg1"/>
            </a:solidFill>
            <a:round/>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s-PE" altLang="es-PE">
              <a:latin typeface="Times New Roman" panose="02020603050405020304" pitchFamily="18" charset="0"/>
              <a:cs typeface="Times New Roman" panose="02020603050405020304" pitchFamily="18" charset="0"/>
            </a:endParaRPr>
          </a:p>
        </p:txBody>
      </p:sp>
      <p:sp>
        <p:nvSpPr>
          <p:cNvPr id="8206" name="AutoShape 12">
            <a:extLst>
              <a:ext uri="{FF2B5EF4-FFF2-40B4-BE49-F238E27FC236}">
                <a16:creationId xmlns:a16="http://schemas.microsoft.com/office/drawing/2014/main" id="{E3578598-8F8A-4D50-9E55-542C0C1A02D4}"/>
              </a:ext>
            </a:extLst>
          </p:cNvPr>
          <p:cNvSpPr>
            <a:spLocks noChangeArrowheads="1"/>
          </p:cNvSpPr>
          <p:nvPr/>
        </p:nvSpPr>
        <p:spPr bwMode="auto">
          <a:xfrm>
            <a:off x="6553200" y="3810000"/>
            <a:ext cx="152400" cy="914400"/>
          </a:xfrm>
          <a:prstGeom prst="downArrow">
            <a:avLst>
              <a:gd name="adj1" fmla="val 50000"/>
              <a:gd name="adj2" fmla="val 150000"/>
            </a:avLst>
          </a:prstGeom>
          <a:solidFill>
            <a:srgbClr val="FF00FF"/>
          </a:solidFill>
          <a:ln w="9525" algn="ctr">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endParaRPr lang="es-PE" altLang="es-PE">
              <a:latin typeface="Times New Roman" panose="02020603050405020304" pitchFamily="18" charset="0"/>
              <a:cs typeface="Times New Roman" panose="02020603050405020304" pitchFamily="18" charset="0"/>
            </a:endParaRPr>
          </a:p>
        </p:txBody>
      </p:sp>
      <p:sp>
        <p:nvSpPr>
          <p:cNvPr id="8207" name="Text Box 13">
            <a:extLst>
              <a:ext uri="{FF2B5EF4-FFF2-40B4-BE49-F238E27FC236}">
                <a16:creationId xmlns:a16="http://schemas.microsoft.com/office/drawing/2014/main" id="{4CC7A1B3-87C2-4C00-8465-BF3B1121B7CE}"/>
              </a:ext>
            </a:extLst>
          </p:cNvPr>
          <p:cNvSpPr txBox="1">
            <a:spLocks noChangeArrowheads="1"/>
          </p:cNvSpPr>
          <p:nvPr/>
        </p:nvSpPr>
        <p:spPr bwMode="auto">
          <a:xfrm>
            <a:off x="5867400" y="34432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altLang="es-PE">
                <a:latin typeface="Times New Roman" panose="02020603050405020304" pitchFamily="18" charset="0"/>
                <a:cs typeface="Times New Roman" panose="02020603050405020304" pitchFamily="18" charset="0"/>
              </a:rPr>
              <a:t>Root</a:t>
            </a:r>
          </a:p>
        </p:txBody>
      </p:sp>
      <p:sp>
        <p:nvSpPr>
          <p:cNvPr id="8208" name="Line 14">
            <a:extLst>
              <a:ext uri="{FF2B5EF4-FFF2-40B4-BE49-F238E27FC236}">
                <a16:creationId xmlns:a16="http://schemas.microsoft.com/office/drawing/2014/main" id="{8A5450DE-9A88-400A-BFE2-0F1066C63D0B}"/>
              </a:ext>
            </a:extLst>
          </p:cNvPr>
          <p:cNvSpPr>
            <a:spLocks noChangeShapeType="1"/>
          </p:cNvSpPr>
          <p:nvPr/>
        </p:nvSpPr>
        <p:spPr bwMode="auto">
          <a:xfrm>
            <a:off x="6019800" y="36576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8209" name="Line 15">
            <a:extLst>
              <a:ext uri="{FF2B5EF4-FFF2-40B4-BE49-F238E27FC236}">
                <a16:creationId xmlns:a16="http://schemas.microsoft.com/office/drawing/2014/main" id="{0E0BDAB0-1CEE-4534-8F4A-C53D2D55B7A3}"/>
              </a:ext>
            </a:extLst>
          </p:cNvPr>
          <p:cNvSpPr>
            <a:spLocks noChangeShapeType="1"/>
          </p:cNvSpPr>
          <p:nvPr/>
        </p:nvSpPr>
        <p:spPr bwMode="auto">
          <a:xfrm>
            <a:off x="6019800" y="4495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8210" name="Line 16">
            <a:extLst>
              <a:ext uri="{FF2B5EF4-FFF2-40B4-BE49-F238E27FC236}">
                <a16:creationId xmlns:a16="http://schemas.microsoft.com/office/drawing/2014/main" id="{E8B276CC-CEF8-41EE-8547-7CCA94F36FEA}"/>
              </a:ext>
            </a:extLst>
          </p:cNvPr>
          <p:cNvSpPr>
            <a:spLocks noChangeShapeType="1"/>
          </p:cNvSpPr>
          <p:nvPr/>
        </p:nvSpPr>
        <p:spPr bwMode="auto">
          <a:xfrm>
            <a:off x="6934200" y="5257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8211" name="Line 17">
            <a:extLst>
              <a:ext uri="{FF2B5EF4-FFF2-40B4-BE49-F238E27FC236}">
                <a16:creationId xmlns:a16="http://schemas.microsoft.com/office/drawing/2014/main" id="{DD0F8656-4D2C-453F-8A7D-250282C3D125}"/>
              </a:ext>
            </a:extLst>
          </p:cNvPr>
          <p:cNvSpPr>
            <a:spLocks noChangeShapeType="1"/>
          </p:cNvSpPr>
          <p:nvPr/>
        </p:nvSpPr>
        <p:spPr bwMode="auto">
          <a:xfrm>
            <a:off x="7772400" y="52578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a:latin typeface="Times New Roman" panose="02020603050405020304" pitchFamily="18" charset="0"/>
              <a:cs typeface="Times New Roman" panose="02020603050405020304" pitchFamily="18" charset="0"/>
            </a:endParaRPr>
          </a:p>
        </p:txBody>
      </p:sp>
      <p:sp>
        <p:nvSpPr>
          <p:cNvPr id="8212" name="Text Box 18">
            <a:extLst>
              <a:ext uri="{FF2B5EF4-FFF2-40B4-BE49-F238E27FC236}">
                <a16:creationId xmlns:a16="http://schemas.microsoft.com/office/drawing/2014/main" id="{1361BF5F-C55E-4F8A-8F20-B2BC440E6532}"/>
              </a:ext>
            </a:extLst>
          </p:cNvPr>
          <p:cNvSpPr txBox="1">
            <a:spLocks noChangeArrowheads="1"/>
          </p:cNvSpPr>
          <p:nvPr/>
        </p:nvSpPr>
        <p:spPr bwMode="auto">
          <a:xfrm>
            <a:off x="6553200" y="53482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spcBef>
                <a:spcPct val="50000"/>
              </a:spcBef>
            </a:pPr>
            <a:r>
              <a:rPr lang="en-US" altLang="es-PE">
                <a:latin typeface="Times New Roman" panose="02020603050405020304" pitchFamily="18" charset="0"/>
                <a:cs typeface="Times New Roman" panose="02020603050405020304" pitchFamily="18" charset="0"/>
              </a:rPr>
              <a:t>1         2</a:t>
            </a:r>
          </a:p>
        </p:txBody>
      </p:sp>
      <p:sp>
        <p:nvSpPr>
          <p:cNvPr id="8213" name="Text Box 19">
            <a:extLst>
              <a:ext uri="{FF2B5EF4-FFF2-40B4-BE49-F238E27FC236}">
                <a16:creationId xmlns:a16="http://schemas.microsoft.com/office/drawing/2014/main" id="{7CA88938-6757-42B6-8096-5B09B4C23F45}"/>
              </a:ext>
            </a:extLst>
          </p:cNvPr>
          <p:cNvSpPr txBox="1">
            <a:spLocks noChangeArrowheads="1"/>
          </p:cNvSpPr>
          <p:nvPr/>
        </p:nvSpPr>
        <p:spPr bwMode="auto">
          <a:xfrm>
            <a:off x="5780859" y="3517900"/>
            <a:ext cx="30008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cs typeface="Arial" panose="020B0604020202020204" pitchFamily="34" charset="0"/>
              </a:defRPr>
            </a:lvl1pPr>
            <a:lvl2pPr marL="742950" indent="-285750" eaLnBrk="0" hangingPunct="0">
              <a:defRPr>
                <a:solidFill>
                  <a:schemeClr val="tx1"/>
                </a:solidFill>
                <a:latin typeface="Verdana" panose="020B0604030504040204" pitchFamily="34" charset="0"/>
                <a:cs typeface="Arial" panose="020B0604020202020204" pitchFamily="34" charset="0"/>
              </a:defRPr>
            </a:lvl2pPr>
            <a:lvl3pPr marL="1143000" indent="-228600" eaLnBrk="0" hangingPunct="0">
              <a:defRPr>
                <a:solidFill>
                  <a:schemeClr val="tx1"/>
                </a:solidFill>
                <a:latin typeface="Verdana" panose="020B0604030504040204" pitchFamily="34" charset="0"/>
                <a:cs typeface="Arial" panose="020B0604020202020204" pitchFamily="34" charset="0"/>
              </a:defRPr>
            </a:lvl3pPr>
            <a:lvl4pPr marL="1600200" indent="-228600" eaLnBrk="0" hangingPunct="0">
              <a:defRPr>
                <a:solidFill>
                  <a:schemeClr val="tx1"/>
                </a:solidFill>
                <a:latin typeface="Verdana" panose="020B0604030504040204" pitchFamily="34" charset="0"/>
                <a:cs typeface="Arial" panose="020B0604020202020204" pitchFamily="34" charset="0"/>
              </a:defRPr>
            </a:lvl4pPr>
            <a:lvl5pPr marL="2057400" indent="-228600" eaLnBrk="0" hangingPunct="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eaLnBrk="1" hangingPunct="1"/>
            <a:r>
              <a:rPr lang="en-US" altLang="es-PE">
                <a:latin typeface="Times New Roman" panose="02020603050405020304" pitchFamily="18" charset="0"/>
                <a:cs typeface="Times New Roman" panose="02020603050405020304" pitchFamily="18" charset="0"/>
              </a:rPr>
              <a:t>2</a:t>
            </a:r>
          </a:p>
          <a:p>
            <a:pPr algn="ctr" eaLnBrk="1" hangingPunct="1"/>
            <a:endParaRPr lang="en-US" altLang="es-PE">
              <a:latin typeface="Times New Roman" panose="02020603050405020304" pitchFamily="18" charset="0"/>
              <a:cs typeface="Times New Roman" panose="02020603050405020304" pitchFamily="18" charset="0"/>
            </a:endParaRPr>
          </a:p>
          <a:p>
            <a:pPr algn="ctr" eaLnBrk="1" hangingPunct="1"/>
            <a:endParaRPr lang="en-US" altLang="es-PE">
              <a:latin typeface="Times New Roman" panose="02020603050405020304" pitchFamily="18" charset="0"/>
              <a:cs typeface="Times New Roman" panose="02020603050405020304" pitchFamily="18" charset="0"/>
            </a:endParaRPr>
          </a:p>
          <a:p>
            <a:pPr algn="ctr" eaLnBrk="1" hangingPunct="1"/>
            <a:r>
              <a:rPr lang="en-US" altLang="es-PE">
                <a:latin typeface="Times New Roman" panose="02020603050405020304" pitchFamily="18" charset="0"/>
                <a:cs typeface="Times New Roman" panose="02020603050405020304" pitchFamily="18" charset="0"/>
              </a:rPr>
              <a:t>1</a:t>
            </a:r>
          </a:p>
          <a:p>
            <a:pPr algn="ctr" eaLnBrk="1" hangingPunct="1"/>
            <a:endParaRPr lang="en-US" altLang="es-PE">
              <a:latin typeface="Times New Roman" panose="02020603050405020304" pitchFamily="18" charset="0"/>
              <a:cs typeface="Times New Roman" panose="02020603050405020304" pitchFamily="18" charset="0"/>
            </a:endParaRPr>
          </a:p>
          <a:p>
            <a:pPr algn="ctr" eaLnBrk="1" hangingPunct="1"/>
            <a:endParaRPr lang="en-US" altLang="es-PE">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7FE9CC1A-F039-4DAD-9FA5-EA93B8645D54}"/>
              </a:ext>
            </a:extLst>
          </p:cNvPr>
          <p:cNvSpPr>
            <a:spLocks noGrp="1" noChangeArrowheads="1"/>
          </p:cNvSpPr>
          <p:nvPr>
            <p:ph type="body" idx="1"/>
          </p:nvPr>
        </p:nvSpPr>
        <p:spPr>
          <a:xfrm>
            <a:off x="96715" y="2066193"/>
            <a:ext cx="4703886" cy="3191607"/>
          </a:xfrm>
        </p:spPr>
        <p:txBody>
          <a:bodyPr>
            <a:noAutofit/>
          </a:bodyPr>
          <a:lstStyle/>
          <a:p>
            <a:pPr marL="609600" indent="-609600" algn="just" eaLnBrk="1" hangingPunct="1">
              <a:lnSpc>
                <a:spcPct val="90000"/>
              </a:lnSpc>
            </a:pPr>
            <a:r>
              <a:rPr lang="en-US" altLang="en-US" dirty="0">
                <a:latin typeface="Times New Roman" panose="02020603050405020304" pitchFamily="18" charset="0"/>
                <a:cs typeface="Times New Roman" panose="02020603050405020304" pitchFamily="18" charset="0"/>
              </a:rPr>
              <a:t>A simple method for obtaining the estimate of the root of the equation </a:t>
            </a:r>
            <a:r>
              <a:rPr lang="en-US" altLang="en-US" i="1" dirty="0">
                <a:latin typeface="Times New Roman" panose="02020603050405020304" pitchFamily="18" charset="0"/>
                <a:cs typeface="Times New Roman" panose="02020603050405020304" pitchFamily="18" charset="0"/>
              </a:rPr>
              <a:t>f(x)</a:t>
            </a:r>
            <a:r>
              <a:rPr lang="en-US" altLang="en-US" dirty="0">
                <a:latin typeface="Times New Roman" panose="02020603050405020304" pitchFamily="18" charset="0"/>
                <a:cs typeface="Times New Roman" panose="02020603050405020304" pitchFamily="18" charset="0"/>
              </a:rPr>
              <a:t>=0 is to make a plot of the function and observe where it crosses the </a:t>
            </a:r>
            <a:r>
              <a:rPr lang="en-US" altLang="en-US" i="1" dirty="0">
                <a:latin typeface="Times New Roman" panose="02020603050405020304" pitchFamily="18" charset="0"/>
                <a:cs typeface="Times New Roman" panose="02020603050405020304" pitchFamily="18" charset="0"/>
              </a:rPr>
              <a:t>x</a:t>
            </a:r>
            <a:r>
              <a:rPr lang="en-US" altLang="en-US" dirty="0">
                <a:latin typeface="Times New Roman" panose="02020603050405020304" pitchFamily="18" charset="0"/>
                <a:cs typeface="Times New Roman" panose="02020603050405020304" pitchFamily="18" charset="0"/>
              </a:rPr>
              <a:t>-axis.</a:t>
            </a:r>
          </a:p>
          <a:p>
            <a:pPr marL="609600" indent="-609600" algn="just" eaLnBrk="1" hangingPunct="1">
              <a:lnSpc>
                <a:spcPct val="90000"/>
              </a:lnSpc>
            </a:pPr>
            <a:r>
              <a:rPr lang="en-US" altLang="en-US" dirty="0">
                <a:latin typeface="Times New Roman" panose="02020603050405020304" pitchFamily="18" charset="0"/>
                <a:cs typeface="Times New Roman" panose="02020603050405020304" pitchFamily="18" charset="0"/>
              </a:rPr>
              <a:t>Graphing the function can also indicate where roots may be and where some root-finding methods may fail.</a:t>
            </a:r>
          </a:p>
        </p:txBody>
      </p:sp>
      <p:sp>
        <p:nvSpPr>
          <p:cNvPr id="7" name="Rectangle 2">
            <a:extLst>
              <a:ext uri="{FF2B5EF4-FFF2-40B4-BE49-F238E27FC236}">
                <a16:creationId xmlns:a16="http://schemas.microsoft.com/office/drawing/2014/main" id="{67D86474-F45B-4922-873E-76D091415F33}"/>
              </a:ext>
            </a:extLst>
          </p:cNvPr>
          <p:cNvSpPr>
            <a:spLocks noGrp="1" noChangeArrowheads="1"/>
          </p:cNvSpPr>
          <p:nvPr>
            <p:ph type="title"/>
          </p:nvPr>
        </p:nvSpPr>
        <p:spPr>
          <a:xfrm>
            <a:off x="219807" y="260228"/>
            <a:ext cx="8229600" cy="1139825"/>
          </a:xfrm>
        </p:spPr>
        <p:txBody>
          <a:bodyPr/>
          <a:lstStyle/>
          <a:p>
            <a:pPr eaLnBrk="1" hangingPunct="1"/>
            <a:r>
              <a:rPr lang="en-US" altLang="es-PE" dirty="0">
                <a:latin typeface="Times New Roman" panose="02020603050405020304" pitchFamily="18" charset="0"/>
                <a:cs typeface="Times New Roman" panose="02020603050405020304" pitchFamily="18" charset="0"/>
              </a:rPr>
              <a:t>2. Graphical Methods</a:t>
            </a:r>
          </a:p>
        </p:txBody>
      </p:sp>
      <p:sp>
        <p:nvSpPr>
          <p:cNvPr id="8" name="TextBox 7">
            <a:extLst>
              <a:ext uri="{FF2B5EF4-FFF2-40B4-BE49-F238E27FC236}">
                <a16:creationId xmlns:a16="http://schemas.microsoft.com/office/drawing/2014/main" id="{09E9EEB5-1E68-48CB-A333-4D693F6F269A}"/>
              </a:ext>
            </a:extLst>
          </p:cNvPr>
          <p:cNvSpPr txBox="1"/>
          <p:nvPr/>
        </p:nvSpPr>
        <p:spPr>
          <a:xfrm>
            <a:off x="378069" y="1400053"/>
            <a:ext cx="271682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Second Way</a:t>
            </a:r>
          </a:p>
        </p:txBody>
      </p:sp>
      <p:pic>
        <p:nvPicPr>
          <p:cNvPr id="9" name="Picture 4" descr="Fig0501">
            <a:extLst>
              <a:ext uri="{FF2B5EF4-FFF2-40B4-BE49-F238E27FC236}">
                <a16:creationId xmlns:a16="http://schemas.microsoft.com/office/drawing/2014/main" id="{3D240C11-8C44-4519-930A-D57971A6C0D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071331" y="1400053"/>
            <a:ext cx="3852862" cy="5148263"/>
          </a:xfrm>
          <a:noFill/>
          <a:ln/>
        </p:spPr>
      </p:pic>
    </p:spTree>
    <p:extLst>
      <p:ext uri="{BB962C8B-B14F-4D97-AF65-F5344CB8AC3E}">
        <p14:creationId xmlns:p14="http://schemas.microsoft.com/office/powerpoint/2010/main" val="37335492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6968</TotalTime>
  <Words>2595</Words>
  <Application>Microsoft Office PowerPoint</Application>
  <PresentationFormat>On-screen Show (4:3)</PresentationFormat>
  <Paragraphs>361</Paragraphs>
  <Slides>36</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4" baseType="lpstr">
      <vt:lpstr>Arial</vt:lpstr>
      <vt:lpstr>Calibri</vt:lpstr>
      <vt:lpstr>Calibri Light</vt:lpstr>
      <vt:lpstr>Times New Roman</vt:lpstr>
      <vt:lpstr>Wingdings</vt:lpstr>
      <vt:lpstr>Office Theme</vt:lpstr>
      <vt:lpstr>Equation</vt:lpstr>
      <vt:lpstr>Microsoft Equation</vt:lpstr>
      <vt:lpstr>Calculo Numérico I Raíces de ecuaciones: Métodos Cerrados</vt:lpstr>
      <vt:lpstr>Objectives:</vt:lpstr>
      <vt:lpstr>Roots of Equations</vt:lpstr>
      <vt:lpstr>Zeros of a Function</vt:lpstr>
      <vt:lpstr>Roots of Equations &amp; Zeros of Function</vt:lpstr>
      <vt:lpstr>Solution Methods</vt:lpstr>
      <vt:lpstr>1. Analytical Methods</vt:lpstr>
      <vt:lpstr>2. Graphical Methods</vt:lpstr>
      <vt:lpstr>2. Graphical Methods</vt:lpstr>
      <vt:lpstr>General rule for number of roots in an interval</vt:lpstr>
      <vt:lpstr>General rule for number of roots in an interval</vt:lpstr>
      <vt:lpstr>General rule for number of roots in an interval: Some exceptions </vt:lpstr>
      <vt:lpstr>Example 01</vt:lpstr>
      <vt:lpstr>PowerPoint Presentation</vt:lpstr>
      <vt:lpstr>3. Numerical Methods</vt:lpstr>
      <vt:lpstr>3.1. Bracketing Methods</vt:lpstr>
      <vt:lpstr>3.2. Open Methods</vt:lpstr>
      <vt:lpstr>3.1.1. Bisection Method</vt:lpstr>
      <vt:lpstr>Intermediate Value Theorem</vt:lpstr>
      <vt:lpstr>Examples</vt:lpstr>
      <vt:lpstr>Bisection Method</vt:lpstr>
      <vt:lpstr>Bisection Algorithm</vt:lpstr>
      <vt:lpstr>Stopping Criteria </vt:lpstr>
      <vt:lpstr>Flow Chart of Bisection Method</vt:lpstr>
      <vt:lpstr>Implement a funtion M file to use bisection to solve the same problem approached graphically of the bungee jumper.</vt:lpstr>
      <vt:lpstr>PowerPoint Presentation</vt:lpstr>
      <vt:lpstr>Bisection Error</vt:lpstr>
      <vt:lpstr>Bisection Error</vt:lpstr>
      <vt:lpstr>Bisection Method</vt:lpstr>
      <vt:lpstr>3.1.2. The False-Position Method (Regula-Falsi)</vt:lpstr>
      <vt:lpstr>Procedure</vt:lpstr>
      <vt:lpstr>PowerPoint Presentation</vt:lpstr>
      <vt:lpstr>Bisection vs. False Position</vt:lpstr>
      <vt:lpstr>Exercise:  Consider the equation cos 10x + sin(3x) = 0 implement a Matlab Script to find the roots in the interval [3, 6].</vt:lpstr>
      <vt:lpstr>Implement a M-file to search and identify brackets within the interval [3; 6] for the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Alberto Sanchez Rodas</dc:creator>
  <cp:lastModifiedBy>Luis Alberto Sanchez Rodas</cp:lastModifiedBy>
  <cp:revision>1</cp:revision>
  <dcterms:created xsi:type="dcterms:W3CDTF">2018-08-24T01:06:13Z</dcterms:created>
  <dcterms:modified xsi:type="dcterms:W3CDTF">2019-09-06T00:12:52Z</dcterms:modified>
</cp:coreProperties>
</file>