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25" r:id="rId4"/>
    <p:sldId id="291" r:id="rId5"/>
    <p:sldId id="470" r:id="rId6"/>
    <p:sldId id="292" r:id="rId7"/>
    <p:sldId id="293" r:id="rId8"/>
    <p:sldId id="462" r:id="rId9"/>
    <p:sldId id="483" r:id="rId10"/>
    <p:sldId id="475" r:id="rId11"/>
    <p:sldId id="458" r:id="rId12"/>
    <p:sldId id="471" r:id="rId13"/>
    <p:sldId id="472" r:id="rId14"/>
    <p:sldId id="460" r:id="rId15"/>
    <p:sldId id="464" r:id="rId16"/>
    <p:sldId id="465" r:id="rId17"/>
    <p:sldId id="466" r:id="rId18"/>
    <p:sldId id="467" r:id="rId19"/>
    <p:sldId id="459" r:id="rId20"/>
    <p:sldId id="327" r:id="rId21"/>
    <p:sldId id="463" r:id="rId22"/>
    <p:sldId id="469" r:id="rId23"/>
    <p:sldId id="468" r:id="rId24"/>
    <p:sldId id="476" r:id="rId25"/>
    <p:sldId id="477" r:id="rId26"/>
    <p:sldId id="478" r:id="rId27"/>
    <p:sldId id="481" r:id="rId28"/>
    <p:sldId id="482" r:id="rId29"/>
    <p:sldId id="479" r:id="rId30"/>
    <p:sldId id="4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A381C-EFED-4935-9C87-1CFAFD2CFD37}" v="42" dt="2019-04-12T12:56:12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B4CF-52BF-4667-B162-CEACC7CCD299}" type="datetimeFigureOut">
              <a:rPr lang="es-PE" smtClean="0"/>
              <a:t>12/05/2021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CC3D-458F-4868-A59F-1B8E9CE97AB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396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DF54C3D-CBA2-4677-BA0F-3F061AECC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DD2098-885A-41C1-ADDC-32438F3A1A59}" type="slidenum">
              <a:rPr lang="ar-SA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6AE7637-283E-4D77-BBB0-4891620A1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3CB1C26-15D3-45E5-BE0D-FCFE719F1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67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E2CEEBF2-7FDD-4FD2-A99E-2FD7C5A55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F9AA47-4D2F-4C2D-A725-B4414DFA0B9D}" type="slidenum">
              <a:rPr lang="ar-SA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9A5ED67-6E72-496D-B140-3B38103102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C02BB67-1812-442E-8846-D232746CB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>
            <a:extLst>
              <a:ext uri="{FF2B5EF4-FFF2-40B4-BE49-F238E27FC236}">
                <a16:creationId xmlns:a16="http://schemas.microsoft.com/office/drawing/2014/main" id="{89A2AC80-67D6-4C27-AFF0-3DC5C807E22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B455E0-57A2-4F74-885C-6F0FBCEABD7C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5/12/2021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43" name="Rectangle 7">
            <a:extLst>
              <a:ext uri="{FF2B5EF4-FFF2-40B4-BE49-F238E27FC236}">
                <a16:creationId xmlns:a16="http://schemas.microsoft.com/office/drawing/2014/main" id="{CF8423B9-5996-4099-93FD-54B64CDA6B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FFD1D2-CD3C-4C89-B2C6-8023D7952398}" type="slidenum">
              <a:rPr lang="ar-SA" altLang="en-US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44" name="Rectangle 2">
            <a:extLst>
              <a:ext uri="{FF2B5EF4-FFF2-40B4-BE49-F238E27FC236}">
                <a16:creationId xmlns:a16="http://schemas.microsoft.com/office/drawing/2014/main" id="{D6EF78A5-2C11-4DC4-8117-8966696616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5" name="Rectangle 3">
            <a:extLst>
              <a:ext uri="{FF2B5EF4-FFF2-40B4-BE49-F238E27FC236}">
                <a16:creationId xmlns:a16="http://schemas.microsoft.com/office/drawing/2014/main" id="{78D61F62-A27E-4A61-9FBB-075878CA2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0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>
            <a:extLst>
              <a:ext uri="{FF2B5EF4-FFF2-40B4-BE49-F238E27FC236}">
                <a16:creationId xmlns:a16="http://schemas.microsoft.com/office/drawing/2014/main" id="{FBB03AAC-9A7A-41FD-9E13-C71BC6A5D5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44C0FA-4CDE-4AC9-9282-EA65E9A0358A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5/12/2021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4867" name="Rectangle 7">
            <a:extLst>
              <a:ext uri="{FF2B5EF4-FFF2-40B4-BE49-F238E27FC236}">
                <a16:creationId xmlns:a16="http://schemas.microsoft.com/office/drawing/2014/main" id="{34E4CF04-5757-46B5-B9C3-5D6FD0146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C59683-2B9D-478F-8D53-8D7520536B3F}" type="slidenum">
              <a:rPr lang="ar-SA" altLang="en-US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4868" name="Rectangle 2">
            <a:extLst>
              <a:ext uri="{FF2B5EF4-FFF2-40B4-BE49-F238E27FC236}">
                <a16:creationId xmlns:a16="http://schemas.microsoft.com/office/drawing/2014/main" id="{5BE53020-F7F6-4DEE-8ED2-235D390AC7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9" name="Rectangle 3">
            <a:extLst>
              <a:ext uri="{FF2B5EF4-FFF2-40B4-BE49-F238E27FC236}">
                <a16:creationId xmlns:a16="http://schemas.microsoft.com/office/drawing/2014/main" id="{3D902A00-4361-492D-8E35-043765DDB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7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>
            <a:extLst>
              <a:ext uri="{FF2B5EF4-FFF2-40B4-BE49-F238E27FC236}">
                <a16:creationId xmlns:a16="http://schemas.microsoft.com/office/drawing/2014/main" id="{B8164421-2482-49F7-B851-90115A6F6A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8E8B22-8353-4BF6-A7F8-88D45C507650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5/12/2021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5891" name="Rectangle 7">
            <a:extLst>
              <a:ext uri="{FF2B5EF4-FFF2-40B4-BE49-F238E27FC236}">
                <a16:creationId xmlns:a16="http://schemas.microsoft.com/office/drawing/2014/main" id="{F254872E-AFAE-42BF-AEEC-BB124E4EB1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C26F16-371C-4872-8DDE-882C6B73F668}" type="slidenum">
              <a:rPr lang="ar-SA" altLang="en-US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5892" name="Rectangle 2">
            <a:extLst>
              <a:ext uri="{FF2B5EF4-FFF2-40B4-BE49-F238E27FC236}">
                <a16:creationId xmlns:a16="http://schemas.microsoft.com/office/drawing/2014/main" id="{6CAD011D-2E19-43E1-8642-7804D6D2C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3" name="Rectangle 3">
            <a:extLst>
              <a:ext uri="{FF2B5EF4-FFF2-40B4-BE49-F238E27FC236}">
                <a16:creationId xmlns:a16="http://schemas.microsoft.com/office/drawing/2014/main" id="{4AA6A15C-328F-40B0-B174-AF056C381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>
            <a:extLst>
              <a:ext uri="{FF2B5EF4-FFF2-40B4-BE49-F238E27FC236}">
                <a16:creationId xmlns:a16="http://schemas.microsoft.com/office/drawing/2014/main" id="{B866A3AE-8086-4E64-8BF0-438BA29505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DA9FFC-699F-41BF-BCB5-DDFAF3441B76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5/12/2021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6915" name="Rectangle 7">
            <a:extLst>
              <a:ext uri="{FF2B5EF4-FFF2-40B4-BE49-F238E27FC236}">
                <a16:creationId xmlns:a16="http://schemas.microsoft.com/office/drawing/2014/main" id="{0068531C-C18B-481C-82FA-6920AB0FF2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CBC842-A33D-4495-ACC8-12EBD0661849}" type="slidenum">
              <a:rPr lang="ar-SA" altLang="en-US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6916" name="Rectangle 2">
            <a:extLst>
              <a:ext uri="{FF2B5EF4-FFF2-40B4-BE49-F238E27FC236}">
                <a16:creationId xmlns:a16="http://schemas.microsoft.com/office/drawing/2014/main" id="{9D1F5984-AB87-41AA-96F1-D8A374EBC2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7" name="Rectangle 3">
            <a:extLst>
              <a:ext uri="{FF2B5EF4-FFF2-40B4-BE49-F238E27FC236}">
                <a16:creationId xmlns:a16="http://schemas.microsoft.com/office/drawing/2014/main" id="{42C1DC28-56AD-435F-9347-C6A879537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526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DF54C3D-CBA2-4677-BA0F-3F061AECC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6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DD2098-885A-41C1-ADDC-32438F3A1A59}" type="slidenum">
              <a:rPr lang="ar-SA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6AE7637-283E-4D77-BBB0-4891620A1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3CB1C26-15D3-45E5-BE0D-FCFE719F1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87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330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12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52B3257-5F71-449C-841D-C641141A22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CAB3833-6FBD-4145-BB84-CC71FEAB3A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KFUPM - T102 - Section 09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E8D0515-0637-455E-B962-1AF9CD9E20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5C86E-602F-47BB-AD54-27D0A7AE8EE9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59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212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9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12/05/2021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9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12/05/2021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868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12/05/2021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0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12/05/2021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5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12/05/2021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1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12/05/2021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835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2048-32F2-4D6E-A505-2CFC5F55B431}" type="datetimeFigureOut">
              <a:rPr lang="es-PE" smtClean="0"/>
              <a:t>12/05/2021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868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1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C16301-64FC-42FD-85C3-AB5E3A36F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654" y="5469488"/>
            <a:ext cx="4712677" cy="706193"/>
          </a:xfrm>
        </p:spPr>
        <p:txBody>
          <a:bodyPr>
            <a:normAutofit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182AC3-6590-4197-B4C3-9DEB86DB7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176" y="1934308"/>
            <a:ext cx="7772400" cy="3272572"/>
          </a:xfrm>
        </p:spPr>
        <p:txBody>
          <a:bodyPr>
            <a:normAutofit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de Ecuaciones No-Lineales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5CCDE8E-10EC-48E0-857C-395B84031DFF}"/>
              </a:ext>
            </a:extLst>
          </p:cNvPr>
          <p:cNvSpPr txBox="1"/>
          <p:nvPr/>
        </p:nvSpPr>
        <p:spPr>
          <a:xfrm>
            <a:off x="520117" y="285226"/>
            <a:ext cx="8397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FIXED-POINT ITERATION</a:t>
            </a:r>
          </a:p>
          <a:p>
            <a:endParaRPr lang="es-P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fixed-point iteration method, solve the nonlinear system: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CF1A60-DFDE-418A-8B85-8FEA187F8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69" y="1308202"/>
            <a:ext cx="3656813" cy="12565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20914CC-F742-44BF-86E8-1BE76BAE7C9B}"/>
              </a:ext>
            </a:extLst>
          </p:cNvPr>
          <p:cNvSpPr txBox="1"/>
          <p:nvPr/>
        </p:nvSpPr>
        <p:spPr>
          <a:xfrm>
            <a:off x="520117" y="2564761"/>
            <a:ext cx="8263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need to rewire the given equations by selecting suitable iteration functions. Recall that these iteration functions are not unique. One way to rewrite the original system is: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6D82E4-23AC-4894-9793-749C3E74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532" y="3885409"/>
            <a:ext cx="4440150" cy="20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5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4D3069A8-A2F8-4556-8124-CDB4FB1BB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28600"/>
            <a:ext cx="78343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ar-SA" sz="32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of Nonlinear Equations:</a:t>
            </a:r>
            <a:r>
              <a:rPr lang="en-US" altLang="ar-S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ar-S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ar-S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 </a:t>
            </a:r>
            <a:r>
              <a:rPr lang="en-US" altLang="ar-SA" sz="32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Raphson</a:t>
            </a: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D05A226B-2AB8-4ED8-8801-F84B4A2CF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86800" cy="762000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en-US" altLang="ar-SA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Recall the standard  Newton Raphson formula: </a:t>
            </a:r>
          </a:p>
        </p:txBody>
      </p:sp>
      <p:graphicFrame>
        <p:nvGraphicFramePr>
          <p:cNvPr id="21506" name="Object 4">
            <a:extLst>
              <a:ext uri="{FF2B5EF4-FFF2-40B4-BE49-F238E27FC236}">
                <a16:creationId xmlns:a16="http://schemas.microsoft.com/office/drawing/2014/main" id="{650B24A0-6CF8-4588-A724-5BFC2B4EF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57400"/>
          <a:ext cx="25146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431640" progId="Equation.DSMT4">
                  <p:embed/>
                </p:oleObj>
              </mc:Choice>
              <mc:Fallback>
                <p:oleObj name="Equation" r:id="rId2" imgW="1041120" imgH="431640" progId="Equation.DSMT4">
                  <p:embed/>
                  <p:pic>
                    <p:nvPicPr>
                      <p:cNvPr id="21506" name="Object 4">
                        <a:extLst>
                          <a:ext uri="{FF2B5EF4-FFF2-40B4-BE49-F238E27FC236}">
                            <a16:creationId xmlns:a16="http://schemas.microsoft.com/office/drawing/2014/main" id="{650B24A0-6CF8-4588-A724-5BFC2B4EF7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25146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5">
            <a:extLst>
              <a:ext uri="{FF2B5EF4-FFF2-40B4-BE49-F238E27FC236}">
                <a16:creationId xmlns:a16="http://schemas.microsoft.com/office/drawing/2014/main" id="{E6AE0BA5-4797-4D0E-9838-47404AC5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44" y="3488187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written as the following formula</a:t>
            </a:r>
          </a:p>
        </p:txBody>
      </p:sp>
      <p:graphicFrame>
        <p:nvGraphicFramePr>
          <p:cNvPr id="21507" name="Object 6">
            <a:extLst>
              <a:ext uri="{FF2B5EF4-FFF2-40B4-BE49-F238E27FC236}">
                <a16:creationId xmlns:a16="http://schemas.microsoft.com/office/drawing/2014/main" id="{AFC8313B-B341-44DF-BC3A-F37CCB0A2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24675"/>
              </p:ext>
            </p:extLst>
          </p:nvPr>
        </p:nvGraphicFramePr>
        <p:xfrm>
          <a:off x="990600" y="4450212"/>
          <a:ext cx="28194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901440" progId="Equation.DSMT4">
                  <p:embed/>
                </p:oleObj>
              </mc:Choice>
              <mc:Fallback>
                <p:oleObj name="Equation" r:id="rId4" imgW="1346040" imgH="901440" progId="Equation.DSMT4">
                  <p:embed/>
                  <p:pic>
                    <p:nvPicPr>
                      <p:cNvPr id="21507" name="Object 6">
                        <a:extLst>
                          <a:ext uri="{FF2B5EF4-FFF2-40B4-BE49-F238E27FC236}">
                            <a16:creationId xmlns:a16="http://schemas.microsoft.com/office/drawing/2014/main" id="{AFC8313B-B341-44DF-BC3A-F37CCB0A2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50212"/>
                        <a:ext cx="2819400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051">
            <a:extLst>
              <a:ext uri="{FF2B5EF4-FFF2-40B4-BE49-F238E27FC236}">
                <a16:creationId xmlns:a16="http://schemas.microsoft.com/office/drawing/2014/main" id="{3A349264-62F7-42F7-A1C7-D3265CE3F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2057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ar-SA" sz="2600">
                <a:latin typeface="Times New Roman" panose="02020603050405020304" pitchFamily="18" charset="0"/>
                <a:cs typeface="Times New Roman" panose="02020603050405020304" pitchFamily="18" charset="0"/>
              </a:rPr>
              <a:t>By multi-equation version (in this section we deal only with two equation) the formula can be derived in an identical fashion:</a:t>
            </a:r>
          </a:p>
          <a:p>
            <a:pPr eaLnBrk="1" hangingPunct="1">
              <a:spcAft>
                <a:spcPts val="600"/>
              </a:spcAft>
            </a:pPr>
            <a:r>
              <a:rPr lang="en-US" altLang="ar-SA" sz="26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u(x,y)=0 and v(x,y)=0</a:t>
            </a:r>
            <a:r>
              <a:rPr lang="en-US" altLang="ar-SA" sz="2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64C1E9-AE0E-4FB4-B96D-6F9FFDFAA2CF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228600"/>
            <a:ext cx="7834312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ar-SA" sz="3200" b="1">
                <a:solidFill>
                  <a:srgbClr val="CC33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Systems of Nonlinear Equations:</a:t>
            </a:r>
            <a:r>
              <a:rPr lang="en-US" altLang="ar-SA" sz="32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br>
              <a:rPr lang="en-US" altLang="ar-SA" sz="32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ar-SA" sz="3200" b="1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en-US" altLang="ar-SA" sz="32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ar-SA" sz="3200" b="1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Newton Raphson Method</a:t>
            </a:r>
            <a:endParaRPr lang="en-US" altLang="ar-SA" sz="3200" b="1" dirty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E894EB-132E-426F-A20C-65193E7A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956" y="4273263"/>
            <a:ext cx="6006824" cy="2043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419A6F-75B2-4E92-8163-B39D043840C2}"/>
              </a:ext>
            </a:extLst>
          </p:cNvPr>
          <p:cNvSpPr txBox="1"/>
          <p:nvPr/>
        </p:nvSpPr>
        <p:spPr>
          <a:xfrm>
            <a:off x="475859" y="3303036"/>
            <a:ext cx="7931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two-variable case, a first-order Taylor series can be written for each nonlinear equation as: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8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1">
            <a:extLst>
              <a:ext uri="{FF2B5EF4-FFF2-40B4-BE49-F238E27FC236}">
                <a16:creationId xmlns:a16="http://schemas.microsoft.com/office/drawing/2014/main" id="{61A89DB6-E908-4046-903F-D9F32A271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607" y="1287623"/>
            <a:ext cx="8763000" cy="438539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as for the single-equation version</a:t>
            </a:r>
            <a:r>
              <a:rPr lang="en-US" alt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052">
                <a:extLst>
                  <a:ext uri="{FF2B5EF4-FFF2-40B4-BE49-F238E27FC236}">
                    <a16:creationId xmlns:a16="http://schemas.microsoft.com/office/drawing/2014/main" id="{163F3901-C5BA-41FB-872B-B381D9F41B16}"/>
                  </a:ext>
                </a:extLst>
              </p:cNvPr>
              <p:cNvSpPr txBox="1"/>
              <p:nvPr/>
            </p:nvSpPr>
            <p:spPr bwMode="auto">
              <a:xfrm>
                <a:off x="757821" y="3933118"/>
                <a:ext cx="5292448" cy="2768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{"/>
                          <m:endChr m:val="}"/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E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s-P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s-P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s-P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Object 2052">
                <a:extLst>
                  <a:ext uri="{FF2B5EF4-FFF2-40B4-BE49-F238E27FC236}">
                    <a16:creationId xmlns:a16="http://schemas.microsoft.com/office/drawing/2014/main" id="{163F3901-C5BA-41FB-872B-B381D9F41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821" y="3933118"/>
                <a:ext cx="5292448" cy="2768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5A53E83C-CDD9-480A-A472-1D28449A817B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144622"/>
            <a:ext cx="7834312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ar-SA" sz="3200" b="1" dirty="0">
                <a:solidFill>
                  <a:srgbClr val="CC33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Systems of Nonlinear Equations:</a:t>
            </a:r>
            <a:r>
              <a:rPr lang="en-US" altLang="ar-SA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br>
              <a:rPr lang="en-US" altLang="ar-SA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en-US" altLang="ar-SA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Newton Raphson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E6C9A-68F4-4B69-9DC2-5FF4823A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373" y="1893368"/>
            <a:ext cx="4506685" cy="1853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84906D66-E1ED-4FE3-9052-99FA67770E89}"/>
                  </a:ext>
                </a:extLst>
              </p:cNvPr>
              <p:cNvSpPr txBox="1"/>
              <p:nvPr/>
            </p:nvSpPr>
            <p:spPr bwMode="auto">
              <a:xfrm>
                <a:off x="4707527" y="5410986"/>
                <a:ext cx="3265942" cy="7294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s-PE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s-PE" dirty="0"/>
              </a:p>
            </p:txBody>
          </p:sp>
        </mc:Choice>
        <mc:Fallback xmlns="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84906D66-E1ED-4FE3-9052-99FA67770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7527" y="5410986"/>
                <a:ext cx="3265942" cy="729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58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>
            <a:extLst>
              <a:ext uri="{FF2B5EF4-FFF2-40B4-BE49-F238E27FC236}">
                <a16:creationId xmlns:a16="http://schemas.microsoft.com/office/drawing/2014/main" id="{ADA187DF-CB03-44B3-8780-E9ED5B1C4A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3276600"/>
            <a:ext cx="3200400" cy="60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ar-SA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And thus</a:t>
            </a:r>
          </a:p>
        </p:txBody>
      </p:sp>
      <p:graphicFrame>
        <p:nvGraphicFramePr>
          <p:cNvPr id="23554" name="Object 5">
            <a:extLst>
              <a:ext uri="{FF2B5EF4-FFF2-40B4-BE49-F238E27FC236}">
                <a16:creationId xmlns:a16="http://schemas.microsoft.com/office/drawing/2014/main" id="{B2998BEE-8201-42B9-B1A2-8D4A94F8D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447800"/>
          <a:ext cx="57150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7760" imgH="927000" progId="Equation.DSMT4">
                  <p:embed/>
                </p:oleObj>
              </mc:Choice>
              <mc:Fallback>
                <p:oleObj name="Equation" r:id="rId3" imgW="3047760" imgH="927000" progId="Equation.DSMT4">
                  <p:embed/>
                  <p:pic>
                    <p:nvPicPr>
                      <p:cNvPr id="23554" name="Object 5">
                        <a:extLst>
                          <a:ext uri="{FF2B5EF4-FFF2-40B4-BE49-F238E27FC236}">
                            <a16:creationId xmlns:a16="http://schemas.microsoft.com/office/drawing/2014/main" id="{B2998BEE-8201-42B9-B1A2-8D4A94F8D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5715000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6">
            <a:extLst>
              <a:ext uri="{FF2B5EF4-FFF2-40B4-BE49-F238E27FC236}">
                <a16:creationId xmlns:a16="http://schemas.microsoft.com/office/drawing/2014/main" id="{AD005288-654C-472F-A307-1620E459C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114800"/>
          <a:ext cx="36576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480" imgH="812520" progId="Equation.DSMT4">
                  <p:embed/>
                </p:oleObj>
              </mc:Choice>
              <mc:Fallback>
                <p:oleObj name="Equation" r:id="rId5" imgW="1752480" imgH="812520" progId="Equation.DSMT4">
                  <p:embed/>
                  <p:pic>
                    <p:nvPicPr>
                      <p:cNvPr id="23555" name="Object 6">
                        <a:extLst>
                          <a:ext uri="{FF2B5EF4-FFF2-40B4-BE49-F238E27FC236}">
                            <a16:creationId xmlns:a16="http://schemas.microsoft.com/office/drawing/2014/main" id="{AD005288-654C-472F-A307-1620E459C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14800"/>
                        <a:ext cx="36576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7">
            <a:extLst>
              <a:ext uri="{FF2B5EF4-FFF2-40B4-BE49-F238E27FC236}">
                <a16:creationId xmlns:a16="http://schemas.microsoft.com/office/drawing/2014/main" id="{56685B32-3B2C-4602-B87C-D872454E3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191000"/>
          <a:ext cx="388620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65080" imgH="787320" progId="Equation.DSMT4">
                  <p:embed/>
                </p:oleObj>
              </mc:Choice>
              <mc:Fallback>
                <p:oleObj name="Equation" r:id="rId7" imgW="1765080" imgH="787320" progId="Equation.DSMT4">
                  <p:embed/>
                  <p:pic>
                    <p:nvPicPr>
                      <p:cNvPr id="23556" name="Object 7">
                        <a:extLst>
                          <a:ext uri="{FF2B5EF4-FFF2-40B4-BE49-F238E27FC236}">
                            <a16:creationId xmlns:a16="http://schemas.microsoft.com/office/drawing/2014/main" id="{56685B32-3B2C-4602-B87C-D872454E3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91000"/>
                        <a:ext cx="3886200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79C08040-8C50-46A2-A549-357374719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122237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ar-SA" sz="32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of Nonlinear Equations:</a:t>
            </a:r>
            <a:r>
              <a:rPr lang="en-US" altLang="ar-S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ar-S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ar-S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 </a:t>
            </a:r>
            <a:r>
              <a:rPr lang="en-US" altLang="ar-SA" sz="32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Raphson</a:t>
            </a: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>
            <a:extLst>
              <a:ext uri="{FF2B5EF4-FFF2-40B4-BE49-F238E27FC236}">
                <a16:creationId xmlns:a16="http://schemas.microsoft.com/office/drawing/2014/main" id="{E424A54A-2E64-4138-8F90-F2C2DC32A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FA850932-8DFA-499B-9131-2EAACFECE3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93906"/>
          </a:xfrm>
          <a:noFill/>
          <a:ln w="38100" cmpd="dbl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Solve the following system of equations:</a:t>
            </a:r>
          </a:p>
        </p:txBody>
      </p:sp>
      <p:graphicFrame>
        <p:nvGraphicFramePr>
          <p:cNvPr id="26626" name="Object 4">
            <a:extLst>
              <a:ext uri="{FF2B5EF4-FFF2-40B4-BE49-F238E27FC236}">
                <a16:creationId xmlns:a16="http://schemas.microsoft.com/office/drawing/2014/main" id="{264951E6-E5AE-4896-91BF-A28F26807EB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20788" y="2260600"/>
          <a:ext cx="3043237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749160" progId="Equation.3">
                  <p:embed/>
                </p:oleObj>
              </mc:Choice>
              <mc:Fallback>
                <p:oleObj name="Equation" r:id="rId3" imgW="1549080" imgH="749160" progId="Equation.3">
                  <p:embed/>
                  <p:pic>
                    <p:nvPicPr>
                      <p:cNvPr id="26626" name="Object 4">
                        <a:extLst>
                          <a:ext uri="{FF2B5EF4-FFF2-40B4-BE49-F238E27FC236}">
                            <a16:creationId xmlns:a16="http://schemas.microsoft.com/office/drawing/2014/main" id="{264951E6-E5AE-4896-91BF-A28F26807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260600"/>
                        <a:ext cx="3043237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>
            <a:extLst>
              <a:ext uri="{FF2B5EF4-FFF2-40B4-BE49-F238E27FC236}">
                <a16:creationId xmlns:a16="http://schemas.microsoft.com/office/drawing/2014/main" id="{184CF8F1-3990-4AC8-AB97-93C91AA4929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2000" y="4140200"/>
          <a:ext cx="76771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81280" imgH="507960" progId="Equation.3">
                  <p:embed/>
                </p:oleObj>
              </mc:Choice>
              <mc:Fallback>
                <p:oleObj name="Equation" r:id="rId5" imgW="3581280" imgH="507960" progId="Equation.3">
                  <p:embed/>
                  <p:pic>
                    <p:nvPicPr>
                      <p:cNvPr id="80901" name="Object 5">
                        <a:extLst>
                          <a:ext uri="{FF2B5EF4-FFF2-40B4-BE49-F238E27FC236}">
                            <a16:creationId xmlns:a16="http://schemas.microsoft.com/office/drawing/2014/main" id="{184CF8F1-3990-4AC8-AB97-93C91AA49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40200"/>
                        <a:ext cx="76771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BF3A8EA8-3505-415F-8751-DBB4EC697AA2}"/>
                  </a:ext>
                </a:extLst>
              </p:cNvPr>
              <p:cNvSpPr txBox="1"/>
              <p:nvPr/>
            </p:nvSpPr>
            <p:spPr bwMode="auto">
              <a:xfrm>
                <a:off x="2967604" y="5542805"/>
                <a:ext cx="3265942" cy="7294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s-PE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s-PE" dirty="0"/>
              </a:p>
            </p:txBody>
          </p:sp>
        </mc:Choice>
        <mc:Fallback xmlns="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BF3A8EA8-3505-415F-8751-DBB4EC697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7604" y="5542805"/>
                <a:ext cx="3265942" cy="7294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91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>
            <a:extLst>
              <a:ext uri="{FF2B5EF4-FFF2-40B4-BE49-F238E27FC236}">
                <a16:creationId xmlns:a16="http://schemas.microsoft.com/office/drawing/2014/main" id="{69625573-0EBD-4A7C-ABDA-B627C4014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Solution Using Newton’s Method</a:t>
            </a:r>
          </a:p>
        </p:txBody>
      </p:sp>
      <p:graphicFrame>
        <p:nvGraphicFramePr>
          <p:cNvPr id="27650" name="Object 3">
            <a:extLst>
              <a:ext uri="{FF2B5EF4-FFF2-40B4-BE49-F238E27FC236}">
                <a16:creationId xmlns:a16="http://schemas.microsoft.com/office/drawing/2014/main" id="{774D85DA-3F0D-4F2A-8949-0D99D9D3BFA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5800" y="1676400"/>
          <a:ext cx="7362825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54480" imgH="2438280" progId="Equation.3">
                  <p:embed/>
                </p:oleObj>
              </mc:Choice>
              <mc:Fallback>
                <p:oleObj name="Equation" r:id="rId3" imgW="4254480" imgH="2438280" progId="Equation.3">
                  <p:embed/>
                  <p:pic>
                    <p:nvPicPr>
                      <p:cNvPr id="27650" name="Object 3">
                        <a:extLst>
                          <a:ext uri="{FF2B5EF4-FFF2-40B4-BE49-F238E27FC236}">
                            <a16:creationId xmlns:a16="http://schemas.microsoft.com/office/drawing/2014/main" id="{774D85DA-3F0D-4F2A-8949-0D99D9D3B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7362825" cy="421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11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>
            <a:extLst>
              <a:ext uri="{FF2B5EF4-FFF2-40B4-BE49-F238E27FC236}">
                <a16:creationId xmlns:a16="http://schemas.microsoft.com/office/drawing/2014/main" id="{C1D5965C-4A70-4C44-8E50-4C0FFF8A9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Try this</a:t>
            </a:r>
          </a:p>
        </p:txBody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B335B983-8D20-4624-9DEF-E8030B61EE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181475"/>
          </a:xfrm>
          <a:noFill/>
          <a:ln w="38100" cmpd="dbl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Solve the following system of equations:</a:t>
            </a:r>
          </a:p>
        </p:txBody>
      </p:sp>
      <p:graphicFrame>
        <p:nvGraphicFramePr>
          <p:cNvPr id="28674" name="Object 4">
            <a:extLst>
              <a:ext uri="{FF2B5EF4-FFF2-40B4-BE49-F238E27FC236}">
                <a16:creationId xmlns:a16="http://schemas.microsoft.com/office/drawing/2014/main" id="{997E560C-C31B-47B9-8E54-72179EF9420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36663" y="2260600"/>
          <a:ext cx="301307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749160" progId="Equation.3">
                  <p:embed/>
                </p:oleObj>
              </mc:Choice>
              <mc:Fallback>
                <p:oleObj name="Equation" r:id="rId3" imgW="1574640" imgH="749160" progId="Equation.3">
                  <p:embed/>
                  <p:pic>
                    <p:nvPicPr>
                      <p:cNvPr id="28674" name="Object 4">
                        <a:extLst>
                          <a:ext uri="{FF2B5EF4-FFF2-40B4-BE49-F238E27FC236}">
                            <a16:creationId xmlns:a16="http://schemas.microsoft.com/office/drawing/2014/main" id="{997E560C-C31B-47B9-8E54-72179EF942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260600"/>
                        <a:ext cx="3013075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>
            <a:extLst>
              <a:ext uri="{FF2B5EF4-FFF2-40B4-BE49-F238E27FC236}">
                <a16:creationId xmlns:a16="http://schemas.microsoft.com/office/drawing/2014/main" id="{4C795D73-077E-422E-B9D2-406B240DABD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6800" y="4176713"/>
          <a:ext cx="70088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27120" imgH="482400" progId="Equation.3">
                  <p:embed/>
                </p:oleObj>
              </mc:Choice>
              <mc:Fallback>
                <p:oleObj name="Equation" r:id="rId5" imgW="3327120" imgH="482400" progId="Equation.3">
                  <p:embed/>
                  <p:pic>
                    <p:nvPicPr>
                      <p:cNvPr id="82949" name="Object 5">
                        <a:extLst>
                          <a:ext uri="{FF2B5EF4-FFF2-40B4-BE49-F238E27FC236}">
                            <a16:creationId xmlns:a16="http://schemas.microsoft.com/office/drawing/2014/main" id="{4C795D73-077E-422E-B9D2-406B240DA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76713"/>
                        <a:ext cx="70088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id="{8CD50DD0-7C6F-48FE-AF59-CB9F30EA6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graphicFrame>
        <p:nvGraphicFramePr>
          <p:cNvPr id="29698" name="Object 4">
            <a:extLst>
              <a:ext uri="{FF2B5EF4-FFF2-40B4-BE49-F238E27FC236}">
                <a16:creationId xmlns:a16="http://schemas.microsoft.com/office/drawing/2014/main" id="{58813167-5E20-4DD1-8F4D-1AB6C022CDB7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11543841"/>
              </p:ext>
            </p:extLst>
          </p:nvPr>
        </p:nvGraphicFramePr>
        <p:xfrm>
          <a:off x="533400" y="2379956"/>
          <a:ext cx="7924800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11680" imgH="914400" progId="Equation.3">
                  <p:embed/>
                </p:oleObj>
              </mc:Choice>
              <mc:Fallback>
                <p:oleObj name="Equation" r:id="rId3" imgW="4711680" imgH="914400" progId="Equation.3">
                  <p:embed/>
                  <p:pic>
                    <p:nvPicPr>
                      <p:cNvPr id="29698" name="Object 4">
                        <a:extLst>
                          <a:ext uri="{FF2B5EF4-FFF2-40B4-BE49-F238E27FC236}">
                            <a16:creationId xmlns:a16="http://schemas.microsoft.com/office/drawing/2014/main" id="{58813167-5E20-4DD1-8F4D-1AB6C022CD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79956"/>
                        <a:ext cx="7924800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2277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051">
            <a:extLst>
              <a:ext uri="{FF2B5EF4-FFF2-40B4-BE49-F238E27FC236}">
                <a16:creationId xmlns:a16="http://schemas.microsoft.com/office/drawing/2014/main" id="{3A349264-62F7-42F7-A1C7-D3265CE3F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607" y="1287623"/>
            <a:ext cx="8763000" cy="438539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as for the single-equation version</a:t>
            </a:r>
            <a:r>
              <a:rPr lang="en-US" alt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64C1E9-AE0E-4FB4-B96D-6F9FFDFAA2CF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144622"/>
            <a:ext cx="7834312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ar-SA" sz="3200" b="1" dirty="0">
                <a:solidFill>
                  <a:srgbClr val="CC33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Systems of Nonlinear Equations:</a:t>
            </a:r>
            <a:r>
              <a:rPr lang="en-US" altLang="ar-SA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br>
              <a:rPr lang="en-US" altLang="ar-SA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en-US" altLang="ar-SA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Newton Raphson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94A3E-D6D6-4D58-BF83-A99B32BD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374" y="1857448"/>
            <a:ext cx="5034037" cy="2070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7C7A6111-B8BF-4CBC-8528-E46D0620EB60}"/>
                  </a:ext>
                </a:extLst>
              </p:cNvPr>
              <p:cNvSpPr txBox="1"/>
              <p:nvPr/>
            </p:nvSpPr>
            <p:spPr bwMode="auto">
              <a:xfrm>
                <a:off x="3876216" y="5506657"/>
                <a:ext cx="4698222" cy="528044"/>
              </a:xfrm>
              <a:prstGeom prst="rect">
                <a:avLst/>
              </a:prstGeom>
              <a:solidFill>
                <a:srgbClr val="00CCFF">
                  <a:alpha val="59999"/>
                </a:srgbClr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P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P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PE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baseline="30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s-P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s-P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7C7A6111-B8BF-4CBC-8528-E46D0620E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6216" y="5506657"/>
                <a:ext cx="4698222" cy="528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D47500E-FFAC-4096-821B-F699FC196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29" y="5131839"/>
            <a:ext cx="1771650" cy="1724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EF3C88-AEE3-4B40-8D6E-75216FBCC34A}"/>
              </a:ext>
            </a:extLst>
          </p:cNvPr>
          <p:cNvSpPr txBox="1"/>
          <p:nvPr/>
        </p:nvSpPr>
        <p:spPr>
          <a:xfrm>
            <a:off x="133334" y="5624520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4C8027-3160-47F1-8526-122EE2B2B0D1}"/>
                  </a:ext>
                </a:extLst>
              </p:cNvPr>
              <p:cNvSpPr txBox="1"/>
              <p:nvPr/>
            </p:nvSpPr>
            <p:spPr>
              <a:xfrm>
                <a:off x="722586" y="4233137"/>
                <a:ext cx="718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/>
                  <a:t> 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4C8027-3160-47F1-8526-122EE2B2B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86" y="4233137"/>
                <a:ext cx="718457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D3E1FD4-7666-4AD1-A4BC-C17AA152C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124" y="3860590"/>
            <a:ext cx="857250" cy="11144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7C45086-7681-49C2-BF19-993FC0D5FE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6216" y="4525211"/>
            <a:ext cx="4694327" cy="5303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8028B82-4406-435F-A5CC-B105C6057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F09FEDF-3D85-4141-800F-343D12544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315799"/>
            <a:ext cx="7886700" cy="3969266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fixed-point iteration method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nonlinear equation systems.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how to solve a roots problem with the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Newton-Raphson method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nonlinear equation systems.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how to solve a roots problem with the </a:t>
            </a:r>
            <a:r>
              <a:rPr lang="es-PE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Quasi</a:t>
            </a:r>
            <a:r>
              <a:rPr lang="es-P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-Newton </a:t>
            </a:r>
            <a:r>
              <a:rPr lang="es-PE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nonlinear equation systems.</a:t>
            </a:r>
          </a:p>
          <a:p>
            <a:pPr marL="0" indent="0" algn="just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BC4E2A3B-B080-4424-9F80-E9BA66F247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EB5A15-3D44-44D7-A166-2BF32587DEE4}" type="slidenum">
              <a:rPr lang="en-US" altLang="en-US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6B04CF22-2693-4D95-A05C-6D8E742EB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913" y="240507"/>
            <a:ext cx="8032750" cy="107315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Representation for the solution of  Nonlinear Systems of Equations</a:t>
            </a:r>
          </a:p>
        </p:txBody>
      </p:sp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2FD70C89-AB3D-4255-98B3-3885717CA705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9306789"/>
              </p:ext>
            </p:extLst>
          </p:nvPr>
        </p:nvGraphicFramePr>
        <p:xfrm>
          <a:off x="569913" y="1475435"/>
          <a:ext cx="27971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914400" progId="Equation.3">
                  <p:embed/>
                </p:oleObj>
              </mc:Choice>
              <mc:Fallback>
                <p:oleObj name="Equation" r:id="rId2" imgW="1422400" imgH="914400" progId="Equation.3">
                  <p:embed/>
                  <p:pic>
                    <p:nvPicPr>
                      <p:cNvPr id="15364" name="Object 3">
                        <a:extLst>
                          <a:ext uri="{FF2B5EF4-FFF2-40B4-BE49-F238E27FC236}">
                            <a16:creationId xmlns:a16="http://schemas.microsoft.com/office/drawing/2014/main" id="{2FD70C89-AB3D-4255-98B3-3885717CA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1475435"/>
                        <a:ext cx="2797175" cy="1798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893771D4-3FF3-41AD-9F43-B344C9424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85939"/>
              </p:ext>
            </p:extLst>
          </p:nvPr>
        </p:nvGraphicFramePr>
        <p:xfrm>
          <a:off x="3476625" y="1457325"/>
          <a:ext cx="2114550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0" imgH="1397000" progId="Equation.3">
                  <p:embed/>
                </p:oleObj>
              </mc:Choice>
              <mc:Fallback>
                <p:oleObj name="Equation" r:id="rId4" imgW="1651000" imgH="1397000" progId="Equation.3">
                  <p:embed/>
                  <p:pic>
                    <p:nvPicPr>
                      <p:cNvPr id="15365" name="Object 4">
                        <a:extLst>
                          <a:ext uri="{FF2B5EF4-FFF2-40B4-BE49-F238E27FC236}">
                            <a16:creationId xmlns:a16="http://schemas.microsoft.com/office/drawing/2014/main" id="{893771D4-3FF3-41AD-9F43-B344C94244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457325"/>
                        <a:ext cx="2114550" cy="1789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9AD3BA25-B2B9-4316-94CB-EB40F695D79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9840914"/>
              </p:ext>
            </p:extLst>
          </p:nvPr>
        </p:nvGraphicFramePr>
        <p:xfrm>
          <a:off x="5667375" y="2742407"/>
          <a:ext cx="29210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8000" imgH="228600" progId="Equation.3">
                  <p:embed/>
                </p:oleObj>
              </mc:Choice>
              <mc:Fallback>
                <p:oleObj name="Equation" r:id="rId6" imgW="1778000" imgH="228600" progId="Equation.3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9AD3BA25-B2B9-4316-94CB-EB40F695D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2742407"/>
                        <a:ext cx="2921000" cy="376238"/>
                      </a:xfrm>
                      <a:prstGeom prst="rect">
                        <a:avLst/>
                      </a:prstGeom>
                      <a:solidFill>
                        <a:srgbClr val="00CCFF">
                          <a:alpha val="5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6">
            <a:extLst>
              <a:ext uri="{FF2B5EF4-FFF2-40B4-BE49-F238E27FC236}">
                <a16:creationId xmlns:a16="http://schemas.microsoft.com/office/drawing/2014/main" id="{4B9988A3-722E-456B-B976-CF3595A7A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2043113"/>
            <a:ext cx="2957512" cy="657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this set of linear equations at each iteration:</a:t>
            </a: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9FA525EF-2274-48D3-9563-690F44AE7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440548"/>
              </p:ext>
            </p:extLst>
          </p:nvPr>
        </p:nvGraphicFramePr>
        <p:xfrm>
          <a:off x="190500" y="3587750"/>
          <a:ext cx="8763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4000" imgH="1397000" progId="Equation.3">
                  <p:embed/>
                </p:oleObj>
              </mc:Choice>
              <mc:Fallback>
                <p:oleObj name="Equation" r:id="rId8" imgW="5334000" imgH="1397000" progId="Equation.3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9FA525EF-2274-48D3-9563-690F44AE7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3587750"/>
                        <a:ext cx="8763000" cy="2300288"/>
                      </a:xfrm>
                      <a:prstGeom prst="rect">
                        <a:avLst/>
                      </a:prstGeom>
                      <a:solidFill>
                        <a:schemeClr val="bg1">
                          <a:alpha val="89803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A86139B0-3FB4-4D1D-AFC3-B8199AEA1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1484313"/>
            <a:ext cx="2957513" cy="3286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  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Jacobian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F9F1F-46D8-4B89-9101-5CDE320E92AA}"/>
              </a:ext>
            </a:extLst>
          </p:cNvPr>
          <p:cNvSpPr txBox="1"/>
          <p:nvPr/>
        </p:nvSpPr>
        <p:spPr>
          <a:xfrm>
            <a:off x="219075" y="5984875"/>
            <a:ext cx="8734425" cy="7080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{X}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found by solving this system of linear equations. </a:t>
            </a:r>
          </a:p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iterations will continue until the convergence is reached; </a:t>
            </a:r>
          </a:p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happen when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relative error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(defined on the vector of values) falls below the desired error tolerance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F584AC9D-F0AD-4385-BCA0-B2DD34A27A5B}"/>
                  </a:ext>
                </a:extLst>
              </p:cNvPr>
              <p:cNvSpPr txBox="1"/>
              <p:nvPr/>
            </p:nvSpPr>
            <p:spPr bwMode="auto">
              <a:xfrm>
                <a:off x="5668963" y="3179763"/>
                <a:ext cx="2921000" cy="376237"/>
              </a:xfrm>
              <a:prstGeom prst="rect">
                <a:avLst/>
              </a:prstGeom>
              <a:solidFill>
                <a:srgbClr val="00CCFF">
                  <a:alpha val="59999"/>
                </a:srgbClr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P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PE" baseline="30000" dirty="0"/>
                  <a:t>-1</a:t>
                </a:r>
                <a14:m>
                  <m:oMath xmlns:m="http://schemas.openxmlformats.org/officeDocument/2006/math">
                    <m:r>
                      <a:rPr lang="es-P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F584AC9D-F0AD-4385-BCA0-B2DD34A2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8963" y="3179763"/>
                <a:ext cx="2921000" cy="376237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9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366A18-46DA-4FB1-8441-ED2339DA5D3D}"/>
              </a:ext>
            </a:extLst>
          </p:cNvPr>
          <p:cNvSpPr txBox="1"/>
          <p:nvPr/>
        </p:nvSpPr>
        <p:spPr>
          <a:xfrm>
            <a:off x="213064" y="176989"/>
            <a:ext cx="8930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03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MATLAB to Solve   </a:t>
            </a:r>
            <a:r>
              <a:rPr lang="en-US" altLang="ar-S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ar-SA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ar-S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ar-SA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ar-S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US" altLang="ar-S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ar-S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+ 3xy</a:t>
            </a:r>
            <a:r>
              <a:rPr lang="en-US" altLang="ar-SA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ar-S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57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B681C-C830-4A73-9985-BFEB08E9C52E}"/>
              </a:ext>
            </a:extLst>
          </p:cNvPr>
          <p:cNvSpPr txBox="1"/>
          <p:nvPr/>
        </p:nvSpPr>
        <p:spPr>
          <a:xfrm>
            <a:off x="395870" y="1515182"/>
            <a:ext cx="5362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&gt;&gt; x = [1.5;3.5];</a:t>
            </a:r>
          </a:p>
          <a:p>
            <a:r>
              <a:rPr lang="pl-PL" sz="2000" dirty="0"/>
              <a:t>&gt;&gt; J = [2*x(1)+x(2) x(1);3*x(2)^2 1+6*x(1)*x(2)]</a:t>
            </a:r>
            <a:r>
              <a:rPr lang="en-US" sz="2000" dirty="0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36C33-D43A-48D7-B61B-470D6CDF7C96}"/>
              </a:ext>
            </a:extLst>
          </p:cNvPr>
          <p:cNvSpPr txBox="1"/>
          <p:nvPr/>
        </p:nvSpPr>
        <p:spPr>
          <a:xfrm>
            <a:off x="289337" y="3372021"/>
            <a:ext cx="558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&gt;&gt; f = [x(1)^2+x(1)*x(2)-10;x(2)+3*x(1)*x(2)^2-57]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42BAC-A9B9-4F90-9D64-800B6F294A9B}"/>
              </a:ext>
            </a:extLst>
          </p:cNvPr>
          <p:cNvSpPr txBox="1"/>
          <p:nvPr/>
        </p:nvSpPr>
        <p:spPr>
          <a:xfrm>
            <a:off x="363984" y="4655011"/>
            <a:ext cx="472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&gt;&gt; x = x−J\f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F52A1C-33D5-4EB2-BF4C-1F8EDB34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038" y="2251417"/>
            <a:ext cx="2468917" cy="1003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29660C-F0BB-4D80-8322-EFA58B866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38" y="3990932"/>
            <a:ext cx="1625678" cy="11434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DEA65D-D14B-489B-8D10-B422F06CA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685" y="5483718"/>
            <a:ext cx="18383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88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9E3129-465E-4632-8D85-ADDE967ADA71}"/>
              </a:ext>
            </a:extLst>
          </p:cNvPr>
          <p:cNvSpPr txBox="1"/>
          <p:nvPr/>
        </p:nvSpPr>
        <p:spPr>
          <a:xfrm>
            <a:off x="328474" y="328474"/>
            <a:ext cx="851368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[</a:t>
            </a:r>
            <a:r>
              <a:rPr lang="en-US" dirty="0" err="1"/>
              <a:t>x,f,ea,iter</a:t>
            </a:r>
            <a:r>
              <a:rPr lang="en-US" dirty="0"/>
              <a:t>]=</a:t>
            </a:r>
            <a:r>
              <a:rPr lang="en-US" dirty="0" err="1"/>
              <a:t>newtmult</a:t>
            </a:r>
            <a:r>
              <a:rPr lang="en-US" dirty="0"/>
              <a:t>(func,x0,es,maxit,varargin)</a:t>
            </a:r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&lt;2 </a:t>
            </a:r>
          </a:p>
          <a:p>
            <a:r>
              <a:rPr lang="en-US" dirty="0"/>
              <a:t>    error('at least 2 input arguments required');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&lt;3||</a:t>
            </a:r>
            <a:r>
              <a:rPr lang="en-US" dirty="0" err="1"/>
              <a:t>isempty</a:t>
            </a:r>
            <a:r>
              <a:rPr lang="en-US" dirty="0"/>
              <a:t>(es)</a:t>
            </a:r>
          </a:p>
          <a:p>
            <a:r>
              <a:rPr lang="en-US" dirty="0"/>
              <a:t>    es = 0.0001;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&lt;4||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en-US" dirty="0" err="1"/>
              <a:t>maxit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maxit</a:t>
            </a:r>
            <a:r>
              <a:rPr lang="en-US" dirty="0"/>
              <a:t> = 50;</a:t>
            </a:r>
          </a:p>
          <a:p>
            <a:r>
              <a:rPr lang="en-US" dirty="0"/>
              <a:t>end</a:t>
            </a:r>
          </a:p>
          <a:p>
            <a:r>
              <a:rPr lang="en-US" dirty="0" err="1"/>
              <a:t>iter</a:t>
            </a:r>
            <a:r>
              <a:rPr lang="en-US" dirty="0"/>
              <a:t> = 0;</a:t>
            </a:r>
          </a:p>
          <a:p>
            <a:r>
              <a:rPr lang="en-US" dirty="0"/>
              <a:t>x=x0;</a:t>
            </a:r>
          </a:p>
          <a:p>
            <a:r>
              <a:rPr lang="en-US" dirty="0"/>
              <a:t>while (1)</a:t>
            </a:r>
          </a:p>
          <a:p>
            <a:r>
              <a:rPr lang="en-US" dirty="0"/>
              <a:t>    [F,JF] = </a:t>
            </a:r>
            <a:r>
              <a:rPr lang="en-US" dirty="0" err="1"/>
              <a:t>func</a:t>
            </a:r>
            <a:r>
              <a:rPr lang="en-US" dirty="0"/>
              <a:t>(x);</a:t>
            </a:r>
          </a:p>
          <a:p>
            <a:r>
              <a:rPr lang="en-US" dirty="0"/>
              <a:t>    dx = JF\F;</a:t>
            </a:r>
          </a:p>
          <a:p>
            <a:r>
              <a:rPr lang="en-US" dirty="0"/>
              <a:t>    x = x-dx;</a:t>
            </a:r>
          </a:p>
          <a:p>
            <a:r>
              <a:rPr lang="en-US" dirty="0"/>
              <a:t>   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iter</a:t>
            </a:r>
            <a:r>
              <a:rPr lang="en-US" dirty="0"/>
              <a:t> + 1;</a:t>
            </a:r>
          </a:p>
          <a:p>
            <a:r>
              <a:rPr lang="en-US" dirty="0"/>
              <a:t>    </a:t>
            </a:r>
            <a:r>
              <a:rPr lang="en-US" dirty="0" err="1"/>
              <a:t>ea</a:t>
            </a:r>
            <a:r>
              <a:rPr lang="en-US" dirty="0"/>
              <a:t>=100*max(abs(dx./x));</a:t>
            </a:r>
          </a:p>
          <a:p>
            <a:r>
              <a:rPr lang="en-US" dirty="0"/>
              <a:t>    if </a:t>
            </a:r>
            <a:r>
              <a:rPr lang="en-US" dirty="0" err="1"/>
              <a:t>iter</a:t>
            </a:r>
            <a:r>
              <a:rPr lang="en-US" dirty="0"/>
              <a:t> &gt;= </a:t>
            </a:r>
            <a:r>
              <a:rPr lang="en-US" dirty="0" err="1"/>
              <a:t>maxit</a:t>
            </a:r>
            <a:r>
              <a:rPr lang="en-US" dirty="0"/>
              <a:t>||</a:t>
            </a:r>
            <a:r>
              <a:rPr lang="en-US" dirty="0" err="1"/>
              <a:t>ea</a:t>
            </a:r>
            <a:r>
              <a:rPr lang="en-US" dirty="0"/>
              <a:t> &lt;=es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D1A9E-1622-4A8C-A0A6-EC6F06F0C446}"/>
              </a:ext>
            </a:extLst>
          </p:cNvPr>
          <p:cNvSpPr txBox="1"/>
          <p:nvPr/>
        </p:nvSpPr>
        <p:spPr>
          <a:xfrm>
            <a:off x="3728621" y="3027285"/>
            <a:ext cx="5086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[F,JF] = </a:t>
            </a:r>
            <a:r>
              <a:rPr lang="en-US" dirty="0" err="1"/>
              <a:t>FunctionX</a:t>
            </a:r>
            <a:r>
              <a:rPr lang="en-US" dirty="0"/>
              <a:t>(X)</a:t>
            </a:r>
          </a:p>
          <a:p>
            <a:r>
              <a:rPr lang="en-US" dirty="0"/>
              <a:t>%UNTITLED3 Summary of this function goes here</a:t>
            </a:r>
          </a:p>
          <a:p>
            <a:r>
              <a:rPr lang="en-US" dirty="0"/>
              <a:t>%   Detailed explanation goes here</a:t>
            </a:r>
          </a:p>
          <a:p>
            <a:r>
              <a:rPr lang="en-US" dirty="0"/>
              <a:t>x1=X(1);</a:t>
            </a:r>
          </a:p>
          <a:p>
            <a:r>
              <a:rPr lang="en-US" dirty="0"/>
              <a:t>x2=X(2);</a:t>
            </a:r>
          </a:p>
          <a:p>
            <a:r>
              <a:rPr lang="en-US" dirty="0"/>
              <a:t>F = [x1^2+x1*x2-10;x2+3*x1*x2^2-57];</a:t>
            </a:r>
          </a:p>
          <a:p>
            <a:r>
              <a:rPr lang="nn-NO" dirty="0"/>
              <a:t>JF=[2*x1+x2 x1;3*x2^2 1+6*x1*x2];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0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F9C8-70D9-4868-B65B-1C15CD85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 Consider solving the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03EB6-9C14-4DEA-A96D-902D4DFF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99" y="1404594"/>
            <a:ext cx="5903558" cy="11573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8D5F13-1975-4105-8051-E4CAFC73BFB5}"/>
              </a:ext>
            </a:extLst>
          </p:cNvPr>
          <p:cNvSpPr txBox="1">
            <a:spLocks/>
          </p:cNvSpPr>
          <p:nvPr/>
        </p:nvSpPr>
        <p:spPr>
          <a:xfrm>
            <a:off x="457200" y="3015660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Newton Raphson method to  solve the system</a:t>
            </a:r>
          </a:p>
        </p:txBody>
      </p:sp>
    </p:spTree>
    <p:extLst>
      <p:ext uri="{BB962C8B-B14F-4D97-AF65-F5344CB8AC3E}">
        <p14:creationId xmlns:p14="http://schemas.microsoft.com/office/powerpoint/2010/main" val="1577838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EA2B4-6B96-4B4D-BF77-A38F66E3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Quasi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-Newton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540718-B6FF-4E8E-9750-FC8773D2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1720242"/>
            <a:ext cx="8662164" cy="31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87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EB1D9-4FB6-4A7D-AAFA-6E1F8DB6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829534"/>
          </a:xfrm>
        </p:spPr>
        <p:txBody>
          <a:bodyPr/>
          <a:lstStyle/>
          <a:p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Secant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439754-CBB0-4812-B569-495072C3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51444"/>
            <a:ext cx="8686800" cy="55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28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18DF3-C263-415A-A4F1-A29149C0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Broyden’s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31AD25-4398-4B06-9F64-FC5E1FFE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7" y="1342137"/>
            <a:ext cx="8332080" cy="50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44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B8BD5-B732-49E0-B8B7-CA2C5A71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54033"/>
          </a:xfrm>
        </p:spPr>
        <p:txBody>
          <a:bodyPr/>
          <a:lstStyle/>
          <a:p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Broyden’s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85FDF3-BE95-4411-96CE-FEDCE74F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15" y="1090569"/>
            <a:ext cx="8248585" cy="51522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53BF98-96C8-40BF-90A9-441EB182467A}"/>
              </a:ext>
            </a:extLst>
          </p:cNvPr>
          <p:cNvSpPr txBox="1"/>
          <p:nvPr/>
        </p:nvSpPr>
        <p:spPr>
          <a:xfrm>
            <a:off x="8019875" y="5696125"/>
            <a:ext cx="6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74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B8BD5-B732-49E0-B8B7-CA2C5A71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54033"/>
          </a:xfrm>
        </p:spPr>
        <p:txBody>
          <a:bodyPr/>
          <a:lstStyle/>
          <a:p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Broyden’s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74451E-A85E-4C24-8EE6-1126C686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74" y="995785"/>
            <a:ext cx="7558971" cy="58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9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FC44F44-B0F0-402A-9B56-695341C7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2" y="745351"/>
            <a:ext cx="8598716" cy="52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5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6A5AA27F-5428-4A05-AF4B-091C824A6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6863"/>
            <a:ext cx="8229600" cy="719137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Systems of Nonlinear Equations</a:t>
            </a:r>
          </a:p>
        </p:txBody>
      </p:sp>
      <p:graphicFrame>
        <p:nvGraphicFramePr>
          <p:cNvPr id="13316" name="Object 3">
            <a:extLst>
              <a:ext uri="{FF2B5EF4-FFF2-40B4-BE49-F238E27FC236}">
                <a16:creationId xmlns:a16="http://schemas.microsoft.com/office/drawing/2014/main" id="{4671F292-4A8E-44C2-ADBC-DEFB1EF6E62D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600325" y="1901825"/>
          <a:ext cx="4418013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914400" progId="Equation.3">
                  <p:embed/>
                </p:oleObj>
              </mc:Choice>
              <mc:Fallback>
                <p:oleObj name="Equation" r:id="rId2" imgW="1422400" imgH="914400" progId="Equation.3">
                  <p:embed/>
                  <p:pic>
                    <p:nvPicPr>
                      <p:cNvPr id="13316" name="Object 3">
                        <a:extLst>
                          <a:ext uri="{FF2B5EF4-FFF2-40B4-BE49-F238E27FC236}">
                            <a16:creationId xmlns:a16="http://schemas.microsoft.com/office/drawing/2014/main" id="{4671F292-4A8E-44C2-ADBC-DEFB1EF6E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1901825"/>
                        <a:ext cx="4418013" cy="2841625"/>
                      </a:xfrm>
                      <a:prstGeom prst="rect">
                        <a:avLst/>
                      </a:prstGeom>
                      <a:solidFill>
                        <a:srgbClr val="FFFFFF">
                          <a:alpha val="78038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4">
            <a:extLst>
              <a:ext uri="{FF2B5EF4-FFF2-40B4-BE49-F238E27FC236}">
                <a16:creationId xmlns:a16="http://schemas.microsoft.com/office/drawing/2014/main" id="{D9F3EF03-CB27-4B73-8EFC-BA2C15D1D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1233488"/>
            <a:ext cx="819626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the roots of a set of simultaneous nonlinear equations:</a:t>
            </a:r>
          </a:p>
        </p:txBody>
      </p:sp>
      <p:graphicFrame>
        <p:nvGraphicFramePr>
          <p:cNvPr id="10243" name="Object 5">
            <a:extLst>
              <a:ext uri="{FF2B5EF4-FFF2-40B4-BE49-F238E27FC236}">
                <a16:creationId xmlns:a16="http://schemas.microsoft.com/office/drawing/2014/main" id="{DCF7C160-C2AD-4145-9A1C-FD6D217AC949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635276"/>
              </p:ext>
            </p:extLst>
          </p:nvPr>
        </p:nvGraphicFramePr>
        <p:xfrm>
          <a:off x="1647031" y="5014912"/>
          <a:ext cx="58324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40100" imgH="698500" progId="Equation.DSMT4">
                  <p:embed/>
                </p:oleObj>
              </mc:Choice>
              <mc:Fallback>
                <p:oleObj name="Equation" r:id="rId4" imgW="3340100" imgH="698500" progId="Equation.DSMT4">
                  <p:embed/>
                  <p:pic>
                    <p:nvPicPr>
                      <p:cNvPr id="10243" name="Object 5">
                        <a:extLst>
                          <a:ext uri="{FF2B5EF4-FFF2-40B4-BE49-F238E27FC236}">
                            <a16:creationId xmlns:a16="http://schemas.microsoft.com/office/drawing/2014/main" id="{DCF7C160-C2AD-4145-9A1C-FD6D217AC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031" y="5014912"/>
                        <a:ext cx="5832475" cy="1219200"/>
                      </a:xfrm>
                      <a:prstGeom prst="rect">
                        <a:avLst/>
                      </a:prstGeom>
                      <a:solidFill>
                        <a:srgbClr val="EAEAEA">
                          <a:alpha val="7097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2682DBC-7D37-48BB-A59D-24FF64106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8229600" cy="727075"/>
          </a:xfrm>
          <a:prstGeom prst="bevel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Systems of Nonlinear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AC916-82B6-4273-A818-C4732E10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Broyden’s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13EB19-F72A-4CFE-A376-5FA8E3E55B02}"/>
              </a:ext>
            </a:extLst>
          </p:cNvPr>
          <p:cNvSpPr txBox="1"/>
          <p:nvPr/>
        </p:nvSpPr>
        <p:spPr>
          <a:xfrm>
            <a:off x="620785" y="1291905"/>
            <a:ext cx="620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root of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3C1276-ACE0-4CFF-928F-7540693D6F19}"/>
              </a:ext>
            </a:extLst>
          </p:cNvPr>
          <p:cNvSpPr txBox="1"/>
          <p:nvPr/>
        </p:nvSpPr>
        <p:spPr>
          <a:xfrm>
            <a:off x="620785" y="3059668"/>
            <a:ext cx="28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Broyden’s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6E937C-30EA-4EAB-83EA-9A97A574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83" y="1609287"/>
            <a:ext cx="44291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43F4910-87B0-4EA8-9DDD-F242D300F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pPr eaLnBrk="1" hangingPunct="1"/>
            <a:r>
              <a:rPr lang="en-US" altLang="ar-SA" sz="3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of Nonlinear Equations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0C499FD-5666-45EB-8002-661C17AB21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700" y="1194047"/>
            <a:ext cx="8610600" cy="5297488"/>
          </a:xfrm>
        </p:spPr>
        <p:txBody>
          <a:bodyPr/>
          <a:lstStyle/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SA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ar-SA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ar-SA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ar-SA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ar-SA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ar-SA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ar-SA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US" altLang="ar-SA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ar-SA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+ 3xy</a:t>
            </a:r>
            <a:r>
              <a:rPr lang="en-US" altLang="ar-SA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ar-SA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57</a:t>
            </a: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SA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ar-SA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u(</a:t>
            </a:r>
            <a:r>
              <a:rPr lang="en-US" altLang="ar-SA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ar-SA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ar-SA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altLang="ar-SA" sz="2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r-SA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ar-SA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ar-SA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-10 = 0</a:t>
            </a: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SA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ar-SA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v(</a:t>
            </a:r>
            <a:r>
              <a:rPr lang="en-US" altLang="ar-SA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ar-SA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ar-SA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y+ 3xy</a:t>
            </a:r>
            <a:r>
              <a:rPr lang="en-US" altLang="ar-SA" sz="2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ar-SA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-57 = 0</a:t>
            </a:r>
          </a:p>
          <a:p>
            <a:pPr marL="571500" indent="-571500" eaLnBrk="1" hangingPunct="1">
              <a:lnSpc>
                <a:spcPct val="110000"/>
              </a:lnSpc>
            </a:pPr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will be the value of x and y which makes </a:t>
            </a:r>
            <a:r>
              <a:rPr lang="en-US" altLang="ar-S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</a:t>
            </a:r>
            <a:r>
              <a:rPr lang="en-US" altLang="ar-SA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ar-S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ar-S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</a:t>
            </a:r>
            <a:r>
              <a:rPr lang="en-US" altLang="ar-SA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ar-S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 eaLnBrk="1" hangingPunct="1">
              <a:lnSpc>
                <a:spcPct val="110000"/>
              </a:lnSpc>
            </a:pPr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</a:t>
            </a:r>
            <a:r>
              <a:rPr lang="en-US" altLang="ar-S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x=2</a:t>
            </a:r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ar-S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y=3</a:t>
            </a:r>
          </a:p>
          <a:p>
            <a:pPr marL="571500" indent="-571500" algn="just" eaLnBrk="1" hangingPunct="1">
              <a:lnSpc>
                <a:spcPct val="110000"/>
              </a:lnSpc>
            </a:pPr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 used are extension of the open methods for solving single equation; </a:t>
            </a:r>
            <a:r>
              <a:rPr lang="en-US" altLang="ar-S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point iteration </a:t>
            </a:r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ar-S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Newton-Raphson.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212612-642E-4A7D-AA57-4E6E7200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020467"/>
            <a:ext cx="7686675" cy="453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E53F2-6DE2-4BCE-8B88-6502BC3BF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24" y="807487"/>
            <a:ext cx="1986254" cy="1115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ED47B-7B18-4967-862F-935FCA800EEB}"/>
              </a:ext>
            </a:extLst>
          </p:cNvPr>
          <p:cNvSpPr txBox="1"/>
          <p:nvPr/>
        </p:nvSpPr>
        <p:spPr>
          <a:xfrm>
            <a:off x="466531" y="303633"/>
            <a:ext cx="827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depiction of the solution of two simultaneous nonlinear equations: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1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2B3F97A-5372-4C06-880C-34A40E148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ar-SA" sz="32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of Nonlinear Equations:</a:t>
            </a:r>
            <a:br>
              <a:rPr lang="en-US" altLang="ar-SA" sz="32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ar-S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1.Fixed Point Iteration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7A88844-8AB4-4A86-919D-C3AC905C86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534400" cy="5257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initial guess x =1.5 and </a:t>
            </a:r>
            <a:r>
              <a:rPr lang="en-US" altLang="ar-SA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=3.5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iteration formula: </a:t>
            </a:r>
          </a:p>
          <a:p>
            <a:pPr marL="990600" lvl="1" indent="-646113" eaLnBrk="1" hangingPunct="1">
              <a:buFont typeface="Wingdings" panose="05000000000000000000" pitchFamily="2" charset="2"/>
              <a:buNone/>
            </a:pP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990600" lvl="1" indent="-646113" eaLnBrk="1" hangingPunct="1">
              <a:buFont typeface="Wingdings" panose="05000000000000000000" pitchFamily="2" charset="2"/>
              <a:buNone/>
            </a:pP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r>
              <a:rPr lang="en-US" altLang="ar-SA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=(10-x</a:t>
            </a:r>
            <a:r>
              <a:rPr lang="en-US" altLang="ar-SA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r-SA" i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ar-SA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r-SA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r-SA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and	     </a:t>
            </a: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r-SA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=57-3x</a:t>
            </a:r>
            <a:r>
              <a:rPr lang="en-US" altLang="ar-SA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r-SA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r-SA" i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990600" lvl="1" indent="-646113" eaLnBrk="1" hangingPunct="1">
              <a:buFont typeface="Wingdings" panose="05000000000000000000" pitchFamily="2" charset="2"/>
              <a:buNone/>
            </a:pPr>
            <a:endParaRPr lang="en-US" altLang="ar-SA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altLang="ar-SA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iteration,</a:t>
            </a:r>
          </a:p>
          <a:p>
            <a:pPr marL="990600" lvl="1" indent="-646113" eaLnBrk="1" hangingPunct="1">
              <a:buFont typeface="Wingdings" panose="05000000000000000000" pitchFamily="2" charset="2"/>
              <a:buNone/>
            </a:pP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x=(10-(1.5)</a:t>
            </a:r>
            <a:r>
              <a:rPr lang="en-US" altLang="ar-SA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)/3.5=2.21429</a:t>
            </a:r>
          </a:p>
          <a:p>
            <a:pPr marL="990600" lvl="1" indent="-646113" eaLnBrk="1" hangingPunct="1">
              <a:buFont typeface="Wingdings" panose="05000000000000000000" pitchFamily="2" charset="2"/>
              <a:buNone/>
            </a:pP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y=(57-3(2.21429)(3.5)</a:t>
            </a:r>
            <a:r>
              <a:rPr lang="en-US" altLang="ar-SA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=-24.37516</a:t>
            </a:r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altLang="ar-SA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iteration:</a:t>
            </a:r>
            <a:r>
              <a:rPr lang="en-US" alt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90600" lvl="1" indent="-646113" eaLnBrk="1" hangingPunct="1">
              <a:buFont typeface="Wingdings" panose="05000000000000000000" pitchFamily="2" charset="2"/>
              <a:buNone/>
            </a:pP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x=(10-2.21429</a:t>
            </a:r>
            <a:r>
              <a:rPr lang="en-US" altLang="ar-SA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)/-24.37516=-0.209</a:t>
            </a:r>
          </a:p>
          <a:p>
            <a:pPr marL="990600" lvl="1" indent="-646113" eaLnBrk="1" hangingPunct="1">
              <a:buFont typeface="Wingdings" panose="05000000000000000000" pitchFamily="2" charset="2"/>
              <a:buNone/>
            </a:pP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y=57-3(-0.209)(-24.37516)</a:t>
            </a:r>
            <a:r>
              <a:rPr lang="en-US" altLang="ar-SA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=429.709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is </a:t>
            </a:r>
            <a:r>
              <a:rPr lang="en-US" altLang="ar-SA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diverging</a:t>
            </a:r>
            <a:r>
              <a:rPr lang="en-US" alt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try another iteration formula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>
            <a:extLst>
              <a:ext uri="{FF2B5EF4-FFF2-40B4-BE49-F238E27FC236}">
                <a16:creationId xmlns:a16="http://schemas.microsoft.com/office/drawing/2014/main" id="{23AE7AE4-60CC-4C30-8641-0D14EBB56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ar-SA" sz="32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of Nonlinear Equations:</a:t>
            </a:r>
            <a:r>
              <a:rPr lang="en-US" altLang="ar-S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ar-S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1.Fixed Point Iteration</a:t>
            </a:r>
            <a:endParaRPr lang="en-US" sz="3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D70A21F-4177-4F48-BB8C-744E6DA5B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86800" cy="5257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iteration formula:</a:t>
            </a:r>
          </a:p>
          <a:p>
            <a:pPr marL="990600" lvl="1" indent="-646113" eaLnBrk="1" hangingPunct="1">
              <a:buFont typeface="Wingdings" panose="05000000000000000000" pitchFamily="2" charset="2"/>
              <a:buNone/>
            </a:pP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ar-SA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=(10-x</a:t>
            </a:r>
            <a:r>
              <a:rPr lang="en-US" altLang="ar-SA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r-SA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ar-SA" i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r-SA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=[(57-y</a:t>
            </a:r>
            <a:r>
              <a:rPr lang="en-US" altLang="ar-SA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)/3x</a:t>
            </a:r>
            <a:r>
              <a:rPr lang="en-US" altLang="ar-SA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r-SA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ar-SA" i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en-US" altLang="ar-SA" baseline="30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First guess: </a:t>
            </a:r>
            <a:r>
              <a:rPr lang="en-US" altLang="ar-SA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x=1.5</a:t>
            </a:r>
            <a:r>
              <a:rPr lang="en-US" alt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ar-SA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y=3.5</a:t>
            </a:r>
          </a:p>
          <a:p>
            <a:pPr marL="609600" indent="-609600" eaLnBrk="1" hangingPunct="1">
              <a:buFontTx/>
              <a:buAutoNum type="arabicPeriod" startAt="2"/>
            </a:pPr>
            <a:r>
              <a:rPr lang="en-US" altLang="ar-SA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iteration:</a:t>
            </a:r>
          </a:p>
          <a:p>
            <a:pPr marL="990600" lvl="1" indent="-646113" eaLnBrk="1" hangingPunct="1">
              <a:buFont typeface="Wingdings" panose="05000000000000000000" pitchFamily="2" charset="2"/>
              <a:buNone/>
            </a:pP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x=(10-(1.5)(3.5))</a:t>
            </a:r>
            <a:r>
              <a:rPr lang="en-US" altLang="ar-SA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=2.17945</a:t>
            </a:r>
          </a:p>
          <a:p>
            <a:pPr marL="990600" lvl="1" indent="-646113" eaLnBrk="1" hangingPunct="1">
              <a:buFont typeface="Wingdings" panose="05000000000000000000" pitchFamily="2" charset="2"/>
              <a:buNone/>
            </a:pP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y=((57-(3.5))/3(2.17945))</a:t>
            </a:r>
            <a:r>
              <a:rPr lang="en-US" altLang="ar-SA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=2.86051</a:t>
            </a:r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AutoNum type="arabicPeriod" startAt="2"/>
            </a:pPr>
            <a:r>
              <a:rPr lang="en-US" altLang="ar-SA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iteration:</a:t>
            </a:r>
          </a:p>
          <a:p>
            <a:pPr marL="990600" lvl="1" indent="-646113" eaLnBrk="1" hangingPunct="1">
              <a:buFont typeface="Wingdings" panose="05000000000000000000" pitchFamily="2" charset="2"/>
              <a:buNone/>
            </a:pP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x=(10-(2.17945)(2.86051))</a:t>
            </a:r>
            <a:r>
              <a:rPr lang="en-US" altLang="ar-SA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=1.94053</a:t>
            </a:r>
          </a:p>
          <a:p>
            <a:pPr marL="990600" lvl="1" indent="-646113" eaLnBrk="1" hangingPunct="1">
              <a:buFont typeface="Wingdings" panose="05000000000000000000" pitchFamily="2" charset="2"/>
              <a:buNone/>
            </a:pP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y=((57-(2.86051))/3(1.94053))</a:t>
            </a:r>
            <a:r>
              <a:rPr lang="en-US" altLang="ar-SA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=3.04955</a:t>
            </a:r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AutoNum type="arabicPeriod" startAt="4"/>
            </a:pPr>
            <a:r>
              <a:rPr lang="en-US" alt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is </a:t>
            </a:r>
            <a:r>
              <a:rPr lang="en-US" altLang="ar-SA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converging</a:t>
            </a:r>
            <a:r>
              <a:rPr lang="en-US" alt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true root, </a:t>
            </a:r>
            <a:r>
              <a:rPr lang="en-US" altLang="ar-SA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x=2</a:t>
            </a:r>
            <a:r>
              <a:rPr lang="en-US" altLang="ar-S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ar-SA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y=3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ar-SA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5C92CAC1-F9F0-43B8-86FA-A7F89D1B4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ar-SA" sz="32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of Nonlinear Equations:</a:t>
            </a:r>
            <a:br>
              <a:rPr lang="en-US" altLang="ar-SA" sz="32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ar-S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1.Fixed Point Iteration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CD017E4-1939-40CA-ADCD-86D7A17129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305060" cy="1066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ar-S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sufficient condition for convergence for the two-equation case (</a:t>
            </a: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</a:t>
            </a:r>
            <a:r>
              <a:rPr lang="en-US" altLang="ar-S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</a:t>
            </a:r>
            <a:r>
              <a:rPr lang="en-US" altLang="ar-S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)=0)</a:t>
            </a:r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S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</p:txBody>
      </p:sp>
      <p:graphicFrame>
        <p:nvGraphicFramePr>
          <p:cNvPr id="20482" name="Object 4">
            <a:extLst>
              <a:ext uri="{FF2B5EF4-FFF2-40B4-BE49-F238E27FC236}">
                <a16:creationId xmlns:a16="http://schemas.microsoft.com/office/drawing/2014/main" id="{978B78A8-9005-44F5-988F-A59283D0B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215097"/>
              </p:ext>
            </p:extLst>
          </p:nvPr>
        </p:nvGraphicFramePr>
        <p:xfrm>
          <a:off x="3458561" y="3429000"/>
          <a:ext cx="2438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1143000" progId="Equation.DSMT4">
                  <p:embed/>
                </p:oleObj>
              </mc:Choice>
              <mc:Fallback>
                <p:oleObj name="Equation" r:id="rId2" imgW="825480" imgH="1143000" progId="Equation.DSMT4">
                  <p:embed/>
                  <p:pic>
                    <p:nvPicPr>
                      <p:cNvPr id="20482" name="Object 4">
                        <a:extLst>
                          <a:ext uri="{FF2B5EF4-FFF2-40B4-BE49-F238E27FC236}">
                            <a16:creationId xmlns:a16="http://schemas.microsoft.com/office/drawing/2014/main" id="{978B78A8-9005-44F5-988F-A59283D0B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561" y="3429000"/>
                        <a:ext cx="2438400" cy="2362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5CCDE8E-10EC-48E0-857C-395B84031DFF}"/>
              </a:ext>
            </a:extLst>
          </p:cNvPr>
          <p:cNvSpPr txBox="1"/>
          <p:nvPr/>
        </p:nvSpPr>
        <p:spPr>
          <a:xfrm>
            <a:off x="520117" y="285226"/>
            <a:ext cx="8397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FIXED-POINT ITERATION</a:t>
            </a:r>
          </a:p>
          <a:p>
            <a:endParaRPr lang="es-P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fixed-point iteration method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the nonlinear system: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4EC3A57-C48E-4A2B-A5EB-A3E125A0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293" y="1302437"/>
            <a:ext cx="1986254" cy="111546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E38332D-1F25-4406-BC7F-4F4CFE7626AD}"/>
              </a:ext>
            </a:extLst>
          </p:cNvPr>
          <p:cNvSpPr txBox="1"/>
          <p:nvPr/>
        </p:nvSpPr>
        <p:spPr>
          <a:xfrm>
            <a:off x="721453" y="2782669"/>
            <a:ext cx="20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403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9629</TotalTime>
  <Words>1143</Words>
  <Application>Microsoft Office PowerPoint</Application>
  <PresentationFormat>Presentación en pantalla (4:3)</PresentationFormat>
  <Paragraphs>144</Paragraphs>
  <Slides>30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Sistemas de Ecuaciones No-Lineales </vt:lpstr>
      <vt:lpstr>Objectives</vt:lpstr>
      <vt:lpstr>Systems of Nonlinear Equations</vt:lpstr>
      <vt:lpstr>Systems of Nonlinear Equations</vt:lpstr>
      <vt:lpstr>Presentación de PowerPoint</vt:lpstr>
      <vt:lpstr>Systems of Nonlinear Equations:  1.Fixed Point Iteration</vt:lpstr>
      <vt:lpstr>Systems of Nonlinear Equations:  1.Fixed Point Iteration</vt:lpstr>
      <vt:lpstr>Systems of Nonlinear Equations:  1.Fixed Point Iteration</vt:lpstr>
      <vt:lpstr>Presentación de PowerPoint</vt:lpstr>
      <vt:lpstr>Presentación de PowerPoint</vt:lpstr>
      <vt:lpstr>Systems of Nonlinear Equations:  2. Newton Raphson Method</vt:lpstr>
      <vt:lpstr>Presentación de PowerPoint</vt:lpstr>
      <vt:lpstr>Presentación de PowerPoint</vt:lpstr>
      <vt:lpstr>Systems of Nonlinear Equations:  2. Newton Raphson Method</vt:lpstr>
      <vt:lpstr>Example</vt:lpstr>
      <vt:lpstr>Solution Using Newton’s Method</vt:lpstr>
      <vt:lpstr>Example Try this</vt:lpstr>
      <vt:lpstr>Example Solution</vt:lpstr>
      <vt:lpstr>Presentación de PowerPoint</vt:lpstr>
      <vt:lpstr>General Representation for the solution of  Nonlinear Systems of Equations</vt:lpstr>
      <vt:lpstr>Presentación de PowerPoint</vt:lpstr>
      <vt:lpstr>Presentación de PowerPoint</vt:lpstr>
      <vt:lpstr>Exercise: Consider solving the system</vt:lpstr>
      <vt:lpstr>Quasi-Newton Methods</vt:lpstr>
      <vt:lpstr>Secant Method</vt:lpstr>
      <vt:lpstr>Broyden’s Method</vt:lpstr>
      <vt:lpstr>Derivation of Broyden’s Method</vt:lpstr>
      <vt:lpstr>Derivation of Broyden’s Method</vt:lpstr>
      <vt:lpstr>Presentación de PowerPoint</vt:lpstr>
      <vt:lpstr>Exercise - Broyden’s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Alberto Sanchez Rodas</dc:creator>
  <cp:lastModifiedBy>Luis Alberto Sanchez Rodas</cp:lastModifiedBy>
  <cp:revision>17</cp:revision>
  <dcterms:created xsi:type="dcterms:W3CDTF">2018-08-24T01:06:13Z</dcterms:created>
  <dcterms:modified xsi:type="dcterms:W3CDTF">2021-05-12T18:15:27Z</dcterms:modified>
</cp:coreProperties>
</file>