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77" r:id="rId3"/>
    <p:sldId id="346" r:id="rId4"/>
    <p:sldId id="436" r:id="rId5"/>
    <p:sldId id="437" r:id="rId6"/>
    <p:sldId id="439" r:id="rId7"/>
    <p:sldId id="426" r:id="rId8"/>
    <p:sldId id="475" r:id="rId9"/>
    <p:sldId id="476" r:id="rId10"/>
    <p:sldId id="477" r:id="rId11"/>
    <p:sldId id="478" r:id="rId12"/>
    <p:sldId id="479" r:id="rId13"/>
    <p:sldId id="480" r:id="rId14"/>
    <p:sldId id="391" r:id="rId15"/>
    <p:sldId id="429" r:id="rId16"/>
    <p:sldId id="431" r:id="rId17"/>
    <p:sldId id="486" r:id="rId18"/>
    <p:sldId id="537" r:id="rId19"/>
    <p:sldId id="432" r:id="rId20"/>
    <p:sldId id="433" r:id="rId21"/>
    <p:sldId id="434" r:id="rId22"/>
    <p:sldId id="441" r:id="rId23"/>
    <p:sldId id="442" r:id="rId24"/>
    <p:sldId id="443" r:id="rId25"/>
    <p:sldId id="445" r:id="rId26"/>
    <p:sldId id="448" r:id="rId27"/>
    <p:sldId id="447" r:id="rId28"/>
    <p:sldId id="449" r:id="rId29"/>
    <p:sldId id="481" r:id="rId30"/>
    <p:sldId id="482" r:id="rId31"/>
    <p:sldId id="483" r:id="rId32"/>
    <p:sldId id="484" r:id="rId33"/>
    <p:sldId id="4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221EA-0169-4F1D-ABA3-F7FF3DD0845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7D686-1C1C-4649-B7F7-2867E05793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37CFC4C-15A9-4CA5-A62C-DB4AB2C27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9EB8ED-C0F7-4DE0-895E-FDBEF5C6249E}" type="slidenum">
              <a:rPr lang="ar-SA" altLang="es-PE">
                <a:latin typeface="Arial" panose="020B0604020202020204" pitchFamily="34" charset="0"/>
              </a:rPr>
              <a:pPr eaLnBrk="1" hangingPunct="1"/>
              <a:t>2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A4F5CA9-19B6-4BA8-9BB0-7A19BFCD61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AC02905-B0BA-4CAC-A88D-A7868FC80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CAF5807-F5F2-4C67-95A8-5884917333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FEE680B8-4909-4AAB-AE99-BB43537B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2753D2DF-51DE-4528-B4D4-DB81F8C32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D9DB08-7105-4856-888E-14539A38A07E}" type="slidenum">
              <a:rPr lang="en-GB" altLang="en-US" sz="1200"/>
              <a:pPr eaLnBrk="1" hangingPunct="1"/>
              <a:t>12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FB18D13F-455A-4AB3-AB1D-431B5A6260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3D12DB8A-4209-4B33-8ACD-AEA7D9A1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2155F1A-82A2-4051-9F02-08C3A6D7C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792FB2-B376-44C1-AFF4-D297219AFC95}" type="slidenum">
              <a:rPr lang="en-GB" altLang="en-US" sz="1200"/>
              <a:pPr eaLnBrk="1" hangingPunct="1"/>
              <a:t>13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4DD820B-C47D-4498-B6CE-FCFB81202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A327B0-A1A7-43E6-8A18-002DEA37982A}" type="slidenum">
              <a:rPr lang="en-GB" altLang="en-US" sz="1200"/>
              <a:pPr eaLnBrk="1" hangingPunct="1"/>
              <a:t>14</a:t>
            </a:fld>
            <a:endParaRPr lang="en-GB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2A0AD5F-16C7-4C11-BA7B-36534ECD3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4DFA073-AEA1-4A20-84C9-3651B186F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4CCBA3E-0857-4F16-88AB-9F6DA212E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548DA3-E400-4CB6-AA64-E20DD3CC4473}" type="slidenum">
              <a:rPr lang="en-GB" altLang="en-US" sz="1200"/>
              <a:pPr eaLnBrk="1" hangingPunct="1"/>
              <a:t>15</a:t>
            </a:fld>
            <a:endParaRPr lang="en-GB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05AF9A1-AFE1-4C68-A981-45865BFE30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2F21647-391D-4441-AA60-DFF93A049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A5AC0B6-2DA6-45C8-8985-07B74CA74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DBF4A0-9008-4CC9-9869-BB76A869D7F1}" type="slidenum">
              <a:rPr lang="en-GB" altLang="en-US" sz="1200"/>
              <a:pPr eaLnBrk="1" hangingPunct="1"/>
              <a:t>16</a:t>
            </a:fld>
            <a:endParaRPr lang="en-GB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C44742F-553F-4C3C-8828-88DE37FAE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52BF88E-B883-4435-9CF4-460860618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13B607B-71D0-42F7-8E8C-1C73B5741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0CDD6E-DEDB-45C2-A73B-70E575D252FA}" type="slidenum">
              <a:rPr lang="en-GB" altLang="en-US" sz="1200"/>
              <a:pPr eaLnBrk="1" hangingPunct="1"/>
              <a:t>17</a:t>
            </a:fld>
            <a:endParaRPr lang="en-GB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F138244-1176-4497-A374-F34C451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5508CD1-86FE-45CB-82AF-F571A8994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38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ABA0A1F-8929-4897-BBA0-DCF50E9A7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F6A96C-D0DC-46FE-ADB0-45C91E9D615B}" type="slidenum">
              <a:rPr lang="en-GB" altLang="en-US" sz="1200"/>
              <a:pPr eaLnBrk="1" hangingPunct="1"/>
              <a:t>19</a:t>
            </a:fld>
            <a:endParaRPr lang="en-GB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4878F92-D006-4B47-90C5-2D2E7DBA6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49FE0E4-4D7A-49CC-82BC-3D314B5F5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E616F66-22BF-421C-A759-F4C0E8FEA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050878-D822-4587-830F-79F25DAAB865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255FD80-076C-4E14-B887-88667C2F7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60AFB6E-7E19-4239-8781-7BAC01E5F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46ACB65-7479-4E01-B5AF-4809702A2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5ADEC-1908-40D9-AF04-D9A907BF90D9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5763600-9968-4514-9A7D-8C1454513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91FCC6E-0FE9-4A65-A52E-5FC81BCE8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C1900FB-0756-4531-B0B0-48A2E52A0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E57DEF-8155-4513-9892-C62B355D883F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B9BB7F8-AF35-4828-ABE8-A9BBCC7DD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29F747D-AC30-4479-B729-3FB82946A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728BFDB-3020-41CA-84FB-51DEFD95E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A5FB1E-34DA-4131-83FE-2A881CBDD2C5}" type="slidenum">
              <a:rPr lang="ar-SA" altLang="es-PE">
                <a:latin typeface="Arial" panose="020B0604020202020204" pitchFamily="34" charset="0"/>
              </a:rPr>
              <a:pPr eaLnBrk="1" hangingPunct="1"/>
              <a:t>3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E8F45F1-976C-4A7F-A1E9-3B6C3A6FE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2BBE07F-C7D8-47E7-886A-445826AE3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0ACF99C-2E65-46A7-A853-D3E9606F8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1EDA4A-4E1F-45B2-9F90-0AA0CA13D964}" type="slidenum">
              <a:rPr lang="en-GB" altLang="en-US" sz="1200"/>
              <a:pPr eaLnBrk="1" hangingPunct="1"/>
              <a:t>23</a:t>
            </a:fld>
            <a:endParaRPr lang="en-GB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37AE06C-FC78-4F88-AAC3-0D494171E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A4185A7-61D8-4E9A-8FA7-A57C2A5F7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13B607B-71D0-42F7-8E8C-1C73B5741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0CDD6E-DEDB-45C2-A73B-70E575D252FA}" type="slidenum">
              <a:rPr lang="en-GB" altLang="en-US" sz="1200"/>
              <a:pPr eaLnBrk="1" hangingPunct="1"/>
              <a:t>24</a:t>
            </a:fld>
            <a:endParaRPr lang="en-GB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F138244-1176-4497-A374-F34C451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5508CD1-86FE-45CB-82AF-F571A8994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08486A2-C0A8-40D4-9C7E-614B66962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A37336-DE71-43B6-A5D3-C05FDF349800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747DD5A-092F-4D74-BE1F-7FE51E17C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EEDEBB8-3503-48CD-B6F8-5EAEA062B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794B528-8ABA-4CAB-B376-59444D4DE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CD0B82-81EF-46D6-A21C-D93E657EF627}" type="slidenum">
              <a:rPr lang="en-GB" altLang="en-US" sz="1200"/>
              <a:pPr eaLnBrk="1" hangingPunct="1"/>
              <a:t>26</a:t>
            </a:fld>
            <a:endParaRPr lang="en-GB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9E0A97F-39DA-4636-962E-E59CB2D2C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66DFCEE-B65D-4156-BF78-9DD44C04B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C9E2F90-4A7E-4ECE-AC36-63C0634F4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CE93DD-89D1-4448-9217-AC8BDB6BCD55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C8C3263-3DBB-4749-AE03-53B0C65F0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FD99258-7119-4D16-A047-8A51D79C9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8B5E3C9-5F32-41B0-85A3-DA6BC5831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4CC218-7101-43E4-91B9-B06A1C784445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2325E7C-C73A-418F-AF21-D91D02569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FCEB5CB-6B52-42C1-BB12-B27D305EC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B37073C2-16BA-49D0-9600-8BF6951776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65AFB946-9A32-4AE9-8621-C4175173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26D302E6-C39D-4925-B576-2436B5C6F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CDB95C-E7D9-4E9B-AC48-03B25D3B58F0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AF161025-61AC-49AA-AD3F-CF5A73FD13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1B6D3742-B850-493A-A852-3D0F2FA8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503D3535-4B7E-496A-A3D8-3F176764E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D3739D-85E2-4C84-B258-0BE0CDFFE77A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1E4ADDC6-64D1-4D39-AFD9-16E4D90FCC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FE34EDD-9353-430F-8974-C12BD866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5A94900E-6AFD-4285-A655-4240E20D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8BD3C7-1132-4F5C-9F54-ACA901E77A66}" type="slidenum">
              <a:rPr lang="en-GB" altLang="en-US" sz="1200"/>
              <a:pPr eaLnBrk="1" hangingPunct="1"/>
              <a:t>31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BEE6A5E-BA31-409E-9359-A41B3AE88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261282-132A-418E-8FFE-B4BF13C2CBDC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1F64434-A3D9-4AB0-BCBD-3C7060CAE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4E28792-F968-47DF-813C-E91020182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ED7D4AF-D5AA-44D8-8A66-B5F032A585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E8B455-C58A-4C6D-90C4-399B5E8FD4F5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501912E-7790-429E-8460-6ECE1F4AF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0E8375E-0AAA-4447-B488-9DDF66991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EE3E8F1-0B81-4A75-9205-764969EE9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889DA4-0648-439E-A605-9EC568A0E593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E772DA0-0846-4F45-A11C-993F49AD8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0AEB28C-C323-42BB-8675-8F13C47C7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C551521-C513-4CB6-9D85-D0DFD6DB0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5C4C9E-0425-4028-8EE9-D74EEADDC1BC}" type="slidenum">
              <a:rPr lang="en-GB" altLang="en-US" sz="1200"/>
              <a:pPr eaLnBrk="1" hangingPunct="1"/>
              <a:t>7</a:t>
            </a:fld>
            <a:endParaRPr lang="en-GB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99CD6C8-4E3C-4456-9A53-64DF63D3A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869E557-1ABD-473A-8FF3-02E6EAFA0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2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B2E93558-5889-482A-94C2-EBB9B9B140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4D838BD-D8AA-4974-BA8D-39A7127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1B90D248-1EC8-4C73-8858-9656B8956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05B95C-3B4F-4F87-8EF7-3BAEC9BCD93A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6DE1FF1E-01A1-4D97-89B8-E1E94DF8C3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63E274AA-B8B3-4344-9B08-AB139B63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4217173-43EA-4E68-86AE-13D9914C1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4A3E6-4E6B-4865-8202-E1630DF3AD83}" type="slidenum">
              <a:rPr lang="en-GB" altLang="en-US" sz="1200"/>
              <a:pPr eaLnBrk="1" hangingPunct="1"/>
              <a:t>10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C20136E5-9D1E-417A-B017-9802AA279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0F9DC277-2242-4F20-81AA-22CEED81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AC077D59-9243-4A02-BE4A-BA031A7AE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CFB881-92EC-4478-9D7E-FFD6D5616F12}" type="slidenum">
              <a:rPr lang="en-GB" altLang="en-US" sz="1200"/>
              <a:pPr eaLnBrk="1" hangingPunct="1"/>
              <a:t>11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617033-E412-4D71-AD66-CB6F28F8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4054CA-59E7-4F0F-BFAE-21E4A465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929C0E-1672-4E34-BBFD-642208F9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E45A3-34FB-404F-B9C9-3D2C025A1134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54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CCC35-29EC-4AA4-BC82-8CE62CC0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Lale Yurttas, Texas A&amp;M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CD7DF-B677-47F0-811F-A49AB6F7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11FBE-1DD0-4ABE-9662-080CE8AB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B2E2AA-890B-41D5-893E-C5D43759B9E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46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C6133D1-6067-4665-8D0D-69F6EFC8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3249AFF-4305-49CF-823D-E78146CB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8C6854-B925-43B6-8EBB-1D21A19D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3C033-3515-4080-8B01-DEC087D09C5A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13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A5DB1-C995-4AAE-879B-D01AB14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921850-4AA5-4BA7-9A13-BBE4A144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09BA7D-D0EA-4604-B6F3-A3E8DEE5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55EA5-A190-4C45-A52D-D6CEE5CD0A83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5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35CE-350E-4741-9FF7-68AB5BD2A65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341E-F0B4-4A55-986B-EB13CF3CC3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D4B-987F-4BB4-A88B-470D89E7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4866"/>
            <a:ext cx="7772400" cy="3272032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Regresión Por Mínimos Cuadrados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2C933-942A-48D6-9B34-EAB5630C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5355771"/>
            <a:ext cx="4422710" cy="591271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</p:spTree>
    <p:extLst>
      <p:ext uri="{BB962C8B-B14F-4D97-AF65-F5344CB8AC3E}">
        <p14:creationId xmlns:p14="http://schemas.microsoft.com/office/powerpoint/2010/main" val="157647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E1ED76CE-A813-4972-91CD-479DF7A50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Criteria for a “Best” Fit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63F3A532-68A8-4A09-B486-B1A5AFFD6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69050"/>
              </p:ext>
            </p:extLst>
          </p:nvPr>
        </p:nvGraphicFramePr>
        <p:xfrm>
          <a:off x="315913" y="1828800"/>
          <a:ext cx="61976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31640" progId="Equation.3">
                  <p:embed/>
                </p:oleObj>
              </mc:Choice>
              <mc:Fallback>
                <p:oleObj name="Equation" r:id="rId3" imgW="1904760" imgH="43164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63F3A532-68A8-4A09-B486-B1A5AFFD6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828800"/>
                        <a:ext cx="61976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>
            <a:extLst>
              <a:ext uri="{FF2B5EF4-FFF2-40B4-BE49-F238E27FC236}">
                <a16:creationId xmlns:a16="http://schemas.microsoft.com/office/drawing/2014/main" id="{D1AF5EC0-8D4C-4F46-9C6A-D93708D4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60202"/>
              </p:ext>
            </p:extLst>
          </p:nvPr>
        </p:nvGraphicFramePr>
        <p:xfrm>
          <a:off x="304800" y="3505200"/>
          <a:ext cx="35242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914286" imgH="1790476" progId="Paint.Picture">
                  <p:embed/>
                </p:oleObj>
              </mc:Choice>
              <mc:Fallback>
                <p:oleObj name="Bitmap Image" r:id="rId5" imgW="2914286" imgH="1790476" progId="Paint.Picture">
                  <p:embed/>
                  <p:pic>
                    <p:nvPicPr>
                      <p:cNvPr id="344068" name="Object 4">
                        <a:extLst>
                          <a:ext uri="{FF2B5EF4-FFF2-40B4-BE49-F238E27FC236}">
                            <a16:creationId xmlns:a16="http://schemas.microsoft.com/office/drawing/2014/main" id="{D1AF5EC0-8D4C-4F46-9C6A-D93708D43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352425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Line 5">
            <a:extLst>
              <a:ext uri="{FF2B5EF4-FFF2-40B4-BE49-F238E27FC236}">
                <a16:creationId xmlns:a16="http://schemas.microsoft.com/office/drawing/2014/main" id="{F4220F29-B468-405B-BEFE-E353275F6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3962400"/>
            <a:ext cx="2438400" cy="838200"/>
          </a:xfrm>
          <a:prstGeom prst="line">
            <a:avLst/>
          </a:prstGeom>
          <a:noFill/>
          <a:ln w="50800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2DD103D7-07AE-4CCB-B47F-027D8BD08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Criteria for a “Best” Fit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A37D6547-2E6F-4275-B302-16565FEF5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81200"/>
          <a:ext cx="591026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368280" progId="Equation.3">
                  <p:embed/>
                </p:oleObj>
              </mc:Choice>
              <mc:Fallback>
                <p:oleObj name="Equation" r:id="rId3" imgW="1815840" imgH="36828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A37D6547-2E6F-4275-B302-16565FEF5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5910263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2" name="Object 4">
            <a:extLst>
              <a:ext uri="{FF2B5EF4-FFF2-40B4-BE49-F238E27FC236}">
                <a16:creationId xmlns:a16="http://schemas.microsoft.com/office/drawing/2014/main" id="{7095B526-910D-424D-AC5D-C67FD317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26950"/>
              </p:ext>
            </p:extLst>
          </p:nvPr>
        </p:nvGraphicFramePr>
        <p:xfrm>
          <a:off x="889000" y="3429000"/>
          <a:ext cx="4572000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847619" imgH="1800476" progId="Paint.Picture">
                  <p:embed/>
                </p:oleObj>
              </mc:Choice>
              <mc:Fallback>
                <p:oleObj name="Bitmap Image" r:id="rId5" imgW="2847619" imgH="1800476" progId="Paint.Picture">
                  <p:embed/>
                  <p:pic>
                    <p:nvPicPr>
                      <p:cNvPr id="345092" name="Object 4">
                        <a:extLst>
                          <a:ext uri="{FF2B5EF4-FFF2-40B4-BE49-F238E27FC236}">
                            <a16:creationId xmlns:a16="http://schemas.microsoft.com/office/drawing/2014/main" id="{7095B526-910D-424D-AC5D-C67FD3179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429000"/>
                        <a:ext cx="4572000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E14D3A13-516D-4C4C-ACD1-7E8103D28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60074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Least Squares Fit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06A95B6B-1319-4437-9960-9977813A6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052161"/>
              </p:ext>
            </p:extLst>
          </p:nvPr>
        </p:nvGraphicFramePr>
        <p:xfrm>
          <a:off x="685800" y="3224681"/>
          <a:ext cx="60325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000" imgH="342720" progId="Equation.3">
                  <p:embed/>
                </p:oleObj>
              </mc:Choice>
              <mc:Fallback>
                <p:oleObj name="Equation" r:id="rId3" imgW="1854000" imgH="34272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06A95B6B-1319-4437-9960-9977813A6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24681"/>
                        <a:ext cx="60325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7">
                <a:extLst>
                  <a:ext uri="{FF2B5EF4-FFF2-40B4-BE49-F238E27FC236}">
                    <a16:creationId xmlns:a16="http://schemas.microsoft.com/office/drawing/2014/main" id="{DFE562FF-0C23-48CB-8739-80E1FB2C810C}"/>
                  </a:ext>
                </a:extLst>
              </p:cNvPr>
              <p:cNvSpPr txBox="1"/>
              <p:nvPr/>
            </p:nvSpPr>
            <p:spPr bwMode="auto">
              <a:xfrm>
                <a:off x="304800" y="1555750"/>
                <a:ext cx="8650288" cy="111601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i="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measured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i="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47" name="Object 7">
                <a:extLst>
                  <a:ext uri="{FF2B5EF4-FFF2-40B4-BE49-F238E27FC236}">
                    <a16:creationId xmlns:a16="http://schemas.microsoft.com/office/drawing/2014/main" id="{DFE562FF-0C23-48CB-8739-80E1FB2C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555750"/>
                <a:ext cx="8650288" cy="1116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Rectangle 6">
            <a:extLst>
              <a:ext uri="{FF2B5EF4-FFF2-40B4-BE49-F238E27FC236}">
                <a16:creationId xmlns:a16="http://schemas.microsoft.com/office/drawing/2014/main" id="{8F8598ED-35D5-4B1C-BD80-550DF616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92963"/>
            <a:ext cx="723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Yields a unique line for a given set of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BAC60F95-BC6D-475D-A42A-35EDC8A1E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20964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Least Squares Fit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D2709A01-5E4E-49A7-BF74-970566EF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992226"/>
              </p:ext>
            </p:extLst>
          </p:nvPr>
        </p:nvGraphicFramePr>
        <p:xfrm>
          <a:off x="1304636" y="1627909"/>
          <a:ext cx="60325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000" imgH="342720" progId="Equation.3">
                  <p:embed/>
                </p:oleObj>
              </mc:Choice>
              <mc:Fallback>
                <p:oleObj name="Equation" r:id="rId3" imgW="1854000" imgH="34272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D2709A01-5E4E-49A7-BF74-970566EF71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636" y="1627909"/>
                        <a:ext cx="60325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>
            <a:extLst>
              <a:ext uri="{FF2B5EF4-FFF2-40B4-BE49-F238E27FC236}">
                <a16:creationId xmlns:a16="http://schemas.microsoft.com/office/drawing/2014/main" id="{824BFC84-029F-40EF-BDE7-FF024C775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75590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a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minimize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satisfy the following conditions:</a:t>
            </a:r>
          </a:p>
        </p:txBody>
      </p:sp>
      <p:graphicFrame>
        <p:nvGraphicFramePr>
          <p:cNvPr id="330757" name="Object 5">
            <a:extLst>
              <a:ext uri="{FF2B5EF4-FFF2-40B4-BE49-F238E27FC236}">
                <a16:creationId xmlns:a16="http://schemas.microsoft.com/office/drawing/2014/main" id="{E2338E8D-EDE8-40C5-A657-70BE2EC9A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817837"/>
              </p:ext>
            </p:extLst>
          </p:nvPr>
        </p:nvGraphicFramePr>
        <p:xfrm>
          <a:off x="1064491" y="4455548"/>
          <a:ext cx="12652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914400" progId="Equation.3">
                  <p:embed/>
                </p:oleObj>
              </mc:Choice>
              <mc:Fallback>
                <p:oleObj name="Equation" r:id="rId5" imgW="583920" imgH="914400" progId="Equation.3">
                  <p:embed/>
                  <p:pic>
                    <p:nvPicPr>
                      <p:cNvPr id="330757" name="Object 5">
                        <a:extLst>
                          <a:ext uri="{FF2B5EF4-FFF2-40B4-BE49-F238E27FC236}">
                            <a16:creationId xmlns:a16="http://schemas.microsoft.com/office/drawing/2014/main" id="{E2338E8D-EDE8-40C5-A657-70BE2EC9A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491" y="4455548"/>
                        <a:ext cx="12652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8">
            <a:extLst>
              <a:ext uri="{FF2B5EF4-FFF2-40B4-BE49-F238E27FC236}">
                <a16:creationId xmlns:a16="http://schemas.microsoft.com/office/drawing/2014/main" id="{7F411335-D2AF-41F9-95F0-6279C89C0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3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4" name="Object 19">
            <a:extLst>
              <a:ext uri="{FF2B5EF4-FFF2-40B4-BE49-F238E27FC236}">
                <a16:creationId xmlns:a16="http://schemas.microsoft.com/office/drawing/2014/main" id="{8851382A-B8FB-4E31-B9EE-611184DFC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05000"/>
          <a:ext cx="38862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1422360" progId="Equation.3">
                  <p:embed/>
                </p:oleObj>
              </mc:Choice>
              <mc:Fallback>
                <p:oleObj name="Equation" r:id="rId3" imgW="2070000" imgH="1422360" progId="Equation.3">
                  <p:embed/>
                  <p:pic>
                    <p:nvPicPr>
                      <p:cNvPr id="8194" name="Object 19">
                        <a:extLst>
                          <a:ext uri="{FF2B5EF4-FFF2-40B4-BE49-F238E27FC236}">
                            <a16:creationId xmlns:a16="http://schemas.microsoft.com/office/drawing/2014/main" id="{8851382A-B8FB-4E31-B9EE-611184DFC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3886200" cy="2670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23">
            <a:extLst>
              <a:ext uri="{FF2B5EF4-FFF2-40B4-BE49-F238E27FC236}">
                <a16:creationId xmlns:a16="http://schemas.microsoft.com/office/drawing/2014/main" id="{C5F7375F-D35E-4591-9E42-A7F85EBCB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  <a:b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</a:t>
            </a:r>
            <a:r>
              <a:rPr lang="en-US" altLang="ar-SA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SA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ar-SA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SA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SA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8195" name="Object 11">
            <a:extLst>
              <a:ext uri="{FF2B5EF4-FFF2-40B4-BE49-F238E27FC236}">
                <a16:creationId xmlns:a16="http://schemas.microsoft.com/office/drawing/2014/main" id="{BCC9B491-901E-4676-BD23-AF8148C9BB8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4800600"/>
          <a:ext cx="3273425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000" imgH="799920" progId="Equation.3">
                  <p:embed/>
                </p:oleObj>
              </mc:Choice>
              <mc:Fallback>
                <p:oleObj name="Equation" r:id="rId5" imgW="1638000" imgH="799920" progId="Equation.3">
                  <p:embed/>
                  <p:pic>
                    <p:nvPicPr>
                      <p:cNvPr id="8195" name="Object 11">
                        <a:extLst>
                          <a:ext uri="{FF2B5EF4-FFF2-40B4-BE49-F238E27FC236}">
                            <a16:creationId xmlns:a16="http://schemas.microsoft.com/office/drawing/2014/main" id="{BCC9B491-901E-4676-BD23-AF8148C9B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3273425" cy="15986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13">
            <a:extLst>
              <a:ext uri="{FF2B5EF4-FFF2-40B4-BE49-F238E27FC236}">
                <a16:creationId xmlns:a16="http://schemas.microsoft.com/office/drawing/2014/main" id="{6C0976CC-3BE1-4217-AC36-A42987B43558}"/>
              </a:ext>
            </a:extLst>
          </p:cNvPr>
          <p:cNvSpPr>
            <a:spLocks/>
          </p:cNvSpPr>
          <p:nvPr/>
        </p:nvSpPr>
        <p:spPr bwMode="auto">
          <a:xfrm>
            <a:off x="4608513" y="5257800"/>
            <a:ext cx="381000" cy="11430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Text Box 14">
            <a:extLst>
              <a:ext uri="{FF2B5EF4-FFF2-40B4-BE49-F238E27FC236}">
                <a16:creationId xmlns:a16="http://schemas.microsoft.com/office/drawing/2014/main" id="{A7A3E8DC-D952-45CC-BB82-847FE5A8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257800"/>
            <a:ext cx="388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equations with 2 unknowns, can be solved simultaneously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>
            <a:extLst>
              <a:ext uri="{FF2B5EF4-FFF2-40B4-BE49-F238E27FC236}">
                <a16:creationId xmlns:a16="http://schemas.microsoft.com/office/drawing/2014/main" id="{AAB6785E-5C86-43BF-8EAA-618FE7482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  <a:br>
              <a:rPr lang="en-US" altLang="ar-SA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a</a:t>
            </a:r>
            <a:r>
              <a:rPr lang="en-US" altLang="ar-SA" sz="4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ar-SA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</a:t>
            </a:r>
            <a:r>
              <a:rPr lang="en-US" altLang="ar-SA" sz="4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5771D65-0A07-47E8-A466-E49B696FDA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8" name="Object 9">
            <a:extLst>
              <a:ext uri="{FF2B5EF4-FFF2-40B4-BE49-F238E27FC236}">
                <a16:creationId xmlns:a16="http://schemas.microsoft.com/office/drawing/2014/main" id="{5DC85BEA-0BD5-443A-B546-3F2C84122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57400"/>
          <a:ext cx="35814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507960" progId="Equation.3">
                  <p:embed/>
                </p:oleObj>
              </mc:Choice>
              <mc:Fallback>
                <p:oleObj name="Equation" r:id="rId3" imgW="1587240" imgH="507960" progId="Equation.3">
                  <p:embed/>
                  <p:pic>
                    <p:nvPicPr>
                      <p:cNvPr id="9218" name="Object 9">
                        <a:extLst>
                          <a:ext uri="{FF2B5EF4-FFF2-40B4-BE49-F238E27FC236}">
                            <a16:creationId xmlns:a16="http://schemas.microsoft.com/office/drawing/2014/main" id="{5DC85BEA-0BD5-443A-B546-3F2C84122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3581400" cy="1146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">
            <a:extLst>
              <a:ext uri="{FF2B5EF4-FFF2-40B4-BE49-F238E27FC236}">
                <a16:creationId xmlns:a16="http://schemas.microsoft.com/office/drawing/2014/main" id="{7E134539-72C6-4FED-9B5E-67793CC7F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33800"/>
          <a:ext cx="2438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9219" name="Object 10">
                        <a:extLst>
                          <a:ext uri="{FF2B5EF4-FFF2-40B4-BE49-F238E27FC236}">
                            <a16:creationId xmlns:a16="http://schemas.microsoft.com/office/drawing/2014/main" id="{7E134539-72C6-4FED-9B5E-67793CC7F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2438400" cy="730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0781CCAF-3223-4FEE-8A76-B544D9DC6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56732" cy="1325563"/>
          </a:xfrm>
        </p:spPr>
        <p:txBody>
          <a:bodyPr/>
          <a:lstStyle/>
          <a:p>
            <a:pPr eaLnBrk="1" hangingPunct="1"/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Quantification of Linear Regression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E798973-7498-4A67-B350-089EEF4C1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77200" cy="4759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sum of the squares around the mean for the dependent variable, y, is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eaLnBrk="1" hangingPunct="1"/>
            <a:endParaRPr lang="en-US" altLang="en-US" sz="3900" b="1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the squares of residuals around the regression line is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2" name="Object 7">
            <a:extLst>
              <a:ext uri="{FF2B5EF4-FFF2-40B4-BE49-F238E27FC236}">
                <a16:creationId xmlns:a16="http://schemas.microsoft.com/office/drawing/2014/main" id="{EC69F60D-DA4B-4A8A-A60B-9758FC9E5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048000"/>
          <a:ext cx="25193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66400" progId="Equation.3">
                  <p:embed/>
                </p:oleObj>
              </mc:Choice>
              <mc:Fallback>
                <p:oleObj name="Equation" r:id="rId3" imgW="1041120" imgH="266400" progId="Equation.3">
                  <p:embed/>
                  <p:pic>
                    <p:nvPicPr>
                      <p:cNvPr id="10242" name="Object 7">
                        <a:extLst>
                          <a:ext uri="{FF2B5EF4-FFF2-40B4-BE49-F238E27FC236}">
                            <a16:creationId xmlns:a16="http://schemas.microsoft.com/office/drawing/2014/main" id="{EC69F60D-DA4B-4A8A-A60B-9758FC9E5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0"/>
                        <a:ext cx="2519363" cy="557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>
            <a:extLst>
              <a:ext uri="{FF2B5EF4-FFF2-40B4-BE49-F238E27FC236}">
                <a16:creationId xmlns:a16="http://schemas.microsoft.com/office/drawing/2014/main" id="{939556C5-FB62-4EB5-BDAC-924B673B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0000"/>
            <a:ext cx="33528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ar-SA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ar-SA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30D89C44-D300-4B5D-867D-CE8F0FAB63F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835525"/>
            <a:ext cx="3962400" cy="2590800"/>
            <a:chOff x="96" y="1008"/>
            <a:chExt cx="3024" cy="1920"/>
          </a:xfrm>
        </p:grpSpPr>
        <p:graphicFrame>
          <p:nvGraphicFramePr>
            <p:cNvPr id="10243" name="Object 10">
              <a:extLst>
                <a:ext uri="{FF2B5EF4-FFF2-40B4-BE49-F238E27FC236}">
                  <a16:creationId xmlns:a16="http://schemas.microsoft.com/office/drawing/2014/main" id="{91A590A8-E9CA-430A-A46A-A002D02282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1008"/>
            <a:ext cx="3024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30320" imgH="431640" progId="Equation.3">
                    <p:embed/>
                  </p:oleObj>
                </mc:Choice>
                <mc:Fallback>
                  <p:oleObj name="Equation" r:id="rId5" imgW="1930320" imgH="431640" progId="Equation.3">
                    <p:embed/>
                    <p:pic>
                      <p:nvPicPr>
                        <p:cNvPr id="10243" name="Object 10">
                          <a:extLst>
                            <a:ext uri="{FF2B5EF4-FFF2-40B4-BE49-F238E27FC236}">
                              <a16:creationId xmlns:a16="http://schemas.microsoft.com/office/drawing/2014/main" id="{91A590A8-E9CA-430A-A46A-A002D02282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008"/>
                          <a:ext cx="3024" cy="67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Rectangle 11">
              <a:extLst>
                <a:ext uri="{FF2B5EF4-FFF2-40B4-BE49-F238E27FC236}">
                  <a16:creationId xmlns:a16="http://schemas.microsoft.com/office/drawing/2014/main" id="{BC303E63-B17B-4168-AEE9-2C57F07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28"/>
              <a:ext cx="240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</a:pPr>
              <a:endParaRPr lang="en-US" altLang="ar-SA" sz="3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4">
            <a:extLst>
              <a:ext uri="{FF2B5EF4-FFF2-40B4-BE49-F238E27FC236}">
                <a16:creationId xmlns:a16="http://schemas.microsoft.com/office/drawing/2014/main" id="{AB4C1DFF-FBE7-4189-8C56-92C51CC1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106"/>
            <a:ext cx="7848600" cy="1295400"/>
          </a:xfrm>
        </p:spPr>
        <p:txBody>
          <a:bodyPr/>
          <a:lstStyle/>
          <a:p>
            <a:pPr eaLnBrk="1" hangingPunct="1"/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Fit of a Straight Line: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16" name="Object 16">
                <a:extLst>
                  <a:ext uri="{FF2B5EF4-FFF2-40B4-BE49-F238E27FC236}">
                    <a16:creationId xmlns:a16="http://schemas.microsoft.com/office/drawing/2014/main" id="{C27350B0-177C-44DF-A6A4-EE569E7401A8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3528645" y="2597737"/>
                <a:ext cx="1705708" cy="10604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P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P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P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PE" sz="3200" dirty="0"/>
              </a:p>
            </p:txBody>
          </p:sp>
        </mc:Choice>
        <mc:Fallback xmlns="">
          <p:sp>
            <p:nvSpPr>
              <p:cNvPr id="358416" name="Object 16">
                <a:extLst>
                  <a:ext uri="{FF2B5EF4-FFF2-40B4-BE49-F238E27FC236}">
                    <a16:creationId xmlns:a16="http://schemas.microsoft.com/office/drawing/2014/main" id="{C27350B0-177C-44DF-A6A4-EE569E740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3528645" y="2597737"/>
                <a:ext cx="1705708" cy="1060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978A5E2-1A62-4F6C-B798-CE5902907133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267269" y="4985512"/>
                <a:ext cx="2228461" cy="12286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P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P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P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PE" sz="3200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D978A5E2-1A62-4F6C-B798-CE5902907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267269" y="4985512"/>
                <a:ext cx="2228461" cy="1228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6" name="Rectangle 10">
            <a:extLst>
              <a:ext uri="{FF2B5EF4-FFF2-40B4-BE49-F238E27FC236}">
                <a16:creationId xmlns:a16="http://schemas.microsoft.com/office/drawing/2014/main" id="{CF823B3A-6345-4294-A066-3D2C9421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7696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(quantifies the spread around the  mean):</a:t>
            </a:r>
          </a:p>
        </p:txBody>
      </p:sp>
      <p:sp>
        <p:nvSpPr>
          <p:cNvPr id="15367" name="Rectangle 11">
            <a:extLst>
              <a:ext uri="{FF2B5EF4-FFF2-40B4-BE49-F238E27FC236}">
                <a16:creationId xmlns:a16="http://schemas.microsoft.com/office/drawing/2014/main" id="{FF3D54E1-9E47-4920-A3A2-AC483DFAA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82593"/>
            <a:ext cx="7696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error of estimate (quantifies the spread around the  regression line)</a:t>
            </a:r>
          </a:p>
        </p:txBody>
      </p:sp>
    </p:spTree>
    <p:extLst>
      <p:ext uri="{BB962C8B-B14F-4D97-AF65-F5344CB8AC3E}">
        <p14:creationId xmlns:p14="http://schemas.microsoft.com/office/powerpoint/2010/main" val="134852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CF99766-C0FC-4A67-B1EE-0C1BAF2CA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0075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versus the sample mean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002CDE-B6B4-4D43-98A1-D2500BFD438F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251751"/>
            <a:ext cx="8686800" cy="5301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linear regression and the case when we simply compute the sample mean and draw a line corresponding to the sample mean?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spread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of the differences between the values predicted by linear regression and the actual sample values.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data showing (a) the spread of data around the mean of the dependent data and (b) the spread of the data around the best fit line: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reduction in spread represents the improvement due to linear regression.</a:t>
            </a:r>
          </a:p>
        </p:txBody>
      </p:sp>
      <p:pic>
        <p:nvPicPr>
          <p:cNvPr id="6" name="Picture 4" descr="fig1308">
            <a:extLst>
              <a:ext uri="{FF2B5EF4-FFF2-40B4-BE49-F238E27FC236}">
                <a16:creationId xmlns:a16="http://schemas.microsoft.com/office/drawing/2014/main" id="{B5F5B09A-7463-409F-9E8F-34A7FFC4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05" y="3278080"/>
            <a:ext cx="6075655" cy="263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5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22F79663-ACA5-4A90-B0E8-D7D17B9A7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886" y="28495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Quantification of Linear Regression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134400F1-48E7-41B9-9536-7408F557D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altLang="en-US" i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quantifies the improvement or error reduction due to describing data in terms of a straight line rather than as an average value.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6" name="Object 6">
            <a:extLst>
              <a:ext uri="{FF2B5EF4-FFF2-40B4-BE49-F238E27FC236}">
                <a16:creationId xmlns:a16="http://schemas.microsoft.com/office/drawing/2014/main" id="{F27CF954-5E91-4EEB-8548-EA3D8D330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29000"/>
          <a:ext cx="2133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431640" progId="Equation.3">
                  <p:embed/>
                </p:oleObj>
              </mc:Choice>
              <mc:Fallback>
                <p:oleObj name="Equation" r:id="rId3" imgW="774360" imgH="431640" progId="Equation.3">
                  <p:embed/>
                  <p:pic>
                    <p:nvPicPr>
                      <p:cNvPr id="11266" name="Object 6">
                        <a:extLst>
                          <a:ext uri="{FF2B5EF4-FFF2-40B4-BE49-F238E27FC236}">
                            <a16:creationId xmlns:a16="http://schemas.microsoft.com/office/drawing/2014/main" id="{F27CF954-5E91-4EEB-8548-EA3D8D330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2133600" cy="1158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Oval 7">
            <a:extLst>
              <a:ext uri="{FF2B5EF4-FFF2-40B4-BE49-F238E27FC236}">
                <a16:creationId xmlns:a16="http://schemas.microsoft.com/office/drawing/2014/main" id="{BF9776C0-20F8-47E5-ABA2-E0131577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81400"/>
            <a:ext cx="8382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E216BC67-0582-4039-B9E2-FAA9BA18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648200"/>
            <a:ext cx="4495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determination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correlation coefficient</a:t>
            </a: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523CF3B0-CE53-4AF7-A30E-C56C4F055F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4267200"/>
            <a:ext cx="205740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53E11039-3F76-4921-A312-B7DF73248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46438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00C5B336-3198-46FB-A59D-8408D6106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39297"/>
            <a:ext cx="7886700" cy="4630593"/>
          </a:xfrm>
        </p:spPr>
        <p:txBody>
          <a:bodyPr>
            <a:normAutofit lnSpcReduction="10000"/>
          </a:bodyPr>
          <a:lstStyle/>
          <a:p>
            <a:pPr marL="457200" indent="-457200" eaLnBrk="1" hangingPunct="1"/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engineering, two types of applications are encountered:</a:t>
            </a:r>
          </a:p>
          <a:p>
            <a:pPr marL="0" indent="0" eaLnBrk="1" hangingPunct="1">
              <a:buNone/>
            </a:pPr>
            <a:endParaRPr lang="en-U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0" lvl="1" indent="-381000" algn="just" eaLnBrk="1" hangingPunct="1"/>
            <a:r>
              <a:rPr lang="en-US" altLang="es-PE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Predicting values of dependent variable, may include extrapolation beyond data points or interpolation between data points.</a:t>
            </a:r>
          </a:p>
          <a:p>
            <a:pPr marL="838200" lvl="1" indent="-381000" algn="just" eaLnBrk="1" hangingPunct="1"/>
            <a:r>
              <a:rPr lang="en-US" altLang="es-PE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testing: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Comparing existing mathematical model with measured data.</a:t>
            </a:r>
          </a:p>
          <a:p>
            <a:pPr marL="457200" lvl="1" indent="0" eaLnBrk="1" hangingPunct="1">
              <a:buNone/>
            </a:pPr>
            <a:endParaRPr lang="en-US" alt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best mathematical function </a:t>
            </a:r>
            <a:r>
              <a:rPr lang="en-US" altLang="es-P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represents the dataset?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best criterion to assess the fitting of the function </a:t>
            </a:r>
            <a:r>
              <a:rPr lang="en-US" altLang="es-P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data?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461886B3-F867-413A-BE86-9D79CC318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760" y="256933"/>
            <a:ext cx="8229600" cy="6507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Quantification of Linear Regression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4FD4B300-99F2-4216-8C25-5633CDFB7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760" y="907723"/>
            <a:ext cx="8229600" cy="36223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perfect fit: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and r = 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signifying that the line explains 100 percent of the variability of the data.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 = r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S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fit represents no improvement.</a:t>
            </a:r>
          </a:p>
          <a:p>
            <a:pPr algn="just"/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more convenient for computer implementation is: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340240-69BF-427A-B7AC-AC9E35D5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08" y="5018372"/>
            <a:ext cx="5057775" cy="12573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>
            <a:extLst>
              <a:ext uri="{FF2B5EF4-FFF2-40B4-BE49-F238E27FC236}">
                <a16:creationId xmlns:a16="http://schemas.microsoft.com/office/drawing/2014/main" id="{794B176B-07C7-4EB4-A3C6-4969FDA0B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Fit of a Straight Line: Example</a:t>
            </a:r>
          </a:p>
        </p:txBody>
      </p:sp>
      <p:sp>
        <p:nvSpPr>
          <p:cNvPr id="12297" name="Rectangle 3">
            <a:extLst>
              <a:ext uri="{FF2B5EF4-FFF2-40B4-BE49-F238E27FC236}">
                <a16:creationId xmlns:a16="http://schemas.microsoft.com/office/drawing/2014/main" id="{D2F8B8DB-10DD-40E8-8548-02E6A520B5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4411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Fit a straight line to the x and y values in the following Table:</a:t>
            </a:r>
          </a:p>
        </p:txBody>
      </p:sp>
      <p:graphicFrame>
        <p:nvGraphicFramePr>
          <p:cNvPr id="331788" name="Object 12">
            <a:extLst>
              <a:ext uri="{FF2B5EF4-FFF2-40B4-BE49-F238E27FC236}">
                <a16:creationId xmlns:a16="http://schemas.microsoft.com/office/drawing/2014/main" id="{35BEDF08-F214-4233-8547-33360F025D2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98918598"/>
              </p:ext>
            </p:extLst>
          </p:nvPr>
        </p:nvGraphicFramePr>
        <p:xfrm>
          <a:off x="6781800" y="3837707"/>
          <a:ext cx="2168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190440" progId="Equation.3">
                  <p:embed/>
                </p:oleObj>
              </mc:Choice>
              <mc:Fallback>
                <p:oleObj name="Equation" r:id="rId3" imgW="774360" imgH="190440" progId="Equation.3">
                  <p:embed/>
                  <p:pic>
                    <p:nvPicPr>
                      <p:cNvPr id="331788" name="Object 12">
                        <a:extLst>
                          <a:ext uri="{FF2B5EF4-FFF2-40B4-BE49-F238E27FC236}">
                            <a16:creationId xmlns:a16="http://schemas.microsoft.com/office/drawing/2014/main" id="{35BEDF08-F214-4233-8547-33360F025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37707"/>
                        <a:ext cx="2168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6" name="Object 10">
            <a:extLst>
              <a:ext uri="{FF2B5EF4-FFF2-40B4-BE49-F238E27FC236}">
                <a16:creationId xmlns:a16="http://schemas.microsoft.com/office/drawing/2014/main" id="{D7C884A0-DAF7-41A2-AFCD-35EE9432F58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92246653"/>
              </p:ext>
            </p:extLst>
          </p:nvPr>
        </p:nvGraphicFramePr>
        <p:xfrm>
          <a:off x="5029200" y="2999507"/>
          <a:ext cx="15224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190440" progId="Equation.3">
                  <p:embed/>
                </p:oleObj>
              </mc:Choice>
              <mc:Fallback>
                <p:oleObj name="Equation" r:id="rId5" imgW="520560" imgH="190440" progId="Equation.3">
                  <p:embed/>
                  <p:pic>
                    <p:nvPicPr>
                      <p:cNvPr id="331786" name="Object 10">
                        <a:extLst>
                          <a:ext uri="{FF2B5EF4-FFF2-40B4-BE49-F238E27FC236}">
                            <a16:creationId xmlns:a16="http://schemas.microsoft.com/office/drawing/2014/main" id="{D7C884A0-DAF7-41A2-AFCD-35EE9432F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99507"/>
                        <a:ext cx="15224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7" name="Object 11">
            <a:extLst>
              <a:ext uri="{FF2B5EF4-FFF2-40B4-BE49-F238E27FC236}">
                <a16:creationId xmlns:a16="http://schemas.microsoft.com/office/drawing/2014/main" id="{658C40A0-4D66-4B74-A6BE-8C257E190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927485"/>
              </p:ext>
            </p:extLst>
          </p:nvPr>
        </p:nvGraphicFramePr>
        <p:xfrm>
          <a:off x="6629400" y="3075707"/>
          <a:ext cx="1600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190440" progId="Equation.3">
                  <p:embed/>
                </p:oleObj>
              </mc:Choice>
              <mc:Fallback>
                <p:oleObj name="Equation" r:id="rId7" imgW="622080" imgH="190440" progId="Equation.3">
                  <p:embed/>
                  <p:pic>
                    <p:nvPicPr>
                      <p:cNvPr id="331787" name="Object 11">
                        <a:extLst>
                          <a:ext uri="{FF2B5EF4-FFF2-40B4-BE49-F238E27FC236}">
                            <a16:creationId xmlns:a16="http://schemas.microsoft.com/office/drawing/2014/main" id="{658C40A0-4D66-4B74-A6BE-8C257E190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75707"/>
                        <a:ext cx="1600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9" name="Object 13">
            <a:extLst>
              <a:ext uri="{FF2B5EF4-FFF2-40B4-BE49-F238E27FC236}">
                <a16:creationId xmlns:a16="http://schemas.microsoft.com/office/drawing/2014/main" id="{B1BD2BA2-E48B-4363-AB49-3793C594D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05958"/>
              </p:ext>
            </p:extLst>
          </p:nvPr>
        </p:nvGraphicFramePr>
        <p:xfrm>
          <a:off x="5029200" y="3837707"/>
          <a:ext cx="156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15640" progId="Equation.3">
                  <p:embed/>
                </p:oleObj>
              </mc:Choice>
              <mc:Fallback>
                <p:oleObj name="Equation" r:id="rId9" imgW="596880" imgH="215640" progId="Equation.3">
                  <p:embed/>
                  <p:pic>
                    <p:nvPicPr>
                      <p:cNvPr id="331789" name="Object 13">
                        <a:extLst>
                          <a:ext uri="{FF2B5EF4-FFF2-40B4-BE49-F238E27FC236}">
                            <a16:creationId xmlns:a16="http://schemas.microsoft.com/office/drawing/2014/main" id="{B1BD2BA2-E48B-4363-AB49-3793C594D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37707"/>
                        <a:ext cx="156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91" name="Object 15">
            <a:extLst>
              <a:ext uri="{FF2B5EF4-FFF2-40B4-BE49-F238E27FC236}">
                <a16:creationId xmlns:a16="http://schemas.microsoft.com/office/drawing/2014/main" id="{BD16B06C-3C3F-4444-90A0-B3E2C7E48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37433"/>
              </p:ext>
            </p:extLst>
          </p:nvPr>
        </p:nvGraphicFramePr>
        <p:xfrm>
          <a:off x="5257800" y="4675907"/>
          <a:ext cx="1676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160" imgH="355320" progId="Equation.3">
                  <p:embed/>
                </p:oleObj>
              </mc:Choice>
              <mc:Fallback>
                <p:oleObj name="Equation" r:id="rId11" imgW="1676160" imgH="355320" progId="Equation.3">
                  <p:embed/>
                  <p:pic>
                    <p:nvPicPr>
                      <p:cNvPr id="331791" name="Object 15">
                        <a:extLst>
                          <a:ext uri="{FF2B5EF4-FFF2-40B4-BE49-F238E27FC236}">
                            <a16:creationId xmlns:a16="http://schemas.microsoft.com/office/drawing/2014/main" id="{BD16B06C-3C3F-4444-90A0-B3E2C7E48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0686"/>
                      <a:stretch>
                        <a:fillRect/>
                      </a:stretch>
                    </p:blipFill>
                    <p:spPr bwMode="auto">
                      <a:xfrm>
                        <a:off x="5257800" y="4675907"/>
                        <a:ext cx="1676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61B13365-AE87-4753-A266-09248411E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83376"/>
              </p:ext>
            </p:extLst>
          </p:nvPr>
        </p:nvGraphicFramePr>
        <p:xfrm>
          <a:off x="5181600" y="5742707"/>
          <a:ext cx="26638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76160" imgH="355320" progId="Equation.3">
                  <p:embed/>
                </p:oleObj>
              </mc:Choice>
              <mc:Fallback>
                <p:oleObj name="Equation" r:id="rId13" imgW="1676160" imgH="355320" progId="Equation.3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61B13365-AE87-4753-A266-09248411E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527"/>
                      <a:stretch>
                        <a:fillRect/>
                      </a:stretch>
                    </p:blipFill>
                    <p:spPr bwMode="auto">
                      <a:xfrm>
                        <a:off x="5181600" y="5742707"/>
                        <a:ext cx="26638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558" name="Group 334">
            <a:extLst>
              <a:ext uri="{FF2B5EF4-FFF2-40B4-BE49-F238E27FC236}">
                <a16:creationId xmlns:a16="http://schemas.microsoft.com/office/drawing/2014/main" id="{FC5C5829-226F-4E74-BE0B-EA1DA85FDED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895600"/>
          <a:ext cx="4114800" cy="3688008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T="45716" marB="45716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119.5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</a:p>
                  </a:txBody>
                  <a:tcPr marT="45716" marB="45716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35" name="Line 336">
            <a:extLst>
              <a:ext uri="{FF2B5EF4-FFF2-40B4-BE49-F238E27FC236}">
                <a16:creationId xmlns:a16="http://schemas.microsoft.com/office/drawing/2014/main" id="{B3D732D9-81B4-4486-A6C6-0D372DC5B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352800"/>
            <a:ext cx="3810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36" name="Line 337">
            <a:extLst>
              <a:ext uri="{FF2B5EF4-FFF2-40B4-BE49-F238E27FC236}">
                <a16:creationId xmlns:a16="http://schemas.microsoft.com/office/drawing/2014/main" id="{A6A96C17-62A6-4808-B857-B3D9DEAC2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95600"/>
            <a:ext cx="3810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37" name="Line 338">
            <a:extLst>
              <a:ext uri="{FF2B5EF4-FFF2-40B4-BE49-F238E27FC236}">
                <a16:creationId xmlns:a16="http://schemas.microsoft.com/office/drawing/2014/main" id="{C6DBC571-25AB-4B0F-B77E-5B221BBC2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553200"/>
            <a:ext cx="3810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38" name="Line 339">
            <a:extLst>
              <a:ext uri="{FF2B5EF4-FFF2-40B4-BE49-F238E27FC236}">
                <a16:creationId xmlns:a16="http://schemas.microsoft.com/office/drawing/2014/main" id="{EF8ED4E2-FA5C-4413-A02A-EC24ECBEB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3810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>
            <a:extLst>
              <a:ext uri="{FF2B5EF4-FFF2-40B4-BE49-F238E27FC236}">
                <a16:creationId xmlns:a16="http://schemas.microsoft.com/office/drawing/2014/main" id="{027FA910-1AD2-4385-9269-E5861D570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ar-SA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Fit of a Straight Line: Example (cont’d)</a:t>
            </a:r>
          </a:p>
        </p:txBody>
      </p:sp>
      <p:graphicFrame>
        <p:nvGraphicFramePr>
          <p:cNvPr id="331792" name="Object 16">
            <a:extLst>
              <a:ext uri="{FF2B5EF4-FFF2-40B4-BE49-F238E27FC236}">
                <a16:creationId xmlns:a16="http://schemas.microsoft.com/office/drawing/2014/main" id="{8B8E4816-1757-4656-85E6-E1A3FE6F439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598357"/>
              </p:ext>
            </p:extLst>
          </p:nvPr>
        </p:nvGraphicFramePr>
        <p:xfrm>
          <a:off x="762000" y="1828800"/>
          <a:ext cx="64008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30240" imgH="1396800" progId="Equation.3">
                  <p:embed/>
                </p:oleObj>
              </mc:Choice>
              <mc:Fallback>
                <p:oleObj name="Equation" r:id="rId3" imgW="2730240" imgH="1396800" progId="Equation.3">
                  <p:embed/>
                  <p:pic>
                    <p:nvPicPr>
                      <p:cNvPr id="331792" name="Object 16">
                        <a:extLst>
                          <a:ext uri="{FF2B5EF4-FFF2-40B4-BE49-F238E27FC236}">
                            <a16:creationId xmlns:a16="http://schemas.microsoft.com/office/drawing/2014/main" id="{8B8E4816-1757-4656-85E6-E1A3FE6F4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6400800" cy="327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3" name="Text Box 17">
            <a:extLst>
              <a:ext uri="{FF2B5EF4-FFF2-40B4-BE49-F238E27FC236}">
                <a16:creationId xmlns:a16="http://schemas.microsoft.com/office/drawing/2014/main" id="{B0F687AF-0F8A-4180-B5B9-9F248EC2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57800"/>
            <a:ext cx="5105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0.07142857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0.8392857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>
            <a:extLst>
              <a:ext uri="{FF2B5EF4-FFF2-40B4-BE49-F238E27FC236}">
                <a16:creationId xmlns:a16="http://schemas.microsoft.com/office/drawing/2014/main" id="{CC783AEE-8A7F-47BD-A905-20CCE0CB9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Fit of a Straight Line: Example (Error Analysis)</a:t>
            </a:r>
          </a:p>
        </p:txBody>
      </p:sp>
      <p:graphicFrame>
        <p:nvGraphicFramePr>
          <p:cNvPr id="358418" name="Object 18">
            <a:extLst>
              <a:ext uri="{FF2B5EF4-FFF2-40B4-BE49-F238E27FC236}">
                <a16:creationId xmlns:a16="http://schemas.microsoft.com/office/drawing/2014/main" id="{B8F8E9CD-7E1B-45DC-A093-A90EE02F2F7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9618161"/>
              </p:ext>
            </p:extLst>
          </p:nvPr>
        </p:nvGraphicFramePr>
        <p:xfrm>
          <a:off x="5791200" y="2743200"/>
          <a:ext cx="26654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279360" progId="Equation.3">
                  <p:embed/>
                </p:oleObj>
              </mc:Choice>
              <mc:Fallback>
                <p:oleObj name="Equation" r:id="rId3" imgW="1257120" imgH="279360" progId="Equation.3">
                  <p:embed/>
                  <p:pic>
                    <p:nvPicPr>
                      <p:cNvPr id="358418" name="Object 18">
                        <a:extLst>
                          <a:ext uri="{FF2B5EF4-FFF2-40B4-BE49-F238E27FC236}">
                            <a16:creationId xmlns:a16="http://schemas.microsoft.com/office/drawing/2014/main" id="{B8F8E9CD-7E1B-45DC-A093-A90EE02F2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26654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A3A8AD72-201B-463F-A11C-707BFFAE81E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5299109"/>
              </p:ext>
            </p:extLst>
          </p:nvPr>
        </p:nvGraphicFramePr>
        <p:xfrm>
          <a:off x="5715000" y="5029200"/>
          <a:ext cx="29162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400" imgH="253800" progId="Equation.3">
                  <p:embed/>
                </p:oleObj>
              </mc:Choice>
              <mc:Fallback>
                <p:oleObj name="Equation" r:id="rId5" imgW="1625400" imgH="253800" progId="Equation.3">
                  <p:embed/>
                  <p:pic>
                    <p:nvPicPr>
                      <p:cNvPr id="3" name="Object 17">
                        <a:extLst>
                          <a:ext uri="{FF2B5EF4-FFF2-40B4-BE49-F238E27FC236}">
                            <a16:creationId xmlns:a16="http://schemas.microsoft.com/office/drawing/2014/main" id="{A3A8AD72-201B-463F-A11C-707BFFAE8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29200"/>
                        <a:ext cx="29162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7">
            <a:extLst>
              <a:ext uri="{FF2B5EF4-FFF2-40B4-BE49-F238E27FC236}">
                <a16:creationId xmlns:a16="http://schemas.microsoft.com/office/drawing/2014/main" id="{071738CC-B827-4FA7-B588-30D2925C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1676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1            0.5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2            2.5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3            2.0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4            4.0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5            3.5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6            6.0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7            5.5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542B65CD-FC2C-4144-A3FD-6E65061FC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4953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F368A520-3944-42BD-BF8D-617D47380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286000"/>
            <a:ext cx="4953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F6CA4C0C-01A2-4F7A-BD1A-3D17D0CBD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800600"/>
            <a:ext cx="4953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12" name="Text Box 12">
            <a:extLst>
              <a:ext uri="{FF2B5EF4-FFF2-40B4-BE49-F238E27FC236}">
                <a16:creationId xmlns:a16="http://schemas.microsoft.com/office/drawing/2014/main" id="{6EBE3F07-0ED2-44A1-818B-9944B3AB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9800"/>
            <a:ext cx="2667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8.5765       0.1687            0.8622       0.5625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2.0408       0.3473     0.3265       0.3265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0.0051       0.5896    6.6122       0.7972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4.2908       0.1993</a:t>
            </a:r>
          </a:p>
        </p:txBody>
      </p:sp>
      <p:graphicFrame>
        <p:nvGraphicFramePr>
          <p:cNvPr id="358413" name="Object 13">
            <a:extLst>
              <a:ext uri="{FF2B5EF4-FFF2-40B4-BE49-F238E27FC236}">
                <a16:creationId xmlns:a16="http://schemas.microsoft.com/office/drawing/2014/main" id="{D8A14DE6-F46D-4708-993B-DFDEB7557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78070"/>
              </p:ext>
            </p:extLst>
          </p:nvPr>
        </p:nvGraphicFramePr>
        <p:xfrm>
          <a:off x="2590800" y="1676400"/>
          <a:ext cx="33258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7240" imgH="317160" progId="Equation.3">
                  <p:embed/>
                </p:oleObj>
              </mc:Choice>
              <mc:Fallback>
                <p:oleObj name="Equation" r:id="rId7" imgW="1587240" imgH="317160" progId="Equation.3">
                  <p:embed/>
                  <p:pic>
                    <p:nvPicPr>
                      <p:cNvPr id="358413" name="Object 13">
                        <a:extLst>
                          <a:ext uri="{FF2B5EF4-FFF2-40B4-BE49-F238E27FC236}">
                            <a16:creationId xmlns:a16="http://schemas.microsoft.com/office/drawing/2014/main" id="{D8A14DE6-F46D-4708-993B-DFDEB7557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33258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4" name="Line 14">
            <a:extLst>
              <a:ext uri="{FF2B5EF4-FFF2-40B4-BE49-F238E27FC236}">
                <a16:creationId xmlns:a16="http://schemas.microsoft.com/office/drawing/2014/main" id="{5943B344-B56A-4CF6-ABD5-FF9E4DE78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334000"/>
            <a:ext cx="49530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15" name="Text Box 15">
            <a:extLst>
              <a:ext uri="{FF2B5EF4-FFF2-40B4-BE49-F238E27FC236}">
                <a16:creationId xmlns:a16="http://schemas.microsoft.com/office/drawing/2014/main" id="{64AFEC70-E94D-46FF-BA67-6C0C426A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28          24.0        22.7143      2.9911</a:t>
            </a:r>
            <a:endParaRPr lang="en-US" altLang="en-US" sz="24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417" name="Object 5">
            <a:extLst>
              <a:ext uri="{FF2B5EF4-FFF2-40B4-BE49-F238E27FC236}">
                <a16:creationId xmlns:a16="http://schemas.microsoft.com/office/drawing/2014/main" id="{BB301F45-D9A1-45F5-8959-C937097EB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02034"/>
              </p:ext>
            </p:extLst>
          </p:nvPr>
        </p:nvGraphicFramePr>
        <p:xfrm>
          <a:off x="5791200" y="3810000"/>
          <a:ext cx="24907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7120" imgH="431640" progId="Equation.3">
                  <p:embed/>
                </p:oleObj>
              </mc:Choice>
              <mc:Fallback>
                <p:oleObj name="Equation" r:id="rId9" imgW="1257120" imgH="431640" progId="Equation.3">
                  <p:embed/>
                  <p:pic>
                    <p:nvPicPr>
                      <p:cNvPr id="358417" name="Object 5">
                        <a:extLst>
                          <a:ext uri="{FF2B5EF4-FFF2-40B4-BE49-F238E27FC236}">
                            <a16:creationId xmlns:a16="http://schemas.microsoft.com/office/drawing/2014/main" id="{BB301F45-D9A1-45F5-8959-C937097EB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4907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C34BDADD-7CE6-4A3A-99C4-80BF65D85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917848"/>
              </p:ext>
            </p:extLst>
          </p:nvPr>
        </p:nvGraphicFramePr>
        <p:xfrm>
          <a:off x="5791200" y="2133600"/>
          <a:ext cx="29956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63560" imgH="266400" progId="Equation.3">
                  <p:embed/>
                </p:oleObj>
              </mc:Choice>
              <mc:Fallback>
                <p:oleObj name="Equation" r:id="rId11" imgW="1663560" imgH="266400" progId="Equation.3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C34BDADD-7CE6-4A3A-99C4-80BF65D85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0"/>
                        <a:ext cx="29956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2" grpId="0" autoUpdateAnimBg="0"/>
      <p:bldP spid="35841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4">
            <a:extLst>
              <a:ext uri="{FF2B5EF4-FFF2-40B4-BE49-F238E27FC236}">
                <a16:creationId xmlns:a16="http://schemas.microsoft.com/office/drawing/2014/main" id="{AB4C1DFF-FBE7-4189-8C56-92C51CC13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Fit of a Straight Line: Example (Error Analysis)</a:t>
            </a:r>
          </a:p>
        </p:txBody>
      </p:sp>
      <p:graphicFrame>
        <p:nvGraphicFramePr>
          <p:cNvPr id="358416" name="Object 16">
            <a:extLst>
              <a:ext uri="{FF2B5EF4-FFF2-40B4-BE49-F238E27FC236}">
                <a16:creationId xmlns:a16="http://schemas.microsoft.com/office/drawing/2014/main" id="{C27350B0-177C-44DF-A6A4-EE569E7401A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52600" y="2286000"/>
          <a:ext cx="4114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444240" progId="Equation.3">
                  <p:embed/>
                </p:oleObj>
              </mc:Choice>
              <mc:Fallback>
                <p:oleObj name="Equation" r:id="rId3" imgW="2070000" imgH="444240" progId="Equation.3">
                  <p:embed/>
                  <p:pic>
                    <p:nvPicPr>
                      <p:cNvPr id="358416" name="Object 16">
                        <a:extLst>
                          <a:ext uri="{FF2B5EF4-FFF2-40B4-BE49-F238E27FC236}">
                            <a16:creationId xmlns:a16="http://schemas.microsoft.com/office/drawing/2014/main" id="{C27350B0-177C-44DF-A6A4-EE569E740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4114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978A5E2-1A62-4F6C-B798-CE590290713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4114800"/>
          <a:ext cx="3886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444240" progId="Equation.3">
                  <p:embed/>
                </p:oleObj>
              </mc:Choice>
              <mc:Fallback>
                <p:oleObj name="Equation" r:id="rId5" imgW="2120760" imgH="44424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D978A5E2-1A62-4F6C-B798-CE5902907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3886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3">
            <a:extLst>
              <a:ext uri="{FF2B5EF4-FFF2-40B4-BE49-F238E27FC236}">
                <a16:creationId xmlns:a16="http://schemas.microsoft.com/office/drawing/2014/main" id="{281584F0-1228-4ECF-BF0B-28FB82CD3C7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99822713"/>
              </p:ext>
            </p:extLst>
          </p:nvPr>
        </p:nvGraphicFramePr>
        <p:xfrm>
          <a:off x="1729513" y="5030788"/>
          <a:ext cx="1143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3920" imgH="241200" progId="Equation.3">
                  <p:embed/>
                </p:oleObj>
              </mc:Choice>
              <mc:Fallback>
                <p:oleObj name="Equation" r:id="rId7" imgW="583920" imgH="241200" progId="Equation.3">
                  <p:embed/>
                  <p:pic>
                    <p:nvPicPr>
                      <p:cNvPr id="15364" name="Object 13">
                        <a:extLst>
                          <a:ext uri="{FF2B5EF4-FFF2-40B4-BE49-F238E27FC236}">
                            <a16:creationId xmlns:a16="http://schemas.microsoft.com/office/drawing/2014/main" id="{281584F0-1228-4ECF-BF0B-28FB82CD3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513" y="5030788"/>
                        <a:ext cx="1143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10">
            <a:extLst>
              <a:ext uri="{FF2B5EF4-FFF2-40B4-BE49-F238E27FC236}">
                <a16:creationId xmlns:a16="http://schemas.microsoft.com/office/drawing/2014/main" id="{CF823B3A-6345-4294-A066-3D2C9421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(quantifies the spread around the  mean):</a:t>
            </a:r>
          </a:p>
        </p:txBody>
      </p:sp>
      <p:sp>
        <p:nvSpPr>
          <p:cNvPr id="15367" name="Rectangle 11">
            <a:extLst>
              <a:ext uri="{FF2B5EF4-FFF2-40B4-BE49-F238E27FC236}">
                <a16:creationId xmlns:a16="http://schemas.microsoft.com/office/drawing/2014/main" id="{FF3D54E1-9E47-4920-A3A2-AC483DFAA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error of estimate (quantifies the spread around the  regression line)</a:t>
            </a:r>
          </a:p>
        </p:txBody>
      </p:sp>
      <p:sp>
        <p:nvSpPr>
          <p:cNvPr id="15368" name="Rectangle 12">
            <a:extLst>
              <a:ext uri="{FF2B5EF4-FFF2-40B4-BE49-F238E27FC236}">
                <a16:creationId xmlns:a16="http://schemas.microsoft.com/office/drawing/2014/main" id="{02DA4C5B-7779-4DD7-A43C-C9544DD8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Because                   , the linear regression model has good fitness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81A7520-BA2F-43BF-8BFC-225E6EEDE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731838"/>
          </a:xfrm>
        </p:spPr>
        <p:txBody>
          <a:bodyPr/>
          <a:lstStyle/>
          <a:p>
            <a:pPr eaLnBrk="1" hangingPunct="1"/>
            <a:r>
              <a:rPr lang="en-US" altLang="ar-SA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Nonlinear Relationships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78EB87D-B4EA-4838-A600-C19C065082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00" y="1960274"/>
            <a:ext cx="8178800" cy="3694545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130000"/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dependent and independent variables is linear.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SzPct val="130000"/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few types of nonlinear functions can be transformed into linear regression problems.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equation.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equation.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saturation-growth-rate equation.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SzPct val="130000"/>
              <a:buFontTx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D333530D-1DA2-4634-A608-6E1520C53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Nonlinear Relationships</a:t>
            </a:r>
            <a:br>
              <a:rPr lang="en-US" altLang="ar-SA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exponential equation.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822D18FD-BAAD-4810-BB42-FE2A94A9B7D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032000" y="3748088"/>
          <a:ext cx="88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822D18FD-BAAD-4810-BB42-FE2A94A9B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748088"/>
                        <a:ext cx="889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22870EC4-60E1-41FD-ACC9-66676E77D87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4800600"/>
          <a:ext cx="31924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215640" progId="Equation.3">
                  <p:embed/>
                </p:oleObj>
              </mc:Choice>
              <mc:Fallback>
                <p:oleObj name="Equation" r:id="rId5" imgW="1002960" imgH="215640" progId="Equation.3">
                  <p:embed/>
                  <p:pic>
                    <p:nvPicPr>
                      <p:cNvPr id="16387" name="Object 6">
                        <a:extLst>
                          <a:ext uri="{FF2B5EF4-FFF2-40B4-BE49-F238E27FC236}">
                            <a16:creationId xmlns:a16="http://schemas.microsoft.com/office/drawing/2014/main" id="{22870EC4-60E1-41FD-ACC9-66676E77D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3192463" cy="6873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6" descr="Fig1709">
            <a:extLst>
              <a:ext uri="{FF2B5EF4-FFF2-40B4-BE49-F238E27FC236}">
                <a16:creationId xmlns:a16="http://schemas.microsoft.com/office/drawing/2014/main" id="{2ABD14CD-2CD4-4B47-BFA3-258C4727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r="66304" b="67908"/>
          <a:stretch>
            <a:fillRect/>
          </a:stretch>
        </p:blipFill>
        <p:spPr bwMode="auto">
          <a:xfrm>
            <a:off x="838200" y="1752600"/>
            <a:ext cx="3200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Fig1709">
            <a:extLst>
              <a:ext uri="{FF2B5EF4-FFF2-40B4-BE49-F238E27FC236}">
                <a16:creationId xmlns:a16="http://schemas.microsoft.com/office/drawing/2014/main" id="{B15913DB-B989-4283-BB92-2995F0E3B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6" r="66304" b="14558"/>
          <a:stretch>
            <a:fillRect/>
          </a:stretch>
        </p:blipFill>
        <p:spPr bwMode="auto">
          <a:xfrm>
            <a:off x="4343400" y="1752600"/>
            <a:ext cx="3429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025EF6B5-F660-4BAE-A17D-F970CD337805}"/>
              </a:ext>
            </a:extLst>
          </p:cNvPr>
          <p:cNvSpPr/>
          <p:nvPr/>
        </p:nvSpPr>
        <p:spPr>
          <a:xfrm>
            <a:off x="2819400" y="5715000"/>
            <a:ext cx="3429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y*    =     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 a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endParaRPr lang="ar-SA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1C17CF6C-403F-4D09-A644-3767B5E138D3}"/>
              </a:ext>
            </a:extLst>
          </p:cNvPr>
          <p:cNvCxnSpPr/>
          <p:nvPr/>
        </p:nvCxnSpPr>
        <p:spPr>
          <a:xfrm>
            <a:off x="3276600" y="556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1020E6C9-33BE-45AB-9EE7-5704F0C38BC2}"/>
              </a:ext>
            </a:extLst>
          </p:cNvPr>
          <p:cNvCxnSpPr/>
          <p:nvPr/>
        </p:nvCxnSpPr>
        <p:spPr>
          <a:xfrm>
            <a:off x="4572000" y="556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7A21F14F-0944-44B6-AC8E-C877F0410142}"/>
              </a:ext>
            </a:extLst>
          </p:cNvPr>
          <p:cNvCxnSpPr/>
          <p:nvPr/>
        </p:nvCxnSpPr>
        <p:spPr>
          <a:xfrm>
            <a:off x="5562600" y="556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B225F370-3F24-4D34-B831-A11289887100}"/>
              </a:ext>
            </a:extLst>
          </p:cNvPr>
          <p:cNvSpPr/>
          <p:nvPr/>
        </p:nvSpPr>
        <p:spPr>
          <a:xfrm>
            <a:off x="5334000" y="4800600"/>
            <a:ext cx="457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E28585AC-798D-4AC6-A175-9157F6CC859D}"/>
              </a:ext>
            </a:extLst>
          </p:cNvPr>
          <p:cNvSpPr/>
          <p:nvPr/>
        </p:nvSpPr>
        <p:spPr>
          <a:xfrm>
            <a:off x="4114800" y="4800600"/>
            <a:ext cx="914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97952369-D3CD-4144-A13E-11C565E838F8}"/>
              </a:ext>
            </a:extLst>
          </p:cNvPr>
          <p:cNvSpPr/>
          <p:nvPr/>
        </p:nvSpPr>
        <p:spPr>
          <a:xfrm>
            <a:off x="2895600" y="48006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48C497A7-0301-48A4-9028-51A993228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001000" cy="12954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Nonlinear Relationships</a:t>
            </a:r>
            <a:b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power equation</a:t>
            </a:r>
          </a:p>
        </p:txBody>
      </p:sp>
      <p:graphicFrame>
        <p:nvGraphicFramePr>
          <p:cNvPr id="17410" name="Object 7">
            <a:extLst>
              <a:ext uri="{FF2B5EF4-FFF2-40B4-BE49-F238E27FC236}">
                <a16:creationId xmlns:a16="http://schemas.microsoft.com/office/drawing/2014/main" id="{026CDD5B-3FAC-40EB-BC36-1770BBF0168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032000" y="3748088"/>
          <a:ext cx="889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17410" name="Object 7">
                        <a:extLst>
                          <a:ext uri="{FF2B5EF4-FFF2-40B4-BE49-F238E27FC236}">
                            <a16:creationId xmlns:a16="http://schemas.microsoft.com/office/drawing/2014/main" id="{026CDD5B-3FAC-40EB-BC36-1770BBF016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748088"/>
                        <a:ext cx="889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9">
            <a:extLst>
              <a:ext uri="{FF2B5EF4-FFF2-40B4-BE49-F238E27FC236}">
                <a16:creationId xmlns:a16="http://schemas.microsoft.com/office/drawing/2014/main" id="{BD34937D-A640-458E-8DF7-AFBA62BC5B2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5334000"/>
          <a:ext cx="3784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215640" progId="Equation.3">
                  <p:embed/>
                </p:oleObj>
              </mc:Choice>
              <mc:Fallback>
                <p:oleObj name="Equation" r:id="rId5" imgW="1434960" imgH="215640" progId="Equation.3">
                  <p:embed/>
                  <p:pic>
                    <p:nvPicPr>
                      <p:cNvPr id="17411" name="Object 9">
                        <a:extLst>
                          <a:ext uri="{FF2B5EF4-FFF2-40B4-BE49-F238E27FC236}">
                            <a16:creationId xmlns:a16="http://schemas.microsoft.com/office/drawing/2014/main" id="{BD34937D-A640-458E-8DF7-AFBA62BC5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3784600" cy="5699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3" name="Picture 6" descr="Fig1709">
            <a:extLst>
              <a:ext uri="{FF2B5EF4-FFF2-40B4-BE49-F238E27FC236}">
                <a16:creationId xmlns:a16="http://schemas.microsoft.com/office/drawing/2014/main" id="{D44EF7B1-AF64-403C-924A-F774B5144EB0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5" t="52231" r="31580" b="2222"/>
          <a:stretch>
            <a:fillRect/>
          </a:stretch>
        </p:blipFill>
        <p:spPr>
          <a:xfrm>
            <a:off x="5257800" y="1676400"/>
            <a:ext cx="3263900" cy="3124200"/>
          </a:xfrm>
          <a:noFill/>
        </p:spPr>
      </p:pic>
      <p:pic>
        <p:nvPicPr>
          <p:cNvPr id="17414" name="Picture 6" descr="Fig1709">
            <a:extLst>
              <a:ext uri="{FF2B5EF4-FFF2-40B4-BE49-F238E27FC236}">
                <a16:creationId xmlns:a16="http://schemas.microsoft.com/office/drawing/2014/main" id="{97B4BB96-86C3-49F1-A4D3-1B67A1AE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1" r="31580" b="67976"/>
          <a:stretch>
            <a:fillRect/>
          </a:stretch>
        </p:blipFill>
        <p:spPr bwMode="auto">
          <a:xfrm>
            <a:off x="1143000" y="1676400"/>
            <a:ext cx="3581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61F9A965-7D1D-43DF-B4FD-E56ED8654F38}"/>
              </a:ext>
            </a:extLst>
          </p:cNvPr>
          <p:cNvCxnSpPr/>
          <p:nvPr/>
        </p:nvCxnSpPr>
        <p:spPr>
          <a:xfrm>
            <a:off x="3429000" y="594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EBDF17B1-B732-455A-8EB6-922D14AC4A3E}"/>
              </a:ext>
            </a:extLst>
          </p:cNvPr>
          <p:cNvCxnSpPr/>
          <p:nvPr/>
        </p:nvCxnSpPr>
        <p:spPr>
          <a:xfrm>
            <a:off x="4724400" y="594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56FC8920-02E1-4399-A778-F0FDA554BFA0}"/>
              </a:ext>
            </a:extLst>
          </p:cNvPr>
          <p:cNvCxnSpPr/>
          <p:nvPr/>
        </p:nvCxnSpPr>
        <p:spPr>
          <a:xfrm>
            <a:off x="5715000" y="594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0530C02A-7BFC-40A9-B86C-00A3531A4D06}"/>
              </a:ext>
            </a:extLst>
          </p:cNvPr>
          <p:cNvSpPr/>
          <p:nvPr/>
        </p:nvSpPr>
        <p:spPr>
          <a:xfrm>
            <a:off x="5486400" y="5257800"/>
            <a:ext cx="381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796855F0-0947-4C72-A4AC-3C1C58AA8486}"/>
              </a:ext>
            </a:extLst>
          </p:cNvPr>
          <p:cNvSpPr/>
          <p:nvPr/>
        </p:nvSpPr>
        <p:spPr>
          <a:xfrm>
            <a:off x="4191000" y="5257800"/>
            <a:ext cx="990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7A93B78A-DBA4-4F97-99C8-887490267CE6}"/>
              </a:ext>
            </a:extLst>
          </p:cNvPr>
          <p:cNvSpPr/>
          <p:nvPr/>
        </p:nvSpPr>
        <p:spPr>
          <a:xfrm>
            <a:off x="2971800" y="5257800"/>
            <a:ext cx="914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FD67F310-1243-478A-BBE3-82F7D37610E7}"/>
              </a:ext>
            </a:extLst>
          </p:cNvPr>
          <p:cNvSpPr/>
          <p:nvPr/>
        </p:nvSpPr>
        <p:spPr>
          <a:xfrm>
            <a:off x="5867400" y="5257800"/>
            <a:ext cx="914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99719CA8-894E-4A40-AD6D-E3F1998529A2}"/>
              </a:ext>
            </a:extLst>
          </p:cNvPr>
          <p:cNvCxnSpPr/>
          <p:nvPr/>
        </p:nvCxnSpPr>
        <p:spPr>
          <a:xfrm>
            <a:off x="6400800" y="594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6813E80E-07F2-4982-B53D-BD6B25D21CAE}"/>
              </a:ext>
            </a:extLst>
          </p:cNvPr>
          <p:cNvSpPr/>
          <p:nvPr/>
        </p:nvSpPr>
        <p:spPr>
          <a:xfrm>
            <a:off x="3048000" y="6019800"/>
            <a:ext cx="3733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y*    =     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  a</a:t>
            </a:r>
            <a:r>
              <a:rPr lang="en-US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x*</a:t>
            </a:r>
            <a:endParaRPr lang="ar-SA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DA857E9-24AF-4DB9-B36A-D2832881F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001000" cy="12954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Nonlinear Relationships</a:t>
            </a:r>
            <a:b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saturation-growth-rate equation</a:t>
            </a: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69CF50C8-5204-4F40-AC6A-87150057A4E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930400" y="3646488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18434" name="Object 3">
                        <a:extLst>
                          <a:ext uri="{FF2B5EF4-FFF2-40B4-BE49-F238E27FC236}">
                            <a16:creationId xmlns:a16="http://schemas.microsoft.com/office/drawing/2014/main" id="{69CF50C8-5204-4F40-AC6A-87150057A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646488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A9ADD9EF-B20D-40BE-81B7-86109647048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5257800"/>
          <a:ext cx="2514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444240" progId="Equation.3">
                  <p:embed/>
                </p:oleObj>
              </mc:Choice>
              <mc:Fallback>
                <p:oleObj name="Equation" r:id="rId5" imgW="1028520" imgH="444240" progId="Equation.3">
                  <p:embed/>
                  <p:pic>
                    <p:nvPicPr>
                      <p:cNvPr id="18435" name="Object 6">
                        <a:extLst>
                          <a:ext uri="{FF2B5EF4-FFF2-40B4-BE49-F238E27FC236}">
                            <a16:creationId xmlns:a16="http://schemas.microsoft.com/office/drawing/2014/main" id="{A9ADD9EF-B20D-40BE-81B7-861096470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57800"/>
                        <a:ext cx="2514600" cy="10874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6" descr="Fig1709">
            <a:extLst>
              <a:ext uri="{FF2B5EF4-FFF2-40B4-BE49-F238E27FC236}">
                <a16:creationId xmlns:a16="http://schemas.microsoft.com/office/drawing/2014/main" id="{D544A60A-9FE5-44AD-A015-625005C6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0" t="52582" b="8607"/>
          <a:stretch>
            <a:fillRect/>
          </a:stretch>
        </p:blipFill>
        <p:spPr bwMode="auto">
          <a:xfrm>
            <a:off x="4876800" y="1828800"/>
            <a:ext cx="35052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Fig1709">
            <a:extLst>
              <a:ext uri="{FF2B5EF4-FFF2-40B4-BE49-F238E27FC236}">
                <a16:creationId xmlns:a16="http://schemas.microsoft.com/office/drawing/2014/main" id="{2C89B0A2-4198-4A3E-A463-4D81D006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0" b="68053"/>
          <a:stretch>
            <a:fillRect/>
          </a:stretch>
        </p:blipFill>
        <p:spPr bwMode="auto">
          <a:xfrm>
            <a:off x="838200" y="1828800"/>
            <a:ext cx="3581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866E769C-6CAD-4CB4-A333-8580F6CA135E}"/>
              </a:ext>
            </a:extLst>
          </p:cNvPr>
          <p:cNvSpPr/>
          <p:nvPr/>
        </p:nvSpPr>
        <p:spPr>
          <a:xfrm>
            <a:off x="4267200" y="5181600"/>
            <a:ext cx="2667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y* = 1/y</a:t>
            </a:r>
          </a:p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1/a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 = 1/x</a:t>
            </a:r>
            <a:endParaRPr lang="ar-S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>
            <a:extLst>
              <a:ext uri="{FF2B5EF4-FFF2-40B4-BE49-F238E27FC236}">
                <a16:creationId xmlns:a16="http://schemas.microsoft.com/office/drawing/2014/main" id="{8A1CFCDE-9FA8-469F-879F-67D596938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09600"/>
          </a:xfrm>
        </p:spPr>
        <p:txBody>
          <a:bodyPr/>
          <a:lstStyle/>
          <a:p>
            <a:pPr algn="l" eaLnBrk="1" hangingPunct="1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9464" name="Text Box 4">
            <a:extLst>
              <a:ext uri="{FF2B5EF4-FFF2-40B4-BE49-F238E27FC236}">
                <a16:creationId xmlns:a16="http://schemas.microsoft.com/office/drawing/2014/main" id="{9BC50B27-7425-4CFA-A92A-A5D76FF89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Fit the following Equation:      </a:t>
            </a:r>
          </a:p>
        </p:txBody>
      </p:sp>
      <p:graphicFrame>
        <p:nvGraphicFramePr>
          <p:cNvPr id="19458" name="Object 6">
            <a:extLst>
              <a:ext uri="{FF2B5EF4-FFF2-40B4-BE49-F238E27FC236}">
                <a16:creationId xmlns:a16="http://schemas.microsoft.com/office/drawing/2014/main" id="{85CD4364-C54F-4087-AD99-0E0FF5AA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81197"/>
              </p:ext>
            </p:extLst>
          </p:nvPr>
        </p:nvGraphicFramePr>
        <p:xfrm>
          <a:off x="3505200" y="1981200"/>
          <a:ext cx="1447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0" imgH="215640" progId="Equation.3">
                  <p:embed/>
                </p:oleObj>
              </mc:Choice>
              <mc:Fallback>
                <p:oleObj name="Equation" r:id="rId3" imgW="533160" imgH="215640" progId="Equation.3">
                  <p:embed/>
                  <p:pic>
                    <p:nvPicPr>
                      <p:cNvPr id="19458" name="Object 6">
                        <a:extLst>
                          <a:ext uri="{FF2B5EF4-FFF2-40B4-BE49-F238E27FC236}">
                            <a16:creationId xmlns:a16="http://schemas.microsoft.com/office/drawing/2014/main" id="{85CD4364-C54F-4087-AD99-0E0FF5AA5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447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7">
            <a:extLst>
              <a:ext uri="{FF2B5EF4-FFF2-40B4-BE49-F238E27FC236}">
                <a16:creationId xmlns:a16="http://schemas.microsoft.com/office/drawing/2014/main" id="{8EBDBD4F-D1CB-4C0B-8168-594D09C6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data in the following table:</a:t>
            </a:r>
          </a:p>
        </p:txBody>
      </p:sp>
      <p:sp>
        <p:nvSpPr>
          <p:cNvPr id="351240" name="Text Box 8">
            <a:extLst>
              <a:ext uri="{FF2B5EF4-FFF2-40B4-BE49-F238E27FC236}">
                <a16:creationId xmlns:a16="http://schemas.microsoft.com/office/drawing/2014/main" id="{3E662474-FF52-4662-BDD7-A618DF73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52800"/>
            <a:ext cx="1676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1            0.5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2            1.7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3            3.4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4            5.7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8.4</a:t>
            </a:r>
          </a:p>
          <a:p>
            <a:pPr marL="457200" indent="-45720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15        19.7</a:t>
            </a:r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2F18283E-E5CD-48E5-8EDF-60589A538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352800"/>
            <a:ext cx="43434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09143556-AF87-4658-B2B2-759F94221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810000"/>
            <a:ext cx="43434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FC4F107A-D3A6-4B0D-810C-A11F2E544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638800"/>
            <a:ext cx="43434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247" name="Text Box 15">
            <a:extLst>
              <a:ext uri="{FF2B5EF4-FFF2-40B4-BE49-F238E27FC236}">
                <a16:creationId xmlns:a16="http://schemas.microsoft.com/office/drawing/2014/main" id="{C9A67F94-31EC-4121-A919-65D7958A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2971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X*=log x</a:t>
            </a:r>
            <a:r>
              <a:rPr lang="en-US" altLang="en-US" sz="2400" baseline="-250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Y*=logy</a:t>
            </a:r>
            <a:r>
              <a:rPr lang="en-US" altLang="en-US" sz="2400" baseline="-250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 -0.301</a:t>
            </a:r>
          </a:p>
          <a:p>
            <a:pPr eaLnBrk="1" hangingPunct="1"/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0.301           0.226</a:t>
            </a:r>
          </a:p>
          <a:p>
            <a:pPr eaLnBrk="1" hangingPunct="1"/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0.477           0.534</a:t>
            </a:r>
          </a:p>
          <a:p>
            <a:pPr eaLnBrk="1" hangingPunct="1"/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0.602           0.753</a:t>
            </a:r>
          </a:p>
          <a:p>
            <a:pPr eaLnBrk="1" hangingPunct="1"/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0.699           0.922</a:t>
            </a:r>
          </a:p>
          <a:p>
            <a:pPr eaLnBrk="1" hangingPunct="1"/>
            <a:r>
              <a:rPr lang="en-US" altLang="en-US" sz="240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2.079           2.141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71" name="Group 14">
            <a:extLst>
              <a:ext uri="{FF2B5EF4-FFF2-40B4-BE49-F238E27FC236}">
                <a16:creationId xmlns:a16="http://schemas.microsoft.com/office/drawing/2014/main" id="{9296A9BD-06E1-4E7F-BFF9-86BA7ADA9282}"/>
              </a:ext>
            </a:extLst>
          </p:cNvPr>
          <p:cNvGrpSpPr>
            <a:grpSpLocks/>
          </p:cNvGrpSpPr>
          <p:nvPr/>
        </p:nvGrpSpPr>
        <p:grpSpPr bwMode="auto">
          <a:xfrm>
            <a:off x="5722071" y="2895600"/>
            <a:ext cx="3141662" cy="2303463"/>
            <a:chOff x="5440363" y="3124200"/>
            <a:chExt cx="3141662" cy="2303463"/>
          </a:xfrm>
        </p:grpSpPr>
        <p:graphicFrame>
          <p:nvGraphicFramePr>
            <p:cNvPr id="351245" name="Object 13">
              <a:extLst>
                <a:ext uri="{FF2B5EF4-FFF2-40B4-BE49-F238E27FC236}">
                  <a16:creationId xmlns:a16="http://schemas.microsoft.com/office/drawing/2014/main" id="{D0C58E44-4324-437B-AAC1-C10AADAFD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6400" y="3124200"/>
            <a:ext cx="2133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17440" imgH="228600" progId="Equation.3">
                    <p:embed/>
                  </p:oleObj>
                </mc:Choice>
                <mc:Fallback>
                  <p:oleObj name="Equation" r:id="rId5" imgW="1117440" imgH="228600" progId="Equation.3">
                    <p:embed/>
                    <p:pic>
                      <p:nvPicPr>
                        <p:cNvPr id="351245" name="Object 13">
                          <a:extLst>
                            <a:ext uri="{FF2B5EF4-FFF2-40B4-BE49-F238E27FC236}">
                              <a16:creationId xmlns:a16="http://schemas.microsoft.com/office/drawing/2014/main" id="{D0C58E44-4324-437B-AAC1-C10AADAFD5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124200"/>
                          <a:ext cx="2133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51" name="Object 19">
              <a:extLst>
                <a:ext uri="{FF2B5EF4-FFF2-40B4-BE49-F238E27FC236}">
                  <a16:creationId xmlns:a16="http://schemas.microsoft.com/office/drawing/2014/main" id="{710E955D-498E-47F8-9466-467F08CFA6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0363" y="4014788"/>
            <a:ext cx="3141662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25400" imgH="457200" progId="Equation.3">
                    <p:embed/>
                  </p:oleObj>
                </mc:Choice>
                <mc:Fallback>
                  <p:oleObj name="Equation" r:id="rId7" imgW="1625400" imgH="457200" progId="Equation.3">
                    <p:embed/>
                    <p:pic>
                      <p:nvPicPr>
                        <p:cNvPr id="351251" name="Object 19">
                          <a:extLst>
                            <a:ext uri="{FF2B5EF4-FFF2-40B4-BE49-F238E27FC236}">
                              <a16:creationId xmlns:a16="http://schemas.microsoft.com/office/drawing/2014/main" id="{710E955D-498E-47F8-9466-467F08CFA6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0363" y="4014788"/>
                          <a:ext cx="3141662" cy="884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52" name="Object 20">
              <a:extLst>
                <a:ext uri="{FF2B5EF4-FFF2-40B4-BE49-F238E27FC236}">
                  <a16:creationId xmlns:a16="http://schemas.microsoft.com/office/drawing/2014/main" id="{14405595-B1C3-4E5C-A05A-CB3B081A1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6400" y="3581400"/>
            <a:ext cx="30480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34960" imgH="215640" progId="Equation.3">
                    <p:embed/>
                  </p:oleObj>
                </mc:Choice>
                <mc:Fallback>
                  <p:oleObj name="Equation" r:id="rId9" imgW="1434960" imgH="215640" progId="Equation.3">
                    <p:embed/>
                    <p:pic>
                      <p:nvPicPr>
                        <p:cNvPr id="351252" name="Object 20">
                          <a:extLst>
                            <a:ext uri="{FF2B5EF4-FFF2-40B4-BE49-F238E27FC236}">
                              <a16:creationId xmlns:a16="http://schemas.microsoft.com/office/drawing/2014/main" id="{14405595-B1C3-4E5C-A05A-CB3B081A19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581400"/>
                          <a:ext cx="3048000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53" name="Object 21">
              <a:extLst>
                <a:ext uri="{FF2B5EF4-FFF2-40B4-BE49-F238E27FC236}">
                  <a16:creationId xmlns:a16="http://schemas.microsoft.com/office/drawing/2014/main" id="{88B5051C-3D00-40AA-87A9-35A3BA2FE3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19738" y="4862513"/>
            <a:ext cx="214312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14400" imgH="241200" progId="Equation.3">
                    <p:embed/>
                  </p:oleObj>
                </mc:Choice>
                <mc:Fallback>
                  <p:oleObj name="Equation" r:id="rId11" imgW="914400" imgH="241200" progId="Equation.3">
                    <p:embed/>
                    <p:pic>
                      <p:nvPicPr>
                        <p:cNvPr id="351253" name="Object 21">
                          <a:extLst>
                            <a:ext uri="{FF2B5EF4-FFF2-40B4-BE49-F238E27FC236}">
                              <a16:creationId xmlns:a16="http://schemas.microsoft.com/office/drawing/2014/main" id="{88B5051C-3D00-40AA-87A9-35A3BA2FE3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9738" y="4862513"/>
                          <a:ext cx="214312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146DE0F3-4016-469E-A164-7DA5EA676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1115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4630EF2-E0CD-4B72-B8AD-773B1D2CEA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44650"/>
            <a:ext cx="7562850" cy="4483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experimental data: </a:t>
            </a:r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BDF49A3A-40DF-43FD-AE3D-43670651F11C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762000" y="2289175"/>
          <a:ext cx="3581400" cy="1382713"/>
        </p:xfrm>
        <a:graphic>
          <a:graphicData uri="http://schemas.openxmlformats.org/drawingml/2006/table">
            <a:tbl>
              <a:tblPr/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91" name="Text Box 21">
            <a:extLst>
              <a:ext uri="{FF2B5EF4-FFF2-40B4-BE49-F238E27FC236}">
                <a16:creationId xmlns:a16="http://schemas.microsoft.com/office/drawing/2014/main" id="{4073DE10-1AA3-494C-B84E-A1B3A92FB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</a:t>
            </a:r>
            <a:r>
              <a:rPr lang="en-US" altLang="es-PE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s-PE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may not be clear.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Find a function </a:t>
            </a:r>
            <a:r>
              <a:rPr lang="en-US" altLang="es-PE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altLang="es-PE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best fit the data</a:t>
            </a:r>
            <a:endParaRPr lang="en-US" altLang="es-PE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2" name="Rectangle 22">
            <a:extLst>
              <a:ext uri="{FF2B5EF4-FFF2-40B4-BE49-F238E27FC236}">
                <a16:creationId xmlns:a16="http://schemas.microsoft.com/office/drawing/2014/main" id="{170CF1C7-1F94-4FC2-9308-9F148603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3581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3" name="Line 23">
            <a:extLst>
              <a:ext uri="{FF2B5EF4-FFF2-40B4-BE49-F238E27FC236}">
                <a16:creationId xmlns:a16="http://schemas.microsoft.com/office/drawing/2014/main" id="{1142BE63-91FB-4DFD-9023-6374970C11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7432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4" name="Line 24">
            <a:extLst>
              <a:ext uri="{FF2B5EF4-FFF2-40B4-BE49-F238E27FC236}">
                <a16:creationId xmlns:a16="http://schemas.microsoft.com/office/drawing/2014/main" id="{9954BBEB-102D-4482-86DF-0A2045FB8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102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5" name="Line 25">
            <a:extLst>
              <a:ext uri="{FF2B5EF4-FFF2-40B4-BE49-F238E27FC236}">
                <a16:creationId xmlns:a16="http://schemas.microsoft.com/office/drawing/2014/main" id="{F31F79CD-79BD-4C92-B64D-C1DDC824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6" name="Line 26">
            <a:extLst>
              <a:ext uri="{FF2B5EF4-FFF2-40B4-BE49-F238E27FC236}">
                <a16:creationId xmlns:a16="http://schemas.microsoft.com/office/drawing/2014/main" id="{F7BBDE73-61E4-41EF-9774-FE3F6917A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7" name="Line 27">
            <a:extLst>
              <a:ext uri="{FF2B5EF4-FFF2-40B4-BE49-F238E27FC236}">
                <a16:creationId xmlns:a16="http://schemas.microsoft.com/office/drawing/2014/main" id="{851C5FA4-13C7-4723-B3AF-0528474FD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8" name="Text Box 28">
            <a:extLst>
              <a:ext uri="{FF2B5EF4-FFF2-40B4-BE49-F238E27FC236}">
                <a16:creationId xmlns:a16="http://schemas.microsoft.com/office/drawing/2014/main" id="{569CAA76-1113-401F-9DB9-C95A457AC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PE"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1         2         3</a:t>
            </a:r>
          </a:p>
        </p:txBody>
      </p:sp>
      <p:sp>
        <p:nvSpPr>
          <p:cNvPr id="32799" name="Oval 29">
            <a:extLst>
              <a:ext uri="{FF2B5EF4-FFF2-40B4-BE49-F238E27FC236}">
                <a16:creationId xmlns:a16="http://schemas.microsoft.com/office/drawing/2014/main" id="{22BB3EBA-FF1B-401D-AD05-08FD47BA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00" name="Oval 30">
            <a:extLst>
              <a:ext uri="{FF2B5EF4-FFF2-40B4-BE49-F238E27FC236}">
                <a16:creationId xmlns:a16="http://schemas.microsoft.com/office/drawing/2014/main" id="{58F87BDF-1DBD-4880-BEF8-C87E7B80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01" name="Oval 31">
            <a:extLst>
              <a:ext uri="{FF2B5EF4-FFF2-40B4-BE49-F238E27FC236}">
                <a16:creationId xmlns:a16="http://schemas.microsoft.com/office/drawing/2014/main" id="{513A4F65-F750-46E9-946C-D7EC922B9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F562C484-FB1B-4E6B-8D41-FE5922C94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00800" cy="990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F7A4A2-6ECD-43E2-85C7-3C6C6E9F7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97333"/>
              </p:ext>
            </p:extLst>
          </p:nvPr>
        </p:nvGraphicFramePr>
        <p:xfrm>
          <a:off x="609600" y="1600200"/>
          <a:ext cx="6553200" cy="2476500"/>
        </p:xfrm>
        <a:graphic>
          <a:graphicData uri="http://schemas.openxmlformats.org/drawingml/2006/table">
            <a:tbl>
              <a:tblPr/>
              <a:tblGrid>
                <a:gridCol w="115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5880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Yi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X*</a:t>
                      </a:r>
                      <a:r>
                        <a:rPr lang="en-GB" sz="1600" b="1" i="0" u="none" strike="noStrike" baseline="-25000" dirty="0" err="1">
                          <a:solidFill>
                            <a:srgbClr val="FF0000"/>
                          </a:solidFill>
                          <a:latin typeface="Calibri"/>
                        </a:rPr>
                        <a:t>i</a:t>
                      </a:r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=Log(X)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Y*</a:t>
                      </a:r>
                      <a:r>
                        <a:rPr lang="en-GB" sz="1600" b="1" i="0" u="none" strike="noStrike" baseline="-25000" dirty="0" err="1">
                          <a:solidFill>
                            <a:srgbClr val="FF0000"/>
                          </a:solidFill>
                          <a:latin typeface="Calibri"/>
                        </a:rPr>
                        <a:t>i</a:t>
                      </a:r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=Log(Y)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X*Y*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X*^2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-0.3010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0.7559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0.6460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19.700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0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482" name="Object 17">
            <a:extLst>
              <a:ext uri="{FF2B5EF4-FFF2-40B4-BE49-F238E27FC236}">
                <a16:creationId xmlns:a16="http://schemas.microsoft.com/office/drawing/2014/main" id="{EF160694-3E74-4273-9920-978982A86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72000"/>
          <a:ext cx="59817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22480" imgH="761760" progId="Equation.DSMT4">
                  <p:embed/>
                </p:oleObj>
              </mc:Choice>
              <mc:Fallback>
                <p:oleObj name="Equation" r:id="rId3" imgW="3822480" imgH="761760" progId="Equation.DSMT4">
                  <p:embed/>
                  <p:pic>
                    <p:nvPicPr>
                      <p:cNvPr id="20482" name="Object 17">
                        <a:extLst>
                          <a:ext uri="{FF2B5EF4-FFF2-40B4-BE49-F238E27FC236}">
                            <a16:creationId xmlns:a16="http://schemas.microsoft.com/office/drawing/2014/main" id="{EF160694-3E74-4273-9920-978982A86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59817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B1C4D72A-86A2-413E-84BE-7F10694E0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4038600" cy="990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Nonlinear Functions: Example</a:t>
            </a:r>
          </a:p>
        </p:txBody>
      </p:sp>
      <p:pic>
        <p:nvPicPr>
          <p:cNvPr id="21508" name="Picture 14" descr="Fig1710">
            <a:extLst>
              <a:ext uri="{FF2B5EF4-FFF2-40B4-BE49-F238E27FC236}">
                <a16:creationId xmlns:a16="http://schemas.microsoft.com/office/drawing/2014/main" id="{10510F33-1D91-46A1-BEB3-A2857233D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"/>
            <a:ext cx="3684588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7">
            <a:extLst>
              <a:ext uri="{FF2B5EF4-FFF2-40B4-BE49-F238E27FC236}">
                <a16:creationId xmlns:a16="http://schemas.microsoft.com/office/drawing/2014/main" id="{8C17E4AC-025D-472A-B698-9BBB7D4AB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95600"/>
            <a:ext cx="3124200" cy="4667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=-0.334+1.75log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7796856B-902D-4FF2-BA50-710348122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40938"/>
              </p:ext>
            </p:extLst>
          </p:nvPr>
        </p:nvGraphicFramePr>
        <p:xfrm>
          <a:off x="1417638" y="3792538"/>
          <a:ext cx="22431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228600" progId="Equation.DSMT4">
                  <p:embed/>
                </p:oleObj>
              </mc:Choice>
              <mc:Fallback>
                <p:oleObj name="Equation" r:id="rId4" imgW="825480" imgH="228600" progId="Equation.DSMT4">
                  <p:embed/>
                  <p:pic>
                    <p:nvPicPr>
                      <p:cNvPr id="7" name="Object 15">
                        <a:extLst>
                          <a:ext uri="{FF2B5EF4-FFF2-40B4-BE49-F238E27FC236}">
                            <a16:creationId xmlns:a16="http://schemas.microsoft.com/office/drawing/2014/main" id="{7796856B-902D-4FF2-BA50-710348122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792538"/>
                        <a:ext cx="2243137" cy="6175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A1EFE7-E204-4477-A56F-28B1A2D143A6}"/>
              </a:ext>
            </a:extLst>
          </p:cNvPr>
          <p:cNvSpPr txBox="1"/>
          <p:nvPr/>
        </p:nvSpPr>
        <p:spPr>
          <a:xfrm>
            <a:off x="186612" y="65314"/>
            <a:ext cx="8686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/>
              <a:t>function</a:t>
            </a:r>
            <a:r>
              <a:rPr lang="es-PE" sz="2000" dirty="0"/>
              <a:t> [a, r2] = </a:t>
            </a:r>
            <a:r>
              <a:rPr lang="es-PE" sz="2000" dirty="0" err="1"/>
              <a:t>linregr</a:t>
            </a:r>
            <a:r>
              <a:rPr lang="es-PE" sz="2000" dirty="0"/>
              <a:t>(</a:t>
            </a:r>
            <a:r>
              <a:rPr lang="es-PE" sz="2000" dirty="0" err="1"/>
              <a:t>x,y</a:t>
            </a:r>
            <a:r>
              <a:rPr lang="es-PE" sz="2000" dirty="0"/>
              <a:t>)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% </a:t>
            </a:r>
            <a:r>
              <a:rPr lang="es-PE" sz="2000" dirty="0" err="1">
                <a:solidFill>
                  <a:schemeClr val="accent6"/>
                </a:solidFill>
              </a:rPr>
              <a:t>linregr</a:t>
            </a:r>
            <a:r>
              <a:rPr lang="es-PE" sz="2000" dirty="0">
                <a:solidFill>
                  <a:schemeClr val="accent6"/>
                </a:solidFill>
              </a:rPr>
              <a:t>: </a:t>
            </a:r>
            <a:r>
              <a:rPr lang="es-PE" sz="2000" dirty="0" err="1">
                <a:solidFill>
                  <a:schemeClr val="accent6"/>
                </a:solidFill>
              </a:rPr>
              <a:t>Regresion</a:t>
            </a:r>
            <a:r>
              <a:rPr lang="es-PE" sz="2000" dirty="0">
                <a:solidFill>
                  <a:schemeClr val="accent6"/>
                </a:solidFill>
              </a:rPr>
              <a:t> Lineal usando </a:t>
            </a:r>
            <a:r>
              <a:rPr lang="es-PE" sz="2000" dirty="0" err="1">
                <a:solidFill>
                  <a:schemeClr val="accent6"/>
                </a:solidFill>
              </a:rPr>
              <a:t>Minimos</a:t>
            </a:r>
            <a:r>
              <a:rPr lang="es-PE" sz="2000" dirty="0">
                <a:solidFill>
                  <a:schemeClr val="accent6"/>
                </a:solidFill>
              </a:rPr>
              <a:t> Cuadrados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% input: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% x = Variable </a:t>
            </a:r>
            <a:r>
              <a:rPr lang="es-PE" sz="2000" dirty="0" err="1">
                <a:solidFill>
                  <a:schemeClr val="accent6"/>
                </a:solidFill>
              </a:rPr>
              <a:t>Independent</a:t>
            </a:r>
            <a:endParaRPr lang="es-PE" sz="2000" dirty="0">
              <a:solidFill>
                <a:schemeClr val="accent6"/>
              </a:solidFill>
            </a:endParaRPr>
          </a:p>
          <a:p>
            <a:r>
              <a:rPr lang="es-PE" sz="2000" dirty="0">
                <a:solidFill>
                  <a:schemeClr val="accent6"/>
                </a:solidFill>
              </a:rPr>
              <a:t>% y = Variable </a:t>
            </a:r>
            <a:r>
              <a:rPr lang="es-PE" sz="2000" dirty="0" err="1">
                <a:solidFill>
                  <a:schemeClr val="accent6"/>
                </a:solidFill>
              </a:rPr>
              <a:t>Dependientedependent</a:t>
            </a:r>
            <a:endParaRPr lang="es-PE" sz="2000" dirty="0">
              <a:solidFill>
                <a:schemeClr val="accent6"/>
              </a:solidFill>
            </a:endParaRPr>
          </a:p>
          <a:p>
            <a:r>
              <a:rPr lang="es-PE" sz="2000" dirty="0">
                <a:solidFill>
                  <a:schemeClr val="accent6"/>
                </a:solidFill>
              </a:rPr>
              <a:t>% output:</a:t>
            </a:r>
          </a:p>
          <a:p>
            <a:r>
              <a:rPr lang="es-ES" sz="2000" dirty="0">
                <a:solidFill>
                  <a:schemeClr val="accent6"/>
                </a:solidFill>
              </a:rPr>
              <a:t>% a = vector: a(1)= Pendiente, a(2)=Intercepto con el eje x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% r2 = </a:t>
            </a:r>
            <a:r>
              <a:rPr lang="es-PE" sz="2000" dirty="0" err="1">
                <a:solidFill>
                  <a:schemeClr val="accent6"/>
                </a:solidFill>
              </a:rPr>
              <a:t>coefficient</a:t>
            </a:r>
            <a:r>
              <a:rPr lang="es-PE" sz="2000" dirty="0">
                <a:solidFill>
                  <a:schemeClr val="accent6"/>
                </a:solidFill>
              </a:rPr>
              <a:t> </a:t>
            </a:r>
            <a:r>
              <a:rPr lang="es-PE" sz="2000" dirty="0" err="1">
                <a:solidFill>
                  <a:schemeClr val="accent6"/>
                </a:solidFill>
              </a:rPr>
              <a:t>of</a:t>
            </a:r>
            <a:r>
              <a:rPr lang="es-PE" sz="2000" dirty="0">
                <a:solidFill>
                  <a:schemeClr val="accent6"/>
                </a:solidFill>
              </a:rPr>
              <a:t> </a:t>
            </a:r>
            <a:r>
              <a:rPr lang="es-PE" sz="2000" dirty="0" err="1">
                <a:solidFill>
                  <a:schemeClr val="accent6"/>
                </a:solidFill>
              </a:rPr>
              <a:t>determination</a:t>
            </a:r>
            <a:endParaRPr lang="es-PE" sz="2000" dirty="0">
              <a:solidFill>
                <a:schemeClr val="accent6"/>
              </a:solidFill>
            </a:endParaRPr>
          </a:p>
          <a:p>
            <a:r>
              <a:rPr lang="es-PE" sz="2000" dirty="0"/>
              <a:t>n = </a:t>
            </a:r>
            <a:r>
              <a:rPr lang="es-PE" sz="2000" dirty="0" err="1"/>
              <a:t>length</a:t>
            </a:r>
            <a:r>
              <a:rPr lang="es-PE" sz="2000" dirty="0"/>
              <a:t>(x);</a:t>
            </a:r>
          </a:p>
          <a:p>
            <a:r>
              <a:rPr lang="es-PE" sz="2000" dirty="0" err="1"/>
              <a:t>if</a:t>
            </a:r>
            <a:r>
              <a:rPr lang="es-PE" sz="2000" dirty="0"/>
              <a:t> </a:t>
            </a:r>
            <a:r>
              <a:rPr lang="es-PE" sz="2000" dirty="0" err="1"/>
              <a:t>length</a:t>
            </a:r>
            <a:r>
              <a:rPr lang="es-PE" sz="2000" dirty="0"/>
              <a:t>(y)~= n, </a:t>
            </a:r>
            <a:r>
              <a:rPr lang="en-US" sz="2000" dirty="0"/>
              <a:t>error('x and y must be same length’);  </a:t>
            </a:r>
            <a:r>
              <a:rPr lang="es-PE" sz="2000" dirty="0" err="1"/>
              <a:t>end</a:t>
            </a:r>
            <a:endParaRPr lang="es-PE" sz="2000" dirty="0"/>
          </a:p>
          <a:p>
            <a:r>
              <a:rPr lang="es-ES" sz="2000" dirty="0"/>
              <a:t>x = x(:); y = y(:); % </a:t>
            </a:r>
            <a:r>
              <a:rPr lang="es-ES" sz="2000" dirty="0" err="1"/>
              <a:t>convert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column</a:t>
            </a:r>
            <a:r>
              <a:rPr lang="es-ES" sz="2000" dirty="0"/>
              <a:t> </a:t>
            </a:r>
            <a:r>
              <a:rPr lang="es-ES" sz="2000" dirty="0" err="1"/>
              <a:t>vectors</a:t>
            </a:r>
            <a:endParaRPr lang="es-ES" sz="2000" dirty="0"/>
          </a:p>
          <a:p>
            <a:r>
              <a:rPr lang="es-ES" sz="2000" dirty="0" err="1"/>
              <a:t>sx</a:t>
            </a:r>
            <a:r>
              <a:rPr lang="es-ES" sz="2000" dirty="0"/>
              <a:t> = sum(x); </a:t>
            </a:r>
            <a:r>
              <a:rPr lang="es-ES" sz="2000" dirty="0" err="1"/>
              <a:t>sy</a:t>
            </a:r>
            <a:r>
              <a:rPr lang="es-ES" sz="2000" dirty="0"/>
              <a:t> = sum(y);</a:t>
            </a:r>
          </a:p>
          <a:p>
            <a:r>
              <a:rPr lang="es-ES" sz="2000" dirty="0"/>
              <a:t>sx2 = sum(x.*x); </a:t>
            </a:r>
            <a:r>
              <a:rPr lang="es-ES" sz="2000" dirty="0" err="1"/>
              <a:t>sxy</a:t>
            </a:r>
            <a:r>
              <a:rPr lang="es-ES" sz="2000" dirty="0"/>
              <a:t> = sum(x.*y); sy2 = sum(y.*y);</a:t>
            </a:r>
          </a:p>
          <a:p>
            <a:r>
              <a:rPr lang="pt-BR" sz="2000" dirty="0"/>
              <a:t>a(1) = (n*sxy-sx*sy)/(n*sx2-sx^2);</a:t>
            </a:r>
          </a:p>
          <a:p>
            <a:r>
              <a:rPr lang="pt-BR" sz="2000" dirty="0"/>
              <a:t>a(2) = sy/n-a(1)*sx/n;</a:t>
            </a:r>
          </a:p>
          <a:p>
            <a:r>
              <a:rPr lang="pt-BR" sz="2000" dirty="0"/>
              <a:t>r2 = ((n*sxy-sx*sy)/sqrt(n*sx2-sx^2)/sqrt(n*sy2-sy^2))^2;</a:t>
            </a:r>
          </a:p>
          <a:p>
            <a:r>
              <a:rPr lang="en-US" sz="2000" dirty="0"/>
              <a:t>% create </a:t>
            </a:r>
            <a:r>
              <a:rPr lang="en-US" sz="2000" dirty="0" err="1"/>
              <a:t>grafico</a:t>
            </a:r>
            <a:r>
              <a:rPr lang="en-US" sz="2000" dirty="0"/>
              <a:t> de la data and best fit line</a:t>
            </a:r>
          </a:p>
          <a:p>
            <a:r>
              <a:rPr lang="fr-FR" sz="2000" dirty="0" err="1"/>
              <a:t>xp</a:t>
            </a:r>
            <a:r>
              <a:rPr lang="fr-FR" sz="2000" dirty="0"/>
              <a:t> = </a:t>
            </a:r>
            <a:r>
              <a:rPr lang="fr-FR" sz="2000" dirty="0" err="1"/>
              <a:t>linspace</a:t>
            </a:r>
            <a:r>
              <a:rPr lang="fr-FR" sz="2000" dirty="0"/>
              <a:t>(min(x),max(x),2);</a:t>
            </a:r>
          </a:p>
          <a:p>
            <a:r>
              <a:rPr lang="es-PE" sz="2000" dirty="0" err="1"/>
              <a:t>yp</a:t>
            </a:r>
            <a:r>
              <a:rPr lang="es-PE" sz="2000" dirty="0"/>
              <a:t> = a(1)*</a:t>
            </a:r>
            <a:r>
              <a:rPr lang="es-PE" sz="2000" dirty="0" err="1"/>
              <a:t>xp</a:t>
            </a:r>
            <a:r>
              <a:rPr lang="es-PE" sz="2000" dirty="0"/>
              <a:t> + a(2);</a:t>
            </a:r>
          </a:p>
          <a:p>
            <a:r>
              <a:rPr lang="es-ES" sz="2000" dirty="0" err="1"/>
              <a:t>plot</a:t>
            </a:r>
            <a:r>
              <a:rPr lang="es-ES" sz="2000" dirty="0"/>
              <a:t>(x,y,'o',</a:t>
            </a:r>
            <a:r>
              <a:rPr lang="es-ES" sz="2000" dirty="0" err="1"/>
              <a:t>xp,yp</a:t>
            </a:r>
            <a:r>
              <a:rPr lang="es-ES" sz="2000" dirty="0"/>
              <a:t>)</a:t>
            </a:r>
          </a:p>
          <a:p>
            <a:r>
              <a:rPr lang="es-PE" sz="2000" dirty="0" err="1"/>
              <a:t>grid</a:t>
            </a:r>
            <a:r>
              <a:rPr lang="es-PE" sz="2000" dirty="0"/>
              <a:t> </a:t>
            </a:r>
            <a:r>
              <a:rPr lang="es-PE" sz="2000" dirty="0" err="1"/>
              <a:t>on</a:t>
            </a:r>
            <a:endParaRPr lang="es-PE" sz="2000" dirty="0"/>
          </a:p>
          <a:p>
            <a:r>
              <a:rPr lang="es-PE" sz="2000" dirty="0" err="1"/>
              <a:t>end</a:t>
            </a:r>
            <a:endParaRPr lang="es-P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BD368-125D-4D78-9146-67EB24E7E55A}"/>
              </a:ext>
            </a:extLst>
          </p:cNvPr>
          <p:cNvSpPr txBox="1"/>
          <p:nvPr/>
        </p:nvSpPr>
        <p:spPr>
          <a:xfrm>
            <a:off x="4226766" y="811760"/>
            <a:ext cx="459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Matlab Función, </a:t>
            </a:r>
            <a:r>
              <a:rPr lang="es-PE" sz="2400" b="1" dirty="0" err="1">
                <a:solidFill>
                  <a:srgbClr val="FF0000"/>
                </a:solidFill>
              </a:rPr>
              <a:t>determia</a:t>
            </a:r>
            <a:r>
              <a:rPr lang="es-PE" sz="2400" b="1" dirty="0">
                <a:solidFill>
                  <a:srgbClr val="FF0000"/>
                </a:solidFill>
              </a:rPr>
              <a:t> </a:t>
            </a:r>
            <a:r>
              <a:rPr lang="es-PE" sz="2400" b="1" dirty="0" err="1">
                <a:solidFill>
                  <a:srgbClr val="FF0000"/>
                </a:solidFill>
              </a:rPr>
              <a:t>the</a:t>
            </a:r>
            <a:r>
              <a:rPr lang="es-PE" sz="2400" b="1" dirty="0">
                <a:solidFill>
                  <a:srgbClr val="FF0000"/>
                </a:solidFill>
              </a:rPr>
              <a:t> </a:t>
            </a:r>
            <a:r>
              <a:rPr lang="es-PE" sz="2400" b="1" dirty="0" err="1">
                <a:solidFill>
                  <a:srgbClr val="FF0000"/>
                </a:solidFill>
              </a:rPr>
              <a:t>Best</a:t>
            </a:r>
            <a:r>
              <a:rPr lang="es-PE" sz="2400" b="1" dirty="0">
                <a:solidFill>
                  <a:srgbClr val="FF0000"/>
                </a:solidFill>
              </a:rPr>
              <a:t> linear </a:t>
            </a:r>
            <a:r>
              <a:rPr lang="es-PE" sz="2400" b="1" dirty="0" err="1">
                <a:solidFill>
                  <a:srgbClr val="FF0000"/>
                </a:solidFill>
              </a:rPr>
              <a:t>Fit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3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338C-144B-42B6-AFB1-44DEE06D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74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3AFB1-6D10-45A5-88DD-E9B4DFF1CD98}"/>
              </a:ext>
            </a:extLst>
          </p:cNvPr>
          <p:cNvSpPr txBox="1"/>
          <p:nvPr/>
        </p:nvSpPr>
        <p:spPr>
          <a:xfrm>
            <a:off x="457200" y="916346"/>
            <a:ext cx="802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M-file to fit the data following: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B70F9-B0D8-468D-9B3A-A933FB6BBD51}"/>
              </a:ext>
            </a:extLst>
          </p:cNvPr>
          <p:cNvSpPr txBox="1"/>
          <p:nvPr/>
        </p:nvSpPr>
        <p:spPr>
          <a:xfrm>
            <a:off x="298578" y="1358369"/>
            <a:ext cx="8089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&gt;&gt; x = [10 20 30 40 50 60 70 80];</a:t>
            </a:r>
          </a:p>
          <a:p>
            <a:r>
              <a:rPr lang="es-PE" dirty="0"/>
              <a:t>&gt;&gt; y = [25 70 380 550 610 1220 830 1450];</a:t>
            </a:r>
          </a:p>
          <a:p>
            <a:r>
              <a:rPr lang="es-PE" dirty="0"/>
              <a:t>&gt;&gt; [a, r2] = </a:t>
            </a:r>
            <a:r>
              <a:rPr lang="es-PE" dirty="0" err="1"/>
              <a:t>linregr</a:t>
            </a:r>
            <a:r>
              <a:rPr lang="es-PE" dirty="0"/>
              <a:t> (</a:t>
            </a:r>
            <a:r>
              <a:rPr lang="es-PE" dirty="0" err="1"/>
              <a:t>x,y</a:t>
            </a:r>
            <a:r>
              <a:rPr lang="es-PE" dirty="0"/>
              <a:t>)</a:t>
            </a:r>
          </a:p>
          <a:p>
            <a:r>
              <a:rPr lang="es-PE" dirty="0"/>
              <a:t>a =</a:t>
            </a:r>
          </a:p>
          <a:p>
            <a:endParaRPr lang="es-PE" dirty="0"/>
          </a:p>
          <a:p>
            <a:r>
              <a:rPr lang="es-PE" dirty="0"/>
              <a:t>    19.470  -234.286</a:t>
            </a:r>
          </a:p>
          <a:p>
            <a:endParaRPr lang="es-PE" dirty="0"/>
          </a:p>
          <a:p>
            <a:r>
              <a:rPr lang="es-PE" dirty="0"/>
              <a:t>r2 =  0.88049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5D35B-9A6B-449A-B581-8A4E2F36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1" y="2143678"/>
            <a:ext cx="4569278" cy="44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Fig1701">
            <a:extLst>
              <a:ext uri="{FF2B5EF4-FFF2-40B4-BE49-F238E27FC236}">
                <a16:creationId xmlns:a16="http://schemas.microsoft.com/office/drawing/2014/main" id="{F8C572FC-C7CA-4491-8654-8DA8004C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74"/>
          <a:stretch>
            <a:fillRect/>
          </a:stretch>
        </p:blipFill>
        <p:spPr bwMode="auto">
          <a:xfrm>
            <a:off x="754224" y="248816"/>
            <a:ext cx="30480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4" descr="Fig1701">
            <a:extLst>
              <a:ext uri="{FF2B5EF4-FFF2-40B4-BE49-F238E27FC236}">
                <a16:creationId xmlns:a16="http://schemas.microsoft.com/office/drawing/2014/main" id="{A676D461-884C-4EC4-9FFB-1146D1B4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3" b="34726"/>
          <a:stretch>
            <a:fillRect/>
          </a:stretch>
        </p:blipFill>
        <p:spPr bwMode="auto">
          <a:xfrm>
            <a:off x="2636678" y="2963441"/>
            <a:ext cx="31242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 descr="Fig1701">
            <a:extLst>
              <a:ext uri="{FF2B5EF4-FFF2-40B4-BE49-F238E27FC236}">
                <a16:creationId xmlns:a16="http://schemas.microsoft.com/office/drawing/2014/main" id="{0C38629A-3A05-4B95-93B1-212BA4CF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7"/>
          <a:stretch>
            <a:fillRect/>
          </a:stretch>
        </p:blipFill>
        <p:spPr bwMode="auto">
          <a:xfrm>
            <a:off x="4791269" y="248816"/>
            <a:ext cx="2819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12BF2-EBC7-40E2-8909-E0568ADDAD63}"/>
              </a:ext>
            </a:extLst>
          </p:cNvPr>
          <p:cNvSpPr txBox="1"/>
          <p:nvPr/>
        </p:nvSpPr>
        <p:spPr>
          <a:xfrm>
            <a:off x="65317" y="5775659"/>
            <a:ext cx="89853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Datos que muestran un error significativo. </a:t>
            </a:r>
            <a:r>
              <a:rPr lang="es-P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Ajuste polinomial oscilando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allá del rango de los datos. </a:t>
            </a:r>
            <a:r>
              <a:rPr lang="es-E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más satisfactorios mediante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ajuste por mínimos cuadrados.</a:t>
            </a:r>
            <a:endParaRPr lang="es-P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DD2BCA2C-9A76-4E62-9C3A-5CF4F76B3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9387"/>
            <a:ext cx="7543800" cy="792163"/>
          </a:xfrm>
          <a:noFill/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Background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3B62494-B139-4E5F-8893-341A4B9F5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0" cy="4987925"/>
          </a:xfrm>
        </p:spPr>
        <p:txBody>
          <a:bodyPr/>
          <a:lstStyle/>
          <a:p>
            <a:pPr algn="just" eaLnBrk="1" hangingPunct="1"/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sum of the individual data points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divided by the number of points (n).</a:t>
            </a:r>
          </a:p>
          <a:p>
            <a:pPr algn="just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measure of a spread for a sample.</a:t>
            </a: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42C0B161-931F-45CB-9D28-D6CD24002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2379663"/>
          <a:ext cx="3454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431640" progId="Equation.3">
                  <p:embed/>
                </p:oleObj>
              </mc:Choice>
              <mc:Fallback>
                <p:oleObj name="Equation" r:id="rId3" imgW="1282680" imgH="43164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42C0B161-931F-45CB-9D28-D6CD24002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379663"/>
                        <a:ext cx="3454400" cy="930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>
            <a:extLst>
              <a:ext uri="{FF2B5EF4-FFF2-40B4-BE49-F238E27FC236}">
                <a16:creationId xmlns:a16="http://schemas.microsoft.com/office/drawing/2014/main" id="{8253DD89-1D33-4BC9-B45D-733C1C606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49224"/>
              </p:ext>
            </p:extLst>
          </p:nvPr>
        </p:nvGraphicFramePr>
        <p:xfrm>
          <a:off x="2047875" y="4764088"/>
          <a:ext cx="42100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1027" name="Object 5">
                        <a:extLst>
                          <a:ext uri="{FF2B5EF4-FFF2-40B4-BE49-F238E27FC236}">
                            <a16:creationId xmlns:a16="http://schemas.microsoft.com/office/drawing/2014/main" id="{8253DD89-1D33-4BC9-B45D-733C1C606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764088"/>
                        <a:ext cx="4210050" cy="9509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6">
            <a:extLst>
              <a:ext uri="{FF2B5EF4-FFF2-40B4-BE49-F238E27FC236}">
                <a16:creationId xmlns:a16="http://schemas.microsoft.com/office/drawing/2014/main" id="{0EAD8C2A-0E04-48F0-B61B-E573E0B65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9248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Background</a:t>
            </a: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21D040EE-63CC-42B2-9B01-BD6CE004B3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89957"/>
            <a:ext cx="8001000" cy="4411662"/>
          </a:xfrm>
          <a:noFill/>
        </p:spPr>
        <p:txBody>
          <a:bodyPr/>
          <a:lstStyle/>
          <a:p>
            <a:pPr algn="just" eaLnBrk="1" hangingPunct="1"/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Representation of spread by the square of the standard deviation.</a:t>
            </a:r>
          </a:p>
          <a:p>
            <a:pPr algn="just"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or</a:t>
            </a:r>
          </a:p>
          <a:p>
            <a:pPr algn="just"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variation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Has the utility to quantify the spread of data.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FB6D64A6-470E-4B14-8609-29025CC8030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6159040"/>
              </p:ext>
            </p:extLst>
          </p:nvPr>
        </p:nvGraphicFramePr>
        <p:xfrm>
          <a:off x="4648200" y="2613894"/>
          <a:ext cx="35052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457200" progId="Equation.3">
                  <p:embed/>
                </p:oleObj>
              </mc:Choice>
              <mc:Fallback>
                <p:oleObj name="Equation" r:id="rId3" imgW="1485720" imgH="457200" progId="Equation.3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FB6D64A6-470E-4B14-8609-29025CC80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13894"/>
                        <a:ext cx="3505200" cy="1077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67E150D1-6108-4E58-91C1-971635354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24830"/>
              </p:ext>
            </p:extLst>
          </p:nvPr>
        </p:nvGraphicFramePr>
        <p:xfrm>
          <a:off x="990600" y="2613894"/>
          <a:ext cx="2667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431640" progId="Equation.3">
                  <p:embed/>
                </p:oleObj>
              </mc:Choice>
              <mc:Fallback>
                <p:oleObj name="Equation" r:id="rId5" imgW="1091880" imgH="431640" progId="Equation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67E150D1-6108-4E58-91C1-971635354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13894"/>
                        <a:ext cx="2667000" cy="1028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46E08A92-0416-4C27-93E3-744583365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93571"/>
              </p:ext>
            </p:extLst>
          </p:nvPr>
        </p:nvGraphicFramePr>
        <p:xfrm>
          <a:off x="2175164" y="4906818"/>
          <a:ext cx="2590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7000" imgH="444240" progId="Equation.3">
                  <p:embed/>
                </p:oleObj>
              </mc:Choice>
              <mc:Fallback>
                <p:oleObj name="Equation" r:id="rId7" imgW="927000" imgH="444240" progId="Equation.3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46E08A92-0416-4C27-93E3-744583365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164" y="4906818"/>
                        <a:ext cx="2590800" cy="1209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>
            <a:extLst>
              <a:ext uri="{FF2B5EF4-FFF2-40B4-BE49-F238E27FC236}">
                <a16:creationId xmlns:a16="http://schemas.microsoft.com/office/drawing/2014/main" id="{45F9F316-CC12-429F-8D68-CFA817A3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650"/>
            <a:ext cx="7543800" cy="1295400"/>
          </a:xfrm>
          <a:prstGeom prst="rect">
            <a:avLst/>
          </a:prstGeom>
          <a:noFill/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Least Squares Regression</a:t>
            </a:r>
            <a:endParaRPr lang="en-US" sz="4000" b="1" dirty="0">
              <a:solidFill>
                <a:srgbClr val="0000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66C870AB-201D-44FD-90ED-09B02563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9592"/>
            <a:ext cx="8458200" cy="455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b="1" u="sng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3200" b="1" u="sng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Fitting a straight line to a set of paired observations: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(x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),…,(</a:t>
            </a:r>
            <a:r>
              <a:rPr lang="en-US" alt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</a:t>
            </a:r>
            <a:r>
              <a:rPr lang="en-US" altLang="en-US" sz="3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US" altLang="en-US" sz="3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-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error, or residual, between the model and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192133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97DE1EE-A202-452C-89AB-24C88BB50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220" y="4716173"/>
            <a:ext cx="7620000" cy="1143000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Question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49EC92D1-D592-4C6C-9E1D-775456B1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20" y="5732173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the error would be minimum?</a:t>
            </a:r>
          </a:p>
        </p:txBody>
      </p:sp>
      <p:pic>
        <p:nvPicPr>
          <p:cNvPr id="4" name="Picture 8" descr="Fig1703">
            <a:extLst>
              <a:ext uri="{FF2B5EF4-FFF2-40B4-BE49-F238E27FC236}">
                <a16:creationId xmlns:a16="http://schemas.microsoft.com/office/drawing/2014/main" id="{27EF8195-F9A3-4FC9-95ED-EE6A622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19" y="1224324"/>
            <a:ext cx="4650509" cy="368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8E0BCED-F27E-47A0-AC2F-6F1893084EFE}"/>
              </a:ext>
            </a:extLst>
          </p:cNvPr>
          <p:cNvSpPr txBox="1">
            <a:spLocks noChangeArrowheads="1"/>
          </p:cNvSpPr>
          <p:nvPr/>
        </p:nvSpPr>
        <p:spPr>
          <a:xfrm>
            <a:off x="447675" y="214313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Residual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BFFF5012-A6D3-44AE-A81D-812707A90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67147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Criteria for a “Best” Fit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436A93CA-47E1-42AB-953E-378891F8F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5334"/>
              </p:ext>
            </p:extLst>
          </p:nvPr>
        </p:nvGraphicFramePr>
        <p:xfrm>
          <a:off x="460375" y="1551711"/>
          <a:ext cx="59086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431640" progId="Equation.3">
                  <p:embed/>
                </p:oleObj>
              </mc:Choice>
              <mc:Fallback>
                <p:oleObj name="Equation" r:id="rId2" imgW="1815840" imgH="43164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436A93CA-47E1-42AB-953E-378891F8F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551711"/>
                        <a:ext cx="5908675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2" name="Object 4">
            <a:extLst>
              <a:ext uri="{FF2B5EF4-FFF2-40B4-BE49-F238E27FC236}">
                <a16:creationId xmlns:a16="http://schemas.microsoft.com/office/drawing/2014/main" id="{7E5FE36A-12CF-4A30-88BA-DDA22E5AD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89806"/>
              </p:ext>
            </p:extLst>
          </p:nvPr>
        </p:nvGraphicFramePr>
        <p:xfrm>
          <a:off x="457200" y="3276600"/>
          <a:ext cx="4648200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828571" imgH="1743318" progId="Paint.Picture">
                  <p:embed/>
                </p:oleObj>
              </mc:Choice>
              <mc:Fallback>
                <p:oleObj name="Bitmap Image" r:id="rId4" imgW="2828571" imgH="1743318" progId="Paint.Picture">
                  <p:embed/>
                  <p:pic>
                    <p:nvPicPr>
                      <p:cNvPr id="329732" name="Object 4">
                        <a:extLst>
                          <a:ext uri="{FF2B5EF4-FFF2-40B4-BE49-F238E27FC236}">
                            <a16:creationId xmlns:a16="http://schemas.microsoft.com/office/drawing/2014/main" id="{7E5FE36A-12CF-4A30-88BA-DDA22E5AD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4648200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3" name="Line 5">
            <a:extLst>
              <a:ext uri="{FF2B5EF4-FFF2-40B4-BE49-F238E27FC236}">
                <a16:creationId xmlns:a16="http://schemas.microsoft.com/office/drawing/2014/main" id="{14CB393F-C475-4A67-ACC9-F5DE3FBFF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419600"/>
            <a:ext cx="3581400" cy="381000"/>
          </a:xfrm>
          <a:prstGeom prst="line">
            <a:avLst/>
          </a:prstGeom>
          <a:noFill/>
          <a:ln w="508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30056475-F4EF-47DE-98DE-11C77354ADC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657600"/>
            <a:ext cx="2514600" cy="2133600"/>
            <a:chOff x="912" y="2304"/>
            <a:chExt cx="1584" cy="1344"/>
          </a:xfrm>
        </p:grpSpPr>
        <p:sp>
          <p:nvSpPr>
            <p:cNvPr id="3086" name="Line 6">
              <a:extLst>
                <a:ext uri="{FF2B5EF4-FFF2-40B4-BE49-F238E27FC236}">
                  <a16:creationId xmlns:a16="http://schemas.microsoft.com/office/drawing/2014/main" id="{C38B023C-EF25-45B4-85DA-3E35CD169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12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7" name="Line 7">
              <a:extLst>
                <a:ext uri="{FF2B5EF4-FFF2-40B4-BE49-F238E27FC236}">
                  <a16:creationId xmlns:a16="http://schemas.microsoft.com/office/drawing/2014/main" id="{8CEFCA38-DF96-462F-AA66-3513404A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52"/>
              <a:ext cx="0" cy="12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BF8C396B-7260-48F5-B3D4-7D96CCE5474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733800"/>
            <a:ext cx="457200" cy="1447800"/>
            <a:chOff x="624" y="2352"/>
            <a:chExt cx="288" cy="912"/>
          </a:xfrm>
        </p:grpSpPr>
        <p:sp>
          <p:nvSpPr>
            <p:cNvPr id="3084" name="AutoShape 8">
              <a:extLst>
                <a:ext uri="{FF2B5EF4-FFF2-40B4-BE49-F238E27FC236}">
                  <a16:creationId xmlns:a16="http://schemas.microsoft.com/office/drawing/2014/main" id="{DB966019-30D7-43E7-96D3-2023AE4D4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352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5" name="Text Box 10">
              <a:extLst>
                <a:ext uri="{FF2B5EF4-FFF2-40B4-BE49-F238E27FC236}">
                  <a16:creationId xmlns:a16="http://schemas.microsoft.com/office/drawing/2014/main" id="{83B81C6F-D59A-4CC0-A890-96CE39B44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en-US" sz="2400" baseline="-2500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003506EA-EB6C-4C97-B726-A27F35B640F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38600"/>
            <a:ext cx="609600" cy="1371600"/>
            <a:chOff x="2496" y="2544"/>
            <a:chExt cx="384" cy="864"/>
          </a:xfrm>
        </p:grpSpPr>
        <p:sp>
          <p:nvSpPr>
            <p:cNvPr id="3082" name="AutoShape 9">
              <a:extLst>
                <a:ext uri="{FF2B5EF4-FFF2-40B4-BE49-F238E27FC236}">
                  <a16:creationId xmlns:a16="http://schemas.microsoft.com/office/drawing/2014/main" id="{491AB133-C333-4597-BA9E-426AF3E5B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544"/>
              <a:ext cx="96" cy="864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3" name="Text Box 11">
              <a:extLst>
                <a:ext uri="{FF2B5EF4-FFF2-40B4-BE49-F238E27FC236}">
                  <a16:creationId xmlns:a16="http://schemas.microsoft.com/office/drawing/2014/main" id="{BB669565-64E0-4EA1-B7CF-3374A2E5D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en-US" sz="2400" baseline="-2500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9740" name="Text Box 12">
            <a:extLst>
              <a:ext uri="{FF2B5EF4-FFF2-40B4-BE49-F238E27FC236}">
                <a16:creationId xmlns:a16="http://schemas.microsoft.com/office/drawing/2014/main" id="{6986D089-2701-425E-846C-45E40177C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aseline="-2500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-e</a:t>
            </a:r>
            <a:r>
              <a:rPr lang="en-US" altLang="en-US" sz="2400" baseline="-2500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1456</Words>
  <Application>Microsoft Office PowerPoint</Application>
  <PresentationFormat>Presentación en pantalla (4:3)</PresentationFormat>
  <Paragraphs>289</Paragraphs>
  <Slides>33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Equation</vt:lpstr>
      <vt:lpstr>Bitmap Image</vt:lpstr>
      <vt:lpstr>Regresión Por Mínimos Cuadrados  Parte I</vt:lpstr>
      <vt:lpstr>Motivation</vt:lpstr>
      <vt:lpstr>Motivation</vt:lpstr>
      <vt:lpstr>Presentación de PowerPoint</vt:lpstr>
      <vt:lpstr>Mathematical Background</vt:lpstr>
      <vt:lpstr>Mathematical Background</vt:lpstr>
      <vt:lpstr>Presentación de PowerPoint</vt:lpstr>
      <vt:lpstr>Linear Regression: Question</vt:lpstr>
      <vt:lpstr>Linear Regression: Criteria for a “Best” Fit</vt:lpstr>
      <vt:lpstr>Linear Regression: Criteria for a “Best” Fit</vt:lpstr>
      <vt:lpstr>Linear Regression: Criteria for a “Best” Fit</vt:lpstr>
      <vt:lpstr>Linear Regression: Least Squares Fit</vt:lpstr>
      <vt:lpstr>Linear Regression: Least Squares Fit</vt:lpstr>
      <vt:lpstr>Linear Regression:  Determination of ao and a1</vt:lpstr>
      <vt:lpstr>Linear Regression:  Determination of ao and a1</vt:lpstr>
      <vt:lpstr>Error Quantification of Linear Regression</vt:lpstr>
      <vt:lpstr>Least Squares Fit of a Straight Line: Error Analysis</vt:lpstr>
      <vt:lpstr>Linear regression versus the sample mean</vt:lpstr>
      <vt:lpstr>Error Quantification of Linear Regression</vt:lpstr>
      <vt:lpstr>Error Quantification of Linear Regression</vt:lpstr>
      <vt:lpstr>Least Squares Fit of a Straight Line: Example</vt:lpstr>
      <vt:lpstr>Least Squares Fit of a Straight Line: Example (cont’d)</vt:lpstr>
      <vt:lpstr>Least Squares Fit of a Straight Line: Example (Error Analysis)</vt:lpstr>
      <vt:lpstr>Least Squares Fit of a Straight Line: Example (Error Analysis)</vt:lpstr>
      <vt:lpstr>Linearization of Nonlinear Relationships</vt:lpstr>
      <vt:lpstr>Linearization of Nonlinear Relationships 1. The exponential equation.</vt:lpstr>
      <vt:lpstr>Linearization of Nonlinear Relationships 2. The power equation</vt:lpstr>
      <vt:lpstr>Linearization of Nonlinear Relationships 3. The saturation-growth-rate equation</vt:lpstr>
      <vt:lpstr>Example</vt:lpstr>
      <vt:lpstr>Example</vt:lpstr>
      <vt:lpstr>Linearization of Nonlinear Functions: Example</vt:lpstr>
      <vt:lpstr>Presentación de PowerPoint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Regresion Por Minimos Cuadrados</dc:title>
  <dc:creator>Luis Alberto Sanchez Rodas</dc:creator>
  <cp:lastModifiedBy>Luis Alberto Sanchez Rodas</cp:lastModifiedBy>
  <cp:revision>4</cp:revision>
  <dcterms:created xsi:type="dcterms:W3CDTF">2018-10-19T00:01:34Z</dcterms:created>
  <dcterms:modified xsi:type="dcterms:W3CDTF">2021-06-16T17:53:06Z</dcterms:modified>
</cp:coreProperties>
</file>