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6" r:id="rId3"/>
    <p:sldId id="307" r:id="rId4"/>
    <p:sldId id="499" r:id="rId5"/>
    <p:sldId id="501" r:id="rId6"/>
    <p:sldId id="519" r:id="rId7"/>
    <p:sldId id="502" r:id="rId8"/>
    <p:sldId id="503" r:id="rId9"/>
    <p:sldId id="521" r:id="rId10"/>
    <p:sldId id="520" r:id="rId11"/>
    <p:sldId id="504" r:id="rId12"/>
    <p:sldId id="523" r:id="rId13"/>
    <p:sldId id="506" r:id="rId14"/>
    <p:sldId id="530" r:id="rId15"/>
    <p:sldId id="535" r:id="rId16"/>
    <p:sldId id="305" r:id="rId17"/>
    <p:sldId id="398" r:id="rId18"/>
    <p:sldId id="509" r:id="rId19"/>
    <p:sldId id="510" r:id="rId20"/>
    <p:sldId id="511" r:id="rId21"/>
    <p:sldId id="513" r:id="rId22"/>
    <p:sldId id="532" r:id="rId23"/>
    <p:sldId id="533" r:id="rId24"/>
    <p:sldId id="534" r:id="rId25"/>
    <p:sldId id="525" r:id="rId26"/>
    <p:sldId id="516" r:id="rId27"/>
    <p:sldId id="529" r:id="rId28"/>
    <p:sldId id="527" r:id="rId29"/>
    <p:sldId id="528" r:id="rId30"/>
    <p:sldId id="4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B8DD6-C4DB-4003-84AE-9EEBCE42E786}" v="2" dt="2020-08-05T18:04:02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DBDB8DD6-C4DB-4003-84AE-9EEBCE42E786}"/>
    <pc:docChg chg="undo custSel addSld delSld modSld">
      <pc:chgData name="Luis Alberto Sanchez Rodas" userId="1347309035338fc6" providerId="LiveId" clId="{DBDB8DD6-C4DB-4003-84AE-9EEBCE42E786}" dt="2020-08-05T18:04:46.953" v="19" actId="1076"/>
      <pc:docMkLst>
        <pc:docMk/>
      </pc:docMkLst>
      <pc:sldChg chg="modSp mod">
        <pc:chgData name="Luis Alberto Sanchez Rodas" userId="1347309035338fc6" providerId="LiveId" clId="{DBDB8DD6-C4DB-4003-84AE-9EEBCE42E786}" dt="2020-08-05T17:58:14.815" v="0" actId="20577"/>
        <pc:sldMkLst>
          <pc:docMk/>
          <pc:sldMk cId="390865889" sldId="256"/>
        </pc:sldMkLst>
        <pc:spChg chg="mod">
          <ac:chgData name="Luis Alberto Sanchez Rodas" userId="1347309035338fc6" providerId="LiveId" clId="{DBDB8DD6-C4DB-4003-84AE-9EEBCE42E786}" dt="2020-08-05T17:58:14.815" v="0" actId="20577"/>
          <ac:spMkLst>
            <pc:docMk/>
            <pc:sldMk cId="390865889" sldId="256"/>
            <ac:spMk id="4" creationId="{3324F23B-B71B-4786-82AE-4EBB1C40C8BD}"/>
          </ac:spMkLst>
        </pc:spChg>
      </pc:sldChg>
      <pc:sldChg chg="del">
        <pc:chgData name="Luis Alberto Sanchez Rodas" userId="1347309035338fc6" providerId="LiveId" clId="{DBDB8DD6-C4DB-4003-84AE-9EEBCE42E786}" dt="2020-08-05T17:58:34.628" v="3" actId="47"/>
        <pc:sldMkLst>
          <pc:docMk/>
          <pc:sldMk cId="0" sldId="308"/>
        </pc:sldMkLst>
      </pc:sldChg>
      <pc:sldChg chg="addSp delSp modSp mod">
        <pc:chgData name="Luis Alberto Sanchez Rodas" userId="1347309035338fc6" providerId="LiveId" clId="{DBDB8DD6-C4DB-4003-84AE-9EEBCE42E786}" dt="2020-08-05T18:04:46.953" v="19" actId="1076"/>
        <pc:sldMkLst>
          <pc:docMk/>
          <pc:sldMk cId="3235023433" sldId="465"/>
        </pc:sldMkLst>
        <pc:spChg chg="add del mod">
          <ac:chgData name="Luis Alberto Sanchez Rodas" userId="1347309035338fc6" providerId="LiveId" clId="{DBDB8DD6-C4DB-4003-84AE-9EEBCE42E786}" dt="2020-08-05T18:04:22.296" v="14" actId="478"/>
          <ac:spMkLst>
            <pc:docMk/>
            <pc:sldMk cId="3235023433" sldId="465"/>
            <ac:spMk id="5" creationId="{E3521835-3B63-4A01-8B97-F985F8FEF928}"/>
          </ac:spMkLst>
        </pc:spChg>
        <pc:spChg chg="del mod">
          <ac:chgData name="Luis Alberto Sanchez Rodas" userId="1347309035338fc6" providerId="LiveId" clId="{DBDB8DD6-C4DB-4003-84AE-9EEBCE42E786}" dt="2020-08-05T18:04:19.383" v="13" actId="478"/>
          <ac:spMkLst>
            <pc:docMk/>
            <pc:sldMk cId="3235023433" sldId="465"/>
            <ac:spMk id="18435" creationId="{6580EBF8-985B-48E2-A8EA-A3A29C5354A8}"/>
          </ac:spMkLst>
        </pc:spChg>
        <pc:picChg chg="add mod">
          <ac:chgData name="Luis Alberto Sanchez Rodas" userId="1347309035338fc6" providerId="LiveId" clId="{DBDB8DD6-C4DB-4003-84AE-9EEBCE42E786}" dt="2020-08-05T18:04:46.953" v="19" actId="1076"/>
          <ac:picMkLst>
            <pc:docMk/>
            <pc:sldMk cId="3235023433" sldId="465"/>
            <ac:picMk id="2" creationId="{3864447C-2FFA-4C0A-949E-4DCB372C3EC8}"/>
          </ac:picMkLst>
        </pc:picChg>
        <pc:picChg chg="add mod">
          <ac:chgData name="Luis Alberto Sanchez Rodas" userId="1347309035338fc6" providerId="LiveId" clId="{DBDB8DD6-C4DB-4003-84AE-9EEBCE42E786}" dt="2020-08-05T18:04:30.360" v="18" actId="1076"/>
          <ac:picMkLst>
            <pc:docMk/>
            <pc:sldMk cId="3235023433" sldId="465"/>
            <ac:picMk id="3" creationId="{1DD3B888-55F7-47C0-A3AC-019B5A072A0C}"/>
          </ac:picMkLst>
        </pc:picChg>
      </pc:sldChg>
      <pc:sldChg chg="add del">
        <pc:chgData name="Luis Alberto Sanchez Rodas" userId="1347309035338fc6" providerId="LiveId" clId="{DBDB8DD6-C4DB-4003-84AE-9EEBCE42E786}" dt="2020-08-05T17:58:28.954" v="2" actId="47"/>
        <pc:sldMkLst>
          <pc:docMk/>
          <pc:sldMk cId="0" sldId="499"/>
        </pc:sldMkLst>
      </pc:sldChg>
      <pc:sldChg chg="del">
        <pc:chgData name="Luis Alberto Sanchez Rodas" userId="1347309035338fc6" providerId="LiveId" clId="{DBDB8DD6-C4DB-4003-84AE-9EEBCE42E786}" dt="2020-08-05T17:58:47.809" v="4" actId="47"/>
        <pc:sldMkLst>
          <pc:docMk/>
          <pc:sldMk cId="0" sldId="531"/>
        </pc:sldMkLst>
      </pc:sldChg>
      <pc:sldMasterChg chg="delSldLayout">
        <pc:chgData name="Luis Alberto Sanchez Rodas" userId="1347309035338fc6" providerId="LiveId" clId="{DBDB8DD6-C4DB-4003-84AE-9EEBCE42E786}" dt="2020-08-05T17:58:34.628" v="3" actId="47"/>
        <pc:sldMasterMkLst>
          <pc:docMk/>
          <pc:sldMasterMk cId="3883037393" sldId="2147483660"/>
        </pc:sldMasterMkLst>
        <pc:sldLayoutChg chg="del">
          <pc:chgData name="Luis Alberto Sanchez Rodas" userId="1347309035338fc6" providerId="LiveId" clId="{DBDB8DD6-C4DB-4003-84AE-9EEBCE42E786}" dt="2020-08-05T17:58:34.628" v="3" actId="47"/>
          <pc:sldLayoutMkLst>
            <pc:docMk/>
            <pc:sldMasterMk cId="3883037393" sldId="2147483660"/>
            <pc:sldLayoutMk cId="1229573006" sldId="2147483672"/>
          </pc:sldLayoutMkLst>
        </pc:sldLayoutChg>
      </pc:sldMasterChg>
    </pc:docChg>
  </pc:docChgLst>
  <pc:docChgLst>
    <pc:chgData name="Luis Alberto Sanchez Rodas" userId="1347309035338fc6" providerId="LiveId" clId="{297B896D-9838-4668-B5C3-E14D38B99F9C}"/>
    <pc:docChg chg="modSld">
      <pc:chgData name="Luis Alberto Sanchez Rodas" userId="1347309035338fc6" providerId="LiveId" clId="{297B896D-9838-4668-B5C3-E14D38B99F9C}" dt="2020-08-01T14:42:48.090" v="4" actId="1035"/>
      <pc:docMkLst>
        <pc:docMk/>
      </pc:docMkLst>
      <pc:sldChg chg="modSp mod">
        <pc:chgData name="Luis Alberto Sanchez Rodas" userId="1347309035338fc6" providerId="LiveId" clId="{297B896D-9838-4668-B5C3-E14D38B99F9C}" dt="2020-08-01T13:38:28.918" v="1" actId="14100"/>
        <pc:sldMkLst>
          <pc:docMk/>
          <pc:sldMk cId="0" sldId="308"/>
        </pc:sldMkLst>
        <pc:graphicFrameChg chg="mod">
          <ac:chgData name="Luis Alberto Sanchez Rodas" userId="1347309035338fc6" providerId="LiveId" clId="{297B896D-9838-4668-B5C3-E14D38B99F9C}" dt="2020-08-01T13:38:28.918" v="1" actId="14100"/>
          <ac:graphicFrameMkLst>
            <pc:docMk/>
            <pc:sldMk cId="0" sldId="308"/>
            <ac:graphicFrameMk id="20519" creationId="{64D68B05-3414-41A9-9746-B9820834F811}"/>
          </ac:graphicFrameMkLst>
        </pc:graphicFrameChg>
      </pc:sldChg>
      <pc:sldChg chg="modSp mod">
        <pc:chgData name="Luis Alberto Sanchez Rodas" userId="1347309035338fc6" providerId="LiveId" clId="{297B896D-9838-4668-B5C3-E14D38B99F9C}" dt="2020-08-01T14:42:48.090" v="4" actId="1035"/>
        <pc:sldMkLst>
          <pc:docMk/>
          <pc:sldMk cId="0" sldId="509"/>
        </pc:sldMkLst>
        <pc:graphicFrameChg chg="mod">
          <ac:chgData name="Luis Alberto Sanchez Rodas" userId="1347309035338fc6" providerId="LiveId" clId="{297B896D-9838-4668-B5C3-E14D38B99F9C}" dt="2020-08-01T14:42:48.090" v="4" actId="1035"/>
          <ac:graphicFrameMkLst>
            <pc:docMk/>
            <pc:sldMk cId="0" sldId="509"/>
            <ac:graphicFrameMk id="358404" creationId="{8C355EBE-7695-411E-9F8A-8EDAE1A533BF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051F-0EF6-41CB-B380-5C5E95723A54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4FCFD-C175-4B69-8DDD-22D4A54888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41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77FD30F-46CD-46A7-A9F7-8CD25ECD0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A82A58-127D-40BA-B720-2BA8FF303F48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93AC342-2172-4CBF-8375-3BEB52BFB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ABF5D39-30E2-4C90-8E75-BA616C54B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2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330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63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25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196B15-261F-4373-A2D3-FEF1EFFC64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A66F91-5F71-4DCD-B11B-951380AF1E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7930B-11E6-4CBA-914E-7DC71F333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8AA754-275A-4873-B74C-BDC34EE0A8A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5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F4A14-4DA1-43F4-95A6-9122366AD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7FAEF-BAAA-4068-B062-CCBA8F06A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AC8242-88BD-4D2C-8F97-8DACFFF89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989A4-6A58-42E5-8A76-74CEC88A7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7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4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921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639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22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7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22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321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48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3D7E-6D0D-4B1B-A46C-2055187E89DD}" type="datetimeFigureOut">
              <a:rPr lang="es-PE" smtClean="0"/>
              <a:t>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B2E6-066A-4B4C-93CB-8241CB25A80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0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jpe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24F23B-B71B-4786-82AE-4EBB1C40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4866"/>
            <a:ext cx="7772400" cy="3272032"/>
          </a:xfrm>
        </p:spPr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Regresión Por Mínimos Cuadrados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III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724B7C-32A3-4B85-A197-4ADE7427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5355771"/>
            <a:ext cx="4422710" cy="591271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39086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Text Box 3">
            <a:extLst>
              <a:ext uri="{FF2B5EF4-FFF2-40B4-BE49-F238E27FC236}">
                <a16:creationId xmlns:a16="http://schemas.microsoft.com/office/drawing/2014/main" id="{1DF10213-6FFB-49FB-AA19-BC86F0AC0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87313"/>
            <a:ext cx="7242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 i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</p:txBody>
      </p:sp>
      <p:graphicFrame>
        <p:nvGraphicFramePr>
          <p:cNvPr id="374788" name="Object 4">
            <a:extLst>
              <a:ext uri="{FF2B5EF4-FFF2-40B4-BE49-F238E27FC236}">
                <a16:creationId xmlns:a16="http://schemas.microsoft.com/office/drawing/2014/main" id="{4C82188B-A29B-4C05-A5B9-C8D643043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3095" y="6267805"/>
          <a:ext cx="7396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759120" imgH="203040" progId="Equation.3">
                  <p:embed/>
                </p:oleObj>
              </mc:Choice>
              <mc:Fallback>
                <p:oleObj name="Equation" r:id="rId3" imgW="3759120" imgH="203040" progId="Equation.3">
                  <p:embed/>
                  <p:pic>
                    <p:nvPicPr>
                      <p:cNvPr id="374788" name="Object 4">
                        <a:extLst>
                          <a:ext uri="{FF2B5EF4-FFF2-40B4-BE49-F238E27FC236}">
                            <a16:creationId xmlns:a16="http://schemas.microsoft.com/office/drawing/2014/main" id="{4C82188B-A29B-4C05-A5B9-C8D643043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095" y="6267805"/>
                        <a:ext cx="7396162" cy="396875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4789" name="Picture 5" descr="concrete2">
            <a:extLst>
              <a:ext uri="{FF2B5EF4-FFF2-40B4-BE49-F238E27FC236}">
                <a16:creationId xmlns:a16="http://schemas.microsoft.com/office/drawing/2014/main" id="{EBE7DB3D-CDFA-4757-B205-AC9C97BA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3" b="5327"/>
          <a:stretch>
            <a:fillRect/>
          </a:stretch>
        </p:blipFill>
        <p:spPr bwMode="auto">
          <a:xfrm>
            <a:off x="889848" y="911225"/>
            <a:ext cx="7872412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9" name="Rectangle 9">
            <a:extLst>
              <a:ext uri="{FF2B5EF4-FFF2-40B4-BE49-F238E27FC236}">
                <a16:creationId xmlns:a16="http://schemas.microsoft.com/office/drawing/2014/main" id="{82B4CD47-8595-4D57-B5C4-A50E09F13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456" y="1187450"/>
            <a:ext cx="7762875" cy="51879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linear, polynomial, and multiple linear regressions are special cases of the general linear least squares model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in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highly nonlinear</a:t>
            </a:r>
          </a:p>
        </p:txBody>
      </p:sp>
      <p:graphicFrame>
        <p:nvGraphicFramePr>
          <p:cNvPr id="353283" name="Object 3">
            <a:extLst>
              <a:ext uri="{FF2B5EF4-FFF2-40B4-BE49-F238E27FC236}">
                <a16:creationId xmlns:a16="http://schemas.microsoft.com/office/drawing/2014/main" id="{5769F506-BAB3-49BC-8B33-D1492BE4C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8569" y="2560638"/>
          <a:ext cx="63515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349360" imgH="228600" progId="Equation.3">
                  <p:embed/>
                </p:oleObj>
              </mc:Choice>
              <mc:Fallback>
                <p:oleObj name="Equation" r:id="rId3" imgW="2349360" imgH="228600" progId="Equation.3">
                  <p:embed/>
                  <p:pic>
                    <p:nvPicPr>
                      <p:cNvPr id="353283" name="Object 3">
                        <a:extLst>
                          <a:ext uri="{FF2B5EF4-FFF2-40B4-BE49-F238E27FC236}">
                            <a16:creationId xmlns:a16="http://schemas.microsoft.com/office/drawing/2014/main" id="{5769F506-BAB3-49BC-8B33-D1492BE4C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569" y="2560638"/>
                        <a:ext cx="6351587" cy="617537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>
            <a:extLst>
              <a:ext uri="{FF2B5EF4-FFF2-40B4-BE49-F238E27FC236}">
                <a16:creationId xmlns:a16="http://schemas.microsoft.com/office/drawing/2014/main" id="{1A5473DA-3169-4456-9C8B-D22F47FF5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6356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53285" name="Object 5">
                        <a:extLst>
                          <a:ext uri="{FF2B5EF4-FFF2-40B4-BE49-F238E27FC236}">
                            <a16:creationId xmlns:a16="http://schemas.microsoft.com/office/drawing/2014/main" id="{1A5473DA-3169-4456-9C8B-D22F47FF5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356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>
            <a:extLst>
              <a:ext uri="{FF2B5EF4-FFF2-40B4-BE49-F238E27FC236}">
                <a16:creationId xmlns:a16="http://schemas.microsoft.com/office/drawing/2014/main" id="{DBCD41EC-A6C8-452F-96A9-4FA54ECEB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6356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353287" name="Object 7">
                        <a:extLst>
                          <a:ext uri="{FF2B5EF4-FFF2-40B4-BE49-F238E27FC236}">
                            <a16:creationId xmlns:a16="http://schemas.microsoft.com/office/drawing/2014/main" id="{DBCD41EC-A6C8-452F-96A9-4FA54ECEB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356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8" name="Rectangle 8">
            <a:extLst>
              <a:ext uri="{FF2B5EF4-FFF2-40B4-BE49-F238E27FC236}">
                <a16:creationId xmlns:a16="http://schemas.microsoft.com/office/drawing/2014/main" id="{CAA50B7B-65A3-48D4-A810-C3DB100D5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7856" y="206375"/>
            <a:ext cx="7756525" cy="768350"/>
          </a:xfrm>
        </p:spPr>
        <p:txBody>
          <a:bodyPr/>
          <a:lstStyle/>
          <a:p>
            <a:pPr algn="ctr"/>
            <a:r>
              <a: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Least Squares</a:t>
            </a:r>
          </a:p>
        </p:txBody>
      </p:sp>
      <p:graphicFrame>
        <p:nvGraphicFramePr>
          <p:cNvPr id="353290" name="Object 10">
            <a:extLst>
              <a:ext uri="{FF2B5EF4-FFF2-40B4-BE49-F238E27FC236}">
                <a16:creationId xmlns:a16="http://schemas.microsoft.com/office/drawing/2014/main" id="{DA2037F5-19FF-4D0A-9E2F-ADF3DD375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4004"/>
              </p:ext>
            </p:extLst>
          </p:nvPr>
        </p:nvGraphicFramePr>
        <p:xfrm>
          <a:off x="2078981" y="3987800"/>
          <a:ext cx="48307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8" imgW="2070000" imgH="482400" progId="Equation.3">
                  <p:embed/>
                </p:oleObj>
              </mc:Choice>
              <mc:Fallback>
                <p:oleObj name="Equation" r:id="rId8" imgW="2070000" imgH="482400" progId="Equation.3">
                  <p:embed/>
                  <p:pic>
                    <p:nvPicPr>
                      <p:cNvPr id="353290" name="Object 10">
                        <a:extLst>
                          <a:ext uri="{FF2B5EF4-FFF2-40B4-BE49-F238E27FC236}">
                            <a16:creationId xmlns:a16="http://schemas.microsoft.com/office/drawing/2014/main" id="{DA2037F5-19FF-4D0A-9E2F-ADF3DD375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981" y="3987800"/>
                        <a:ext cx="48307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951A5241-B4D0-48E2-BEAA-3F0F36FB9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8734" y="1020763"/>
            <a:ext cx="6964363" cy="4106862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equation in matrix form</a:t>
            </a:r>
          </a:p>
          <a:p>
            <a:endParaRPr lang="en-US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endParaRPr lang="en-US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9907" name="Object 3">
            <a:extLst>
              <a:ext uri="{FF2B5EF4-FFF2-40B4-BE49-F238E27FC236}">
                <a16:creationId xmlns:a16="http://schemas.microsoft.com/office/drawing/2014/main" id="{7B98EA49-F0A0-4D35-B123-58D898E2C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67412"/>
              </p:ext>
            </p:extLst>
          </p:nvPr>
        </p:nvGraphicFramePr>
        <p:xfrm>
          <a:off x="1667197" y="1704597"/>
          <a:ext cx="3748088" cy="48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688760" imgH="2184120" progId="Equation.3">
                  <p:embed/>
                </p:oleObj>
              </mc:Choice>
              <mc:Fallback>
                <p:oleObj name="Equation" r:id="rId3" imgW="1688760" imgH="2184120" progId="Equation.3">
                  <p:embed/>
                  <p:pic>
                    <p:nvPicPr>
                      <p:cNvPr id="379907" name="Object 3">
                        <a:extLst>
                          <a:ext uri="{FF2B5EF4-FFF2-40B4-BE49-F238E27FC236}">
                            <a16:creationId xmlns:a16="http://schemas.microsoft.com/office/drawing/2014/main" id="{7B98EA49-F0A0-4D35-B123-58D898E2C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197" y="1704597"/>
                        <a:ext cx="3748088" cy="48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9" name="Rectangle 5">
            <a:extLst>
              <a:ext uri="{FF2B5EF4-FFF2-40B4-BE49-F238E27FC236}">
                <a16:creationId xmlns:a16="http://schemas.microsoft.com/office/drawing/2014/main" id="{0BB47A2B-D148-44B2-9B2E-53E352E9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45" y="206375"/>
            <a:ext cx="775652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79910" name="Rectangle 6">
            <a:extLst>
              <a:ext uri="{FF2B5EF4-FFF2-40B4-BE49-F238E27FC236}">
                <a16:creationId xmlns:a16="http://schemas.microsoft.com/office/drawing/2014/main" id="{F85EEF65-B75C-456C-BDBF-07C80A9D7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58" y="130175"/>
            <a:ext cx="7772400" cy="852488"/>
          </a:xfrm>
        </p:spPr>
        <p:txBody>
          <a:bodyPr/>
          <a:lstStyle/>
          <a:p>
            <a:pPr algn="ctr"/>
            <a:r>
              <a:rPr lang="en-US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Least Squares</a:t>
            </a:r>
          </a:p>
        </p:txBody>
      </p:sp>
      <p:sp>
        <p:nvSpPr>
          <p:cNvPr id="379911" name="Text Box 7">
            <a:extLst>
              <a:ext uri="{FF2B5EF4-FFF2-40B4-BE49-F238E27FC236}">
                <a16:creationId xmlns:a16="http://schemas.microsoft.com/office/drawing/2014/main" id="{7A5DE4AC-B24E-479D-AC8B-EAB9F387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285" y="4953000"/>
            <a:ext cx="3178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variables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coefficients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4" name="Rectangle 6">
            <a:extLst>
              <a:ext uri="{FF2B5EF4-FFF2-40B4-BE49-F238E27FC236}">
                <a16:creationId xmlns:a16="http://schemas.microsoft.com/office/drawing/2014/main" id="{BA38C907-E38C-4DD2-945B-53D176DDB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1745" y="1203943"/>
            <a:ext cx="7643813" cy="5440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usual, take partial derivatives to minimize the square errors </a:t>
            </a:r>
            <a:r>
              <a:rPr lang="en-US" altLang="en-US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the normal equations</a:t>
            </a:r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endParaRPr lang="en-US" altLang="en-US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D600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this for {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using Cholesky LU decomposition, or matrix inverse</a:t>
            </a:r>
          </a:p>
        </p:txBody>
      </p:sp>
      <p:graphicFrame>
        <p:nvGraphicFramePr>
          <p:cNvPr id="355331" name="Object 3">
            <a:extLst>
              <a:ext uri="{FF2B5EF4-FFF2-40B4-BE49-F238E27FC236}">
                <a16:creationId xmlns:a16="http://schemas.microsoft.com/office/drawing/2014/main" id="{325780AE-A338-412C-B874-CA1A19617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233" y="3526455"/>
          <a:ext cx="52451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612800" imgH="482400" progId="Equation.3">
                  <p:embed/>
                </p:oleObj>
              </mc:Choice>
              <mc:Fallback>
                <p:oleObj name="Equation" r:id="rId3" imgW="1612800" imgH="482400" progId="Equation.3">
                  <p:embed/>
                  <p:pic>
                    <p:nvPicPr>
                      <p:cNvPr id="355331" name="Object 3">
                        <a:extLst>
                          <a:ext uri="{FF2B5EF4-FFF2-40B4-BE49-F238E27FC236}">
                            <a16:creationId xmlns:a16="http://schemas.microsoft.com/office/drawing/2014/main" id="{325780AE-A338-412C-B874-CA1A19617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233" y="3526455"/>
                        <a:ext cx="52451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Rectangle 5">
            <a:extLst>
              <a:ext uri="{FF2B5EF4-FFF2-40B4-BE49-F238E27FC236}">
                <a16:creationId xmlns:a16="http://schemas.microsoft.com/office/drawing/2014/main" id="{7B25BB9F-3244-4FA6-B1DF-E10C892C4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569" y="173849"/>
            <a:ext cx="7443788" cy="86042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 Linear Least Squares</a:t>
            </a:r>
          </a:p>
        </p:txBody>
      </p:sp>
      <p:graphicFrame>
        <p:nvGraphicFramePr>
          <p:cNvPr id="355335" name="Object 7">
            <a:extLst>
              <a:ext uri="{FF2B5EF4-FFF2-40B4-BE49-F238E27FC236}">
                <a16:creationId xmlns:a16="http://schemas.microsoft.com/office/drawing/2014/main" id="{65A654EE-C1DC-43BC-9CBE-4FD782E2B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470" y="2116107"/>
          <a:ext cx="32226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11280" imgH="520560" progId="Equation.3">
                  <p:embed/>
                </p:oleObj>
              </mc:Choice>
              <mc:Fallback>
                <p:oleObj name="Equation" r:id="rId5" imgW="1511280" imgH="520560" progId="Equation.3">
                  <p:embed/>
                  <p:pic>
                    <p:nvPicPr>
                      <p:cNvPr id="355335" name="Object 7">
                        <a:extLst>
                          <a:ext uri="{FF2B5EF4-FFF2-40B4-BE49-F238E27FC236}">
                            <a16:creationId xmlns:a16="http://schemas.microsoft.com/office/drawing/2014/main" id="{65A654EE-C1DC-43BC-9CBE-4FD782E2B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70" y="2116107"/>
                        <a:ext cx="3222625" cy="1109663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EE5DAB-744D-4791-B019-B6DE7C55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32186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5B29A7-C1A7-4193-BE8C-809FE6053B4A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56996"/>
            <a:ext cx="8686800" cy="556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 columns, solve for the coefficients of the best fit line 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" pitchFamily="20" charset="0"/>
              </a:rPr>
              <a:t>Z = [ones(size(x) x x.^2]</a:t>
            </a:r>
            <a:br>
              <a:rPr lang="en-US" altLang="en-US" dirty="0">
                <a:latin typeface="Courier" pitchFamily="20" charset="0"/>
              </a:rPr>
            </a:br>
            <a:r>
              <a:rPr lang="en-US" altLang="en-US" dirty="0">
                <a:latin typeface="Courier" pitchFamily="20" charset="0"/>
              </a:rPr>
              <a:t>	a = (Z’*Z)\(Z’*y)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also that MATLAB’s left-divide will automatically include the 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terms if the matrix is not square, so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" pitchFamily="20" charset="0"/>
              </a:rPr>
              <a:t>a = Z\y</a:t>
            </a: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work as well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measures of fit: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dirty="0">
                <a:latin typeface="Courier" pitchFamily="20" charset="0"/>
              </a:rPr>
              <a:t>St = sum((y-mean(y)).^2)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	Sr = sum((y-Z*a).^2)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	r2 = 1-Sr/St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	</a:t>
            </a:r>
            <a:r>
              <a:rPr lang="en-US" altLang="en-US" sz="2400" dirty="0" err="1">
                <a:latin typeface="Courier" pitchFamily="20" charset="0"/>
              </a:rPr>
              <a:t>syx</a:t>
            </a:r>
            <a:r>
              <a:rPr lang="en-US" altLang="en-US" sz="2400" dirty="0">
                <a:latin typeface="Courier" pitchFamily="20" charset="0"/>
              </a:rPr>
              <a:t> = sqrt(Sr/(length(x)-length(a)))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632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5862F4-CCA8-44F7-B245-6437B43578F0}"/>
              </a:ext>
            </a:extLst>
          </p:cNvPr>
          <p:cNvSpPr txBox="1"/>
          <p:nvPr/>
        </p:nvSpPr>
        <p:spPr>
          <a:xfrm>
            <a:off x="318257" y="998290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second-order polynomial to the data in the first two columns: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EEBC46-2EE9-488B-BAD2-DF3779BD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23" y="1484481"/>
            <a:ext cx="2821695" cy="23891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83B581-0544-40CD-9D4F-C7572563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1" y="85242"/>
            <a:ext cx="5651482" cy="10668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6A85B4-3A70-47A4-BA86-54E26CC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324" y="3942004"/>
            <a:ext cx="5366815" cy="26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4873A260-B74D-44EE-BFEE-F76CB9AD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73" y="105586"/>
            <a:ext cx="7886700" cy="857185"/>
          </a:xfrm>
        </p:spPr>
        <p:txBody>
          <a:bodyPr/>
          <a:lstStyle/>
          <a:p>
            <a:r>
              <a:rPr lang="en-US" altLang="ko-K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MATLAB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8BD49EC-A1EF-418C-9D57-E47CB0ABD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087" y="962771"/>
            <a:ext cx="8229600" cy="41417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&gt;&gt; x=[0  1 2 3 4 5]';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&gt;&gt; y=[2.1 7.7 13.6 27.2 40.9 61.1]';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&gt;&gt; Z=[ones(size(x)) x x.^2]</a:t>
            </a:r>
          </a:p>
          <a:p>
            <a:pPr>
              <a:lnSpc>
                <a:spcPct val="80000"/>
              </a:lnSpc>
            </a:pPr>
            <a:endParaRPr lang="pl-PL" altLang="ko-KR" sz="20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Z =</a:t>
            </a:r>
          </a:p>
          <a:p>
            <a:pPr>
              <a:lnSpc>
                <a:spcPct val="80000"/>
              </a:lnSpc>
            </a:pPr>
            <a:endParaRPr lang="pl-PL" altLang="ko-KR" sz="20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     1     0     0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     1     1     1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     1     2     4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     1     3     9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     1     4    16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2000" dirty="0">
                <a:latin typeface="Arial" panose="020B0604020202020204" pitchFamily="34" charset="0"/>
              </a:rPr>
              <a:t>     1     5    25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92554-90E2-4E33-9ED7-B18E10E4461F}"/>
              </a:ext>
            </a:extLst>
          </p:cNvPr>
          <p:cNvSpPr txBox="1">
            <a:spLocks noChangeArrowheads="1"/>
          </p:cNvSpPr>
          <p:nvPr/>
        </p:nvSpPr>
        <p:spPr>
          <a:xfrm>
            <a:off x="3465156" y="2189519"/>
            <a:ext cx="36447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&gt;&gt; Z'*Z</a:t>
            </a:r>
          </a:p>
          <a:p>
            <a:pPr>
              <a:lnSpc>
                <a:spcPct val="80000"/>
              </a:lnSpc>
            </a:pPr>
            <a:endParaRPr lang="pl-PL" altLang="ko-KR" sz="1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</a:t>
            </a:r>
            <a:r>
              <a:rPr lang="pl-PL" altLang="ko-KR" sz="1800" dirty="0">
                <a:latin typeface="Arial" panose="020B0604020202020204" pitchFamily="34" charset="0"/>
              </a:rPr>
              <a:t>ans =</a:t>
            </a:r>
          </a:p>
          <a:p>
            <a:pPr>
              <a:lnSpc>
                <a:spcPct val="80000"/>
              </a:lnSpc>
            </a:pPr>
            <a:endParaRPr lang="pl-PL" altLang="ko-KR" sz="1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     6    15    55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    15    55   225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    55   225   979</a:t>
            </a:r>
          </a:p>
          <a:p>
            <a:pPr>
              <a:lnSpc>
                <a:spcPct val="80000"/>
              </a:lnSpc>
            </a:pPr>
            <a:endParaRPr lang="pl-PL" altLang="ko-KR" sz="1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&gt;&gt; a=(Z'*Z)\(Z'*y)</a:t>
            </a:r>
          </a:p>
          <a:p>
            <a:pPr>
              <a:lnSpc>
                <a:spcPct val="80000"/>
              </a:lnSpc>
            </a:pPr>
            <a:endParaRPr lang="pl-PL" altLang="ko-KR" sz="1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a</a:t>
            </a:r>
            <a:r>
              <a:rPr lang="pl-PL" altLang="ko-KR" sz="1800" dirty="0">
                <a:latin typeface="Arial" panose="020B0604020202020204" pitchFamily="34" charset="0"/>
              </a:rPr>
              <a:t> =</a:t>
            </a:r>
          </a:p>
          <a:p>
            <a:pPr>
              <a:lnSpc>
                <a:spcPct val="80000"/>
              </a:lnSpc>
            </a:pPr>
            <a:endParaRPr lang="pl-PL" altLang="ko-KR" sz="1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    2.4786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    2.3593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l-PL" altLang="ko-KR" sz="1800" dirty="0">
                <a:latin typeface="Arial" panose="020B0604020202020204" pitchFamily="34" charset="0"/>
              </a:rPr>
              <a:t>    1.8607</a:t>
            </a:r>
            <a:endParaRPr lang="ko-KR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>
            <a:extLst>
              <a:ext uri="{FF2B5EF4-FFF2-40B4-BE49-F238E27FC236}">
                <a16:creationId xmlns:a16="http://schemas.microsoft.com/office/drawing/2014/main" id="{9A5BC412-E167-4A98-B3FF-B56AD40FFB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1641"/>
            <a:ext cx="8229600" cy="521535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in engineering where 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models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that have a nonlinear dependence on their parameters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must be fit to 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linear models in that we 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minimize the sum of the squares of the residuals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convenient to do this with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</a:p>
        </p:txBody>
      </p:sp>
      <p:graphicFrame>
        <p:nvGraphicFramePr>
          <p:cNvPr id="570372" name="Object 2">
            <a:extLst>
              <a:ext uri="{FF2B5EF4-FFF2-40B4-BE49-F238E27FC236}">
                <a16:creationId xmlns:a16="http://schemas.microsoft.com/office/drawing/2014/main" id="{94BA9AFD-E826-4243-A719-B02B5A41C21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28853" y="3448050"/>
          <a:ext cx="3352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574800" imgH="241300" progId="Equation.3">
                  <p:embed/>
                </p:oleObj>
              </mc:Choice>
              <mc:Fallback>
                <p:oleObj name="Equation" r:id="rId3" imgW="1574800" imgH="241300" progId="Equation.3">
                  <p:embed/>
                  <p:pic>
                    <p:nvPicPr>
                      <p:cNvPr id="570372" name="Object 2">
                        <a:extLst>
                          <a:ext uri="{FF2B5EF4-FFF2-40B4-BE49-F238E27FC236}">
                            <a16:creationId xmlns:a16="http://schemas.microsoft.com/office/drawing/2014/main" id="{94BA9AFD-E826-4243-A719-B02B5A41C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853" y="3448050"/>
                        <a:ext cx="3352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27E315DB-D397-4901-8469-3905D0E71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03" y="271041"/>
            <a:ext cx="7353300" cy="990600"/>
          </a:xfrm>
        </p:spPr>
        <p:txBody>
          <a:bodyPr/>
          <a:lstStyle/>
          <a:p>
            <a:pPr algn="ctr"/>
            <a:r>
              <a:rPr lang="en-US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9" name="Rectangle 9">
            <a:extLst>
              <a:ext uri="{FF2B5EF4-FFF2-40B4-BE49-F238E27FC236}">
                <a16:creationId xmlns:a16="http://schemas.microsoft.com/office/drawing/2014/main" id="{40427D0B-086F-4197-9216-840D2E66F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6473" y="1678729"/>
            <a:ext cx="7696200" cy="4808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Taylor series expansion to linearize the original equation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Gauss-Newton method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function of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nonlinear function of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one of a set of n observations</a:t>
            </a:r>
          </a:p>
        </p:txBody>
      </p:sp>
      <p:graphicFrame>
        <p:nvGraphicFramePr>
          <p:cNvPr id="358404" name="Object 4">
            <a:extLst>
              <a:ext uri="{FF2B5EF4-FFF2-40B4-BE49-F238E27FC236}">
                <a16:creationId xmlns:a16="http://schemas.microsoft.com/office/drawing/2014/main" id="{8C355EBE-7695-411E-9F8A-8EDAE1A53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32722"/>
              </p:ext>
            </p:extLst>
          </p:nvPr>
        </p:nvGraphicFramePr>
        <p:xfrm>
          <a:off x="2120900" y="4030016"/>
          <a:ext cx="51657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726920" imgH="228600" progId="Equation.3">
                  <p:embed/>
                </p:oleObj>
              </mc:Choice>
              <mc:Fallback>
                <p:oleObj name="Equation" r:id="rId3" imgW="1726920" imgH="228600" progId="Equation.3">
                  <p:embed/>
                  <p:pic>
                    <p:nvPicPr>
                      <p:cNvPr id="358404" name="Object 4">
                        <a:extLst>
                          <a:ext uri="{FF2B5EF4-FFF2-40B4-BE49-F238E27FC236}">
                            <a16:creationId xmlns:a16="http://schemas.microsoft.com/office/drawing/2014/main" id="{8C355EBE-7695-411E-9F8A-8EDAE1A53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030016"/>
                        <a:ext cx="5165725" cy="684212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8" name="Rectangle 8">
            <a:extLst>
              <a:ext uri="{FF2B5EF4-FFF2-40B4-BE49-F238E27FC236}">
                <a16:creationId xmlns:a16="http://schemas.microsoft.com/office/drawing/2014/main" id="{7450A76C-7304-4572-A152-1A6D01BBF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2538" y="327025"/>
            <a:ext cx="7353300" cy="990600"/>
          </a:xfrm>
        </p:spPr>
        <p:txBody>
          <a:bodyPr/>
          <a:lstStyle/>
          <a:p>
            <a:pPr algn="ctr"/>
            <a:r>
              <a:rPr lang="en-US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31" name="Rectangle 1031">
            <a:extLst>
              <a:ext uri="{FF2B5EF4-FFF2-40B4-BE49-F238E27FC236}">
                <a16:creationId xmlns:a16="http://schemas.microsoft.com/office/drawing/2014/main" id="{D582F2F3-D864-43AD-878F-0406D41B6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7911" y="1600317"/>
            <a:ext cx="7483475" cy="4648200"/>
          </a:xfrm>
        </p:spPr>
        <p:txBody>
          <a:bodyPr/>
          <a:lstStyle/>
          <a:p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Taylor series for f, and truncate the higher-order terms</a:t>
            </a:r>
          </a:p>
          <a:p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the initial guess</a:t>
            </a:r>
          </a:p>
          <a:p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j+1 = the prediction (improved guess)</a:t>
            </a:r>
          </a:p>
        </p:txBody>
      </p:sp>
      <p:sp>
        <p:nvSpPr>
          <p:cNvPr id="359426" name="Text Box 1026">
            <a:extLst>
              <a:ext uri="{FF2B5EF4-FFF2-40B4-BE49-F238E27FC236}">
                <a16:creationId xmlns:a16="http://schemas.microsoft.com/office/drawing/2014/main" id="{059F2575-7AEE-46BB-A8B7-B9C3BC7E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6" y="1626474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359427" name="Object 1027">
            <a:extLst>
              <a:ext uri="{FF2B5EF4-FFF2-40B4-BE49-F238E27FC236}">
                <a16:creationId xmlns:a16="http://schemas.microsoft.com/office/drawing/2014/main" id="{6A365099-502E-4B36-BA14-96F3DAD3B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49" y="2789238"/>
          <a:ext cx="72040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4114800" imgH="927000" progId="Equation.3">
                  <p:embed/>
                </p:oleObj>
              </mc:Choice>
              <mc:Fallback>
                <p:oleObj name="Equation" r:id="rId3" imgW="4114800" imgH="927000" progId="Equation.3">
                  <p:embed/>
                  <p:pic>
                    <p:nvPicPr>
                      <p:cNvPr id="359427" name="Object 1027">
                        <a:extLst>
                          <a:ext uri="{FF2B5EF4-FFF2-40B4-BE49-F238E27FC236}">
                            <a16:creationId xmlns:a16="http://schemas.microsoft.com/office/drawing/2014/main" id="{6A365099-502E-4B36-BA14-96F3DAD3B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49" y="2789238"/>
                        <a:ext cx="7204075" cy="1622425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0" name="Rectangle 1030">
            <a:extLst>
              <a:ext uri="{FF2B5EF4-FFF2-40B4-BE49-F238E27FC236}">
                <a16:creationId xmlns:a16="http://schemas.microsoft.com/office/drawing/2014/main" id="{2A7C5158-39A9-48D8-80E3-94EC9BBB1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404813"/>
            <a:ext cx="6950075" cy="1042987"/>
          </a:xfrm>
        </p:spPr>
        <p:txBody>
          <a:bodyPr/>
          <a:lstStyle/>
          <a:p>
            <a:pPr algn="ctr"/>
            <a:r>
              <a:rPr lang="en-US" altLang="en-US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C424CA55-82A7-4626-907E-05924F630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154113"/>
            <a:ext cx="8178800" cy="1727200"/>
          </a:xfrm>
          <a:solidFill>
            <a:schemeClr val="bg1">
              <a:lumMod val="95000"/>
            </a:schemeClr>
          </a:solidFill>
          <a:ln w="25400">
            <a:solidFill>
              <a:srgbClr val="FFFF99"/>
            </a:solidFill>
          </a:ln>
        </p:spPr>
        <p:txBody>
          <a:bodyPr tIns="137160" bIns="137160">
            <a:normAutofit lnSpcReduction="10000"/>
          </a:bodyPr>
          <a:lstStyle/>
          <a:p>
            <a:pPr marL="171450" indent="-171450" eaLnBrk="1" hangingPunct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useful extension of linear regression is the case where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linear function of two or more independent variables. For example:</a:t>
            </a:r>
          </a:p>
          <a:p>
            <a:pPr marL="171450" indent="-171450" eaLnBrk="1" hangingPunct="1">
              <a:buFontTx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eaLnBrk="1" hangingPunct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2-dimensional case, the regression line becomes a plane as shown in the figure below. </a:t>
            </a:r>
          </a:p>
        </p:txBody>
      </p:sp>
      <p:pic>
        <p:nvPicPr>
          <p:cNvPr id="18436" name="Picture 6" descr="Fig1714">
            <a:extLst>
              <a:ext uri="{FF2B5EF4-FFF2-40B4-BE49-F238E27FC236}">
                <a16:creationId xmlns:a16="http://schemas.microsoft.com/office/drawing/2014/main" id="{FB4AC8A4-8ECE-456F-9A47-C27FA28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027363"/>
            <a:ext cx="4054475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CF09BB-07A0-4F6F-BD35-13B329A3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 Linear Regression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5" name="Rectangle 7">
            <a:extLst>
              <a:ext uri="{FF2B5EF4-FFF2-40B4-BE49-F238E27FC236}">
                <a16:creationId xmlns:a16="http://schemas.microsoft.com/office/drawing/2014/main" id="{815EF951-2E35-4F72-97A5-DDF62587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 the Taylor series into original equation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graphicFrame>
        <p:nvGraphicFramePr>
          <p:cNvPr id="360451" name="Object 3">
            <a:extLst>
              <a:ext uri="{FF2B5EF4-FFF2-40B4-BE49-F238E27FC236}">
                <a16:creationId xmlns:a16="http://schemas.microsoft.com/office/drawing/2014/main" id="{E1A34C7D-3FCA-43F2-B669-DAE2A0AB2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6663" y="2606675"/>
          <a:ext cx="7004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4000320" imgH="469800" progId="Equation.3">
                  <p:embed/>
                </p:oleObj>
              </mc:Choice>
              <mc:Fallback>
                <p:oleObj name="Equation" r:id="rId3" imgW="4000320" imgH="469800" progId="Equation.3">
                  <p:embed/>
                  <p:pic>
                    <p:nvPicPr>
                      <p:cNvPr id="360451" name="Object 3">
                        <a:extLst>
                          <a:ext uri="{FF2B5EF4-FFF2-40B4-BE49-F238E27FC236}">
                            <a16:creationId xmlns:a16="http://schemas.microsoft.com/office/drawing/2014/main" id="{E1A34C7D-3FCA-43F2-B669-DAE2A0AB2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606675"/>
                        <a:ext cx="7004050" cy="822325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>
            <a:extLst>
              <a:ext uri="{FF2B5EF4-FFF2-40B4-BE49-F238E27FC236}">
                <a16:creationId xmlns:a16="http://schemas.microsoft.com/office/drawing/2014/main" id="{9B458466-5C4F-4F61-9BAE-513E15A70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4569103"/>
          <a:ext cx="7004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4000320" imgH="469800" progId="Equation.3">
                  <p:embed/>
                </p:oleObj>
              </mc:Choice>
              <mc:Fallback>
                <p:oleObj name="Equation" r:id="rId5" imgW="4000320" imgH="469800" progId="Equation.3">
                  <p:embed/>
                  <p:pic>
                    <p:nvPicPr>
                      <p:cNvPr id="360452" name="Object 4">
                        <a:extLst>
                          <a:ext uri="{FF2B5EF4-FFF2-40B4-BE49-F238E27FC236}">
                            <a16:creationId xmlns:a16="http://schemas.microsoft.com/office/drawing/2014/main" id="{9B458466-5C4F-4F61-9BAE-513E15A70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569103"/>
                        <a:ext cx="7004050" cy="822325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4" name="Rectangle 6">
            <a:extLst>
              <a:ext uri="{FF2B5EF4-FFF2-40B4-BE49-F238E27FC236}">
                <a16:creationId xmlns:a16="http://schemas.microsoft.com/office/drawing/2014/main" id="{384CBAEC-7A75-41EA-B640-1927BCF4A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0813" y="525463"/>
            <a:ext cx="6819900" cy="1096962"/>
          </a:xfrm>
        </p:spPr>
        <p:txBody>
          <a:bodyPr/>
          <a:lstStyle/>
          <a:p>
            <a:pPr algn="ctr"/>
            <a:r>
              <a:rPr lang="en-US" altLang="en-US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Nonlinear Regression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498" name="Object 2">
            <a:extLst>
              <a:ext uri="{FF2B5EF4-FFF2-40B4-BE49-F238E27FC236}">
                <a16:creationId xmlns:a16="http://schemas.microsoft.com/office/drawing/2014/main" id="{5074E45D-1F19-457B-BA55-44B8C2361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1468" y="4756943"/>
          <a:ext cx="5961063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288960" imgH="965160" progId="Equation.3">
                  <p:embed/>
                </p:oleObj>
              </mc:Choice>
              <mc:Fallback>
                <p:oleObj name="Equation" r:id="rId3" imgW="3288960" imgH="965160" progId="Equation.3">
                  <p:embed/>
                  <p:pic>
                    <p:nvPicPr>
                      <p:cNvPr id="362498" name="Object 2">
                        <a:extLst>
                          <a:ext uri="{FF2B5EF4-FFF2-40B4-BE49-F238E27FC236}">
                            <a16:creationId xmlns:a16="http://schemas.microsoft.com/office/drawing/2014/main" id="{5074E45D-1F19-457B-BA55-44B8C2361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468" y="4756943"/>
                        <a:ext cx="5961063" cy="17478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499" name="Text Box 3">
            <a:extLst>
              <a:ext uri="{FF2B5EF4-FFF2-40B4-BE49-F238E27FC236}">
                <a16:creationId xmlns:a16="http://schemas.microsoft.com/office/drawing/2014/main" id="{DCDAB691-B7B2-48CE-A71D-AB80BB813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11" y="1115601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65D16F78-2DED-40F7-ACBF-92888792D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011" y="1924018"/>
          <a:ext cx="7523162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4317840" imgH="1498320" progId="Equation.3">
                  <p:embed/>
                </p:oleObj>
              </mc:Choice>
              <mc:Fallback>
                <p:oleObj name="Equation" r:id="rId5" imgW="4317840" imgH="1498320" progId="Equation.3">
                  <p:embed/>
                  <p:pic>
                    <p:nvPicPr>
                      <p:cNvPr id="362500" name="Object 4">
                        <a:extLst>
                          <a:ext uri="{FF2B5EF4-FFF2-40B4-BE49-F238E27FC236}">
                            <a16:creationId xmlns:a16="http://schemas.microsoft.com/office/drawing/2014/main" id="{65D16F78-2DED-40F7-ACBF-92888792D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011" y="1924018"/>
                        <a:ext cx="7523162" cy="2609850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>
            <a:extLst>
              <a:ext uri="{FF2B5EF4-FFF2-40B4-BE49-F238E27FC236}">
                <a16:creationId xmlns:a16="http://schemas.microsoft.com/office/drawing/2014/main" id="{93ABD326-8409-40C9-940D-9CC350A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5610" y="-141699"/>
          <a:ext cx="36544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320480" imgH="457200" progId="Equation.3">
                  <p:embed/>
                </p:oleObj>
              </mc:Choice>
              <mc:Fallback>
                <p:oleObj name="Equation" r:id="rId7" imgW="1320480" imgH="457200" progId="Equation.3">
                  <p:embed/>
                  <p:pic>
                    <p:nvPicPr>
                      <p:cNvPr id="362503" name="Object 7">
                        <a:extLst>
                          <a:ext uri="{FF2B5EF4-FFF2-40B4-BE49-F238E27FC236}">
                            <a16:creationId xmlns:a16="http://schemas.microsoft.com/office/drawing/2014/main" id="{93ABD326-8409-40C9-940D-9CC350A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610" y="-141699"/>
                        <a:ext cx="36544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469C7-289C-4464-B4E9-1564BD9A664A}"/>
              </a:ext>
            </a:extLst>
          </p:cNvPr>
          <p:cNvSpPr txBox="1"/>
          <p:nvPr/>
        </p:nvSpPr>
        <p:spPr>
          <a:xfrm>
            <a:off x="158620" y="195943"/>
            <a:ext cx="85748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se aplica la teoría de los mínimos cuadrados lineales a la ecuación se obtienen las siguientes </a:t>
            </a:r>
            <a:r>
              <a:rPr 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ecuaciones normales: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B605E-7F62-427A-971B-34869426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8" y="1088495"/>
            <a:ext cx="4774650" cy="964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1F7757-A740-4033-A261-B1F35787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2" y="2899334"/>
            <a:ext cx="3371051" cy="1627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8B757-90DA-42E1-9A47-ACF7A79C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49" y="4960273"/>
            <a:ext cx="3371051" cy="1133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8B74F-F48E-4933-874C-F5684D19D53B}"/>
              </a:ext>
            </a:extLst>
          </p:cNvPr>
          <p:cNvSpPr txBox="1"/>
          <p:nvPr/>
        </p:nvSpPr>
        <p:spPr>
          <a:xfrm>
            <a:off x="158620" y="1981047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Así, el procedimiento consiste en resolver de la ecuación para {Δ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que se utiliza para calcular valores mejorados de los parámetros, como en: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2D19B-F1AA-4279-A2A1-DAF6CED08F0D}"/>
              </a:ext>
            </a:extLst>
          </p:cNvPr>
          <p:cNvSpPr txBox="1"/>
          <p:nvPr/>
        </p:nvSpPr>
        <p:spPr>
          <a:xfrm>
            <a:off x="261257" y="4450702"/>
            <a:ext cx="852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procedimiento se repite hasta que la solución converge, es decir, hasta que: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4D071-6D66-4F6E-BAC7-BB25FA8CEAE7}"/>
              </a:ext>
            </a:extLst>
          </p:cNvPr>
          <p:cNvSpPr txBox="1"/>
          <p:nvPr/>
        </p:nvSpPr>
        <p:spPr>
          <a:xfrm>
            <a:off x="335902" y="6204857"/>
            <a:ext cx="815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 por debajo de un criterio de terminación aceptable.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93EA2-2FF9-4DA3-B2DC-05E17463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117"/>
            <a:ext cx="9144000" cy="4380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C6D59-4EE9-4BA4-8F49-72E5AAC07AED}"/>
              </a:ext>
            </a:extLst>
          </p:cNvPr>
          <p:cNvSpPr txBox="1"/>
          <p:nvPr/>
        </p:nvSpPr>
        <p:spPr>
          <a:xfrm>
            <a:off x="9326" y="9326"/>
            <a:ext cx="34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B6835-1D76-4D93-84B2-B9355A65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6" y="3053776"/>
            <a:ext cx="4058817" cy="37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9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5EE36E-C3BD-46D3-9BEE-9E5A4940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6212" cy="5370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CA0AC3-0220-4277-8446-124403E44FF2}"/>
              </a:ext>
            </a:extLst>
          </p:cNvPr>
          <p:cNvSpPr txBox="1"/>
          <p:nvPr/>
        </p:nvSpPr>
        <p:spPr>
          <a:xfrm>
            <a:off x="251926" y="5374429"/>
            <a:ext cx="859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nuevos parámetros dan una suma de los cuadrados de los residuos igual a 0.0242. La ecuación para el error se utiliza para obtener que e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e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iguales a 37 y 33%, respectivamente. El cálculo se repetiría hasta que esos valores estén abajo del criterio de terminación establecido. El resultado final es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0.79186 y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=1.6751. Tales coeficientes dan una suma de los cuadrados de los residuos de 0.000662.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F39C3-A62B-490A-B29B-CA9A0A1D5254}"/>
              </a:ext>
            </a:extLst>
          </p:cNvPr>
          <p:cNvSpPr txBox="1"/>
          <p:nvPr/>
        </p:nvSpPr>
        <p:spPr>
          <a:xfrm>
            <a:off x="3881535" y="4611841"/>
            <a:ext cx="5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estimados mejorados de los parámetros son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0.7286 y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1.5019.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722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099" name="Object 3">
            <a:extLst>
              <a:ext uri="{FF2B5EF4-FFF2-40B4-BE49-F238E27FC236}">
                <a16:creationId xmlns:a16="http://schemas.microsoft.com/office/drawing/2014/main" id="{8D905074-962C-488A-AB8D-8A7AEE17E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0332" y="2195512"/>
          <a:ext cx="6691312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Photo Editor Photo" r:id="rId3" imgW="9144793" imgH="6866215" progId="MSPhotoEd.3">
                  <p:embed/>
                </p:oleObj>
              </mc:Choice>
              <mc:Fallback>
                <p:oleObj name="Photo Editor Photo" r:id="rId3" imgW="9144793" imgH="6866215" progId="MSPhotoEd.3">
                  <p:embed/>
                  <p:pic>
                    <p:nvPicPr>
                      <p:cNvPr id="388099" name="Object 3">
                        <a:extLst>
                          <a:ext uri="{FF2B5EF4-FFF2-40B4-BE49-F238E27FC236}">
                            <a16:creationId xmlns:a16="http://schemas.microsoft.com/office/drawing/2014/main" id="{8D905074-962C-488A-AB8D-8A7AEE17E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327" b="2664"/>
                      <a:stretch>
                        <a:fillRect/>
                      </a:stretch>
                    </p:blipFill>
                    <p:spPr bwMode="auto">
                      <a:xfrm>
                        <a:off x="1380332" y="2195512"/>
                        <a:ext cx="6691312" cy="462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0" name="Text Box 4">
            <a:extLst>
              <a:ext uri="{FF2B5EF4-FFF2-40B4-BE49-F238E27FC236}">
                <a16:creationId xmlns:a16="http://schemas.microsoft.com/office/drawing/2014/main" id="{1B30AD6D-7DFB-4492-9C8C-92BA4A19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844550"/>
            <a:ext cx="7597775" cy="1034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x = [0.00 0.11 0.18 0.25 0.32 0.44 0.55 0.61 0.68 0.80 ...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0.92 1.01 1.12 1.22 1.35 1.45 1.60 1.67 1.76 1.83 2.00];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y = [1.03 0.78 0.62 0.22  0.05 -0.20 -0.45 -0.50 -0.45 -0.31  ...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-0.21 -0.11 0.04 0.12 0.22 0.23 0.18 0.10 0.07 -0.02 -0.10];</a:t>
            </a:r>
            <a:endParaRPr lang="en-US" altLang="en-US" sz="1400" b="1" dirty="0"/>
          </a:p>
        </p:txBody>
      </p:sp>
      <p:sp>
        <p:nvSpPr>
          <p:cNvPr id="388101" name="Rectangle 5">
            <a:extLst>
              <a:ext uri="{FF2B5EF4-FFF2-40B4-BE49-F238E27FC236}">
                <a16:creationId xmlns:a16="http://schemas.microsoft.com/office/drawing/2014/main" id="{C3109BBC-A66F-4347-B706-5A185095F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475" y="39688"/>
            <a:ext cx="7459663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Example: Damped Sinusoidal</a:t>
            </a:r>
          </a:p>
        </p:txBody>
      </p:sp>
      <p:sp>
        <p:nvSpPr>
          <p:cNvPr id="388102" name="Text Box 6">
            <a:extLst>
              <a:ext uri="{FF2B5EF4-FFF2-40B4-BE49-F238E27FC236}">
                <a16:creationId xmlns:a16="http://schemas.microsoft.com/office/drawing/2014/main" id="{488554B6-C8EA-4794-9F42-26A755783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26289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Model it with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88103" name="Object 7">
            <a:extLst>
              <a:ext uri="{FF2B5EF4-FFF2-40B4-BE49-F238E27FC236}">
                <a16:creationId xmlns:a16="http://schemas.microsoft.com/office/drawing/2014/main" id="{202BDF02-A88B-4930-8DE3-A209E2E04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7913" y="2614613"/>
          <a:ext cx="237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155600" imgH="241200" progId="Equation.3">
                  <p:embed/>
                </p:oleObj>
              </mc:Choice>
              <mc:Fallback>
                <p:oleObj name="Equation" r:id="rId5" imgW="1155600" imgH="241200" progId="Equation.3">
                  <p:embed/>
                  <p:pic>
                    <p:nvPicPr>
                      <p:cNvPr id="388103" name="Object 7">
                        <a:extLst>
                          <a:ext uri="{FF2B5EF4-FFF2-40B4-BE49-F238E27FC236}">
                            <a16:creationId xmlns:a16="http://schemas.microsoft.com/office/drawing/2014/main" id="{202BDF02-A88B-4930-8DE3-A209E2E04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2614613"/>
                        <a:ext cx="2374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2" name="Object 4">
            <a:extLst>
              <a:ext uri="{FF2B5EF4-FFF2-40B4-BE49-F238E27FC236}">
                <a16:creationId xmlns:a16="http://schemas.microsoft.com/office/drawing/2014/main" id="{46D2047E-ADE6-465D-9F4F-2FB7ABC35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1204913"/>
          <a:ext cx="3101975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562040" imgH="1168200" progId="Equation.3">
                  <p:embed/>
                </p:oleObj>
              </mc:Choice>
              <mc:Fallback>
                <p:oleObj name="Equation" r:id="rId3" imgW="1562040" imgH="1168200" progId="Equation.3">
                  <p:embed/>
                  <p:pic>
                    <p:nvPicPr>
                      <p:cNvPr id="365572" name="Object 4">
                        <a:extLst>
                          <a:ext uri="{FF2B5EF4-FFF2-40B4-BE49-F238E27FC236}">
                            <a16:creationId xmlns:a16="http://schemas.microsoft.com/office/drawing/2014/main" id="{46D2047E-ADE6-465D-9F4F-2FB7ABC35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204913"/>
                        <a:ext cx="3101975" cy="23193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3" name="Object 5">
            <a:extLst>
              <a:ext uri="{FF2B5EF4-FFF2-40B4-BE49-F238E27FC236}">
                <a16:creationId xmlns:a16="http://schemas.microsoft.com/office/drawing/2014/main" id="{78049278-97F5-4491-8EB3-2F62D375F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3968750"/>
          <a:ext cx="70802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822480" imgH="1396800" progId="Equation.3">
                  <p:embed/>
                </p:oleObj>
              </mc:Choice>
              <mc:Fallback>
                <p:oleObj name="Equation" r:id="rId5" imgW="3822480" imgH="1396800" progId="Equation.3">
                  <p:embed/>
                  <p:pic>
                    <p:nvPicPr>
                      <p:cNvPr id="365573" name="Object 5">
                        <a:extLst>
                          <a:ext uri="{FF2B5EF4-FFF2-40B4-BE49-F238E27FC236}">
                            <a16:creationId xmlns:a16="http://schemas.microsoft.com/office/drawing/2014/main" id="{78049278-97F5-4491-8EB3-2F62D375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968750"/>
                        <a:ext cx="7080250" cy="2587625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>
            <a:extLst>
              <a:ext uri="{FF2B5EF4-FFF2-40B4-BE49-F238E27FC236}">
                <a16:creationId xmlns:a16="http://schemas.microsoft.com/office/drawing/2014/main" id="{02BB086C-4423-46DC-99EE-91EA50AFF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5425" y="1425575"/>
          <a:ext cx="3316288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688760" imgH="965160" progId="Equation.3">
                  <p:embed/>
                </p:oleObj>
              </mc:Choice>
              <mc:Fallback>
                <p:oleObj name="Equation" r:id="rId7" imgW="1688760" imgH="965160" progId="Equation.3">
                  <p:embed/>
                  <p:pic>
                    <p:nvPicPr>
                      <p:cNvPr id="365574" name="Object 6">
                        <a:extLst>
                          <a:ext uri="{FF2B5EF4-FFF2-40B4-BE49-F238E27FC236}">
                            <a16:creationId xmlns:a16="http://schemas.microsoft.com/office/drawing/2014/main" id="{02BB086C-4423-46DC-99EE-91EA50AFF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1425575"/>
                        <a:ext cx="3316288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5" name="Text Box 7">
            <a:extLst>
              <a:ext uri="{FF2B5EF4-FFF2-40B4-BE49-F238E27FC236}">
                <a16:creationId xmlns:a16="http://schemas.microsoft.com/office/drawing/2014/main" id="{BAFAB669-5E3F-4620-A29F-A6CC92DC9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60338"/>
            <a:ext cx="62722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Gauss-Newton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1026" descr="gauss_newton">
            <a:extLst>
              <a:ext uri="{FF2B5EF4-FFF2-40B4-BE49-F238E27FC236}">
                <a16:creationId xmlns:a16="http://schemas.microsoft.com/office/drawing/2014/main" id="{FFE42582-B8E8-4E8D-8D83-1F547D3C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21831"/>
          <a:stretch>
            <a:fillRect/>
          </a:stretch>
        </p:blipFill>
        <p:spPr bwMode="auto">
          <a:xfrm>
            <a:off x="1217613" y="259541"/>
            <a:ext cx="7005637" cy="63341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>
            <a:extLst>
              <a:ext uri="{FF2B5EF4-FFF2-40B4-BE49-F238E27FC236}">
                <a16:creationId xmlns:a16="http://schemas.microsoft.com/office/drawing/2014/main" id="{BEFCC414-F1B8-41AE-B8E2-4BF64A79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80975"/>
            <a:ext cx="6888163" cy="5722938"/>
          </a:xfrm>
          <a:prstGeom prst="rect">
            <a:avLst/>
          </a:prstGeom>
          <a:solidFill>
            <a:srgbClr val="ADFFFF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x,y</a:t>
            </a:r>
            <a:r>
              <a:rPr lang="en-US" altLang="en-US" sz="1600" b="1" dirty="0">
                <a:latin typeface="Courier New" panose="02070309020205020404" pitchFamily="49" charset="0"/>
              </a:rPr>
              <a:t>]=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mass_spring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a=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gauss_newton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x,y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Enter the initial guesses [a0,a1] = [2,3]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Enter the tolerance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altLang="en-US" sz="1600" b="1" dirty="0">
                <a:latin typeface="Courier New" panose="02070309020205020404" pitchFamily="49" charset="0"/>
              </a:rPr>
              <a:t> = 0.0001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Enter the maximum iteration number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itmax</a:t>
            </a:r>
            <a:r>
              <a:rPr lang="en-US" altLang="en-US" sz="1600" b="1" dirty="0">
                <a:latin typeface="Courier New" panose="02070309020205020404" pitchFamily="49" charset="0"/>
              </a:rPr>
              <a:t> = 50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n =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a0        a1       da0       da1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1.0000    2.1977    5.0646    0.1977    2.0646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2.0000    1.0264    3.9349   -1.1713   -1.1296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3.0000    1.1757    4.3656    0.1494    0.4307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4.0000    1.1009    4.4054   -0.0748    0.0398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5.0000    1.1035    4.3969    0.0026   -0.0085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6.0000    1.1030    4.3973   -0.0005    0.0003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7.0000    1.1030    4.3972    0.0000    0.0000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Gauss-Newton method has converged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 =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1.1030    4.3972</a:t>
            </a:r>
          </a:p>
        </p:txBody>
      </p:sp>
      <p:graphicFrame>
        <p:nvGraphicFramePr>
          <p:cNvPr id="390148" name="Object 4">
            <a:extLst>
              <a:ext uri="{FF2B5EF4-FFF2-40B4-BE49-F238E27FC236}">
                <a16:creationId xmlns:a16="http://schemas.microsoft.com/office/drawing/2014/main" id="{299ACE70-677D-44FF-8AD9-00649B0C5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6054725"/>
          <a:ext cx="5054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828800" imgH="228600" progId="Equation.3">
                  <p:embed/>
                </p:oleObj>
              </mc:Choice>
              <mc:Fallback>
                <p:oleObj name="Equation" r:id="rId3" imgW="1828800" imgH="228600" progId="Equation.3">
                  <p:embed/>
                  <p:pic>
                    <p:nvPicPr>
                      <p:cNvPr id="390148" name="Object 4">
                        <a:extLst>
                          <a:ext uri="{FF2B5EF4-FFF2-40B4-BE49-F238E27FC236}">
                            <a16:creationId xmlns:a16="http://schemas.microsoft.com/office/drawing/2014/main" id="{299ACE70-677D-44FF-8AD9-00649B0C5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6054725"/>
                        <a:ext cx="5054600" cy="6334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9" name="Text Box 5">
            <a:extLst>
              <a:ext uri="{FF2B5EF4-FFF2-40B4-BE49-F238E27FC236}">
                <a16:creationId xmlns:a16="http://schemas.microsoft.com/office/drawing/2014/main" id="{4CEED264-C7D9-45FA-A3E5-D55D174D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296863"/>
            <a:ext cx="323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</a:rPr>
              <a:t>Choose initial 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0</a:t>
            </a:r>
            <a:r>
              <a:rPr lang="en-US" altLang="en-US" sz="2000" b="1" i="1">
                <a:solidFill>
                  <a:srgbClr val="FF0000"/>
                </a:solidFill>
              </a:rPr>
              <a:t> = 2, 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1</a:t>
            </a:r>
            <a:r>
              <a:rPr lang="en-US" altLang="en-US" sz="2000" b="1" i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90150" name="Text Box 6">
            <a:extLst>
              <a:ext uri="{FF2B5EF4-FFF2-40B4-BE49-F238E27FC236}">
                <a16:creationId xmlns:a16="http://schemas.microsoft.com/office/drawing/2014/main" id="{6DEE8E35-DF8A-4D39-A17C-FD2A7C5B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011363"/>
            <a:ext cx="173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21 data points</a:t>
            </a:r>
          </a:p>
        </p:txBody>
      </p:sp>
      <p:sp>
        <p:nvSpPr>
          <p:cNvPr id="390151" name="Line 7">
            <a:extLst>
              <a:ext uri="{FF2B5EF4-FFF2-40B4-BE49-F238E27FC236}">
                <a16:creationId xmlns:a16="http://schemas.microsoft.com/office/drawing/2014/main" id="{255067D4-71DD-41A0-A31E-1A796F005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0638" y="2232025"/>
            <a:ext cx="585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72" name="Object 4">
            <a:extLst>
              <a:ext uri="{FF2B5EF4-FFF2-40B4-BE49-F238E27FC236}">
                <a16:creationId xmlns:a16="http://schemas.microsoft.com/office/drawing/2014/main" id="{4C08600C-E5CA-46ED-9645-EA84C46AD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439738"/>
          <a:ext cx="7300913" cy="606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Photo Editor Photo" r:id="rId3" imgW="9144793" imgH="6866215" progId="MSPhotoEd.3">
                  <p:embed/>
                </p:oleObj>
              </mc:Choice>
              <mc:Fallback>
                <p:oleObj name="Photo Editor Photo" r:id="rId3" imgW="9144793" imgH="6866215" progId="MSPhotoEd.3">
                  <p:embed/>
                  <p:pic>
                    <p:nvPicPr>
                      <p:cNvPr id="391172" name="Object 4">
                        <a:extLst>
                          <a:ext uri="{FF2B5EF4-FFF2-40B4-BE49-F238E27FC236}">
                            <a16:creationId xmlns:a16="http://schemas.microsoft.com/office/drawing/2014/main" id="{4C08600C-E5CA-46ED-9645-EA84C46AD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00" r="6000" b="2664"/>
                      <a:stretch>
                        <a:fillRect/>
                      </a:stretch>
                    </p:blipFill>
                    <p:spPr bwMode="auto">
                      <a:xfrm>
                        <a:off x="1485900" y="439738"/>
                        <a:ext cx="7300913" cy="606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Object 3">
            <a:extLst>
              <a:ext uri="{FF2B5EF4-FFF2-40B4-BE49-F238E27FC236}">
                <a16:creationId xmlns:a16="http://schemas.microsoft.com/office/drawing/2014/main" id="{8B71DA76-712F-4C6E-BC70-FB870D49D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1976438"/>
          <a:ext cx="41417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828800" imgH="228600" progId="Equation.3">
                  <p:embed/>
                </p:oleObj>
              </mc:Choice>
              <mc:Fallback>
                <p:oleObj name="Equation" r:id="rId5" imgW="1828800" imgH="228600" progId="Equation.3">
                  <p:embed/>
                  <p:pic>
                    <p:nvPicPr>
                      <p:cNvPr id="391171" name="Object 3">
                        <a:extLst>
                          <a:ext uri="{FF2B5EF4-FFF2-40B4-BE49-F238E27FC236}">
                            <a16:creationId xmlns:a16="http://schemas.microsoft.com/office/drawing/2014/main" id="{8B71DA76-712F-4C6E-BC70-FB870D49D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1976438"/>
                        <a:ext cx="41417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Text Box 5">
            <a:extLst>
              <a:ext uri="{FF2B5EF4-FFF2-40B4-BE49-F238E27FC236}">
                <a16:creationId xmlns:a16="http://schemas.microsoft.com/office/drawing/2014/main" id="{207E998A-1745-474F-81B8-E2A5718C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1257300"/>
            <a:ext cx="470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>
                <a:solidFill>
                  <a:srgbClr val="FF0000"/>
                </a:solidFill>
              </a:rPr>
              <a:t>a</a:t>
            </a:r>
            <a:r>
              <a:rPr lang="en-US" altLang="en-US" sz="2800" b="1" i="1" baseline="-25000">
                <a:solidFill>
                  <a:srgbClr val="FF0000"/>
                </a:solidFill>
              </a:rPr>
              <a:t>0</a:t>
            </a:r>
            <a:r>
              <a:rPr lang="en-US" altLang="en-US" sz="2800" b="1" i="1">
                <a:solidFill>
                  <a:srgbClr val="FF0000"/>
                </a:solidFill>
              </a:rPr>
              <a:t> = 1.1030, a</a:t>
            </a:r>
            <a:r>
              <a:rPr lang="en-US" altLang="en-US" sz="2800" b="1" i="1" baseline="-25000">
                <a:solidFill>
                  <a:srgbClr val="FF0000"/>
                </a:solidFill>
              </a:rPr>
              <a:t>1</a:t>
            </a:r>
            <a:r>
              <a:rPr lang="en-US" altLang="en-US" sz="2800" b="1" i="1">
                <a:solidFill>
                  <a:srgbClr val="FF0000"/>
                </a:solidFill>
              </a:rPr>
              <a:t> = 4.3972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E78B1B28-E63B-45F1-A559-1D1A3AA95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347CB-031A-4EF8-833F-4646EB674ACE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900"/>
          </a:p>
        </p:txBody>
      </p:sp>
      <p:graphicFrame>
        <p:nvGraphicFramePr>
          <p:cNvPr id="19459" name="Object 6">
            <a:extLst>
              <a:ext uri="{FF2B5EF4-FFF2-40B4-BE49-F238E27FC236}">
                <a16:creationId xmlns:a16="http://schemas.microsoft.com/office/drawing/2014/main" id="{73DBE289-C7BB-4E07-BB00-2D61C57FF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8" y="1052513"/>
          <a:ext cx="85804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800600" imgH="431800" progId="Equation.3">
                  <p:embed/>
                </p:oleObj>
              </mc:Choice>
              <mc:Fallback>
                <p:oleObj name="Equation" r:id="rId3" imgW="4800600" imgH="431800" progId="Equation.3">
                  <p:embed/>
                  <p:pic>
                    <p:nvPicPr>
                      <p:cNvPr id="19459" name="Object 6">
                        <a:extLst>
                          <a:ext uri="{FF2B5EF4-FFF2-40B4-BE49-F238E27FC236}">
                            <a16:creationId xmlns:a16="http://schemas.microsoft.com/office/drawing/2014/main" id="{73DBE289-C7BB-4E07-BB00-2D61C57FF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052513"/>
                        <a:ext cx="8580437" cy="7715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AA2E3CF1-552D-428A-9F24-A3696DF24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1997075"/>
          <a:ext cx="3935413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514600" imgH="1320800" progId="Equation.3">
                  <p:embed/>
                </p:oleObj>
              </mc:Choice>
              <mc:Fallback>
                <p:oleObj name="Equation" r:id="rId5" imgW="2514600" imgH="1320800" progId="Equation.3">
                  <p:embed/>
                  <p:pic>
                    <p:nvPicPr>
                      <p:cNvPr id="10243" name="Object 7">
                        <a:extLst>
                          <a:ext uri="{FF2B5EF4-FFF2-40B4-BE49-F238E27FC236}">
                            <a16:creationId xmlns:a16="http://schemas.microsoft.com/office/drawing/2014/main" id="{AA2E3CF1-552D-428A-9F24-A3696DF24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997075"/>
                        <a:ext cx="3935413" cy="20701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8">
            <a:extLst>
              <a:ext uri="{FF2B5EF4-FFF2-40B4-BE49-F238E27FC236}">
                <a16:creationId xmlns:a16="http://schemas.microsoft.com/office/drawing/2014/main" id="{C109CF8E-8407-4CA2-952C-32F43A254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5463" y="1989138"/>
          <a:ext cx="46053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781300" imgH="1244600" progId="Equation.3">
                  <p:embed/>
                </p:oleObj>
              </mc:Choice>
              <mc:Fallback>
                <p:oleObj name="Equation" r:id="rId7" imgW="2781300" imgH="1244600" progId="Equation.3">
                  <p:embed/>
                  <p:pic>
                    <p:nvPicPr>
                      <p:cNvPr id="10244" name="Object 8">
                        <a:extLst>
                          <a:ext uri="{FF2B5EF4-FFF2-40B4-BE49-F238E27FC236}">
                            <a16:creationId xmlns:a16="http://schemas.microsoft.com/office/drawing/2014/main" id="{C109CF8E-8407-4CA2-952C-32F43A254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989138"/>
                        <a:ext cx="4605337" cy="20574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9">
            <a:extLst>
              <a:ext uri="{FF2B5EF4-FFF2-40B4-BE49-F238E27FC236}">
                <a16:creationId xmlns:a16="http://schemas.microsoft.com/office/drawing/2014/main" id="{787FEDBD-CFB5-4016-9B30-67ECB8B5B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21163"/>
          <a:ext cx="7256462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832100" imgH="736600" progId="Equation.3">
                  <p:embed/>
                </p:oleObj>
              </mc:Choice>
              <mc:Fallback>
                <p:oleObj name="Equation" r:id="rId9" imgW="2832100" imgH="736600" progId="Equation.3">
                  <p:embed/>
                  <p:pic>
                    <p:nvPicPr>
                      <p:cNvPr id="10245" name="Object 9">
                        <a:extLst>
                          <a:ext uri="{FF2B5EF4-FFF2-40B4-BE49-F238E27FC236}">
                            <a16:creationId xmlns:a16="http://schemas.microsoft.com/office/drawing/2014/main" id="{787FEDBD-CFB5-4016-9B30-67ECB8B5B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7256462" cy="1884362"/>
                      </a:xfrm>
                      <a:prstGeom prst="rect">
                        <a:avLst/>
                      </a:prstGeom>
                      <a:solidFill>
                        <a:srgbClr val="99CCFF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1">
            <a:extLst>
              <a:ext uri="{FF2B5EF4-FFF2-40B4-BE49-F238E27FC236}">
                <a16:creationId xmlns:a16="http://schemas.microsoft.com/office/drawing/2014/main" id="{6345101B-AAA1-4386-B88D-9C2BAB4E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37288"/>
            <a:ext cx="8594725" cy="36671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Which method would you use to solve this Linear System of Equations?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0DBA4E-8F2A-4AD8-9F1A-F2B94260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15900"/>
            <a:ext cx="8642350" cy="706438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A15FD36-DEAA-4FEE-9690-415442E99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57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Fitting in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4447C-2FFA-4C0A-949E-4DCB372C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02" y="1072211"/>
            <a:ext cx="4526086" cy="3117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D3B888-55F7-47C0-A3AC-019B5A072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41" y="4190181"/>
            <a:ext cx="7295918" cy="25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>
            <a:extLst>
              <a:ext uri="{FF2B5EF4-FFF2-40B4-BE49-F238E27FC236}">
                <a16:creationId xmlns:a16="http://schemas.microsoft.com/office/drawing/2014/main" id="{5401CF7C-9096-485F-9BD4-527180CBE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2942" y="394163"/>
            <a:ext cx="7124700" cy="819150"/>
          </a:xfrm>
        </p:spPr>
        <p:txBody>
          <a:bodyPr/>
          <a:lstStyle/>
          <a:p>
            <a:pPr algn="ctr"/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</p:txBody>
      </p:sp>
      <p:sp>
        <p:nvSpPr>
          <p:cNvPr id="348164" name="Rectangle 4">
            <a:extLst>
              <a:ext uri="{FF2B5EF4-FFF2-40B4-BE49-F238E27FC236}">
                <a16:creationId xmlns:a16="http://schemas.microsoft.com/office/drawing/2014/main" id="{4EC54A61-2E68-4CC5-9A73-739181CE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358" y="1407947"/>
            <a:ext cx="8089947" cy="2976894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again, solve by any matrix method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Cholesky decomposition is appropriate - symmetric and positive definite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useful for fitting power equation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dirty="0"/>
          </a:p>
        </p:txBody>
      </p:sp>
      <p:graphicFrame>
        <p:nvGraphicFramePr>
          <p:cNvPr id="348165" name="Object 5">
            <a:extLst>
              <a:ext uri="{FF2B5EF4-FFF2-40B4-BE49-F238E27FC236}">
                <a16:creationId xmlns:a16="http://schemas.microsoft.com/office/drawing/2014/main" id="{66AB5B12-777C-47E9-B51E-F1D8B4688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9174"/>
              </p:ext>
            </p:extLst>
          </p:nvPr>
        </p:nvGraphicFramePr>
        <p:xfrm>
          <a:off x="1051852" y="4579475"/>
          <a:ext cx="720566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263760" imgH="482400" progId="Equation.3">
                  <p:embed/>
                </p:oleObj>
              </mc:Choice>
              <mc:Fallback>
                <p:oleObj name="Equation" r:id="rId3" imgW="3263760" imgH="482400" progId="Equation.3">
                  <p:embed/>
                  <p:pic>
                    <p:nvPicPr>
                      <p:cNvPr id="348165" name="Object 5">
                        <a:extLst>
                          <a:ext uri="{FF2B5EF4-FFF2-40B4-BE49-F238E27FC236}">
                            <a16:creationId xmlns:a16="http://schemas.microsoft.com/office/drawing/2014/main" id="{66AB5B12-777C-47E9-B51E-F1D8B4688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852" y="4579475"/>
                        <a:ext cx="7205662" cy="1065212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2">
            <a:extLst>
              <a:ext uri="{FF2B5EF4-FFF2-40B4-BE49-F238E27FC236}">
                <a16:creationId xmlns:a16="http://schemas.microsoft.com/office/drawing/2014/main" id="{80DB1811-C4D3-46BF-BB5E-37512393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25" y="471488"/>
            <a:ext cx="81098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Strength of concrete depends on cure time and cement/water ratio (or water content W/C) </a:t>
            </a:r>
          </a:p>
        </p:txBody>
      </p:sp>
      <p:graphicFrame>
        <p:nvGraphicFramePr>
          <p:cNvPr id="350211" name="Object 3">
            <a:extLst>
              <a:ext uri="{FF2B5EF4-FFF2-40B4-BE49-F238E27FC236}">
                <a16:creationId xmlns:a16="http://schemas.microsoft.com/office/drawing/2014/main" id="{61C2B2DA-36E6-4B9C-839F-F7E66B820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532" y="2330450"/>
          <a:ext cx="5189694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3757041" imgH="3193161" progId="Excel.Sheet.8">
                  <p:embed/>
                </p:oleObj>
              </mc:Choice>
              <mc:Fallback>
                <p:oleObj name="Worksheet" r:id="rId3" imgW="3757041" imgH="3193161" progId="Excel.Sheet.8">
                  <p:embed/>
                  <p:pic>
                    <p:nvPicPr>
                      <p:cNvPr id="350211" name="Object 3">
                        <a:extLst>
                          <a:ext uri="{FF2B5EF4-FFF2-40B4-BE49-F238E27FC236}">
                            <a16:creationId xmlns:a16="http://schemas.microsoft.com/office/drawing/2014/main" id="{61C2B2DA-36E6-4B9C-839F-F7E66B820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532" y="2330450"/>
                        <a:ext cx="5189694" cy="4130675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6" name="Text Box 6">
            <a:extLst>
              <a:ext uri="{FF2B5EF4-FFF2-40B4-BE49-F238E27FC236}">
                <a16:creationId xmlns:a16="http://schemas.microsoft.com/office/drawing/2014/main" id="{523B0E6A-B556-4DB1-9E8C-C22907F55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337" y="188912"/>
            <a:ext cx="7551738" cy="1747838"/>
          </a:xfrm>
          <a:prstGeom prst="rect">
            <a:avLst/>
          </a:prstGeom>
          <a:solidFill>
            <a:srgbClr val="ADFFFF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x1=[2 4 5 16 3 7 8 27 14 20];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x2=[0.42 0.55 0.7 0.53 0.61 0.67 0.55 0.66 0.42 0.58];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y=[2770 2639 2519 3450 2315 2545 2613 3694 3414 3634];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H=plot3(x1,x2,y,'ro'); grid on; set(H,'LineWidth',5);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H1=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xlabel</a:t>
            </a:r>
            <a:r>
              <a:rPr lang="en-US" altLang="en-US" sz="1600" b="1" dirty="0">
                <a:latin typeface="Courier New" panose="02070309020205020404" pitchFamily="49" charset="0"/>
              </a:rPr>
              <a:t>('Cure Time (days)'); set(H1,'FontSize',12)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H2=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ylabel</a:t>
            </a:r>
            <a:r>
              <a:rPr lang="en-US" altLang="en-US" sz="1600" b="1" dirty="0">
                <a:latin typeface="Courier New" panose="02070309020205020404" pitchFamily="49" charset="0"/>
              </a:rPr>
              <a:t>('Water Content'); set(H2,'FontSize',12)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H3=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zlabel</a:t>
            </a:r>
            <a:r>
              <a:rPr lang="en-US" altLang="en-US" sz="1600" b="1" dirty="0">
                <a:latin typeface="Courier New" panose="02070309020205020404" pitchFamily="49" charset="0"/>
              </a:rPr>
              <a:t>('Strength (psi)'); set(H3,'FontSize',12)</a:t>
            </a:r>
          </a:p>
        </p:txBody>
      </p:sp>
      <p:pic>
        <p:nvPicPr>
          <p:cNvPr id="373768" name="Picture 8" descr="concrete1">
            <a:extLst>
              <a:ext uri="{FF2B5EF4-FFF2-40B4-BE49-F238E27FC236}">
                <a16:creationId xmlns:a16="http://schemas.microsoft.com/office/drawing/2014/main" id="{EC2A3870-0FC6-4B55-AE37-29E49531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3" b="5327"/>
          <a:stretch>
            <a:fillRect/>
          </a:stretch>
        </p:blipFill>
        <p:spPr bwMode="auto">
          <a:xfrm>
            <a:off x="1152249" y="2003072"/>
            <a:ext cx="7137400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4" name="Object 2">
            <a:extLst>
              <a:ext uri="{FF2B5EF4-FFF2-40B4-BE49-F238E27FC236}">
                <a16:creationId xmlns:a16="http://schemas.microsoft.com/office/drawing/2014/main" id="{7D2A6125-C1A1-467A-AC4E-7607B5AF5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04" y="1048545"/>
          <a:ext cx="739457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8831961" imgH="4061841" progId="Excel.Sheet.8">
                  <p:embed/>
                </p:oleObj>
              </mc:Choice>
              <mc:Fallback>
                <p:oleObj name="Worksheet" r:id="rId3" imgW="8831961" imgH="4061841" progId="Excel.Sheet.8">
                  <p:embed/>
                  <p:pic>
                    <p:nvPicPr>
                      <p:cNvPr id="351234" name="Object 2">
                        <a:extLst>
                          <a:ext uri="{FF2B5EF4-FFF2-40B4-BE49-F238E27FC236}">
                            <a16:creationId xmlns:a16="http://schemas.microsoft.com/office/drawing/2014/main" id="{7D2A6125-C1A1-467A-AC4E-7607B5AF5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04" y="1048545"/>
                        <a:ext cx="7394575" cy="3403600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2AAA6B4A-6446-4A8E-BD7F-D7238E5CF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8613" y="5130800"/>
          <a:ext cx="362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27200" imgH="711000" progId="Equation.3">
                  <p:embed/>
                </p:oleObj>
              </mc:Choice>
              <mc:Fallback>
                <p:oleObj name="Equation" r:id="rId5" imgW="2527200" imgH="711000" progId="Equation.3">
                  <p:embed/>
                  <p:pic>
                    <p:nvPicPr>
                      <p:cNvPr id="351236" name="Object 4">
                        <a:extLst>
                          <a:ext uri="{FF2B5EF4-FFF2-40B4-BE49-F238E27FC236}">
                            <a16:creationId xmlns:a16="http://schemas.microsoft.com/office/drawing/2014/main" id="{2AAA6B4A-6446-4A8E-BD7F-D7238E5CF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5130800"/>
                        <a:ext cx="3625850" cy="10207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B2B27598-99BF-494A-86F0-7ADB425E1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4821238"/>
          <a:ext cx="435927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327120" imgH="1244520" progId="Equation.3">
                  <p:embed/>
                </p:oleObj>
              </mc:Choice>
              <mc:Fallback>
                <p:oleObj name="Equation" r:id="rId7" imgW="3327120" imgH="1244520" progId="Equation.3">
                  <p:embed/>
                  <p:pic>
                    <p:nvPicPr>
                      <p:cNvPr id="351237" name="Object 5">
                        <a:extLst>
                          <a:ext uri="{FF2B5EF4-FFF2-40B4-BE49-F238E27FC236}">
                            <a16:creationId xmlns:a16="http://schemas.microsoft.com/office/drawing/2014/main" id="{B2B27598-99BF-494A-86F0-7ADB425E1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821238"/>
                        <a:ext cx="4359275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8" name="Text Box 6">
            <a:extLst>
              <a:ext uri="{FF2B5EF4-FFF2-40B4-BE49-F238E27FC236}">
                <a16:creationId xmlns:a16="http://schemas.microsoft.com/office/drawing/2014/main" id="{11F27A33-B719-46EB-B873-ECBD92C0C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165100"/>
            <a:ext cx="52133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Hand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>
            <a:extLst>
              <a:ext uri="{FF2B5EF4-FFF2-40B4-BE49-F238E27FC236}">
                <a16:creationId xmlns:a16="http://schemas.microsoft.com/office/drawing/2014/main" id="{6F4F5D55-16DC-47B7-A608-098508DE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30213"/>
            <a:ext cx="730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by Cholesky decomposition</a:t>
            </a:r>
          </a:p>
        </p:txBody>
      </p:sp>
      <p:graphicFrame>
        <p:nvGraphicFramePr>
          <p:cNvPr id="352259" name="Object 3">
            <a:extLst>
              <a:ext uri="{FF2B5EF4-FFF2-40B4-BE49-F238E27FC236}">
                <a16:creationId xmlns:a16="http://schemas.microsoft.com/office/drawing/2014/main" id="{82B6D0B2-66E5-4E4C-BD44-62FD9A822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607679"/>
              </p:ext>
            </p:extLst>
          </p:nvPr>
        </p:nvGraphicFramePr>
        <p:xfrm>
          <a:off x="1211263" y="1354138"/>
          <a:ext cx="66278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4368600" imgH="711000" progId="Equation.3">
                  <p:embed/>
                </p:oleObj>
              </mc:Choice>
              <mc:Fallback>
                <p:oleObj name="Equation" r:id="rId3" imgW="4368600" imgH="711000" progId="Equation.3">
                  <p:embed/>
                  <p:pic>
                    <p:nvPicPr>
                      <p:cNvPr id="352259" name="Object 3">
                        <a:extLst>
                          <a:ext uri="{FF2B5EF4-FFF2-40B4-BE49-F238E27FC236}">
                            <a16:creationId xmlns:a16="http://schemas.microsoft.com/office/drawing/2014/main" id="{82B6D0B2-66E5-4E4C-BD44-62FD9A822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354138"/>
                        <a:ext cx="66278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0" name="Text Box 4">
            <a:extLst>
              <a:ext uri="{FF2B5EF4-FFF2-40B4-BE49-F238E27FC236}">
                <a16:creationId xmlns:a16="http://schemas.microsoft.com/office/drawing/2014/main" id="{2829CEC7-F5C9-4446-8C99-E347168C3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2708319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 Substitutions</a:t>
            </a:r>
          </a:p>
        </p:txBody>
      </p:sp>
      <p:graphicFrame>
        <p:nvGraphicFramePr>
          <p:cNvPr id="352261" name="Object 5">
            <a:extLst>
              <a:ext uri="{FF2B5EF4-FFF2-40B4-BE49-F238E27FC236}">
                <a16:creationId xmlns:a16="http://schemas.microsoft.com/office/drawing/2014/main" id="{6849C256-CCB4-4A49-86F7-660C033E5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959752"/>
              </p:ext>
            </p:extLst>
          </p:nvPr>
        </p:nvGraphicFramePr>
        <p:xfrm>
          <a:off x="3577431" y="3562438"/>
          <a:ext cx="18954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066680" imgH="711000" progId="Equation.3">
                  <p:embed/>
                </p:oleObj>
              </mc:Choice>
              <mc:Fallback>
                <p:oleObj name="Equation" r:id="rId5" imgW="1066680" imgH="711000" progId="Equation.3">
                  <p:embed/>
                  <p:pic>
                    <p:nvPicPr>
                      <p:cNvPr id="352261" name="Object 5">
                        <a:extLst>
                          <a:ext uri="{FF2B5EF4-FFF2-40B4-BE49-F238E27FC236}">
                            <a16:creationId xmlns:a16="http://schemas.microsoft.com/office/drawing/2014/main" id="{6849C256-CCB4-4A49-86F7-660C033E5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431" y="3562438"/>
                        <a:ext cx="189547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>
            <a:extLst>
              <a:ext uri="{FF2B5EF4-FFF2-40B4-BE49-F238E27FC236}">
                <a16:creationId xmlns:a16="http://schemas.microsoft.com/office/drawing/2014/main" id="{ECC14092-6BF1-4861-B100-60A6748EA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5330825"/>
          <a:ext cx="6810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314520" imgH="203040" progId="Equation.3">
                  <p:embed/>
                </p:oleObj>
              </mc:Choice>
              <mc:Fallback>
                <p:oleObj name="Equation" r:id="rId7" imgW="3314520" imgH="203040" progId="Equation.3">
                  <p:embed/>
                  <p:pic>
                    <p:nvPicPr>
                      <p:cNvPr id="352262" name="Object 6">
                        <a:extLst>
                          <a:ext uri="{FF2B5EF4-FFF2-40B4-BE49-F238E27FC236}">
                            <a16:creationId xmlns:a16="http://schemas.microsoft.com/office/drawing/2014/main" id="{ECC14092-6BF1-4861-B100-60A6748EA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5330825"/>
                        <a:ext cx="6810375" cy="414337"/>
                      </a:xfrm>
                      <a:prstGeom prst="rect">
                        <a:avLst/>
                      </a:prstGeom>
                      <a:solidFill>
                        <a:srgbClr val="AD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1" name="Picture 3" descr="Multi_Linear">
            <a:extLst>
              <a:ext uri="{FF2B5EF4-FFF2-40B4-BE49-F238E27FC236}">
                <a16:creationId xmlns:a16="http://schemas.microsoft.com/office/drawing/2014/main" id="{DE05C731-FFB5-4974-A8AE-D5003C0D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25713"/>
          <a:stretch>
            <a:fillRect/>
          </a:stretch>
        </p:blipFill>
        <p:spPr bwMode="auto">
          <a:xfrm>
            <a:off x="863600" y="211138"/>
            <a:ext cx="7540625" cy="6440487"/>
          </a:xfrm>
          <a:prstGeom prst="rect">
            <a:avLst/>
          </a:prstGeom>
          <a:solidFill>
            <a:srgbClr val="FFCCFF"/>
          </a:solidFill>
          <a:ln w="1905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1121</Words>
  <Application>Microsoft Office PowerPoint</Application>
  <PresentationFormat>On-screen Show (4:3)</PresentationFormat>
  <Paragraphs>157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Times New Roman</vt:lpstr>
      <vt:lpstr>Wingdings</vt:lpstr>
      <vt:lpstr>Tema de Office</vt:lpstr>
      <vt:lpstr>Equation</vt:lpstr>
      <vt:lpstr>Worksheet</vt:lpstr>
      <vt:lpstr>Photo Editor Photo</vt:lpstr>
      <vt:lpstr>Regresión Por Mínimos Cuadrados  Parte III</vt:lpstr>
      <vt:lpstr>PowerPoint Presentation</vt:lpstr>
      <vt:lpstr>PowerPoint Presentation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Linear Least Squares</vt:lpstr>
      <vt:lpstr>General Linear Least Squares</vt:lpstr>
      <vt:lpstr>General Linear Least Squares</vt:lpstr>
      <vt:lpstr>MATLAB Example</vt:lpstr>
      <vt:lpstr>PowerPoint Presentation</vt:lpstr>
      <vt:lpstr>Example with MATLAB</vt:lpstr>
      <vt:lpstr>Nonlinear Regression</vt:lpstr>
      <vt:lpstr>Nonlinear Regression</vt:lpstr>
      <vt:lpstr>Nonlinear Regression</vt:lpstr>
      <vt:lpstr>Nonlinear Regression</vt:lpstr>
      <vt:lpstr>PowerPoint Presentation</vt:lpstr>
      <vt:lpstr>PowerPoint Presentation</vt:lpstr>
      <vt:lpstr>PowerPoint Presentation</vt:lpstr>
      <vt:lpstr>PowerPoint Presentation</vt:lpstr>
      <vt:lpstr>Example: Damped Sinusoidal</vt:lpstr>
      <vt:lpstr>PowerPoint Presentation</vt:lpstr>
      <vt:lpstr>PowerPoint Presentation</vt:lpstr>
      <vt:lpstr>PowerPoint Presentation</vt:lpstr>
      <vt:lpstr>PowerPoint Presentation</vt:lpstr>
      <vt:lpstr>Curve Fitting in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Por Mínimos Cuadrados  Parte II</dc:title>
  <dc:creator>Luis Alberto Sanchez Rodas</dc:creator>
  <cp:lastModifiedBy>Luis Alberto Sanchez Rodas</cp:lastModifiedBy>
  <cp:revision>8</cp:revision>
  <dcterms:created xsi:type="dcterms:W3CDTF">2020-08-01T02:48:49Z</dcterms:created>
  <dcterms:modified xsi:type="dcterms:W3CDTF">2020-08-05T18:04:52Z</dcterms:modified>
</cp:coreProperties>
</file>