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44" r:id="rId4"/>
    <p:sldId id="394" r:id="rId5"/>
    <p:sldId id="402" r:id="rId6"/>
    <p:sldId id="397" r:id="rId7"/>
    <p:sldId id="365" r:id="rId8"/>
    <p:sldId id="300" r:id="rId9"/>
    <p:sldId id="301" r:id="rId10"/>
    <p:sldId id="401" r:id="rId11"/>
    <p:sldId id="303" r:id="rId12"/>
    <p:sldId id="390" r:id="rId13"/>
    <p:sldId id="304" r:id="rId14"/>
    <p:sldId id="400" r:id="rId15"/>
    <p:sldId id="391" r:id="rId16"/>
    <p:sldId id="392" r:id="rId17"/>
    <p:sldId id="305" r:id="rId18"/>
    <p:sldId id="393" r:id="rId19"/>
    <p:sldId id="404" r:id="rId20"/>
    <p:sldId id="405" r:id="rId21"/>
    <p:sldId id="406" r:id="rId22"/>
    <p:sldId id="331" r:id="rId23"/>
    <p:sldId id="332" r:id="rId24"/>
    <p:sldId id="415" r:id="rId25"/>
    <p:sldId id="416" r:id="rId26"/>
    <p:sldId id="412" r:id="rId27"/>
    <p:sldId id="413" r:id="rId28"/>
    <p:sldId id="429" r:id="rId29"/>
    <p:sldId id="43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B4CF-52BF-4667-B162-CEACC7CCD299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CC3D-458F-4868-A59F-1B8E9CE97AB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6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3FDED28-C586-4C69-A501-07E7ADCC2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6B22F2-D0C3-404E-AE01-2D9852EB135A}" type="slidenum">
              <a:rPr lang="ar-SA" altLang="es-PE">
                <a:latin typeface="Arial" panose="020B0604020202020204" pitchFamily="34" charset="0"/>
              </a:rPr>
              <a:pPr eaLnBrk="1" hangingPunct="1"/>
              <a:t>3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42EE020-53CC-4BCF-B620-FD37C0AAB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F045001-15FA-406E-96C1-CB28B5E9E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87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12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E5363F9-B208-4D1F-8EB0-41B1B77BD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CISE301_Topic3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5F5221-8A6F-416F-99F0-5CCDCCBC7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KFUPM - T101 - Section 04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57912-2174-4D11-A9F0-92F345F07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4E4CC-5E05-4328-835B-2EB131B4FF92}" type="slidenum">
              <a:rPr lang="ar-SA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9719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338978-0552-4267-AE55-138612D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7A88C7-2181-414E-BEAC-290A666E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AEBF55-5E49-4871-A0FA-F12CBD3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98A85-2DEF-4BC4-A8F1-ED56B908C580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42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733125-7627-40ED-BDA5-448DF9BC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21E2D3-8617-42C5-9576-3C9A60FA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FA29E9-7A2A-4DE8-82AB-B41238FB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7DE56-D8E4-407F-91BC-59B5DF7A5E2B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6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CB03D6F-B81F-41BC-B237-FCBC9370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D74CA2-2071-4175-9F07-AFEFB628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0B44F3-1A3F-4FB4-87B3-B7F1BF7F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04A20-26BF-410B-A564-33989FD0B5A1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4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21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9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6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5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3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2048-32F2-4D6E-A505-2CFC5F55B431}" type="datetimeFigureOut">
              <a:rPr lang="es-PE" smtClean="0"/>
              <a:t>9/12/2020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DEDB-3C73-4918-AFCA-BEA6AC7C8D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68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C16301-64FC-42FD-85C3-AB5E3A36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5469488"/>
            <a:ext cx="4712677" cy="706193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182AC3-6590-4197-B4C3-9DEB86DB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176" y="1934308"/>
            <a:ext cx="7772400" cy="3272572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Ecuaciones Lineales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5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F87EC47-A479-436B-A23F-F969F7537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Graphical Method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59DE430-6BB6-4946-8D91-5A041C9EC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Mathematically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Coefficient matrices of 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&amp; (</a:t>
            </a:r>
            <a:r>
              <a:rPr lang="en-US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singular</a:t>
            </a: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There is no unique solution for these systems. 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Determinants</a:t>
            </a: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the coefficient matrices are 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zero</a:t>
            </a: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these matrices can not be inverted.</a:t>
            </a:r>
          </a:p>
          <a:p>
            <a:pPr eaLnBrk="1" hangingPunct="1">
              <a:lnSpc>
                <a:spcPct val="90000"/>
              </a:lnSpc>
            </a:pPr>
            <a:endParaRPr lang="tr-TR" altLang="en-US" sz="29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Coefficient matrix of 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tr-TR" altLang="en-US" sz="29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almost singular</a:t>
            </a:r>
            <a:r>
              <a:rPr lang="tr-TR" altLang="en-US" sz="29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Its inverse is difficult to take. This system has a unique solution, which is not easy to determine numerically because of its extreme sensitivity to round-off errors.</a:t>
            </a:r>
            <a:endParaRPr lang="tr-TR" altLang="en-US" sz="29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11920F2-C537-43A9-97CA-1683E897C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054" y="240840"/>
            <a:ext cx="7886700" cy="90438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Cramer’s Rule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876BAA4-C6C3-4D2B-A50B-1C5482B80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7831" y="3774274"/>
            <a:ext cx="7886700" cy="3083726"/>
          </a:xfrm>
        </p:spPr>
        <p:txBody>
          <a:bodyPr>
            <a:normAutofit/>
          </a:bodyPr>
          <a:lstStyle/>
          <a:p>
            <a:pPr algn="just"/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that each unknown in a system of linear algebraic equations may be expressed as a </a:t>
            </a:r>
            <a:r>
              <a:rPr lang="en-US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two determinants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denominator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with the numerator obtained from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the column of coefficients of the unknown in question by the constants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None/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DED9F0-FB18-4781-B113-8E1A9A43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54" y="1197307"/>
            <a:ext cx="83280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set of three equations: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[A] is the coefficient matrix: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BF202CD-4679-46FA-954F-ACBD06BA1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89313"/>
              </p:ext>
            </p:extLst>
          </p:nvPr>
        </p:nvGraphicFramePr>
        <p:xfrm>
          <a:off x="5469970" y="1197307"/>
          <a:ext cx="2530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15640" progId="Equation.3">
                  <p:embed/>
                </p:oleObj>
              </mc:Choice>
              <mc:Fallback>
                <p:oleObj name="Equation" r:id="rId2" imgW="761760" imgH="21564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9BF202CD-4679-46FA-954F-ACBD06BA1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970" y="1197307"/>
                        <a:ext cx="2530475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574F995D-F90B-4242-8B2C-360FAEF41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05323"/>
              </p:ext>
            </p:extLst>
          </p:nvPr>
        </p:nvGraphicFramePr>
        <p:xfrm>
          <a:off x="5647523" y="2098867"/>
          <a:ext cx="3102597" cy="146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711000" progId="Equation.3">
                  <p:embed/>
                </p:oleObj>
              </mc:Choice>
              <mc:Fallback>
                <p:oleObj name="Equation" r:id="rId4" imgW="1091880" imgH="71100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574F995D-F90B-4242-8B2C-360FAEF4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523" y="2098867"/>
                        <a:ext cx="3102597" cy="146080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8">
            <a:extLst>
              <a:ext uri="{FF2B5EF4-FFF2-40B4-BE49-F238E27FC236}">
                <a16:creationId xmlns:a16="http://schemas.microsoft.com/office/drawing/2014/main" id="{89ADBA3C-6633-418B-898E-F22D01608A2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86177" y="122238"/>
            <a:ext cx="7543800" cy="708024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Cramer’s Rule</a:t>
            </a: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3150AA63-9519-4EE3-A1C1-77A96F41F55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5800" y="1066800"/>
          <a:ext cx="35814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2184120" progId="Equation.3">
                  <p:embed/>
                </p:oleObj>
              </mc:Choice>
              <mc:Fallback>
                <p:oleObj name="Equation" r:id="rId2" imgW="1879560" imgH="2184120" progId="Equation.3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3150AA63-9519-4EE3-A1C1-77A96F41F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3581400" cy="4162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93F2E2C0-7104-4112-8D5B-F626D08619F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5486400"/>
          <a:ext cx="48006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482400" progId="Equation.3">
                  <p:embed/>
                </p:oleObj>
              </mc:Choice>
              <mc:Fallback>
                <p:oleObj name="Equation" r:id="rId4" imgW="2374560" imgH="482400" progId="Equation.3">
                  <p:embed/>
                  <p:pic>
                    <p:nvPicPr>
                      <p:cNvPr id="10243" name="Object 7">
                        <a:extLst>
                          <a:ext uri="{FF2B5EF4-FFF2-40B4-BE49-F238E27FC236}">
                            <a16:creationId xmlns:a16="http://schemas.microsoft.com/office/drawing/2014/main" id="{93F2E2C0-7104-4112-8D5B-F626D0861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4800600" cy="976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">
            <a:extLst>
              <a:ext uri="{FF2B5EF4-FFF2-40B4-BE49-F238E27FC236}">
                <a16:creationId xmlns:a16="http://schemas.microsoft.com/office/drawing/2014/main" id="{2429D62B-632A-4946-AB44-44DD4F0671BF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386860"/>
              </p:ext>
            </p:extLst>
          </p:nvPr>
        </p:nvGraphicFramePr>
        <p:xfrm>
          <a:off x="6363070" y="946859"/>
          <a:ext cx="1828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888840" progId="Equation.3">
                  <p:embed/>
                </p:oleObj>
              </mc:Choice>
              <mc:Fallback>
                <p:oleObj name="Equation" r:id="rId6" imgW="952200" imgH="888840" progId="Equation.3">
                  <p:embed/>
                  <p:pic>
                    <p:nvPicPr>
                      <p:cNvPr id="10244" name="Object 10">
                        <a:extLst>
                          <a:ext uri="{FF2B5EF4-FFF2-40B4-BE49-F238E27FC236}">
                            <a16:creationId xmlns:a16="http://schemas.microsoft.com/office/drawing/2014/main" id="{2429D62B-632A-4946-AB44-44DD4F067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070" y="946859"/>
                        <a:ext cx="1828800" cy="1706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2">
            <a:extLst>
              <a:ext uri="{FF2B5EF4-FFF2-40B4-BE49-F238E27FC236}">
                <a16:creationId xmlns:a16="http://schemas.microsoft.com/office/drawing/2014/main" id="{8A225F62-7179-4BCC-A5C2-4C689E0293E0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98385020"/>
              </p:ext>
            </p:extLst>
          </p:nvPr>
        </p:nvGraphicFramePr>
        <p:xfrm>
          <a:off x="6363070" y="2766134"/>
          <a:ext cx="182721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901440" progId="Equation.3">
                  <p:embed/>
                </p:oleObj>
              </mc:Choice>
              <mc:Fallback>
                <p:oleObj name="Equation" r:id="rId8" imgW="952200" imgH="901440" progId="Equation.3">
                  <p:embed/>
                  <p:pic>
                    <p:nvPicPr>
                      <p:cNvPr id="10245" name="Object 12">
                        <a:extLst>
                          <a:ext uri="{FF2B5EF4-FFF2-40B4-BE49-F238E27FC236}">
                            <a16:creationId xmlns:a16="http://schemas.microsoft.com/office/drawing/2014/main" id="{8A225F62-7179-4BCC-A5C2-4C689E029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070" y="2766134"/>
                        <a:ext cx="1827213" cy="173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4">
            <a:extLst>
              <a:ext uri="{FF2B5EF4-FFF2-40B4-BE49-F238E27FC236}">
                <a16:creationId xmlns:a16="http://schemas.microsoft.com/office/drawing/2014/main" id="{B72B1291-78C3-4266-8953-A70821E85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58840"/>
              </p:ext>
            </p:extLst>
          </p:nvPr>
        </p:nvGraphicFramePr>
        <p:xfrm>
          <a:off x="6363070" y="4666372"/>
          <a:ext cx="18288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888840" progId="Equation.3">
                  <p:embed/>
                </p:oleObj>
              </mc:Choice>
              <mc:Fallback>
                <p:oleObj name="Equation" r:id="rId10" imgW="952200" imgH="888840" progId="Equation.3">
                  <p:embed/>
                  <p:pic>
                    <p:nvPicPr>
                      <p:cNvPr id="10246" name="Object 14">
                        <a:extLst>
                          <a:ext uri="{FF2B5EF4-FFF2-40B4-BE49-F238E27FC236}">
                            <a16:creationId xmlns:a16="http://schemas.microsoft.com/office/drawing/2014/main" id="{B72B1291-78C3-4266-8953-A70821E85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070" y="4666372"/>
                        <a:ext cx="1828800" cy="1706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F40D6A9-26D9-4DE3-844B-AC42E9859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708" y="315724"/>
            <a:ext cx="4555909" cy="75346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 Example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D490833-EB5C-4D64-8EBE-5FBFB33B0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4564" y="1149126"/>
            <a:ext cx="7886700" cy="570887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following system of equations: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determinant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determinant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replacing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second column with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75085A34-AD07-48C1-B567-34EDA9F70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62309"/>
              </p:ext>
            </p:extLst>
          </p:nvPr>
        </p:nvGraphicFramePr>
        <p:xfrm>
          <a:off x="2916280" y="1633492"/>
          <a:ext cx="2984423" cy="10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0" imgH="635000" progId="Equation.3">
                  <p:embed/>
                </p:oleObj>
              </mc:Choice>
              <mc:Fallback>
                <p:oleObj name="Equation" r:id="rId2" imgW="1778000" imgH="6350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75085A34-AD07-48C1-B567-34EDA9F70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80" y="1633492"/>
                        <a:ext cx="2984423" cy="1065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352E8644-AB0D-41EF-A268-4538DEBBC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58004"/>
              </p:ext>
            </p:extLst>
          </p:nvPr>
        </p:nvGraphicFramePr>
        <p:xfrm>
          <a:off x="1408700" y="3108559"/>
          <a:ext cx="67532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95800" imgH="660400" progId="Equation.3">
                  <p:embed/>
                </p:oleObj>
              </mc:Choice>
              <mc:Fallback>
                <p:oleObj name="Equation" r:id="rId4" imgW="4495800" imgH="660400" progId="Equation.3">
                  <p:embed/>
                  <p:pic>
                    <p:nvPicPr>
                      <p:cNvPr id="76806" name="Object 6">
                        <a:extLst>
                          <a:ext uri="{FF2B5EF4-FFF2-40B4-BE49-F238E27FC236}">
                            <a16:creationId xmlns:a16="http://schemas.microsoft.com/office/drawing/2014/main" id="{352E8644-AB0D-41EF-A268-4538DEBBC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700" y="3108559"/>
                        <a:ext cx="67532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CA73EB0F-C937-4872-9071-F2AB1302C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74007"/>
              </p:ext>
            </p:extLst>
          </p:nvPr>
        </p:nvGraphicFramePr>
        <p:xfrm>
          <a:off x="1085849" y="4630695"/>
          <a:ext cx="73279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76800" imgH="660400" progId="Equation.3">
                  <p:embed/>
                </p:oleObj>
              </mc:Choice>
              <mc:Fallback>
                <p:oleObj name="Equation" r:id="rId6" imgW="4876800" imgH="660400" progId="Equation.3">
                  <p:embed/>
                  <p:pic>
                    <p:nvPicPr>
                      <p:cNvPr id="76807" name="Object 7">
                        <a:extLst>
                          <a:ext uri="{FF2B5EF4-FFF2-40B4-BE49-F238E27FC236}">
                            <a16:creationId xmlns:a16="http://schemas.microsoft.com/office/drawing/2014/main" id="{CA73EB0F-C937-4872-9071-F2AB1302C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49" y="4630695"/>
                        <a:ext cx="73279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>
            <a:extLst>
              <a:ext uri="{FF2B5EF4-FFF2-40B4-BE49-F238E27FC236}">
                <a16:creationId xmlns:a16="http://schemas.microsoft.com/office/drawing/2014/main" id="{7F395B46-2133-4435-BBC6-2A9154667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270294"/>
              </p:ext>
            </p:extLst>
          </p:nvPr>
        </p:nvGraphicFramePr>
        <p:xfrm>
          <a:off x="3479006" y="5988239"/>
          <a:ext cx="25415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9100" imgH="368300" progId="Equation.3">
                  <p:embed/>
                </p:oleObj>
              </mc:Choice>
              <mc:Fallback>
                <p:oleObj name="Equation" r:id="rId8" imgW="1689100" imgH="368300" progId="Equation.3">
                  <p:embed/>
                  <p:pic>
                    <p:nvPicPr>
                      <p:cNvPr id="76808" name="Object 8">
                        <a:extLst>
                          <a:ext uri="{FF2B5EF4-FFF2-40B4-BE49-F238E27FC236}">
                            <a16:creationId xmlns:a16="http://schemas.microsoft.com/office/drawing/2014/main" id="{7F395B46-2133-4435-BBC6-2A9154667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006" y="5988239"/>
                        <a:ext cx="25415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13A011-9CD0-4922-A46E-10C1D1F1C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277" y="370889"/>
            <a:ext cx="7886700" cy="620295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Cramer’s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570FE5F0-3A89-4DDA-9113-58A8B39DEB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75273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pPr algn="just" eaLnBrk="1" hangingPunct="1"/>
                <a:r>
                  <a:rPr lang="tr-TR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a singular system D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tr-TR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tr-TR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tr-TR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Solution can not be obtained</a:t>
                </a: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tr-TR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 eaLnBrk="1" hangingPunct="1"/>
                <a:r>
                  <a:rPr lang="tr-TR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large systems Cramer’s rule is not practical because calculating determinants is costly.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solve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system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requires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!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multiplications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solve a 30 by 30 system, 2.38*10^35 multiplications are needed"</a:t>
                </a:r>
              </a:p>
              <a:p>
                <a:pPr marL="0" indent="0" algn="just">
                  <a:buNone/>
                </a:pPr>
                <a:b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tr-TR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570FE5F0-3A89-4DDA-9113-58A8B39DE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5273"/>
                <a:ext cx="7886700" cy="4351338"/>
              </a:xfrm>
              <a:blipFill>
                <a:blip r:embed="rId2"/>
                <a:stretch>
                  <a:fillRect l="-1391" t="-3361" r="-162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4A0352E-6BAD-4676-AB88-B73ECA4B5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Method of Elimination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C7C0BDE-C3AB-4E18-8DCC-AB8E43D3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04766"/>
            <a:ext cx="8229600" cy="4105922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strategy is to successively solve one of the equations of the set for one of the unknowns and to eliminate that variable from the remaining equations by substitution.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elimination of unknowns can be extended to systems with more than two or three equations. However, the method becomes extremely tedious to solve by hand.</a:t>
            </a: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>
            <a:extLst>
              <a:ext uri="{FF2B5EF4-FFF2-40B4-BE49-F238E27FC236}">
                <a16:creationId xmlns:a16="http://schemas.microsoft.com/office/drawing/2014/main" id="{A8847D27-262C-4759-857B-40A2CE3C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61119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tr-T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Unknowns Method</a:t>
            </a: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Text Box 5">
            <a:extLst>
              <a:ext uri="{FF2B5EF4-FFF2-40B4-BE49-F238E27FC236}">
                <a16:creationId xmlns:a16="http://schemas.microsoft.com/office/drawing/2014/main" id="{0EC2F10A-EC30-4439-80A1-F896D8F1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441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Given a 2x2 set of</a:t>
            </a:r>
            <a:r>
              <a:rPr lang="en-US" altLang="en-US" sz="2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equations:</a:t>
            </a:r>
            <a:r>
              <a:rPr lang="en-US" altLang="en-US" sz="2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tr-TR" altLang="en-US" sz="2200" b="1" baseline="-2500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6" name="Text Box 6">
            <a:extLst>
              <a:ext uri="{FF2B5EF4-FFF2-40B4-BE49-F238E27FC236}">
                <a16:creationId xmlns:a16="http://schemas.microsoft.com/office/drawing/2014/main" id="{C6023B21-C027-487B-81D3-4DEBB674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51" y="609600"/>
            <a:ext cx="2219417" cy="1006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2.5x</a:t>
            </a:r>
            <a:r>
              <a:rPr lang="tr-TR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+ 6.2x</a:t>
            </a:r>
            <a:r>
              <a:rPr lang="tr-TR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3.0</a:t>
            </a:r>
            <a:endParaRPr lang="tr-TR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tr-TR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4.8x</a:t>
            </a:r>
            <a:r>
              <a:rPr lang="tr-TR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- 8.6x</a:t>
            </a:r>
            <a:r>
              <a:rPr lang="tr-TR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5.5</a:t>
            </a:r>
            <a:endParaRPr lang="tr-TR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A6E8BF00-91CF-48B9-A36A-4BAA14BE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8459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Multiply the 1</a:t>
            </a:r>
            <a:r>
              <a:rPr lang="tr-TR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 by 8.6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the 2</a:t>
            </a:r>
            <a:r>
              <a:rPr lang="tr-TR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nd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 by 6.2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tr-TR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11104FF1-5F4F-4625-B9FE-568144DDA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51" y="1778318"/>
            <a:ext cx="2565647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21.50x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+ 53.32x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25.8</a:t>
            </a:r>
            <a:endParaRPr lang="tr-TR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29.76x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53.32x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=34.1</a:t>
            </a:r>
            <a:endParaRPr lang="tr-TR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9" name="Text Box 9">
            <a:extLst>
              <a:ext uri="{FF2B5EF4-FFF2-40B4-BE49-F238E27FC236}">
                <a16:creationId xmlns:a16="http://schemas.microsoft.com/office/drawing/2014/main" id="{1D5968CD-C5DA-4373-9CDC-28F4653C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2667000"/>
            <a:ext cx="897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Add these equations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51.26 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+ 0 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59.9</a:t>
            </a:r>
            <a:endParaRPr lang="tr-TR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0" name="Text Box 10">
            <a:extLst>
              <a:ext uri="{FF2B5EF4-FFF2-40B4-BE49-F238E27FC236}">
                <a16:creationId xmlns:a16="http://schemas.microsoft.com/office/drawing/2014/main" id="{92327ECB-A784-4859-AEEB-4C187D7E0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352800"/>
            <a:ext cx="897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Solve for 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   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59.9/51.26  = 1.168552478</a:t>
            </a:r>
            <a:endParaRPr lang="tr-TR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1" name="Text Box 11">
            <a:extLst>
              <a:ext uri="{FF2B5EF4-FFF2-40B4-BE49-F238E27FC236}">
                <a16:creationId xmlns:a16="http://schemas.microsoft.com/office/drawing/2014/main" id="{7C5BEB8E-18B5-4C3F-9C64-1CB9402EB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Using the 1</a:t>
            </a:r>
            <a:r>
              <a:rPr lang="tr-TR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 solve for 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  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=(3.0–2.5*1.168552478)/6.2 = 0.01268045242</a:t>
            </a:r>
            <a:endParaRPr lang="tr-TR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802" name="Text Box 12">
            <a:extLst>
              <a:ext uri="{FF2B5EF4-FFF2-40B4-BE49-F238E27FC236}">
                <a16:creationId xmlns:a16="http://schemas.microsoft.com/office/drawing/2014/main" id="{9D438FF8-8F73-4A7E-9DAA-6B83A1E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7832324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Check if these satisfy the 2</a:t>
            </a:r>
            <a:r>
              <a:rPr lang="tr-TR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nd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eqn: 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4.8*1.168552478–8.6*0.01268045242 = 5.500000004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  <a:p>
            <a:pPr eaLnBrk="1" hangingPunct="1"/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eaLnBrk="1" hangingPunct="1"/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(Difference is due to the round-off errors).</a:t>
            </a:r>
            <a:endParaRPr lang="tr-TR" altLang="en-US" sz="2400" baseline="-25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C74EFD9-639B-485F-9597-679809A38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Naïve Gauss Elimination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621A13D-7309-4297-99C9-D1D576D10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062041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larger systems, Cramer’s Rule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method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become unwieldy.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a sequential process of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 unknowns from equations using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elimination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substitution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used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this is Gauss elimination.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“Naïve” Gauss elimination simply means the process does not check for potential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resulting from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618FBD13-EB23-4AC1-8451-8781EDCF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15887"/>
            <a:ext cx="8267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tr-TR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423BB1B9-8F7F-4AD1-BD15-91E9A25C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560294" cy="595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Consider the following system of n equations.</a:t>
            </a:r>
          </a:p>
          <a:p>
            <a:pPr eaLnBrk="1" hangingPunct="1">
              <a:buFontTx/>
              <a:buChar char="•"/>
            </a:pPr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... + 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(1)</a:t>
            </a:r>
            <a:endParaRPr lang="tr-TR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... + 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(2)</a:t>
            </a:r>
          </a:p>
          <a:p>
            <a:pPr eaLnBrk="1" hangingPunct="1"/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...</a:t>
            </a:r>
          </a:p>
          <a:p>
            <a:pPr algn="ctr" eaLnBrk="1" hangingPunct="1"/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... + a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(n)</a:t>
            </a:r>
          </a:p>
          <a:p>
            <a:pPr eaLnBrk="1" hangingPunct="1"/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Form the augmented matrix of [A|B].</a:t>
            </a:r>
            <a:endParaRPr lang="tr-TR" alt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 </a:t>
            </a:r>
            <a:r>
              <a:rPr lang="en-US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tr-TR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Forward Elimination:</a:t>
            </a:r>
            <a:r>
              <a:rPr lang="tr-TR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Reduce the system to an upper triangular system.</a:t>
            </a:r>
          </a:p>
          <a:p>
            <a:pPr eaLnBrk="1" hangingPunct="1"/>
            <a:endParaRPr lang="tr-TR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1.1-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 eliminate x</a:t>
            </a:r>
            <a:r>
              <a:rPr lang="tr-TR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from 2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nd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n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equations.</a:t>
            </a:r>
          </a:p>
          <a:p>
            <a:pPr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- Multiply the 1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eqn. by </a:t>
            </a:r>
            <a:r>
              <a:rPr lang="tr-T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tr-T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/a</a:t>
            </a:r>
            <a:r>
              <a:rPr lang="tr-TR" altLang="en-US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&amp; subtract it from the 2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nd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equation.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This is 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new 2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nd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eqn.</a:t>
            </a:r>
          </a:p>
          <a:p>
            <a:pPr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- Multiply the 1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eqn. by </a:t>
            </a:r>
            <a:r>
              <a:rPr lang="tr-T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tr-T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/a</a:t>
            </a:r>
            <a:r>
              <a:rPr lang="tr-TR" altLang="en-US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&amp; subtract it from the 3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rd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equation.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This is the new 3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rd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eqn.</a:t>
            </a:r>
          </a:p>
          <a:p>
            <a:pPr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</a:p>
          <a:p>
            <a:pPr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- Multiply the 1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eqn. by </a:t>
            </a:r>
            <a:r>
              <a:rPr lang="tr-T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n1</a:t>
            </a:r>
            <a:r>
              <a:rPr lang="tr-TR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/a</a:t>
            </a:r>
            <a:r>
              <a:rPr lang="tr-TR" altLang="en-US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&amp; subtract it from the n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equation.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This is the new n</a:t>
            </a:r>
            <a:r>
              <a:rPr lang="tr-TR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3">
            <a:extLst>
              <a:ext uri="{FF2B5EF4-FFF2-40B4-BE49-F238E27FC236}">
                <a16:creationId xmlns:a16="http://schemas.microsoft.com/office/drawing/2014/main" id="{44536DC8-5125-4354-ACEA-EDA18DAC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Note: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these steps the 1</a:t>
            </a:r>
            <a:r>
              <a:rPr lang="tr-TR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 is the pivot equation and </a:t>
            </a:r>
            <a:r>
              <a:rPr lang="tr-TR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tr-TR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tr-TR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pivot element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Note that a division by zero may occur if the pivot element is zero. Naive-Gauss Elimination does not check for this.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modified system 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modified once.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tr-TR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tr-TR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266" name="Object 14">
            <a:extLst>
              <a:ext uri="{FF2B5EF4-FFF2-40B4-BE49-F238E27FC236}">
                <a16:creationId xmlns:a16="http://schemas.microsoft.com/office/drawing/2014/main" id="{9EB9F78E-303F-427A-BD09-EC6919F06CDA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68743793"/>
              </p:ext>
            </p:extLst>
          </p:nvPr>
        </p:nvGraphicFramePr>
        <p:xfrm>
          <a:off x="4038599" y="3276599"/>
          <a:ext cx="4426845" cy="201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1155600" progId="Equation.3">
                  <p:embed/>
                </p:oleObj>
              </mc:Choice>
              <mc:Fallback>
                <p:oleObj name="Equation" r:id="rId2" imgW="2539800" imgH="1155600" progId="Equation.3">
                  <p:embed/>
                  <p:pic>
                    <p:nvPicPr>
                      <p:cNvPr id="11266" name="Object 14">
                        <a:extLst>
                          <a:ext uri="{FF2B5EF4-FFF2-40B4-BE49-F238E27FC236}">
                            <a16:creationId xmlns:a16="http://schemas.microsoft.com/office/drawing/2014/main" id="{9EB9F78E-303F-427A-BD09-EC6919F06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599" y="3276599"/>
                        <a:ext cx="4426845" cy="2014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6">
            <a:extLst>
              <a:ext uri="{FF2B5EF4-FFF2-40B4-BE49-F238E27FC236}">
                <a16:creationId xmlns:a16="http://schemas.microsoft.com/office/drawing/2014/main" id="{9F00664B-C41F-43C2-9DBF-12143709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7175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tr-TR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</a:t>
            </a: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8C7630-2A00-40BC-90F7-B51D539CF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033" y="98796"/>
            <a:ext cx="7886700" cy="1002035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4D5E26-5C92-413E-9C48-2DFF7FEC7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033" y="1721813"/>
            <a:ext cx="8667933" cy="285018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solve small sets of linear equations with the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to implement forward elimination and back substitution as in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of singularity and ill-condition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F002375E-8AAB-44CB-A325-2770F4D9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69" y="128710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tr-TR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 (cont’d)</a:t>
            </a:r>
            <a:endParaRPr lang="en-US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9A0E9A69-D437-4941-BDC7-AC79253C1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907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1.2-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 eliminate x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from 3</a:t>
            </a:r>
            <a:r>
              <a:rPr lang="tr-TR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rd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n</a:t>
            </a:r>
            <a:r>
              <a:rPr lang="tr-TR" altLang="en-US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equations.</a:t>
            </a:r>
          </a:p>
        </p:txBody>
      </p:sp>
      <p:sp>
        <p:nvSpPr>
          <p:cNvPr id="12294" name="Text Box 10">
            <a:extLst>
              <a:ext uri="{FF2B5EF4-FFF2-40B4-BE49-F238E27FC236}">
                <a16:creationId xmlns:a16="http://schemas.microsoft.com/office/drawing/2014/main" id="{8EDC2144-02D0-49B1-A375-E652F3D1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modified system 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tr-TR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290" name="Object 11">
            <a:extLst>
              <a:ext uri="{FF2B5EF4-FFF2-40B4-BE49-F238E27FC236}">
                <a16:creationId xmlns:a16="http://schemas.microsoft.com/office/drawing/2014/main" id="{3F643DF3-0940-462E-BFCC-A22BB28EA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98981"/>
              </p:ext>
            </p:extLst>
          </p:nvPr>
        </p:nvGraphicFramePr>
        <p:xfrm>
          <a:off x="3886200" y="1571625"/>
          <a:ext cx="4790234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1155600" progId="Equation.DSMT4">
                  <p:embed/>
                </p:oleObj>
              </mc:Choice>
              <mc:Fallback>
                <p:oleObj name="Equation" r:id="rId2" imgW="2539800" imgH="1155600" progId="Equation.DSMT4">
                  <p:embed/>
                  <p:pic>
                    <p:nvPicPr>
                      <p:cNvPr id="12290" name="Object 11">
                        <a:extLst>
                          <a:ext uri="{FF2B5EF4-FFF2-40B4-BE49-F238E27FC236}">
                            <a16:creationId xmlns:a16="http://schemas.microsoft.com/office/drawing/2014/main" id="{3F643DF3-0940-462E-BFCC-A22BB28EA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71625"/>
                        <a:ext cx="4790234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2">
            <a:extLst>
              <a:ext uri="{FF2B5EF4-FFF2-40B4-BE49-F238E27FC236}">
                <a16:creationId xmlns:a16="http://schemas.microsoft.com/office/drawing/2014/main" id="{AF8FDAAC-FE83-4016-9C47-B76A991E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907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Repeat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steps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(1.1) and (1.2) upto (1.n-1).</a:t>
            </a:r>
          </a:p>
        </p:txBody>
      </p:sp>
      <p:graphicFrame>
        <p:nvGraphicFramePr>
          <p:cNvPr id="12291" name="Object 13">
            <a:extLst>
              <a:ext uri="{FF2B5EF4-FFF2-40B4-BE49-F238E27FC236}">
                <a16:creationId xmlns:a16="http://schemas.microsoft.com/office/drawing/2014/main" id="{017E0859-4D83-479C-BACD-6AAD56EC0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44685"/>
              </p:ext>
            </p:extLst>
          </p:nvPr>
        </p:nvGraphicFramePr>
        <p:xfrm>
          <a:off x="3768445" y="4467225"/>
          <a:ext cx="5290943" cy="209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240" imgH="1168200" progId="Equation.DSMT4">
                  <p:embed/>
                </p:oleObj>
              </mc:Choice>
              <mc:Fallback>
                <p:oleObj name="Equation" r:id="rId4" imgW="2730240" imgH="1168200" progId="Equation.DSMT4">
                  <p:embed/>
                  <p:pic>
                    <p:nvPicPr>
                      <p:cNvPr id="12291" name="Object 13">
                        <a:extLst>
                          <a:ext uri="{FF2B5EF4-FFF2-40B4-BE49-F238E27FC236}">
                            <a16:creationId xmlns:a16="http://schemas.microsoft.com/office/drawing/2014/main" id="{017E0859-4D83-479C-BACD-6AAD56EC0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445" y="4467225"/>
                        <a:ext cx="5290943" cy="2093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15">
            <a:extLst>
              <a:ext uri="{FF2B5EF4-FFF2-40B4-BE49-F238E27FC236}">
                <a16:creationId xmlns:a16="http://schemas.microsoft.com/office/drawing/2014/main" id="{90CE8BA7-148D-4064-97E0-A8799D94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350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will get this upper triangular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tr-TR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09A39517-043B-49F3-B868-78F5A6A05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524" y="122238"/>
            <a:ext cx="7543800" cy="792162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</a:t>
            </a:r>
            <a:r>
              <a:rPr lang="tr-TR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aive Gauss Elimination Method (cont’d)</a:t>
            </a:r>
            <a:br>
              <a:rPr lang="en-US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CC13D487-F797-4ED4-84C7-E5CD28AFA1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8524" y="1087438"/>
            <a:ext cx="7086600" cy="498792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tr-TR" altLang="en-US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  </a:t>
            </a:r>
            <a:r>
              <a:rPr lang="en-US" altLang="en-US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tr-TR" altLang="en-US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Back substitution</a:t>
            </a:r>
            <a:endParaRPr lang="en-US" altLang="en-US" b="1" u="sng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tr-TR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the unknowns starting from the last equation.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Last equation involves only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Solve for it.</a:t>
            </a:r>
            <a:endParaRPr lang="ar-SA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ar-SA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ar-SA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 this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the (n-1)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equation and solve for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endParaRPr lang="ar-SA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 all previously calculated x values in the 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eqn and solve for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571500" indent="-571500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11584E95-5645-4911-B329-09D89EB4ED5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93808250"/>
              </p:ext>
            </p:extLst>
          </p:nvPr>
        </p:nvGraphicFramePr>
        <p:xfrm>
          <a:off x="6421830" y="2069977"/>
          <a:ext cx="1906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457200" progId="Equation.3">
                  <p:embed/>
                </p:oleObj>
              </mc:Choice>
              <mc:Fallback>
                <p:oleObj name="Equation" r:id="rId2" imgW="672840" imgH="45720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11584E95-5645-4911-B329-09D89EB4E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830" y="2069977"/>
                        <a:ext cx="1906588" cy="1295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>
            <a:extLst>
              <a:ext uri="{FF2B5EF4-FFF2-40B4-BE49-F238E27FC236}">
                <a16:creationId xmlns:a16="http://schemas.microsoft.com/office/drawing/2014/main" id="{0D5EE415-90E6-43F9-84ED-326C441BA5C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41554679"/>
              </p:ext>
            </p:extLst>
          </p:nvPr>
        </p:nvGraphicFramePr>
        <p:xfrm>
          <a:off x="1600200" y="5092700"/>
          <a:ext cx="64770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280" imgH="672840" progId="Equation.3">
                  <p:embed/>
                </p:oleObj>
              </mc:Choice>
              <mc:Fallback>
                <p:oleObj name="Equation" r:id="rId4" imgW="2654280" imgH="672840" progId="Equation.3">
                  <p:embed/>
                  <p:pic>
                    <p:nvPicPr>
                      <p:cNvPr id="13315" name="Object 6">
                        <a:extLst>
                          <a:ext uri="{FF2B5EF4-FFF2-40B4-BE49-F238E27FC236}">
                            <a16:creationId xmlns:a16="http://schemas.microsoft.com/office/drawing/2014/main" id="{0D5EE415-90E6-43F9-84ED-326C441BA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92700"/>
                        <a:ext cx="6477000" cy="1643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Fig0903">
            <a:extLst>
              <a:ext uri="{FF2B5EF4-FFF2-40B4-BE49-F238E27FC236}">
                <a16:creationId xmlns:a16="http://schemas.microsoft.com/office/drawing/2014/main" id="{17DF9494-BDA2-48DA-94BA-D27176E3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 b="5743"/>
          <a:stretch>
            <a:fillRect/>
          </a:stretch>
        </p:blipFill>
        <p:spPr bwMode="auto">
          <a:xfrm>
            <a:off x="1320006" y="835025"/>
            <a:ext cx="65039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8">
            <a:extLst>
              <a:ext uri="{FF2B5EF4-FFF2-40B4-BE49-F238E27FC236}">
                <a16:creationId xmlns:a16="http://schemas.microsoft.com/office/drawing/2014/main" id="{E707FB5B-5A30-4DF5-B614-087FD3B4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1775"/>
            <a:ext cx="62632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N</a:t>
            </a:r>
            <a:r>
              <a:rPr lang="tr-TR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aive Gauss Elimination Method</a:t>
            </a:r>
            <a:endParaRPr lang="en-US" altLang="en-US" sz="24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B2C8500-B25F-467A-B5D5-967948C2D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772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</a:t>
            </a:r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8915" name="Rectangle 8">
            <a:extLst>
              <a:ext uri="{FF2B5EF4-FFF2-40B4-BE49-F238E27FC236}">
                <a16:creationId xmlns:a16="http://schemas.microsoft.com/office/drawing/2014/main" id="{83D8BC84-0F10-461C-90C2-EC62B6792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Solve the following system using Naive Gauss Elimination.</a:t>
            </a:r>
          </a:p>
          <a:p>
            <a:pPr eaLnBrk="1" hangingPunct="1"/>
            <a:endParaRPr lang="tr-TR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 2x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4x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 16</a:t>
            </a: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12x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 8x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+ 6x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+ 10x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 26</a:t>
            </a: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3x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13x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+ 9x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3x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-19</a:t>
            </a: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-6x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4x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- 18x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-34</a:t>
            </a:r>
          </a:p>
          <a:p>
            <a:pPr eaLnBrk="1" hangingPunct="1"/>
            <a:endParaRPr lang="tr-TR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0: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Form the augmented matrix</a:t>
            </a:r>
          </a:p>
          <a:p>
            <a:pPr eaLnBrk="1" hangingPunct="1"/>
            <a:endParaRPr lang="tr-T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 –2   2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|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16</a:t>
            </a: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12  –8   6  10 |  26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	R2-2R1</a:t>
            </a:r>
            <a:endParaRPr lang="tr-TR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3 –13   9   3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-19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R3-0.5R1</a:t>
            </a:r>
            <a:endParaRPr lang="tr-TR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-6   4   1 -18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-34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R4-(-R1)</a:t>
            </a:r>
            <a:endParaRPr lang="tr-TR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118315B3-87C5-4B75-8C70-DDD96A24D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91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 </a:t>
            </a:r>
            <a:endParaRPr lang="en-US" altLang="en-US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altLang="en-US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lang="en-US" altLang="en-US" sz="28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EEDB1758-69E4-4682-9602-D5E17073B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47113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1:</a:t>
            </a:r>
            <a:r>
              <a:rPr lang="tr-TR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Forward elimination</a:t>
            </a:r>
          </a:p>
          <a:p>
            <a:pPr eaLnBrk="1" hangingPunct="1"/>
            <a:endParaRPr lang="tr-TR" alt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Eliminate 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–2   2   4 |  16	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(Does not change. Pivot is 6)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–4   2   2 |  -6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–12   8   1 | -27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R3-3R2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 2   3 -14 | -18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R4-(-0.5R2) 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Eliminate 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 –2   2   4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 16	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(Does not change.)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tr-TR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–4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2   2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 -6	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(Does not change. Pivot is-4)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0   2  -5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 -9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0   4 -13 | -21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R4-2R3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Eliminate x</a:t>
            </a:r>
            <a:r>
              <a:rPr lang="tr-T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 –2   2   4 |  16	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(Does not change.)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–4   2   2 |  -6	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(Does not change.)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0   0   </a:t>
            </a:r>
            <a:r>
              <a:rPr lang="tr-TR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-5 |  -9	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(Does not change. Pivot is 2)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tr-TR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  0   0  -3 |  -3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tr-TR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C526D604-EE53-425F-A133-CA062E4D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623" y="2025588"/>
            <a:ext cx="3810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A0606518-252E-4CD6-A315-D1739BFB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903" y="3664744"/>
            <a:ext cx="417513" cy="307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58FB9EAB-C62A-4F1F-8A02-09A11EA7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787" y="5334000"/>
            <a:ext cx="357188" cy="258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EBDD2EBF-EF0A-4056-929D-904C5AC0B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543800" cy="990600"/>
          </a:xfrm>
        </p:spPr>
        <p:txBody>
          <a:bodyPr/>
          <a:lstStyle/>
          <a:p>
            <a:pPr eaLnBrk="1" hangingPunct="1"/>
            <a:r>
              <a:rPr lang="tr-TR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 </a:t>
            </a:r>
            <a:br>
              <a:rPr lang="en-US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 </a:t>
            </a:r>
            <a:r>
              <a:rPr lang="tr-TR" altLang="en-US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lang="en-US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E92ACD5-2EC1-4217-9A7E-07FFE1356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2: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Back substitution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ar-S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=(-3)/(-3)  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1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=(-9+5*1)/2      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-2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=(-6-2*(-2)-2*1)/(-4)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tr-TR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=(16+2*1-2*(-2)-4*1)/6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B26B9C6-9F51-40C2-90BD-B18E1581E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198437"/>
            <a:ext cx="788670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</a:t>
            </a:r>
            <a:r>
              <a:rPr lang="en-US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br>
              <a:rPr lang="en-US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6 Significant Figures)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908A887-434B-4FB2-8241-C250AF491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5876" y="1701555"/>
            <a:ext cx="8229600" cy="460692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3.0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ar-SA" sz="18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- 0.1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- 0.2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ar-SA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7.85	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0.1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ar-SA" sz="18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+ 7.0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- 0.3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ar-SA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-19.3 	R2-(0.1/3)R1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0.3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ar-SA" sz="18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- 0.2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+ 10.0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71.4	R3-(0.3/3)R1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1300" b="1" u="sng" dirty="0">
              <a:solidFill>
                <a:srgbClr val="CC0000"/>
              </a:solidFill>
              <a:sym typeface="Symbol" pitchFamily="18" charset="2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tr-TR" sz="2400" b="1" u="sng" dirty="0">
                <a:solidFill>
                  <a:srgbClr val="CC0000"/>
                </a:solidFill>
                <a:sym typeface="Symbol" pitchFamily="18" charset="2"/>
              </a:rPr>
              <a:t>Step 1:</a:t>
            </a:r>
            <a:r>
              <a:rPr lang="tr-TR" sz="2400" b="1" dirty="0">
                <a:sym typeface="Symbol" pitchFamily="18" charset="2"/>
              </a:rPr>
              <a:t>  Forward elimination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3.00000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- 0.100000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- 0.200000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7.85000	             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7.00333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- 0.293333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-19.5617	          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- 0.190000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+ 10.0200 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70.6150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ar-SA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3.00000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- 0.100000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- 0.20000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7.85000	                      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7.00333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- 0.293333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-19.5617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          10.0120 x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70.0843	</a:t>
            </a:r>
            <a:endParaRPr lang="en-US" sz="1800" dirty="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9FB7A08-6611-484E-81E4-8C2EDC0F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76" y="1625355"/>
            <a:ext cx="45720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E50BEA2B-CDD8-42A7-9CFE-748FAFC5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276" y="3454155"/>
            <a:ext cx="66294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FB6DE62-D960-4402-9898-9206D5D6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276" y="4978155"/>
            <a:ext cx="6629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ar-SA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9296409-18F1-4816-B002-1EC82D882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Gauss Elimination Method</a:t>
            </a:r>
            <a:r>
              <a:rPr lang="en-US" altLang="en-US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 </a:t>
            </a:r>
            <a:r>
              <a:rPr lang="tr-TR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endParaRPr lang="en-US" altLang="en-US" sz="32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24A76A-32EF-40DD-9452-502323DC13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400" b="1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2: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tr-T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Back substitution</a:t>
            </a:r>
          </a:p>
          <a:p>
            <a:pPr lvl="1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7.00003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-2.50000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3.00000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Exact solution: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7.0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-2.5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</a:t>
            </a:r>
          </a:p>
          <a:p>
            <a:pPr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52F3C7F-FC74-4E6D-970A-46399C9CC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155" y="16033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Pseudo-code of N</a:t>
            </a:r>
            <a:r>
              <a:rPr lang="tr-TR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aive Gauss Elimination Method</a:t>
            </a:r>
            <a:endParaRPr lang="en-US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891" name="Picture 4" descr="Fig0904">
            <a:extLst>
              <a:ext uri="{FF2B5EF4-FFF2-40B4-BE49-F238E27FC236}">
                <a16:creationId xmlns:a16="http://schemas.microsoft.com/office/drawing/2014/main" id="{0A4A4367-1B20-4391-A6DC-847EAD3EF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" b="48000"/>
          <a:stretch>
            <a:fillRect/>
          </a:stretch>
        </p:blipFill>
        <p:spPr>
          <a:xfrm>
            <a:off x="92869" y="2628900"/>
            <a:ext cx="4572000" cy="2992438"/>
          </a:xfrm>
          <a:solidFill>
            <a:srgbClr val="FFFF99"/>
          </a:solidFill>
        </p:spPr>
      </p:pic>
      <p:pic>
        <p:nvPicPr>
          <p:cNvPr id="37892" name="Picture 5" descr="Fig0904">
            <a:extLst>
              <a:ext uri="{FF2B5EF4-FFF2-40B4-BE49-F238E27FC236}">
                <a16:creationId xmlns:a16="http://schemas.microsoft.com/office/drawing/2014/main" id="{2B279D45-A5DB-4C9E-8453-18D539DE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4" r="9889"/>
          <a:stretch>
            <a:fillRect/>
          </a:stretch>
        </p:blipFill>
        <p:spPr bwMode="auto">
          <a:xfrm>
            <a:off x="4572000" y="2971800"/>
            <a:ext cx="4267200" cy="2667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6">
            <a:extLst>
              <a:ext uri="{FF2B5EF4-FFF2-40B4-BE49-F238E27FC236}">
                <a16:creationId xmlns:a16="http://schemas.microsoft.com/office/drawing/2014/main" id="{E2DEDDA7-F5BC-4188-9E5A-0408522EA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(a) Forward Elimination           (b) </a:t>
            </a:r>
            <a:r>
              <a:rPr lang="tr-TR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Back substitution</a:t>
            </a:r>
            <a:endParaRPr lang="en-US" altLang="en-US" sz="24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94" name="TextBox 6">
            <a:extLst>
              <a:ext uri="{FF2B5EF4-FFF2-40B4-BE49-F238E27FC236}">
                <a16:creationId xmlns:a16="http://schemas.microsoft.com/office/drawing/2014/main" id="{3E55CC2B-3B80-49FC-AFD1-6F9A81C3E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77" y="4062631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 dirty="0" err="1"/>
              <a:t>k,j</a:t>
            </a:r>
            <a:endParaRPr lang="en-US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70919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6890B-2427-4224-883E-9629DCCEA290}"/>
              </a:ext>
            </a:extLst>
          </p:cNvPr>
          <p:cNvSpPr txBox="1"/>
          <p:nvPr/>
        </p:nvSpPr>
        <p:spPr>
          <a:xfrm>
            <a:off x="79899" y="115410"/>
            <a:ext cx="847817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 x = </a:t>
            </a:r>
            <a:r>
              <a:rPr lang="en-US" sz="2000" dirty="0" err="1"/>
              <a:t>GaussNaive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  <a:p>
            <a:r>
              <a:rPr lang="en-US" sz="2000" dirty="0"/>
              <a:t>% </a:t>
            </a:r>
            <a:r>
              <a:rPr lang="en-US" sz="2000" dirty="0" err="1"/>
              <a:t>GaussNaive</a:t>
            </a:r>
            <a:r>
              <a:rPr lang="en-US" sz="2000" dirty="0"/>
              <a:t>: naive Gauss elimination</a:t>
            </a:r>
          </a:p>
          <a:p>
            <a:r>
              <a:rPr lang="en-US" sz="2000" dirty="0"/>
              <a:t>% x = </a:t>
            </a:r>
            <a:r>
              <a:rPr lang="en-US" sz="2000" dirty="0" err="1"/>
              <a:t>GaussNaive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): Gauss elimination without pivoting.</a:t>
            </a:r>
          </a:p>
          <a:p>
            <a:r>
              <a:rPr lang="en-US" sz="2000" dirty="0"/>
              <a:t>% input:</a:t>
            </a:r>
          </a:p>
          <a:p>
            <a:r>
              <a:rPr lang="en-US" sz="2000" dirty="0"/>
              <a:t>% A = coefficient matrix</a:t>
            </a:r>
          </a:p>
          <a:p>
            <a:r>
              <a:rPr lang="en-US" sz="2000" dirty="0"/>
              <a:t>% b = right hand side vector</a:t>
            </a:r>
          </a:p>
          <a:p>
            <a:r>
              <a:rPr lang="en-US" sz="2000" dirty="0"/>
              <a:t>% output:</a:t>
            </a:r>
          </a:p>
          <a:p>
            <a:r>
              <a:rPr lang="en-US" sz="2000" dirty="0"/>
              <a:t>% x = solution vector</a:t>
            </a:r>
          </a:p>
          <a:p>
            <a:r>
              <a:rPr lang="en-US" sz="2000" dirty="0"/>
              <a:t>[</a:t>
            </a:r>
            <a:r>
              <a:rPr lang="en-US" sz="2000" dirty="0" err="1"/>
              <a:t>m,n</a:t>
            </a:r>
            <a:r>
              <a:rPr lang="en-US" sz="2000" dirty="0"/>
              <a:t>] = size(A);</a:t>
            </a:r>
          </a:p>
          <a:p>
            <a:r>
              <a:rPr lang="en-US" sz="2000" dirty="0"/>
              <a:t>if m~=n </a:t>
            </a:r>
          </a:p>
          <a:p>
            <a:r>
              <a:rPr lang="en-US" sz="2000" dirty="0"/>
              <a:t>    error('Matrix A must be square'); </a:t>
            </a:r>
          </a:p>
          <a:p>
            <a:r>
              <a:rPr lang="en-US" sz="2000" dirty="0"/>
              <a:t>end</a:t>
            </a:r>
          </a:p>
          <a:p>
            <a:r>
              <a:rPr lang="en-US" sz="2000" dirty="0" err="1"/>
              <a:t>nb</a:t>
            </a:r>
            <a:r>
              <a:rPr lang="en-US" sz="2000" dirty="0"/>
              <a:t> = n+1;</a:t>
            </a:r>
          </a:p>
          <a:p>
            <a:r>
              <a:rPr lang="en-US" sz="2000" dirty="0"/>
              <a:t>Aug = [A b];</a:t>
            </a:r>
          </a:p>
          <a:p>
            <a:r>
              <a:rPr lang="en-US" sz="2000" dirty="0"/>
              <a:t>% forward elimination</a:t>
            </a:r>
          </a:p>
          <a:p>
            <a:r>
              <a:rPr lang="en-US" sz="2000" dirty="0"/>
              <a:t>for k = 1:n-1</a:t>
            </a:r>
          </a:p>
          <a:p>
            <a:r>
              <a:rPr lang="nn-NO" sz="2000" dirty="0"/>
              <a:t>    for i = k+1:n</a:t>
            </a:r>
          </a:p>
          <a:p>
            <a:r>
              <a:rPr lang="en-US" sz="2000" dirty="0"/>
              <a:t>        factor = Aug(</a:t>
            </a:r>
            <a:r>
              <a:rPr lang="en-US" sz="2000" dirty="0" err="1"/>
              <a:t>i,k</a:t>
            </a:r>
            <a:r>
              <a:rPr lang="en-US" sz="2000" dirty="0"/>
              <a:t>)/Aug(</a:t>
            </a:r>
            <a:r>
              <a:rPr lang="en-US" sz="2000" dirty="0" err="1"/>
              <a:t>k,k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Aug(</a:t>
            </a:r>
            <a:r>
              <a:rPr lang="en-US" sz="2000" dirty="0" err="1"/>
              <a:t>i,k:nb</a:t>
            </a:r>
            <a:r>
              <a:rPr lang="en-US" sz="2000" dirty="0"/>
              <a:t>) = Aug(</a:t>
            </a:r>
            <a:r>
              <a:rPr lang="en-US" sz="2000" dirty="0" err="1"/>
              <a:t>i,k:nb</a:t>
            </a:r>
            <a:r>
              <a:rPr lang="en-US" sz="2000" dirty="0"/>
              <a:t>)-factor*Aug(</a:t>
            </a:r>
            <a:r>
              <a:rPr lang="en-US" sz="2000" dirty="0" err="1"/>
              <a:t>k,k:nb</a:t>
            </a:r>
            <a:r>
              <a:rPr lang="en-US" sz="2000" dirty="0"/>
              <a:t>);</a:t>
            </a:r>
          </a:p>
          <a:p>
            <a:r>
              <a:rPr lang="en-US" sz="2000" dirty="0"/>
              <a:t>    end</a:t>
            </a:r>
          </a:p>
          <a:p>
            <a:r>
              <a:rPr lang="en-US" sz="2000" dirty="0"/>
              <a:t>end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25800-893C-4FEB-9382-6807152C6E76}"/>
              </a:ext>
            </a:extLst>
          </p:cNvPr>
          <p:cNvSpPr txBox="1"/>
          <p:nvPr/>
        </p:nvSpPr>
        <p:spPr>
          <a:xfrm>
            <a:off x="5450889" y="4065972"/>
            <a:ext cx="3693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% back substitution</a:t>
            </a:r>
          </a:p>
          <a:p>
            <a:r>
              <a:rPr lang="en-US" sz="2000" dirty="0"/>
              <a:t>x = zeros(n,1);</a:t>
            </a:r>
          </a:p>
          <a:p>
            <a:r>
              <a:rPr lang="pt-BR" sz="2000" dirty="0"/>
              <a:t>x(n) = Aug(n,nb)/Aug(n,n);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n-1:-1:1</a:t>
            </a:r>
          </a:p>
          <a:p>
            <a:r>
              <a:rPr lang="nn-NO" sz="2000" dirty="0"/>
              <a:t>    x(i) = (Aug(i,nb)-Aug(i,i+1:n)*x(i+1:n))/Aug(i,i);</a:t>
            </a:r>
          </a:p>
          <a:p>
            <a:r>
              <a:rPr lang="en-US" sz="2000" dirty="0"/>
              <a:t>end</a:t>
            </a:r>
          </a:p>
          <a:p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7958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C3223FFB-CDCF-4807-A333-59E3D607D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666" y="20161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Linear Equations</a:t>
            </a:r>
            <a:endParaRPr lang="en-US" alt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D4179F48-C866-4571-924A-E45411615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97618"/>
              </p:ext>
            </p:extLst>
          </p:nvPr>
        </p:nvGraphicFramePr>
        <p:xfrm>
          <a:off x="264666" y="1527391"/>
          <a:ext cx="8621882" cy="399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760" imgH="1612800" progId="Equation.3">
                  <p:embed/>
                </p:oleObj>
              </mc:Choice>
              <mc:Fallback>
                <p:oleObj name="Equation" r:id="rId3" imgW="3479760" imgH="161280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D4179F48-C866-4571-924A-E45411615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66" y="1527391"/>
                        <a:ext cx="8621882" cy="3997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03574881-0759-49C5-B92B-A6A34D584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16441"/>
              </p:ext>
            </p:extLst>
          </p:nvPr>
        </p:nvGraphicFramePr>
        <p:xfrm>
          <a:off x="5911788" y="5800818"/>
          <a:ext cx="23955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00100" imgH="177800" progId="Equation.3">
                  <p:embed/>
                </p:oleObj>
              </mc:Choice>
              <mc:Fallback>
                <p:oleObj name="Equation" r:id="rId5" imgW="800100" imgH="17780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03574881-0759-49C5-B92B-A6A34D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788" y="5800818"/>
                        <a:ext cx="23955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9CB52421-F5B8-452A-8280-A2D710FEE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620" y="105570"/>
            <a:ext cx="7543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Matrices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B0566173-4568-4CCC-B892-330979D23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371600"/>
          <a:ext cx="3429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939600" progId="Equation.3">
                  <p:embed/>
                </p:oleObj>
              </mc:Choice>
              <mc:Fallback>
                <p:oleObj name="Equation" r:id="rId2" imgW="2006280" imgH="939600" progId="Equation.3">
                  <p:embed/>
                  <p:pic>
                    <p:nvPicPr>
                      <p:cNvPr id="3074" name="Object 6">
                        <a:extLst>
                          <a:ext uri="{FF2B5EF4-FFF2-40B4-BE49-F238E27FC236}">
                            <a16:creationId xmlns:a16="http://schemas.microsoft.com/office/drawing/2014/main" id="{B0566173-4568-4CCC-B892-330979D23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34290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>
            <a:extLst>
              <a:ext uri="{FF2B5EF4-FFF2-40B4-BE49-F238E27FC236}">
                <a16:creationId xmlns:a16="http://schemas.microsoft.com/office/drawing/2014/main" id="{86335A1F-6EDD-432D-89D6-45E0FD6D5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981200"/>
            <a:ext cx="423863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17051EB3-4BB2-4BE6-BD27-7A830D19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878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1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altLang="en-US" sz="1600" b="1" baseline="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tr-TR" altLang="en-US" sz="1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US" altLang="en-US" sz="16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EF0E64C1-FFFE-4E77-A5FF-D1F7C45B4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1229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1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altLang="en-US" sz="1600" b="1" baseline="30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tr-TR" altLang="en-US" sz="1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endParaRPr lang="en-US" altLang="en-US" sz="16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729663A4-FAC4-488A-82D0-1F61523BF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819400"/>
            <a:ext cx="0" cy="382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5230A01A-0545-44F4-AEF5-BE082905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1725613"/>
            <a:ext cx="3227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indicated by a </a:t>
            </a:r>
            <a:r>
              <a:rPr lang="tr-TR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j</a:t>
            </a:r>
            <a:endParaRPr lang="en-US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0EE5C41-C7C9-41EC-931D-5B771DC00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7038" y="2137598"/>
            <a:ext cx="25876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259C227-1AFE-46CC-A4E5-6026CCB4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032" y="2460030"/>
            <a:ext cx="5223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en-US" altLang="en-US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193F2F63-86CB-4F2C-AF6F-639ABE23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715" y="2515884"/>
            <a:ext cx="835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lang="en-US" altLang="en-US" sz="1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083F7D20-4CEF-46D6-9B2B-1D2E47D96C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7037" y="2154882"/>
            <a:ext cx="25876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29051B14-E6DC-4E6D-832A-690E9286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vector:                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tr-TR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olumn vector:</a:t>
            </a:r>
            <a:endParaRPr lang="en-US" altLang="en-US" sz="24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5" name="Object 17">
            <a:extLst>
              <a:ext uri="{FF2B5EF4-FFF2-40B4-BE49-F238E27FC236}">
                <a16:creationId xmlns:a16="http://schemas.microsoft.com/office/drawing/2014/main" id="{27312C47-2060-47AA-8168-6A0C294CB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267200"/>
          <a:ext cx="3276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228600" progId="Equation.3">
                  <p:embed/>
                </p:oleObj>
              </mc:Choice>
              <mc:Fallback>
                <p:oleObj name="Equation" r:id="rId4" imgW="1574640" imgH="228600" progId="Equation.3">
                  <p:embed/>
                  <p:pic>
                    <p:nvPicPr>
                      <p:cNvPr id="3075" name="Object 17">
                        <a:extLst>
                          <a:ext uri="{FF2B5EF4-FFF2-40B4-BE49-F238E27FC236}">
                            <a16:creationId xmlns:a16="http://schemas.microsoft.com/office/drawing/2014/main" id="{27312C47-2060-47AA-8168-6A0C294CB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3276600" cy="439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8">
            <a:extLst>
              <a:ext uri="{FF2B5EF4-FFF2-40B4-BE49-F238E27FC236}">
                <a16:creationId xmlns:a16="http://schemas.microsoft.com/office/drawing/2014/main" id="{8DB01F22-D36F-4C6E-A9A0-B767F0117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038600"/>
          <a:ext cx="19050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939600" progId="Equation.3">
                  <p:embed/>
                </p:oleObj>
              </mc:Choice>
              <mc:Fallback>
                <p:oleObj name="Equation" r:id="rId6" imgW="952200" imgH="939600" progId="Equation.3">
                  <p:embed/>
                  <p:pic>
                    <p:nvPicPr>
                      <p:cNvPr id="3076" name="Object 18">
                        <a:extLst>
                          <a:ext uri="{FF2B5EF4-FFF2-40B4-BE49-F238E27FC236}">
                            <a16:creationId xmlns:a16="http://schemas.microsoft.com/office/drawing/2014/main" id="{8DB01F22-D36F-4C6E-A9A0-B767F0117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38600"/>
                        <a:ext cx="1905000" cy="1736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9">
            <a:extLst>
              <a:ext uri="{FF2B5EF4-FFF2-40B4-BE49-F238E27FC236}">
                <a16:creationId xmlns:a16="http://schemas.microsoft.com/office/drawing/2014/main" id="{C45E37E5-6565-4038-9C49-FDCDEE40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181600"/>
            <a:ext cx="8883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matrix</a:t>
            </a:r>
            <a:r>
              <a:rPr lang="tr-TR" altLang="en-US" sz="1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16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tr-TR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nxm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square matrix if n=m.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of n equations with n unknonws has a square coefficient matrix.</a:t>
            </a:r>
          </a:p>
          <a:p>
            <a:pPr eaLnBrk="1" hangingPunct="1"/>
            <a:endParaRPr lang="tr-T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tr-T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">
            <a:extLst>
              <a:ext uri="{FF2B5EF4-FFF2-40B4-BE49-F238E27FC236}">
                <a16:creationId xmlns:a16="http://schemas.microsoft.com/office/drawing/2014/main" id="{F2CA4127-1EE1-450A-AFF1-666DF7C6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44" y="-71761"/>
            <a:ext cx="7262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Types of Square Matrices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4C2ADAE3-EE57-46AD-9FF8-B16157819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518023"/>
              </p:ext>
            </p:extLst>
          </p:nvPr>
        </p:nvGraphicFramePr>
        <p:xfrm>
          <a:off x="430566" y="1145098"/>
          <a:ext cx="243840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774360" progId="Equation.3">
                  <p:embed/>
                </p:oleObj>
              </mc:Choice>
              <mc:Fallback>
                <p:oleObj name="Equation" r:id="rId2" imgW="1066680" imgH="774360" progId="Equation.3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id="{4C2ADAE3-EE57-46AD-9FF8-B16157819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66" y="1145098"/>
                        <a:ext cx="2438400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>
            <a:extLst>
              <a:ext uri="{FF2B5EF4-FFF2-40B4-BE49-F238E27FC236}">
                <a16:creationId xmlns:a16="http://schemas.microsoft.com/office/drawing/2014/main" id="{37387C20-39C0-4BC6-B60B-6D2DF7A25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813034"/>
              </p:ext>
            </p:extLst>
          </p:nvPr>
        </p:nvGraphicFramePr>
        <p:xfrm>
          <a:off x="3097566" y="1262573"/>
          <a:ext cx="2697163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799920" progId="Equation.3">
                  <p:embed/>
                </p:oleObj>
              </mc:Choice>
              <mc:Fallback>
                <p:oleObj name="Equation" r:id="rId4" imgW="1015920" imgH="799920" progId="Equation.3">
                  <p:embed/>
                  <p:pic>
                    <p:nvPicPr>
                      <p:cNvPr id="4099" name="Object 6">
                        <a:extLst>
                          <a:ext uri="{FF2B5EF4-FFF2-40B4-BE49-F238E27FC236}">
                            <a16:creationId xmlns:a16="http://schemas.microsoft.com/office/drawing/2014/main" id="{37387C20-39C0-4BC6-B60B-6D2DF7A25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566" y="1262573"/>
                        <a:ext cx="2697163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>
            <a:extLst>
              <a:ext uri="{FF2B5EF4-FFF2-40B4-BE49-F238E27FC236}">
                <a16:creationId xmlns:a16="http://schemas.microsoft.com/office/drawing/2014/main" id="{8530EE60-BF0A-42FE-9347-74880E7D6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66084"/>
              </p:ext>
            </p:extLst>
          </p:nvPr>
        </p:nvGraphicFramePr>
        <p:xfrm>
          <a:off x="6069366" y="1310198"/>
          <a:ext cx="27432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774360" progId="Equation.3">
                  <p:embed/>
                </p:oleObj>
              </mc:Choice>
              <mc:Fallback>
                <p:oleObj name="Equation" r:id="rId6" imgW="850680" imgH="774360" progId="Equation.3">
                  <p:embed/>
                  <p:pic>
                    <p:nvPicPr>
                      <p:cNvPr id="4100" name="Object 7">
                        <a:extLst>
                          <a:ext uri="{FF2B5EF4-FFF2-40B4-BE49-F238E27FC236}">
                            <a16:creationId xmlns:a16="http://schemas.microsoft.com/office/drawing/2014/main" id="{8530EE60-BF0A-42FE-9347-74880E7D6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366" y="1310198"/>
                        <a:ext cx="2743200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>
            <a:extLst>
              <a:ext uri="{FF2B5EF4-FFF2-40B4-BE49-F238E27FC236}">
                <a16:creationId xmlns:a16="http://schemas.microsoft.com/office/drawing/2014/main" id="{D97AB133-E881-4EA6-AD63-6C309DE5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66" y="329213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13BF75F3-322D-4114-B319-9950B70C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66" y="329213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1D1BEDCB-868B-4BE4-BA4F-36EEA6DF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043" y="329213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Object 11">
                <a:extLst>
                  <a:ext uri="{FF2B5EF4-FFF2-40B4-BE49-F238E27FC236}">
                    <a16:creationId xmlns:a16="http://schemas.microsoft.com/office/drawing/2014/main" id="{93D16CF5-F0E0-4C38-9B51-A3DF7FF03449}"/>
                  </a:ext>
                </a:extLst>
              </p:cNvPr>
              <p:cNvSpPr txBox="1"/>
              <p:nvPr/>
            </p:nvSpPr>
            <p:spPr bwMode="auto">
              <a:xfrm>
                <a:off x="954504" y="4214049"/>
                <a:ext cx="3617495" cy="26439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⋱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01" name="Object 11">
                <a:extLst>
                  <a:ext uri="{FF2B5EF4-FFF2-40B4-BE49-F238E27FC236}">
                    <a16:creationId xmlns:a16="http://schemas.microsoft.com/office/drawing/2014/main" id="{93D16CF5-F0E0-4C38-9B51-A3DF7FF03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504" y="4214049"/>
                <a:ext cx="3617495" cy="26439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02" name="Object 12">
            <a:extLst>
              <a:ext uri="{FF2B5EF4-FFF2-40B4-BE49-F238E27FC236}">
                <a16:creationId xmlns:a16="http://schemas.microsoft.com/office/drawing/2014/main" id="{8FC0E0C4-F7A8-44F0-A74F-ACF06FBBB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669572"/>
              </p:ext>
            </p:extLst>
          </p:nvPr>
        </p:nvGraphicFramePr>
        <p:xfrm>
          <a:off x="5222582" y="4104442"/>
          <a:ext cx="2684462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799920" progId="Equation.3">
                  <p:embed/>
                </p:oleObj>
              </mc:Choice>
              <mc:Fallback>
                <p:oleObj name="Equation" r:id="rId10" imgW="1180800" imgH="799920" progId="Equation.3">
                  <p:embed/>
                  <p:pic>
                    <p:nvPicPr>
                      <p:cNvPr id="4102" name="Object 12">
                        <a:extLst>
                          <a:ext uri="{FF2B5EF4-FFF2-40B4-BE49-F238E27FC236}">
                            <a16:creationId xmlns:a16="http://schemas.microsoft.com/office/drawing/2014/main" id="{8FC0E0C4-F7A8-44F0-A74F-ACF06FBBB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582" y="4104442"/>
                        <a:ext cx="2684462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3">
            <a:extLst>
              <a:ext uri="{FF2B5EF4-FFF2-40B4-BE49-F238E27FC236}">
                <a16:creationId xmlns:a16="http://schemas.microsoft.com/office/drawing/2014/main" id="{0818F798-FAD9-4A07-AC6B-C89020F63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5850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Triangular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Text Box 14">
            <a:extLst>
              <a:ext uri="{FF2B5EF4-FFF2-40B4-BE49-F238E27FC236}">
                <a16:creationId xmlns:a16="http://schemas.microsoft.com/office/drawing/2014/main" id="{7599A59E-E59B-4F91-8729-FC7A2081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607" y="5914192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Triangular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058F365B-7468-4395-B335-F64D641A5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eaLnBrk="1" hangingPunct="1">
              <a:defRPr/>
            </a:pPr>
            <a:r>
              <a:rPr lang="tr-TR" sz="35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 of Matrices</a:t>
            </a:r>
            <a:br>
              <a:rPr lang="en-US" sz="35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35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A43770D7-7125-4C69-836E-C9FAC00D8E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44116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 matrix</a:t>
            </a:r>
            <a:r>
              <a:rPr lang="tr-TR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 special way of showing two matrices together.</a:t>
            </a:r>
          </a:p>
          <a:p>
            <a:pPr eaLnBrk="1" hangingPunct="1">
              <a:lnSpc>
                <a:spcPct val="90000"/>
              </a:lnSpc>
            </a:pPr>
            <a:endParaRPr lang="tr-TR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                        augmented with the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vector                  is</a:t>
            </a:r>
          </a:p>
          <a:p>
            <a:pPr eaLnBrk="1" hangingPunct="1">
              <a:lnSpc>
                <a:spcPct val="90000"/>
              </a:lnSpc>
            </a:pPr>
            <a:endParaRPr lang="tr-TR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tr-TR" altLang="en-US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 of a matrix</a:t>
            </a:r>
            <a:r>
              <a:rPr lang="tr-TR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tr-TR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number. Determinant of [A] is shown as |A|.</a:t>
            </a:r>
          </a:p>
          <a:p>
            <a:pPr eaLnBrk="1" hangingPunct="1">
              <a:lnSpc>
                <a:spcPct val="90000"/>
              </a:lnSpc>
            </a:pPr>
            <a:endParaRPr lang="tr-TR" alt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B6B389EC-6B9B-4A65-BE81-FA0AB74186E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01037022"/>
              </p:ext>
            </p:extLst>
          </p:nvPr>
        </p:nvGraphicFramePr>
        <p:xfrm>
          <a:off x="2468732" y="2390483"/>
          <a:ext cx="187466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69800" progId="Equation.3">
                  <p:embed/>
                </p:oleObj>
              </mc:Choice>
              <mc:Fallback>
                <p:oleObj name="Equation" r:id="rId2" imgW="1015920" imgH="4698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B6B389EC-6B9B-4A65-BE81-FA0AB7418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732" y="2390483"/>
                        <a:ext cx="187466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id="{1D4092FF-2DFF-4638-8254-03C2EAB732C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67000" y="3352800"/>
          <a:ext cx="1143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469800" progId="Equation.3">
                  <p:embed/>
                </p:oleObj>
              </mc:Choice>
              <mc:Fallback>
                <p:oleObj name="Equation" r:id="rId4" imgW="609480" imgH="469800" progId="Equation.3">
                  <p:embed/>
                  <p:pic>
                    <p:nvPicPr>
                      <p:cNvPr id="6147" name="Object 6">
                        <a:extLst>
                          <a:ext uri="{FF2B5EF4-FFF2-40B4-BE49-F238E27FC236}">
                            <a16:creationId xmlns:a16="http://schemas.microsoft.com/office/drawing/2014/main" id="{1D4092FF-2DFF-4638-8254-03C2EAB73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11430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>
            <a:extLst>
              <a:ext uri="{FF2B5EF4-FFF2-40B4-BE49-F238E27FC236}">
                <a16:creationId xmlns:a16="http://schemas.microsoft.com/office/drawing/2014/main" id="{68F00145-35C1-4371-9139-E1755EB09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352800"/>
          <a:ext cx="1981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469800" progId="Equation.3">
                  <p:embed/>
                </p:oleObj>
              </mc:Choice>
              <mc:Fallback>
                <p:oleObj name="Equation" r:id="rId6" imgW="1028520" imgH="469800" progId="Equation.3">
                  <p:embed/>
                  <p:pic>
                    <p:nvPicPr>
                      <p:cNvPr id="6148" name="Object 8">
                        <a:extLst>
                          <a:ext uri="{FF2B5EF4-FFF2-40B4-BE49-F238E27FC236}">
                            <a16:creationId xmlns:a16="http://schemas.microsoft.com/office/drawing/2014/main" id="{68F00145-35C1-4371-9139-E1755EB09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1981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9">
            <a:extLst>
              <a:ext uri="{FF2B5EF4-FFF2-40B4-BE49-F238E27FC236}">
                <a16:creationId xmlns:a16="http://schemas.microsoft.com/office/drawing/2014/main" id="{6F307F1B-7F0F-4F0D-BD19-81F7F1D3E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4720" y="3439356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C5A1-1035-4EA7-BD95-82FD6142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22775"/>
            <a:ext cx="7805136" cy="30926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Elimination.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ar-S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Gauss-Jordan Elimination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3D2747-11A0-4605-8F89-58EC53606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s-P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solve Systems of Linear Equations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2B077FD-ED62-49BB-887C-5F17910F46E3}"/>
              </a:ext>
            </a:extLst>
          </p:cNvPr>
          <p:cNvSpPr>
            <a:spLocks/>
          </p:cNvSpPr>
          <p:nvPr/>
        </p:nvSpPr>
        <p:spPr bwMode="auto">
          <a:xfrm>
            <a:off x="6027938" y="2322775"/>
            <a:ext cx="430213" cy="1752600"/>
          </a:xfrm>
          <a:prstGeom prst="rightBrace">
            <a:avLst>
              <a:gd name="adj1" fmla="val 33948"/>
              <a:gd name="adj2" fmla="val 50000"/>
            </a:avLst>
          </a:prstGeom>
          <a:noFill/>
          <a:ln w="254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ar-SA" altLang="en-US">
              <a:solidFill>
                <a:srgbClr val="0000FF"/>
              </a:solidFill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B9CEEE7-5847-4A0C-BACE-FA8EA874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538" y="2856175"/>
            <a:ext cx="2016125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 ≤ 3</a:t>
            </a:r>
          </a:p>
        </p:txBody>
      </p:sp>
    </p:spTree>
    <p:extLst>
      <p:ext uri="{BB962C8B-B14F-4D97-AF65-F5344CB8AC3E}">
        <p14:creationId xmlns:p14="http://schemas.microsoft.com/office/powerpoint/2010/main" val="216793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AEADD09-9273-4346-969C-BCD55A51C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118" y="81040"/>
            <a:ext cx="78867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Graphical Method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612B8DB-2C18-4C64-8D28-B658CD13D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118" y="1093533"/>
            <a:ext cx="7886700" cy="4351338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sets of simultaneous equations, graphing them and determining the location of the intercept provides a solution. </a:t>
            </a:r>
          </a:p>
        </p:txBody>
      </p:sp>
      <p:pic>
        <p:nvPicPr>
          <p:cNvPr id="48132" name="Picture 4" descr="fig0901">
            <a:extLst>
              <a:ext uri="{FF2B5EF4-FFF2-40B4-BE49-F238E27FC236}">
                <a16:creationId xmlns:a16="http://schemas.microsoft.com/office/drawing/2014/main" id="{0DF72B40-1525-4416-8397-97727E21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0" y="2117124"/>
            <a:ext cx="2662333" cy="323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A600557-8A19-4105-BD34-597AC1BD9233}"/>
              </a:ext>
            </a:extLst>
          </p:cNvPr>
          <p:cNvSpPr txBox="1">
            <a:spLocks noChangeArrowheads="1"/>
          </p:cNvSpPr>
          <p:nvPr/>
        </p:nvSpPr>
        <p:spPr>
          <a:xfrm>
            <a:off x="522118" y="2419096"/>
            <a:ext cx="3657600" cy="388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intersection of the lines presents the solution.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C0BCA2-FA24-4D73-914D-4E836AF7C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40087"/>
              </p:ext>
            </p:extLst>
          </p:nvPr>
        </p:nvGraphicFramePr>
        <p:xfrm>
          <a:off x="983758" y="3038383"/>
          <a:ext cx="2133600" cy="107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457200" progId="Equation.3">
                  <p:embed/>
                </p:oleObj>
              </mc:Choice>
              <mc:Fallback>
                <p:oleObj name="Equation" r:id="rId3" imgW="876240" imgH="4572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9C0BCA2-FA24-4D73-914D-4E836AF7C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58" y="3038383"/>
                        <a:ext cx="2133600" cy="1070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A6C702-2D06-4BF6-9141-CDF29946CAF4}"/>
              </a:ext>
            </a:extLst>
          </p:cNvPr>
          <p:cNvSpPr txBox="1"/>
          <p:nvPr/>
        </p:nvSpPr>
        <p:spPr>
          <a:xfrm>
            <a:off x="522118" y="5574879"/>
            <a:ext cx="8000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 </a:t>
            </a:r>
            <a:r>
              <a:rPr lang="tr-TR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tr-TR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tr-TR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each equation will be a plane on a 3D coordinate system. Solution is the point where these planes intersect.</a:t>
            </a:r>
          </a:p>
          <a:p>
            <a:pPr>
              <a:lnSpc>
                <a:spcPct val="110000"/>
              </a:lnSpc>
              <a:defRPr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For </a:t>
            </a:r>
            <a:r>
              <a:rPr lang="tr-TR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tr-TR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tr-TR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graphical solution is not practical.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D73E644-89CB-4759-ADAD-0DEBC1A2D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843" y="182736"/>
            <a:ext cx="7778503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Graphical Method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8985BF-7914-4E97-A6F4-AD957F14C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84" y="1319865"/>
            <a:ext cx="8639638" cy="4351338"/>
          </a:xfrm>
        </p:spPr>
        <p:txBody>
          <a:bodyPr/>
          <a:lstStyle/>
          <a:p>
            <a:pPr marL="609600" indent="-6096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the equations can also show systems where: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solution exists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solutions exist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ill-conditioned (</a:t>
            </a:r>
            <a:r>
              <a:rPr lang="es-P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 Condicionado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61B63-7437-499D-A2C2-3F5B1DCC45ED}"/>
              </a:ext>
            </a:extLst>
          </p:cNvPr>
          <p:cNvSpPr txBox="1"/>
          <p:nvPr/>
        </p:nvSpPr>
        <p:spPr>
          <a:xfrm>
            <a:off x="5859262" y="6305932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(sensitive to round-off  errors)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Fig0902">
            <a:extLst>
              <a:ext uri="{FF2B5EF4-FFF2-40B4-BE49-F238E27FC236}">
                <a16:creationId xmlns:a16="http://schemas.microsoft.com/office/drawing/2014/main" id="{436CB46E-2FFD-46A7-800D-4A81FD6B3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r="2499"/>
          <a:stretch>
            <a:fillRect/>
          </a:stretch>
        </p:blipFill>
        <p:spPr bwMode="auto">
          <a:xfrm>
            <a:off x="860024" y="3228900"/>
            <a:ext cx="7423951" cy="307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8476</TotalTime>
  <Words>2004</Words>
  <Application>Microsoft Office PowerPoint</Application>
  <PresentationFormat>Presentación en pantalla (4:3)</PresentationFormat>
  <Paragraphs>254</Paragraphs>
  <Slides>29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Monotype Sorts</vt:lpstr>
      <vt:lpstr>Symbol</vt:lpstr>
      <vt:lpstr>Times New Roman</vt:lpstr>
      <vt:lpstr>Wingdings</vt:lpstr>
      <vt:lpstr>Office Theme</vt:lpstr>
      <vt:lpstr>Equation</vt:lpstr>
      <vt:lpstr>Calculo Numérico I Sistemas de Ecuaciones Lineales </vt:lpstr>
      <vt:lpstr>Objectives:</vt:lpstr>
      <vt:lpstr>Systems of Linear Equations</vt:lpstr>
      <vt:lpstr>Review of Matrices</vt:lpstr>
      <vt:lpstr>Presentación de PowerPoint</vt:lpstr>
      <vt:lpstr>Review of Matrices </vt:lpstr>
      <vt:lpstr>Methods to solve Systems of Linear Equations</vt:lpstr>
      <vt:lpstr>1. Graphical Method</vt:lpstr>
      <vt:lpstr>1. Graphical Method (cont)</vt:lpstr>
      <vt:lpstr>1. Graphical Method</vt:lpstr>
      <vt:lpstr>2. Cramer’s Rule</vt:lpstr>
      <vt:lpstr>2. Cramer’s Rule</vt:lpstr>
      <vt:lpstr>Cramer’s Rule Example</vt:lpstr>
      <vt:lpstr>2. Cramer’s Rule</vt:lpstr>
      <vt:lpstr>3. Method of Elimination</vt:lpstr>
      <vt:lpstr>Presentación de PowerPoint</vt:lpstr>
      <vt:lpstr>4. Naïve Gauss Elimination</vt:lpstr>
      <vt:lpstr>Presentación de PowerPoint</vt:lpstr>
      <vt:lpstr>Presentación de PowerPoint</vt:lpstr>
      <vt:lpstr>Presentación de PowerPoint</vt:lpstr>
      <vt:lpstr> 4. Naive Gauss Elimination Method (cont’d) </vt:lpstr>
      <vt:lpstr>Presentación de PowerPoint</vt:lpstr>
      <vt:lpstr>Presentación de PowerPoint</vt:lpstr>
      <vt:lpstr>Presentación de PowerPoint</vt:lpstr>
      <vt:lpstr>Naive Gauss Elimination Method  Example 1 (cont’d)</vt:lpstr>
      <vt:lpstr>Naive Gauss Elimination Method Example 2 (Using 6 Significant Figures)</vt:lpstr>
      <vt:lpstr>Naive Gauss Elimination Method Example 2 (cont’d)</vt:lpstr>
      <vt:lpstr>Pseudo-code of Naive Gauss Elimination Method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Sanchez Rodas</dc:creator>
  <cp:lastModifiedBy>Luis Alberto Sanchez Rodas</cp:lastModifiedBy>
  <cp:revision>5</cp:revision>
  <dcterms:created xsi:type="dcterms:W3CDTF">2018-08-24T01:06:13Z</dcterms:created>
  <dcterms:modified xsi:type="dcterms:W3CDTF">2020-12-09T18:45:05Z</dcterms:modified>
</cp:coreProperties>
</file>