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5" r:id="rId2"/>
    <p:sldId id="416" r:id="rId3"/>
    <p:sldId id="417" r:id="rId4"/>
    <p:sldId id="419" r:id="rId5"/>
    <p:sldId id="257" r:id="rId6"/>
    <p:sldId id="414" r:id="rId7"/>
    <p:sldId id="347" r:id="rId8"/>
    <p:sldId id="349" r:id="rId9"/>
    <p:sldId id="350" r:id="rId10"/>
    <p:sldId id="352" r:id="rId11"/>
    <p:sldId id="325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420" r:id="rId21"/>
    <p:sldId id="361" r:id="rId22"/>
    <p:sldId id="362" r:id="rId23"/>
    <p:sldId id="363" r:id="rId24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C8953735-038F-4912-A580-2A3C1AD2C811}"/>
    <pc:docChg chg="modSld">
      <pc:chgData name="Luis Alberto Sanchez Rodas" userId="1347309035338fc6" providerId="LiveId" clId="{C8953735-038F-4912-A580-2A3C1AD2C811}" dt="2020-06-03T18:44:37.101" v="0" actId="113"/>
      <pc:docMkLst>
        <pc:docMk/>
      </pc:docMkLst>
      <pc:sldChg chg="modSp mod">
        <pc:chgData name="Luis Alberto Sanchez Rodas" userId="1347309035338fc6" providerId="LiveId" clId="{C8953735-038F-4912-A580-2A3C1AD2C811}" dt="2020-06-03T18:44:37.101" v="0" actId="113"/>
        <pc:sldMkLst>
          <pc:docMk/>
          <pc:sldMk cId="0" sldId="353"/>
        </pc:sldMkLst>
        <pc:spChg chg="mod">
          <ac:chgData name="Luis Alberto Sanchez Rodas" userId="1347309035338fc6" providerId="LiveId" clId="{C8953735-038F-4912-A580-2A3C1AD2C811}" dt="2020-06-03T18:44:37.101" v="0" actId="113"/>
          <ac:spMkLst>
            <pc:docMk/>
            <pc:sldMk cId="0" sldId="353"/>
            <ac:spMk id="2053" creationId="{52EB04E8-7712-47F4-9703-EE8444A3E5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12518FD0-8A1F-4BD0-BD43-376E921C406E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2ACF9-6D64-43E2-B96F-252AC26D4E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00BDD66-8ED1-4D54-83BC-976D781EC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72998-D721-43B1-8210-D1DF7BDF7099}" type="slidenum">
              <a:rPr lang="ar-SA" altLang="es-PE">
                <a:latin typeface="Arial" panose="020B0604020202020204" pitchFamily="34" charset="0"/>
              </a:rPr>
              <a:pPr eaLnBrk="1" hangingPunct="1"/>
              <a:t>6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3A56149-24D6-49D7-9635-BB03217D4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55620A7-E576-4BDD-ABF3-59E45187C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672355D-5711-4814-87EF-4CF243D2E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C8777D-6AC9-4465-93EF-8B72656639FF}" type="slidenum">
              <a:rPr lang="ar-SA" altLang="es-PE">
                <a:latin typeface="Arial" panose="020B0604020202020204" pitchFamily="34" charset="0"/>
              </a:rPr>
              <a:pPr eaLnBrk="1" hangingPunct="1"/>
              <a:t>16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9FE3A9E-EB77-44D9-9658-AC7554FF1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B447190-AFF6-486E-8001-D9525856E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A178728-4928-4288-8BF2-C25A380AF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A059AD-CB59-4EFD-A31B-E1FB743ECEE1}" type="slidenum">
              <a:rPr lang="ar-SA" altLang="es-PE">
                <a:latin typeface="Arial" panose="020B0604020202020204" pitchFamily="34" charset="0"/>
              </a:rPr>
              <a:pPr eaLnBrk="1" hangingPunct="1"/>
              <a:t>17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E4BCBB8-2BC2-4124-8871-EF0A97339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795662E-35CC-4D03-A61E-602A16CDF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1AF3588-A804-4599-A6F2-E58DEEEB9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097D7D-B8DC-4F27-B3D4-E682F4A34F53}" type="slidenum">
              <a:rPr lang="ar-SA" altLang="es-PE">
                <a:latin typeface="Arial" panose="020B0604020202020204" pitchFamily="34" charset="0"/>
              </a:rPr>
              <a:pPr eaLnBrk="1" hangingPunct="1"/>
              <a:t>18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5EEA495-A8DA-4F26-A6FF-F074CC7F1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9F1F8F2-2CB1-4FA6-8FE9-B8CDF058C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B433F18-CBE3-41DF-88B0-18A1ACCBF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7CA84-D265-4EBC-96B9-43E35F417C30}" type="slidenum">
              <a:rPr lang="ar-SA" altLang="es-PE">
                <a:latin typeface="Arial" panose="020B0604020202020204" pitchFamily="34" charset="0"/>
              </a:rPr>
              <a:pPr eaLnBrk="1" hangingPunct="1"/>
              <a:t>19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EAB5CF-7084-4F04-B661-50E264FB9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8CAA6A3-CA42-49A1-A75C-C83CDEE07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C8FE1E4-E997-41A8-A79C-70949814E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4E8C77-F7AC-4125-861B-CDA9F485659E}" type="slidenum">
              <a:rPr lang="ar-SA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D0D1FEA-7CB3-44FC-A584-8223A33FD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1278E26-88D1-46BF-AE90-3352ABB73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082C90A-281A-4A72-9B65-7900DF286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689ED5-299B-4C46-9DC9-A3B4894E5D62}" type="slidenum">
              <a:rPr lang="ar-SA" altLang="es-PE">
                <a:latin typeface="Arial" panose="020B0604020202020204" pitchFamily="34" charset="0"/>
              </a:rPr>
              <a:pPr eaLnBrk="1" hangingPunct="1"/>
              <a:t>21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2ED37C2-FFD5-4084-B582-33FC6413A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F523F11-A743-4D93-A519-442D6EDAF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8F895D8-6B21-42F7-B967-0DD5DCF33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329AD0-A38A-4D41-B445-3C11D1C318BF}" type="slidenum">
              <a:rPr lang="ar-SA" altLang="es-PE">
                <a:latin typeface="Arial" panose="020B0604020202020204" pitchFamily="34" charset="0"/>
              </a:rPr>
              <a:pPr eaLnBrk="1" hangingPunct="1"/>
              <a:t>22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0BA6907-8F01-469F-B38F-1236B8012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B9BF715-31D1-4B87-AA37-145BB84FB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D0C1A97-017D-433B-B197-43A66DF59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231CC5-06EE-46F9-845E-104CA744FC18}" type="slidenum">
              <a:rPr lang="ar-SA" altLang="es-PE">
                <a:latin typeface="Arial" panose="020B0604020202020204" pitchFamily="34" charset="0"/>
              </a:rPr>
              <a:pPr eaLnBrk="1" hangingPunct="1"/>
              <a:t>23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7EFB7B3-24D4-42A3-AF98-51AE6D533C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33E0116-8FD0-4D97-83CE-761B28440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A7457DF-DA08-49AC-9147-B889035A2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005643-D5F1-426E-BD36-A0233ED0EB8A}" type="slidenum">
              <a:rPr lang="ar-SA" altLang="es-PE">
                <a:latin typeface="Arial" panose="020B0604020202020204" pitchFamily="34" charset="0"/>
              </a:rPr>
              <a:pPr eaLnBrk="1" hangingPunct="1"/>
              <a:t>7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960B1C1-B2FB-4CD2-AA72-465DACA9B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6A2C4D7-3F1F-470F-9411-0CF63D8A5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848A9FD-2CB3-43A7-B8D5-6E24A1711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214E02-039D-4954-858D-E4F87834B511}" type="slidenum">
              <a:rPr lang="ar-SA" altLang="es-PE">
                <a:latin typeface="Arial" panose="020B0604020202020204" pitchFamily="34" charset="0"/>
              </a:rPr>
              <a:pPr eaLnBrk="1" hangingPunct="1"/>
              <a:t>8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DF5EA1D-3499-476D-B20C-DB80E0A51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69C27C5-7465-4585-A904-515EFD1C8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47F1F3B-F4B2-4BD8-86E0-6AC360B27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BDE3D-3F7E-4757-97D3-2F8207CC2CB3}" type="slidenum">
              <a:rPr lang="ar-SA" altLang="es-PE">
                <a:latin typeface="Arial" panose="020B0604020202020204" pitchFamily="34" charset="0"/>
              </a:rPr>
              <a:pPr eaLnBrk="1" hangingPunct="1"/>
              <a:t>9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EA4BBCD-9BE5-40B7-94C5-D95D07E60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97D3B97-6744-4A51-BC42-44680192B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1B6B058-F4DA-4EB5-889D-C0D246984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D8500-6419-442D-9174-CCF9AC996ACA}" type="slidenum">
              <a:rPr lang="ar-SA" altLang="es-PE">
                <a:latin typeface="Arial" panose="020B0604020202020204" pitchFamily="34" charset="0"/>
              </a:rPr>
              <a:pPr eaLnBrk="1" hangingPunct="1"/>
              <a:t>10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D9D5663-CAAB-4390-9C4F-5E86AEDB2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F05BD90-6B9E-4B13-B0CF-C926A1510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7553826-B282-4AF1-8818-2183FE789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92784B-9414-49C2-95EA-43C17A89475C}" type="slidenum">
              <a:rPr lang="ar-SA" altLang="es-PE">
                <a:latin typeface="Arial" panose="020B0604020202020204" pitchFamily="34" charset="0"/>
              </a:rPr>
              <a:pPr eaLnBrk="1" hangingPunct="1"/>
              <a:t>12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0133017-3D91-4EB4-A136-BC5FE4A39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D85AE5E-A17B-4D0B-8887-B8B89BC0D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AC86592-A784-4907-8BDC-055210BC7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1DA4F0-92C7-4883-9165-2BE5D3C72031}" type="slidenum">
              <a:rPr lang="ar-SA" altLang="es-PE">
                <a:latin typeface="Arial" panose="020B0604020202020204" pitchFamily="34" charset="0"/>
              </a:rPr>
              <a:pPr eaLnBrk="1" hangingPunct="1"/>
              <a:t>13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35FE288-C379-4EC8-AC64-317103F52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87E4F95-7313-4101-B18A-90488141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28126EB-30E0-49D8-9A0D-194406004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937C7B-8C5B-4F25-B5A2-DE44B28EA578}" type="slidenum">
              <a:rPr lang="ar-SA" altLang="es-PE">
                <a:latin typeface="Arial" panose="020B0604020202020204" pitchFamily="34" charset="0"/>
              </a:rPr>
              <a:pPr eaLnBrk="1" hangingPunct="1"/>
              <a:t>14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6BCD7AE-FF8E-4910-80C5-AFFB818DA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6B5A4F0-D2B6-4C0A-8CA2-7A06B0F0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E4E5BB6-6B35-490E-AF50-FE480A711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65610" indent="-294465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77862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49006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20151" indent="-235572" defTabSz="943926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9129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62440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533585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04729" indent="-235572" defTabSz="9439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C30990-D704-4A0D-AB15-5E259CF7122C}" type="slidenum">
              <a:rPr lang="ar-SA" altLang="es-PE">
                <a:latin typeface="Arial" panose="020B0604020202020204" pitchFamily="34" charset="0"/>
              </a:rPr>
              <a:pPr eaLnBrk="1" hangingPunct="1"/>
              <a:t>15</a:t>
            </a:fld>
            <a:endParaRPr lang="en-US" altLang="es-PE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7D00D18-F0A9-4574-A149-185F64DD5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1696135-DC9F-459D-A5E3-8328E7683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0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41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75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40EA0A-0ACF-4CD3-B02E-49DB6C8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57395F-5EEE-4AF8-A5E2-6C752598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78715E-9A11-464F-A204-CBE06476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4048FF3-7884-4253-A931-6FB9FD9AFCF2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7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8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02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5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4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2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14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9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A75-9E31-4C7C-8C7A-B499700FBA89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3248-951A-4E55-B113-12D478D353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7278-3D27-4449-90B6-602C6059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141" y="1854502"/>
            <a:ext cx="7823718" cy="2899130"/>
          </a:xfrm>
        </p:spPr>
        <p:txBody>
          <a:bodyPr>
            <a:norm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Numérico I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IF-321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CD2E0-E0E1-4152-90ED-98E560D5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449" y="5245304"/>
            <a:ext cx="3088433" cy="574308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</a:p>
        </p:txBody>
      </p:sp>
    </p:spTree>
    <p:extLst>
      <p:ext uri="{BB962C8B-B14F-4D97-AF65-F5344CB8AC3E}">
        <p14:creationId xmlns:p14="http://schemas.microsoft.com/office/powerpoint/2010/main" val="2924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A4EE8907-EB78-4276-A524-3F06E156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616" y="444867"/>
            <a:ext cx="8185637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Solving Nonlinear Equations</a:t>
            </a:r>
            <a:endParaRPr lang="en-US" altLang="ar-S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3BF8851-3632-4446-987C-208E4B275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629" y="1845042"/>
            <a:ext cx="7529385" cy="354464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  <a:p>
            <a:pPr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  <a:p>
            <a:pPr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A5AA27F-5428-4A05-AF4B-091C824A6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Systems of Nonlinear Equations</a:t>
            </a:r>
          </a:p>
        </p:txBody>
      </p:sp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4671F292-4A8E-44C2-ADBC-DEFB1EF6E62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00325" y="1901825"/>
          <a:ext cx="441801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914400" progId="Equation.3">
                  <p:embed/>
                </p:oleObj>
              </mc:Choice>
              <mc:Fallback>
                <p:oleObj name="Equation" r:id="rId2" imgW="1422400" imgH="9144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4671F292-4A8E-44C2-ADBC-DEFB1EF6E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901825"/>
                        <a:ext cx="4418013" cy="284162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78038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>
            <a:extLst>
              <a:ext uri="{FF2B5EF4-FFF2-40B4-BE49-F238E27FC236}">
                <a16:creationId xmlns:a16="http://schemas.microsoft.com/office/drawing/2014/main" id="{D9F3EF03-CB27-4B73-8EFC-BA2C15D1D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233488"/>
            <a:ext cx="819626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the roots of a set of simultaneous nonlinear equations:</a:t>
            </a:r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DCF7C160-C2AD-4145-9A1C-FD6D217AC94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47031" y="5014912"/>
          <a:ext cx="58324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698500" progId="Equation.DSMT4">
                  <p:embed/>
                </p:oleObj>
              </mc:Choice>
              <mc:Fallback>
                <p:oleObj name="Equation" r:id="rId4" imgW="3340100" imgH="698500" progId="Equation.DSMT4">
                  <p:embed/>
                  <p:pic>
                    <p:nvPicPr>
                      <p:cNvPr id="10243" name="Object 5">
                        <a:extLst>
                          <a:ext uri="{FF2B5EF4-FFF2-40B4-BE49-F238E27FC236}">
                            <a16:creationId xmlns:a16="http://schemas.microsoft.com/office/drawing/2014/main" id="{DCF7C160-C2AD-4145-9A1C-FD6D217AC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31" y="5014912"/>
                        <a:ext cx="5832475" cy="1219200"/>
                      </a:xfrm>
                      <a:prstGeom prst="rect">
                        <a:avLst/>
                      </a:prstGeom>
                      <a:solidFill>
                        <a:srgbClr val="EAEAEA">
                          <a:alpha val="7097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2682DBC-7D37-48BB-A59D-24FF64106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438"/>
            <a:ext cx="8229600" cy="72707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Systems of Nonlinear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>
            <a:extLst>
              <a:ext uri="{FF2B5EF4-FFF2-40B4-BE49-F238E27FC236}">
                <a16:creationId xmlns:a16="http://schemas.microsoft.com/office/drawing/2014/main" id="{52EB04E8-7712-47F4-9703-EE8444A3E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ar-S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Systems of Linear Equations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B5A213B5-C69E-45E9-8A04-091668285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52373"/>
              </p:ext>
            </p:extLst>
          </p:nvPr>
        </p:nvGraphicFramePr>
        <p:xfrm>
          <a:off x="1255713" y="1290638"/>
          <a:ext cx="6164262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200" imgH="1587240" progId="Equation.3">
                  <p:embed/>
                </p:oleObj>
              </mc:Choice>
              <mc:Fallback>
                <p:oleObj name="Equation" r:id="rId3" imgW="2095200" imgH="158724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B5A213B5-C69E-45E9-8A04-091668285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1290638"/>
                        <a:ext cx="6164262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D9D7967C-D128-4F1F-975E-3F0B59AE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8048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 is Not Practical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ABB4EC8E-94F0-459B-9B8C-31E5DE656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5023"/>
              </p:ext>
            </p:extLst>
          </p:nvPr>
        </p:nvGraphicFramePr>
        <p:xfrm>
          <a:off x="858838" y="1303338"/>
          <a:ext cx="7424737" cy="46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25880" imgH="2539800" progId="Equation.3">
                  <p:embed/>
                </p:oleObj>
              </mc:Choice>
              <mc:Fallback>
                <p:oleObj name="Equation" r:id="rId3" imgW="4025880" imgH="2539800" progId="Equation.3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ABB4EC8E-94F0-459B-9B8C-31E5DE656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303338"/>
                        <a:ext cx="7424737" cy="468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36D8AA5C-50CB-40EA-9BE3-9C1AFE3B7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5898" y="400298"/>
            <a:ext cx="7886700" cy="1325563"/>
          </a:xfrm>
        </p:spPr>
        <p:txBody>
          <a:bodyPr/>
          <a:lstStyle/>
          <a:p>
            <a:pPr algn="just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Solving Systems of Linear Equations</a:t>
            </a:r>
            <a:endParaRPr lang="en-US" altLang="ar-S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09B40706-841F-40DE-A16C-9B9BB8448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253" y="2038476"/>
            <a:ext cx="7850187" cy="3421548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Gaussian Elimination</a:t>
            </a:r>
          </a:p>
          <a:p>
            <a:pPr algn="just"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 with Scaled Partial Pivoting</a:t>
            </a:r>
          </a:p>
          <a:p>
            <a:pPr marL="0" indent="0" algn="just" eaLnBrk="1" hangingPunct="1"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Tri-diagonal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45FB286F-68EE-43D6-87F0-91DF66FDE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085605"/>
          </a:xfrm>
        </p:spPr>
        <p:txBody>
          <a:bodyPr>
            <a:normAutofit fontScale="90000"/>
          </a:bodyPr>
          <a:lstStyle/>
          <a:p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Fitting: </a:t>
            </a:r>
            <a:b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curve fitting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68DE50DA-2D48-4C73-B0BE-2717D6144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670538"/>
            <a:ext cx="7886700" cy="4475285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data:</a:t>
            </a:r>
          </a:p>
          <a:p>
            <a:pPr algn="just"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curve that best fits the data. One choice is to find the curve so that the sum of the square of the error is minimized.</a:t>
            </a:r>
          </a:p>
        </p:txBody>
      </p:sp>
      <p:sp>
        <p:nvSpPr>
          <p:cNvPr id="4103" name="Line 4">
            <a:extLst>
              <a:ext uri="{FF2B5EF4-FFF2-40B4-BE49-F238E27FC236}">
                <a16:creationId xmlns:a16="http://schemas.microsoft.com/office/drawing/2014/main" id="{7B2DAEE1-746F-47D1-A767-67D01F7D7A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4" name="Line 5">
            <a:extLst>
              <a:ext uri="{FF2B5EF4-FFF2-40B4-BE49-F238E27FC236}">
                <a16:creationId xmlns:a16="http://schemas.microsoft.com/office/drawing/2014/main" id="{A0030107-BC2E-4D97-BEB9-BDDD064F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Line 6">
            <a:extLst>
              <a:ext uri="{FF2B5EF4-FFF2-40B4-BE49-F238E27FC236}">
                <a16:creationId xmlns:a16="http://schemas.microsoft.com/office/drawing/2014/main" id="{AA7FEB66-CB79-493C-B337-D6608F6E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971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7">
            <a:extLst>
              <a:ext uri="{FF2B5EF4-FFF2-40B4-BE49-F238E27FC236}">
                <a16:creationId xmlns:a16="http://schemas.microsoft.com/office/drawing/2014/main" id="{E5F33E5D-C19B-4647-9109-F3745F4C6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667000"/>
          <a:ext cx="3276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94694" imgH="2677268" progId="Word.Document.8">
                  <p:embed/>
                </p:oleObj>
              </mc:Choice>
              <mc:Fallback>
                <p:oleObj name="Document" r:id="rId3" imgW="5094694" imgH="2677268" progId="Word.Document.8">
                  <p:embed/>
                  <p:pic>
                    <p:nvPicPr>
                      <p:cNvPr id="4098" name="Object 7">
                        <a:extLst>
                          <a:ext uri="{FF2B5EF4-FFF2-40B4-BE49-F238E27FC236}">
                            <a16:creationId xmlns:a16="http://schemas.microsoft.com/office/drawing/2014/main" id="{E5F33E5D-C19B-4647-9109-F3745F4C6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3276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Line 8">
            <a:extLst>
              <a:ext uri="{FF2B5EF4-FFF2-40B4-BE49-F238E27FC236}">
                <a16:creationId xmlns:a16="http://schemas.microsoft.com/office/drawing/2014/main" id="{9336FABC-2B9D-4CA5-B769-3DB79387B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Line 9">
            <a:extLst>
              <a:ext uri="{FF2B5EF4-FFF2-40B4-BE49-F238E27FC236}">
                <a16:creationId xmlns:a16="http://schemas.microsoft.com/office/drawing/2014/main" id="{B0C86314-00D1-4A2F-BF59-E49C0DEF6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8" name="Line 10">
            <a:extLst>
              <a:ext uri="{FF2B5EF4-FFF2-40B4-BE49-F238E27FC236}">
                <a16:creationId xmlns:a16="http://schemas.microsoft.com/office/drawing/2014/main" id="{AE7D87A7-BBD6-45C8-A247-96281A5A2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9" name="Line 11">
            <a:extLst>
              <a:ext uri="{FF2B5EF4-FFF2-40B4-BE49-F238E27FC236}">
                <a16:creationId xmlns:a16="http://schemas.microsoft.com/office/drawing/2014/main" id="{2B19F154-9167-42F4-B9AE-E7432975B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0" name="Oval 12">
            <a:extLst>
              <a:ext uri="{FF2B5EF4-FFF2-40B4-BE49-F238E27FC236}">
                <a16:creationId xmlns:a16="http://schemas.microsoft.com/office/drawing/2014/main" id="{37BD0334-8362-40DB-B88A-F0280913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1" name="Oval 13">
            <a:extLst>
              <a:ext uri="{FF2B5EF4-FFF2-40B4-BE49-F238E27FC236}">
                <a16:creationId xmlns:a16="http://schemas.microsoft.com/office/drawing/2014/main" id="{30D1FBD5-34F9-4B34-BFF5-FEC1D2D7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2" name="Oval 14">
            <a:extLst>
              <a:ext uri="{FF2B5EF4-FFF2-40B4-BE49-F238E27FC236}">
                <a16:creationId xmlns:a16="http://schemas.microsoft.com/office/drawing/2014/main" id="{C978D34D-E80A-4D92-AE48-250F60D1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Line 15">
            <a:extLst>
              <a:ext uri="{FF2B5EF4-FFF2-40B4-BE49-F238E27FC236}">
                <a16:creationId xmlns:a16="http://schemas.microsoft.com/office/drawing/2014/main" id="{415CBB4B-1C3E-4F46-8EC4-BC8A14BBC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2098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 uiExpand="1" build="p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>
            <a:extLst>
              <a:ext uri="{FF2B5EF4-FFF2-40B4-BE49-F238E27FC236}">
                <a16:creationId xmlns:a16="http://schemas.microsoft.com/office/drawing/2014/main" id="{121484EF-C75B-4C40-AD06-6930B0A41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858" y="12773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ar-SA">
                <a:latin typeface="Times New Roman" panose="02020603050405020304" pitchFamily="18" charset="0"/>
                <a:cs typeface="Times New Roman" panose="02020603050405020304" pitchFamily="18" charset="0"/>
              </a:rPr>
              <a:t>2. Interpolation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4ADD984B-8046-4E34-90A6-B970395CB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2274" y="1438761"/>
            <a:ext cx="7886700" cy="4522421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data:</a:t>
            </a:r>
          </a:p>
          <a:p>
            <a:pPr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polynomial </a:t>
            </a:r>
            <a:r>
              <a:rPr lang="en-US" altLang="ar-S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</a:t>
            </a:r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graph passes through all tabulated points.</a:t>
            </a:r>
            <a:r>
              <a:rPr lang="en-US" altLang="ar-S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8" name="Line 4">
            <a:extLst>
              <a:ext uri="{FF2B5EF4-FFF2-40B4-BE49-F238E27FC236}">
                <a16:creationId xmlns:a16="http://schemas.microsoft.com/office/drawing/2014/main" id="{F5597108-B461-419F-BFE1-B9077AE78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2824" y="2280137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9" name="Line 5">
            <a:extLst>
              <a:ext uri="{FF2B5EF4-FFF2-40B4-BE49-F238E27FC236}">
                <a16:creationId xmlns:a16="http://schemas.microsoft.com/office/drawing/2014/main" id="{5F19DAF7-A85D-42EB-9AFF-0678DF5DF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824" y="3042137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0" name="Line 6">
            <a:extLst>
              <a:ext uri="{FF2B5EF4-FFF2-40B4-BE49-F238E27FC236}">
                <a16:creationId xmlns:a16="http://schemas.microsoft.com/office/drawing/2014/main" id="{F35E3053-A74E-4B43-A6AF-683EACF0D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824" y="2584937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2" name="Object 7">
            <a:extLst>
              <a:ext uri="{FF2B5EF4-FFF2-40B4-BE49-F238E27FC236}">
                <a16:creationId xmlns:a16="http://schemas.microsoft.com/office/drawing/2014/main" id="{7812BF77-087A-4F2E-9137-F21CB64F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79315"/>
              </p:ext>
            </p:extLst>
          </p:nvPr>
        </p:nvGraphicFramePr>
        <p:xfrm>
          <a:off x="1192824" y="2283312"/>
          <a:ext cx="27860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91790" imgH="2679786" progId="Word.Document.8">
                  <p:embed/>
                </p:oleObj>
              </mc:Choice>
              <mc:Fallback>
                <p:oleObj name="Document" r:id="rId3" imgW="5091790" imgH="2679786" progId="Word.Document.8">
                  <p:embed/>
                  <p:pic>
                    <p:nvPicPr>
                      <p:cNvPr id="5122" name="Object 7">
                        <a:extLst>
                          <a:ext uri="{FF2B5EF4-FFF2-40B4-BE49-F238E27FC236}">
                            <a16:creationId xmlns:a16="http://schemas.microsoft.com/office/drawing/2014/main" id="{7812BF77-087A-4F2E-9137-F21CB64FC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824" y="2283312"/>
                        <a:ext cx="278606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Line 8">
            <a:extLst>
              <a:ext uri="{FF2B5EF4-FFF2-40B4-BE49-F238E27FC236}">
                <a16:creationId xmlns:a16="http://schemas.microsoft.com/office/drawing/2014/main" id="{DBAB40AD-56C0-4169-BBC3-64877AB0B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024" y="22801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2" name="Line 9">
            <a:extLst>
              <a:ext uri="{FF2B5EF4-FFF2-40B4-BE49-F238E27FC236}">
                <a16:creationId xmlns:a16="http://schemas.microsoft.com/office/drawing/2014/main" id="{5A48657C-C0D1-4B31-BF37-C5FEAAC02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824" y="22801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3" name="Object 10">
            <a:extLst>
              <a:ext uri="{FF2B5EF4-FFF2-40B4-BE49-F238E27FC236}">
                <a16:creationId xmlns:a16="http://schemas.microsoft.com/office/drawing/2014/main" id="{056459CD-57C5-4428-9424-CF56CE395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866442"/>
              </p:ext>
            </p:extLst>
          </p:nvPr>
        </p:nvGraphicFramePr>
        <p:xfrm>
          <a:off x="1345224" y="4947137"/>
          <a:ext cx="6705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228600" progId="Equation.3">
                  <p:embed/>
                </p:oleObj>
              </mc:Choice>
              <mc:Fallback>
                <p:oleObj name="Equation" r:id="rId5" imgW="1942920" imgH="228600" progId="Equation.3">
                  <p:embed/>
                  <p:pic>
                    <p:nvPicPr>
                      <p:cNvPr id="5123" name="Object 10">
                        <a:extLst>
                          <a:ext uri="{FF2B5EF4-FFF2-40B4-BE49-F238E27FC236}">
                            <a16:creationId xmlns:a16="http://schemas.microsoft.com/office/drawing/2014/main" id="{056459CD-57C5-4428-9424-CF56CE395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4947137"/>
                        <a:ext cx="6705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Line 11">
            <a:extLst>
              <a:ext uri="{FF2B5EF4-FFF2-40B4-BE49-F238E27FC236}">
                <a16:creationId xmlns:a16="http://schemas.microsoft.com/office/drawing/2014/main" id="{FEF75F5D-F170-467B-9CD0-0AD15416C1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8624" y="1670537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4" name="Line 12">
            <a:extLst>
              <a:ext uri="{FF2B5EF4-FFF2-40B4-BE49-F238E27FC236}">
                <a16:creationId xmlns:a16="http://schemas.microsoft.com/office/drawing/2014/main" id="{2F5477F8-123E-44DE-BE9B-E12E064E1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824" y="3346937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5" name="Oval 13">
            <a:extLst>
              <a:ext uri="{FF2B5EF4-FFF2-40B4-BE49-F238E27FC236}">
                <a16:creationId xmlns:a16="http://schemas.microsoft.com/office/drawing/2014/main" id="{867C8E86-55DE-4935-8294-1B6D6A15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24" y="31183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6" name="Oval 14">
            <a:extLst>
              <a:ext uri="{FF2B5EF4-FFF2-40B4-BE49-F238E27FC236}">
                <a16:creationId xmlns:a16="http://schemas.microsoft.com/office/drawing/2014/main" id="{0E3FF537-4C0E-42C4-832D-E2890AB1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424" y="22801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7" name="Oval 15">
            <a:extLst>
              <a:ext uri="{FF2B5EF4-FFF2-40B4-BE49-F238E27FC236}">
                <a16:creationId xmlns:a16="http://schemas.microsoft.com/office/drawing/2014/main" id="{FE56DB2D-C7D2-45F8-997B-7FEA2735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824" y="18991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8" name="Freeform 16">
            <a:extLst>
              <a:ext uri="{FF2B5EF4-FFF2-40B4-BE49-F238E27FC236}">
                <a16:creationId xmlns:a16="http://schemas.microsoft.com/office/drawing/2014/main" id="{E38BC7E9-BBC5-4BE7-B9D7-C78894FD866C}"/>
              </a:ext>
            </a:extLst>
          </p:cNvPr>
          <p:cNvSpPr>
            <a:spLocks/>
          </p:cNvSpPr>
          <p:nvPr/>
        </p:nvSpPr>
        <p:spPr bwMode="auto">
          <a:xfrm>
            <a:off x="5688624" y="1899137"/>
            <a:ext cx="2209800" cy="1295400"/>
          </a:xfrm>
          <a:custGeom>
            <a:avLst/>
            <a:gdLst>
              <a:gd name="T0" fmla="*/ 0 w 1392"/>
              <a:gd name="T1" fmla="*/ 2147483647 h 816"/>
              <a:gd name="T2" fmla="*/ 2147483647 w 1392"/>
              <a:gd name="T3" fmla="*/ 2147483647 h 816"/>
              <a:gd name="T4" fmla="*/ 2147483647 w 1392"/>
              <a:gd name="T5" fmla="*/ 2147483647 h 816"/>
              <a:gd name="T6" fmla="*/ 2147483647 w 1392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816"/>
              <a:gd name="T14" fmla="*/ 1392 w 139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816">
                <a:moveTo>
                  <a:pt x="0" y="816"/>
                </a:moveTo>
                <a:cubicBezTo>
                  <a:pt x="132" y="616"/>
                  <a:pt x="264" y="416"/>
                  <a:pt x="432" y="288"/>
                </a:cubicBezTo>
                <a:cubicBezTo>
                  <a:pt x="600" y="160"/>
                  <a:pt x="848" y="96"/>
                  <a:pt x="1008" y="48"/>
                </a:cubicBezTo>
                <a:cubicBezTo>
                  <a:pt x="1168" y="0"/>
                  <a:pt x="1280" y="0"/>
                  <a:pt x="1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 build="p" animBg="1"/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2BDF003A-A91D-4451-9C63-AD3137805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Curve Fitting and Interpolation  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9CE1616-DB39-492D-8A16-1ABCBBCC0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2153849"/>
            <a:ext cx="7624518" cy="3606189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</a:t>
            </a:r>
          </a:p>
          <a:p>
            <a:pPr lvl="1" eaLnBrk="1" hangingPunct="1">
              <a:buFontTx/>
              <a:buChar char="o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 eaLnBrk="1" hangingPunct="1">
              <a:buFontTx/>
              <a:buChar char="o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Least Squares Problems</a:t>
            </a:r>
          </a:p>
          <a:p>
            <a:pPr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pPr lvl="1" eaLnBrk="1" hangingPunct="1">
              <a:buFontTx/>
              <a:buChar char="o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Polynomial Interpolation</a:t>
            </a:r>
          </a:p>
          <a:p>
            <a:pPr lvl="1" eaLnBrk="1" hangingPunct="1">
              <a:buFontTx/>
              <a:buChar char="o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Interpolation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887A29F4-C9EE-4E8A-8842-E579ABC28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066" y="37391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ED7E46E-C004-4A47-A96F-468005A74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834417"/>
            <a:ext cx="7886700" cy="4351338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can be integrated analytically:</a:t>
            </a:r>
            <a:endParaRPr lang="en-US" altLang="ar-S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DCE422F9-4DFE-4CA3-9A36-ADD73552F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40988"/>
              </p:ext>
            </p:extLst>
          </p:nvPr>
        </p:nvGraphicFramePr>
        <p:xfrm>
          <a:off x="937297" y="2833199"/>
          <a:ext cx="723423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71800" imgH="1193760" progId="Equation.3">
                  <p:embed/>
                </p:oleObj>
              </mc:Choice>
              <mc:Fallback>
                <p:oleObj name="Equation" r:id="rId3" imgW="2971800" imgH="119376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DCE422F9-4DFE-4CA3-9A36-ADD73552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97" y="2833199"/>
                        <a:ext cx="723423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4C6848B2-531A-4A3E-A94C-683152076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754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Numerical Integration</a:t>
            </a:r>
            <a:endParaRPr lang="en-US" altLang="ar-S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37DCF4B2-5A9A-48A3-B822-805C0C1A3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60404"/>
            <a:ext cx="7850187" cy="4111625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o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 Method.</a:t>
            </a:r>
          </a:p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Simpson Method.</a:t>
            </a:r>
          </a:p>
          <a:p>
            <a:pPr marL="0" indent="0" eaLnBrk="1" hangingPunct="1"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Romberg Method.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Quadrature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3B956B-7FF9-4D7B-8F45-8278A80F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8" y="573863"/>
            <a:ext cx="8522804" cy="551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AA2EF077-C7F0-4BC0-BA0A-2DC1F821C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586"/>
            <a:ext cx="7543800" cy="1230701"/>
          </a:xfrm>
        </p:spPr>
        <p:txBody>
          <a:bodyPr>
            <a:normAutofit/>
          </a:bodyPr>
          <a:lstStyle/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56942-8F6F-4BAB-BF18-9FBCA898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538287"/>
            <a:ext cx="76866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22FB7684-DCB0-45E2-B4E5-13CD29A9E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ar-S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Ordinary Differential Equations (EDO)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30EC3EF2-A622-4F8E-8BEA-5360D8DA6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39155"/>
              </p:ext>
            </p:extLst>
          </p:nvPr>
        </p:nvGraphicFramePr>
        <p:xfrm>
          <a:off x="680305" y="1764320"/>
          <a:ext cx="7118350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574640" progId="Equation.3">
                  <p:embed/>
                </p:oleObj>
              </mc:Choice>
              <mc:Fallback>
                <p:oleObj name="Equation" r:id="rId3" imgW="2679480" imgH="1574640" progId="Equation.3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30EC3EF2-A622-4F8E-8BEA-5360D8DA6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05" y="1764320"/>
                        <a:ext cx="7118350" cy="41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07B74A9C-E36C-4411-9D67-77A269D9E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Partial Differential Equations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814C972-3C2D-4C9E-A6A4-F746B801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SA"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Equations are more difficult to solve than ordinary differential equations: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7A599928-415F-4461-9787-6E3244810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272729"/>
              </p:ext>
            </p:extLst>
          </p:nvPr>
        </p:nvGraphicFramePr>
        <p:xfrm>
          <a:off x="1015190" y="3003648"/>
          <a:ext cx="67341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685800" progId="Equation.3">
                  <p:embed/>
                </p:oleObj>
              </mc:Choice>
              <mc:Fallback>
                <p:oleObj name="Equation" r:id="rId3" imgW="2158920" imgH="6858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7A599928-415F-4461-9787-6E3244810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190" y="3003648"/>
                        <a:ext cx="67341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B7811BA3-E6D8-49B6-914A-D4D9A06DE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032" y="19807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055694CA-1539-493F-8AE8-097EA1C66F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032" y="1412632"/>
            <a:ext cx="3352800" cy="475077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FF0066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Algorithms that are used to obtain numerical solution of a mathematical problem.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them when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 analytical solution exists or it is difficult to obtain it.</a:t>
            </a:r>
            <a:endParaRPr lang="en-U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C1050A19-E9FC-48E9-89C3-ACAB0F1B18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77053" y="1904999"/>
            <a:ext cx="4876800" cy="4258409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FF0066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Nonlinear Equations</a:t>
            </a:r>
          </a:p>
          <a:p>
            <a:pPr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Linear Equations</a:t>
            </a:r>
          </a:p>
          <a:p>
            <a:pPr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Fitting 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</a:t>
            </a:r>
          </a:p>
          <a:p>
            <a:pPr lvl="1"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pPr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</a:p>
          <a:p>
            <a:pPr eaLnBrk="1" hangingPunct="1"/>
            <a:r>
              <a:rPr lang="en-US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 </a:t>
            </a:r>
          </a:p>
          <a:p>
            <a:pPr eaLnBrk="1" hangingPunct="1"/>
            <a:r>
              <a:rPr lang="en-US" altLang="es-P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Ordinary Differential Equations</a:t>
            </a:r>
          </a:p>
        </p:txBody>
      </p:sp>
      <p:sp>
        <p:nvSpPr>
          <p:cNvPr id="49159" name="Text Box 5">
            <a:extLst>
              <a:ext uri="{FF2B5EF4-FFF2-40B4-BE49-F238E27FC236}">
                <a16:creationId xmlns:a16="http://schemas.microsoft.com/office/drawing/2014/main" id="{F53C89EA-F9D2-42B0-95BE-4FCD5312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469" y="1412632"/>
            <a:ext cx="4876800" cy="52322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s-PE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in the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96DE-8470-4B86-9901-C0453DD5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41" y="145325"/>
            <a:ext cx="7886700" cy="815728"/>
          </a:xfrm>
        </p:spPr>
        <p:txBody>
          <a:bodyPr>
            <a:normAutofit/>
          </a:bodyPr>
          <a:lstStyle/>
          <a:p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207DF-A828-4EBF-804C-A7944FDB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4" y="1115026"/>
            <a:ext cx="3744078" cy="5162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9A360-E526-4CA1-994F-A27FA25F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9" y="1115026"/>
            <a:ext cx="4269888" cy="51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96DE-8470-4B86-9901-C0453DD5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41" y="145325"/>
            <a:ext cx="7886700" cy="786665"/>
          </a:xfrm>
        </p:spPr>
        <p:txBody>
          <a:bodyPr>
            <a:normAutofit/>
          </a:bodyPr>
          <a:lstStyle/>
          <a:p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86E99-B6C3-41D4-B788-A0AEABD8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1" y="1174586"/>
            <a:ext cx="4062718" cy="5076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62C15-B703-4D57-9E51-3E26CDDC4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19" y="1171691"/>
            <a:ext cx="4320786" cy="50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81A1-AF72-4C15-ADB3-76A9CBB2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95522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D36C-2D95-487E-97A9-93638F500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376" y="3187149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los 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Sanchez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5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8438E307-89CA-4B03-803C-725D0B7EFD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065" y="559655"/>
            <a:ext cx="7772400" cy="1453783"/>
          </a:xfrm>
        </p:spPr>
        <p:txBody>
          <a:bodyPr>
            <a:noAutofit/>
          </a:bodyPr>
          <a:lstStyle/>
          <a:p>
            <a:pPr eaLnBrk="1" hangingPunct="1"/>
            <a:br>
              <a:rPr lang="en-US" altLang="es-P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4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Numerical Methods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702B035-A13C-48CB-A0E4-8B9BE00D3D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06719" y="2830635"/>
            <a:ext cx="7376746" cy="1926004"/>
          </a:xfrm>
        </p:spPr>
        <p:txBody>
          <a:bodyPr>
            <a:normAutofit/>
          </a:bodyPr>
          <a:lstStyle/>
          <a:p>
            <a:pPr algn="l" eaLnBrk="1" hangingPunct="1">
              <a:buFont typeface="Wingdings" pitchFamily="2" charset="2"/>
              <a:buChar char="p"/>
            </a:pP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</a:t>
            </a:r>
            <a:r>
              <a:rPr lang="en-US" altLang="es-PE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</a:t>
            </a: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do we need them?</a:t>
            </a:r>
          </a:p>
          <a:p>
            <a:pPr algn="l" eaLnBrk="1" hangingPunct="1">
              <a:buFont typeface="Wingdings" pitchFamily="2" charset="2"/>
              <a:buChar char="p"/>
            </a:pPr>
            <a:r>
              <a:rPr lang="en-US" alt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Topics covered in this course.</a:t>
            </a:r>
          </a:p>
          <a:p>
            <a:pPr algn="l" eaLnBrk="1" hangingPunct="1"/>
            <a:endParaRPr lang="en-U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BB6A2434-F432-4960-AE9D-FF4053535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442" y="28599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</a:t>
            </a:r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801FC95-A877-40F5-890A-6BBCD66EC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77988"/>
            <a:ext cx="7850187" cy="1548789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Algorithms that are used to obtain numerical solutions of a mathematical problem.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FD6AD-A3FC-4178-A97A-AD8D970EAE87}"/>
              </a:ext>
            </a:extLst>
          </p:cNvPr>
          <p:cNvSpPr txBox="1"/>
          <p:nvPr/>
        </p:nvSpPr>
        <p:spPr>
          <a:xfrm>
            <a:off x="647700" y="3552092"/>
            <a:ext cx="7886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them?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No analytical solution exists,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An analytical solution is difficult to obtain or not practical.</a:t>
            </a:r>
            <a:endParaRPr lang="en-US" alt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2C3545A8-F0EC-4634-B47A-986F6FDD3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the Course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1C1C50E7-C71F-47E7-9370-A65A4AA657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30725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FF0066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Error, Taylor Theorem</a:t>
            </a:r>
          </a:p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nonlinear Equations</a:t>
            </a:r>
          </a:p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a System of nonlinear Equations</a:t>
            </a:r>
          </a:p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linear Equations.</a:t>
            </a:r>
          </a:p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curve fitting</a:t>
            </a:r>
          </a:p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44038" name="Rectangle 4">
            <a:extLst>
              <a:ext uri="{FF2B5EF4-FFF2-40B4-BE49-F238E27FC236}">
                <a16:creationId xmlns:a16="http://schemas.microsoft.com/office/drawing/2014/main" id="{3150D452-4C8A-4E6C-8CC1-A16497BB345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9788" y="1600200"/>
            <a:ext cx="4037012" cy="4530725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FF0066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</a:p>
          <a:p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</a:t>
            </a:r>
          </a:p>
          <a:p>
            <a:pPr eaLnBrk="1" hangingPunct="1"/>
            <a:r>
              <a:rPr lang="en-U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ordinary </a:t>
            </a:r>
            <a:r>
              <a:rPr lang="en-US" altLang="es-P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</a:t>
            </a:r>
          </a:p>
          <a:p>
            <a:pPr eaLnBrk="1" hangingPunct="1"/>
            <a:r>
              <a:rPr lang="en-US" altLang="es-P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Partial differential equations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C90E4C3D-2879-4EEC-93E3-B7EA00A9D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Nonlinear Equations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4E2AB23B-C5AE-42F6-8828-C33B12DF2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737705"/>
            <a:ext cx="7886700" cy="4487252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simple equations can be solved analytically: </a:t>
            </a:r>
          </a:p>
          <a:p>
            <a:pPr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ar-S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ar-S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other equations have no analytical solution: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D72C0C7-507A-4B84-830A-48BB5916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77994"/>
              </p:ext>
            </p:extLst>
          </p:nvPr>
        </p:nvGraphicFramePr>
        <p:xfrm>
          <a:off x="867755" y="2362076"/>
          <a:ext cx="75025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3200" imgH="990360" progId="Equation.3">
                  <p:embed/>
                </p:oleObj>
              </mc:Choice>
              <mc:Fallback>
                <p:oleObj name="Equation" r:id="rId3" imgW="2743200" imgH="99036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D72C0C7-507A-4B84-830A-48BB59166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755" y="2362076"/>
                        <a:ext cx="750252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:a16="http://schemas.microsoft.com/office/drawing/2014/main" id="{CACF3794-B610-4C5F-8075-915AD4DB1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61923"/>
              </p:ext>
            </p:extLst>
          </p:nvPr>
        </p:nvGraphicFramePr>
        <p:xfrm>
          <a:off x="873125" y="4985725"/>
          <a:ext cx="7508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36760" imgH="507960" progId="Equation.3">
                  <p:embed/>
                </p:oleObj>
              </mc:Choice>
              <mc:Fallback>
                <p:oleObj name="Equation" r:id="rId5" imgW="2336760" imgH="507960" progId="Equation.3">
                  <p:embed/>
                  <p:pic>
                    <p:nvPicPr>
                      <p:cNvPr id="1027" name="Object 5">
                        <a:extLst>
                          <a:ext uri="{FF2B5EF4-FFF2-40B4-BE49-F238E27FC236}">
                            <a16:creationId xmlns:a16="http://schemas.microsoft.com/office/drawing/2014/main" id="{CACF3794-B610-4C5F-8075-915AD4DB1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985725"/>
                        <a:ext cx="7508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</TotalTime>
  <Words>440</Words>
  <Application>Microsoft Office PowerPoint</Application>
  <PresentationFormat>Presentación en pantalla (4:3)</PresentationFormat>
  <Paragraphs>123</Paragraphs>
  <Slides>23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Document</vt:lpstr>
      <vt:lpstr>Calculo Numérico I IF-321 </vt:lpstr>
      <vt:lpstr>Presentación de PowerPoint</vt:lpstr>
      <vt:lpstr>Bibliografía:</vt:lpstr>
      <vt:lpstr>Bibliografía:</vt:lpstr>
      <vt:lpstr>Clase 1</vt:lpstr>
      <vt:lpstr> Introduction to Numerical Methods</vt:lpstr>
      <vt:lpstr>Numerical Methods</vt:lpstr>
      <vt:lpstr>Outlines of the Course</vt:lpstr>
      <vt:lpstr>Solution of Nonlinear Equations</vt:lpstr>
      <vt:lpstr>Methods for Solving Nonlinear Equations</vt:lpstr>
      <vt:lpstr>Systems of Nonlinear Equations</vt:lpstr>
      <vt:lpstr>Solution of Systems of Linear Equations</vt:lpstr>
      <vt:lpstr>Cramer’s Rule is Not Practical</vt:lpstr>
      <vt:lpstr>Methods for Solving Systems of Linear Equations</vt:lpstr>
      <vt:lpstr>Curve Fitting:  1. Least Squares curve fitting</vt:lpstr>
      <vt:lpstr>2. Interpolation</vt:lpstr>
      <vt:lpstr>Methods for Curve Fitting and Interpolation  </vt:lpstr>
      <vt:lpstr>Integration</vt:lpstr>
      <vt:lpstr>Methods for Numerical Integration</vt:lpstr>
      <vt:lpstr>Numerical Differentiation</vt:lpstr>
      <vt:lpstr>Solution of Ordinary Differential Equations (EDO)</vt:lpstr>
      <vt:lpstr>Solution of Partial Differential Equations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creator>Luis Alberto Sanchez Rodas</dc:creator>
  <cp:lastModifiedBy>Luis Alberto Sanchez Rodas</cp:lastModifiedBy>
  <cp:revision>4</cp:revision>
  <cp:lastPrinted>2018-08-24T15:54:42Z</cp:lastPrinted>
  <dcterms:created xsi:type="dcterms:W3CDTF">2018-08-23T23:30:21Z</dcterms:created>
  <dcterms:modified xsi:type="dcterms:W3CDTF">2021-04-14T18:57:36Z</dcterms:modified>
</cp:coreProperties>
</file>