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7" r:id="rId9"/>
    <p:sldId id="268"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9C29D-F043-415D-ACFC-113C2D8C72F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68457CF-B94A-434B-87D6-73E4D1FCCE46}">
      <dgm:prSet/>
      <dgm:spPr/>
      <dgm:t>
        <a:bodyPr/>
        <a:lstStyle/>
        <a:p>
          <a:r>
            <a:rPr lang="en-AU"/>
            <a:t>Should you start a business form scratch or simply buy a franchise? If you opt to NOT start a business from scratch and choose a franchise; </a:t>
          </a:r>
          <a:endParaRPr lang="en-US"/>
        </a:p>
      </dgm:t>
    </dgm:pt>
    <dgm:pt modelId="{E5A89DDE-C6CA-4251-86CF-705A07D7E4A7}" type="parTrans" cxnId="{12FF5BDE-5072-471D-8BEB-D09D7D06DC49}">
      <dgm:prSet/>
      <dgm:spPr/>
      <dgm:t>
        <a:bodyPr/>
        <a:lstStyle/>
        <a:p>
          <a:endParaRPr lang="en-US"/>
        </a:p>
      </dgm:t>
    </dgm:pt>
    <dgm:pt modelId="{4AF188FF-1ED8-4544-9F16-21C34395951A}" type="sibTrans" cxnId="{12FF5BDE-5072-471D-8BEB-D09D7D06DC49}">
      <dgm:prSet/>
      <dgm:spPr/>
      <dgm:t>
        <a:bodyPr/>
        <a:lstStyle/>
        <a:p>
          <a:endParaRPr lang="en-US"/>
        </a:p>
      </dgm:t>
    </dgm:pt>
    <dgm:pt modelId="{4D797C61-390A-43DE-9E34-979672B29104}">
      <dgm:prSet/>
      <dgm:spPr/>
      <dgm:t>
        <a:bodyPr/>
        <a:lstStyle/>
        <a:p>
          <a:r>
            <a:rPr lang="en-AU"/>
            <a:t>What’s involved?</a:t>
          </a:r>
          <a:endParaRPr lang="en-US"/>
        </a:p>
      </dgm:t>
    </dgm:pt>
    <dgm:pt modelId="{F380E7CC-B286-455A-A52D-B26D77FDB783}" type="parTrans" cxnId="{5507C131-1598-4350-ADEC-F7D7ABBA3532}">
      <dgm:prSet/>
      <dgm:spPr/>
      <dgm:t>
        <a:bodyPr/>
        <a:lstStyle/>
        <a:p>
          <a:endParaRPr lang="en-US"/>
        </a:p>
      </dgm:t>
    </dgm:pt>
    <dgm:pt modelId="{0B5ECA9F-EB1A-492C-AF15-E2E79DEA30E7}" type="sibTrans" cxnId="{5507C131-1598-4350-ADEC-F7D7ABBA3532}">
      <dgm:prSet/>
      <dgm:spPr/>
      <dgm:t>
        <a:bodyPr/>
        <a:lstStyle/>
        <a:p>
          <a:endParaRPr lang="en-US"/>
        </a:p>
      </dgm:t>
    </dgm:pt>
    <dgm:pt modelId="{01B6D540-A71A-4976-A560-0F7F8BA32369}">
      <dgm:prSet/>
      <dgm:spPr/>
      <dgm:t>
        <a:bodyPr/>
        <a:lstStyle/>
        <a:p>
          <a:r>
            <a:rPr lang="en-AU"/>
            <a:t>Where do you start? </a:t>
          </a:r>
          <a:endParaRPr lang="en-US"/>
        </a:p>
      </dgm:t>
    </dgm:pt>
    <dgm:pt modelId="{DAE9E155-1CD8-4E6E-9932-3E63C5F62CC7}" type="parTrans" cxnId="{D47EA2E1-657E-45B7-83F7-31416EE57BE0}">
      <dgm:prSet/>
      <dgm:spPr/>
      <dgm:t>
        <a:bodyPr/>
        <a:lstStyle/>
        <a:p>
          <a:endParaRPr lang="en-US"/>
        </a:p>
      </dgm:t>
    </dgm:pt>
    <dgm:pt modelId="{25FA5527-661F-4708-9D99-5919531DB9CE}" type="sibTrans" cxnId="{D47EA2E1-657E-45B7-83F7-31416EE57BE0}">
      <dgm:prSet/>
      <dgm:spPr/>
      <dgm:t>
        <a:bodyPr/>
        <a:lstStyle/>
        <a:p>
          <a:endParaRPr lang="en-US"/>
        </a:p>
      </dgm:t>
    </dgm:pt>
    <dgm:pt modelId="{86A06A8B-1D37-48B5-B8A4-7DC14518087A}">
      <dgm:prSet/>
      <dgm:spPr/>
      <dgm:t>
        <a:bodyPr/>
        <a:lstStyle/>
        <a:p>
          <a:r>
            <a:rPr lang="en-AU"/>
            <a:t>What’s the competitive landscape?</a:t>
          </a:r>
          <a:endParaRPr lang="en-US"/>
        </a:p>
      </dgm:t>
    </dgm:pt>
    <dgm:pt modelId="{F3EC0C93-A32D-46EE-AB55-ECCAA31DFD46}" type="parTrans" cxnId="{C29E9976-7F16-4849-9CAD-52A11238DF3F}">
      <dgm:prSet/>
      <dgm:spPr/>
      <dgm:t>
        <a:bodyPr/>
        <a:lstStyle/>
        <a:p>
          <a:endParaRPr lang="en-US"/>
        </a:p>
      </dgm:t>
    </dgm:pt>
    <dgm:pt modelId="{5AD22893-7282-4B21-B053-784369E6FC1F}" type="sibTrans" cxnId="{C29E9976-7F16-4849-9CAD-52A11238DF3F}">
      <dgm:prSet/>
      <dgm:spPr/>
      <dgm:t>
        <a:bodyPr/>
        <a:lstStyle/>
        <a:p>
          <a:endParaRPr lang="en-US"/>
        </a:p>
      </dgm:t>
    </dgm:pt>
    <dgm:pt modelId="{DC4B6195-E902-46BD-91FD-72CAC0683106}">
      <dgm:prSet/>
      <dgm:spPr/>
      <dgm:t>
        <a:bodyPr/>
        <a:lstStyle/>
        <a:p>
          <a:r>
            <a:rPr lang="en-AU" dirty="0"/>
            <a:t>That’s the biggest problem when choosing this path. Evaluating the competitive landscape and it’s this problem that we will look to address in more detail.</a:t>
          </a:r>
          <a:endParaRPr lang="en-US" dirty="0"/>
        </a:p>
      </dgm:t>
    </dgm:pt>
    <dgm:pt modelId="{B94700F8-DEAE-450A-8F69-B79AB65BFE66}" type="parTrans" cxnId="{11434E6B-0B84-4DA9-9C2C-573D4C05F31D}">
      <dgm:prSet/>
      <dgm:spPr/>
      <dgm:t>
        <a:bodyPr/>
        <a:lstStyle/>
        <a:p>
          <a:endParaRPr lang="en-US"/>
        </a:p>
      </dgm:t>
    </dgm:pt>
    <dgm:pt modelId="{005D3980-A0D7-4241-B8FF-13429F9FF843}" type="sibTrans" cxnId="{11434E6B-0B84-4DA9-9C2C-573D4C05F31D}">
      <dgm:prSet/>
      <dgm:spPr/>
      <dgm:t>
        <a:bodyPr/>
        <a:lstStyle/>
        <a:p>
          <a:endParaRPr lang="en-US"/>
        </a:p>
      </dgm:t>
    </dgm:pt>
    <dgm:pt modelId="{4DD24A68-5D30-407E-A65B-D34EA475C2D0}" type="pres">
      <dgm:prSet presAssocID="{12C9C29D-F043-415D-ACFC-113C2D8C72FF}" presName="root" presStyleCnt="0">
        <dgm:presLayoutVars>
          <dgm:dir/>
          <dgm:resizeHandles val="exact"/>
        </dgm:presLayoutVars>
      </dgm:prSet>
      <dgm:spPr/>
    </dgm:pt>
    <dgm:pt modelId="{A447FC60-8E5D-4583-8519-15FB5BAC7DDF}" type="pres">
      <dgm:prSet presAssocID="{568457CF-B94A-434B-87D6-73E4D1FCCE46}" presName="compNode" presStyleCnt="0"/>
      <dgm:spPr/>
    </dgm:pt>
    <dgm:pt modelId="{2C4034B7-72F0-450A-AD9A-CD8B4147CAE1}" type="pres">
      <dgm:prSet presAssocID="{568457CF-B94A-434B-87D6-73E4D1FCCE4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boarding"/>
        </a:ext>
      </dgm:extLst>
    </dgm:pt>
    <dgm:pt modelId="{66D375CD-D03C-439C-97C4-E5EB64E79E2D}" type="pres">
      <dgm:prSet presAssocID="{568457CF-B94A-434B-87D6-73E4D1FCCE46}" presName="spaceRect" presStyleCnt="0"/>
      <dgm:spPr/>
    </dgm:pt>
    <dgm:pt modelId="{DC55F631-6352-4E2F-84C1-8A67FDDA8ED1}" type="pres">
      <dgm:prSet presAssocID="{568457CF-B94A-434B-87D6-73E4D1FCCE46}" presName="textRect" presStyleLbl="revTx" presStyleIdx="0" presStyleCnt="5">
        <dgm:presLayoutVars>
          <dgm:chMax val="1"/>
          <dgm:chPref val="1"/>
        </dgm:presLayoutVars>
      </dgm:prSet>
      <dgm:spPr/>
    </dgm:pt>
    <dgm:pt modelId="{63B1B7B7-7677-4601-ADEA-EAB12A6F0506}" type="pres">
      <dgm:prSet presAssocID="{4AF188FF-1ED8-4544-9F16-21C34395951A}" presName="sibTrans" presStyleCnt="0"/>
      <dgm:spPr/>
    </dgm:pt>
    <dgm:pt modelId="{777A9D65-3CFD-4EDC-926C-D0BB43AA460F}" type="pres">
      <dgm:prSet presAssocID="{4D797C61-390A-43DE-9E34-979672B29104}" presName="compNode" presStyleCnt="0"/>
      <dgm:spPr/>
    </dgm:pt>
    <dgm:pt modelId="{C37D10BE-51E4-4EA6-B439-36E467000EE6}" type="pres">
      <dgm:prSet presAssocID="{4D797C61-390A-43DE-9E34-979672B291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2"/>
        </a:ext>
      </dgm:extLst>
    </dgm:pt>
    <dgm:pt modelId="{56B0E491-E96B-47DC-BCA7-7FA9390F2EC3}" type="pres">
      <dgm:prSet presAssocID="{4D797C61-390A-43DE-9E34-979672B29104}" presName="spaceRect" presStyleCnt="0"/>
      <dgm:spPr/>
    </dgm:pt>
    <dgm:pt modelId="{7FF22A8C-6249-4B5C-B7FC-A30D8A87199A}" type="pres">
      <dgm:prSet presAssocID="{4D797C61-390A-43DE-9E34-979672B29104}" presName="textRect" presStyleLbl="revTx" presStyleIdx="1" presStyleCnt="5">
        <dgm:presLayoutVars>
          <dgm:chMax val="1"/>
          <dgm:chPref val="1"/>
        </dgm:presLayoutVars>
      </dgm:prSet>
      <dgm:spPr/>
    </dgm:pt>
    <dgm:pt modelId="{2219A092-A39B-42A9-8FBA-B3EE4958C80B}" type="pres">
      <dgm:prSet presAssocID="{0B5ECA9F-EB1A-492C-AF15-E2E79DEA30E7}" presName="sibTrans" presStyleCnt="0"/>
      <dgm:spPr/>
    </dgm:pt>
    <dgm:pt modelId="{C014274F-6ED6-477C-8BBF-84F5CA5E08C2}" type="pres">
      <dgm:prSet presAssocID="{01B6D540-A71A-4976-A560-0F7F8BA32369}" presName="compNode" presStyleCnt="0"/>
      <dgm:spPr/>
    </dgm:pt>
    <dgm:pt modelId="{4F996B4D-F9FA-4E88-900C-2912981801C6}" type="pres">
      <dgm:prSet presAssocID="{01B6D540-A71A-4976-A560-0F7F8BA3236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Thin"/>
        </a:ext>
      </dgm:extLst>
    </dgm:pt>
    <dgm:pt modelId="{7EBF3ACC-8B66-4A0F-9881-E97F95B06D47}" type="pres">
      <dgm:prSet presAssocID="{01B6D540-A71A-4976-A560-0F7F8BA32369}" presName="spaceRect" presStyleCnt="0"/>
      <dgm:spPr/>
    </dgm:pt>
    <dgm:pt modelId="{79BEEA6C-8A52-4EFA-943D-02512D49D2E0}" type="pres">
      <dgm:prSet presAssocID="{01B6D540-A71A-4976-A560-0F7F8BA32369}" presName="textRect" presStyleLbl="revTx" presStyleIdx="2" presStyleCnt="5">
        <dgm:presLayoutVars>
          <dgm:chMax val="1"/>
          <dgm:chPref val="1"/>
        </dgm:presLayoutVars>
      </dgm:prSet>
      <dgm:spPr/>
    </dgm:pt>
    <dgm:pt modelId="{B3B6265F-41E2-43C0-B429-F8EFAED78D57}" type="pres">
      <dgm:prSet presAssocID="{25FA5527-661F-4708-9D99-5919531DB9CE}" presName="sibTrans" presStyleCnt="0"/>
      <dgm:spPr/>
    </dgm:pt>
    <dgm:pt modelId="{1C1004EA-C0A5-481A-ADDF-657811D69AB0}" type="pres">
      <dgm:prSet presAssocID="{86A06A8B-1D37-48B5-B8A4-7DC14518087A}" presName="compNode" presStyleCnt="0"/>
      <dgm:spPr/>
    </dgm:pt>
    <dgm:pt modelId="{E9ABC5C6-792D-4F4F-BCBC-C676B80F627D}" type="pres">
      <dgm:prSet presAssocID="{86A06A8B-1D37-48B5-B8A4-7DC1451808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story"/>
        </a:ext>
      </dgm:extLst>
    </dgm:pt>
    <dgm:pt modelId="{DA9DEFC6-98D9-4AC1-87D0-AA4BAFD4B3DF}" type="pres">
      <dgm:prSet presAssocID="{86A06A8B-1D37-48B5-B8A4-7DC14518087A}" presName="spaceRect" presStyleCnt="0"/>
      <dgm:spPr/>
    </dgm:pt>
    <dgm:pt modelId="{39E3368D-A2A3-4B64-8D4A-599DAC3258AB}" type="pres">
      <dgm:prSet presAssocID="{86A06A8B-1D37-48B5-B8A4-7DC14518087A}" presName="textRect" presStyleLbl="revTx" presStyleIdx="3" presStyleCnt="5">
        <dgm:presLayoutVars>
          <dgm:chMax val="1"/>
          <dgm:chPref val="1"/>
        </dgm:presLayoutVars>
      </dgm:prSet>
      <dgm:spPr/>
    </dgm:pt>
    <dgm:pt modelId="{884EE6C8-D19F-4211-A6D5-F1928AB250F2}" type="pres">
      <dgm:prSet presAssocID="{5AD22893-7282-4B21-B053-784369E6FC1F}" presName="sibTrans" presStyleCnt="0"/>
      <dgm:spPr/>
    </dgm:pt>
    <dgm:pt modelId="{6A9261FC-0F7E-451C-9781-833496065C5B}" type="pres">
      <dgm:prSet presAssocID="{DC4B6195-E902-46BD-91FD-72CAC0683106}" presName="compNode" presStyleCnt="0"/>
      <dgm:spPr/>
    </dgm:pt>
    <dgm:pt modelId="{C167C740-0903-4930-9FD0-F25D3C8AC96B}" type="pres">
      <dgm:prSet presAssocID="{DC4B6195-E902-46BD-91FD-72CAC06831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123DCED5-E1E2-4392-A7E2-813F8811C67A}" type="pres">
      <dgm:prSet presAssocID="{DC4B6195-E902-46BD-91FD-72CAC0683106}" presName="spaceRect" presStyleCnt="0"/>
      <dgm:spPr/>
    </dgm:pt>
    <dgm:pt modelId="{123B33CC-318B-4DAA-B1EC-91D7811451CB}" type="pres">
      <dgm:prSet presAssocID="{DC4B6195-E902-46BD-91FD-72CAC0683106}" presName="textRect" presStyleLbl="revTx" presStyleIdx="4" presStyleCnt="5">
        <dgm:presLayoutVars>
          <dgm:chMax val="1"/>
          <dgm:chPref val="1"/>
        </dgm:presLayoutVars>
      </dgm:prSet>
      <dgm:spPr/>
    </dgm:pt>
  </dgm:ptLst>
  <dgm:cxnLst>
    <dgm:cxn modelId="{83DF8B01-93A9-4FFF-9CA2-5BA777125CDF}" type="presOf" srcId="{DC4B6195-E902-46BD-91FD-72CAC0683106}" destId="{123B33CC-318B-4DAA-B1EC-91D7811451CB}" srcOrd="0" destOrd="0" presId="urn:microsoft.com/office/officeart/2018/2/layout/IconLabelList"/>
    <dgm:cxn modelId="{5507C131-1598-4350-ADEC-F7D7ABBA3532}" srcId="{12C9C29D-F043-415D-ACFC-113C2D8C72FF}" destId="{4D797C61-390A-43DE-9E34-979672B29104}" srcOrd="1" destOrd="0" parTransId="{F380E7CC-B286-455A-A52D-B26D77FDB783}" sibTransId="{0B5ECA9F-EB1A-492C-AF15-E2E79DEA30E7}"/>
    <dgm:cxn modelId="{11434E6B-0B84-4DA9-9C2C-573D4C05F31D}" srcId="{12C9C29D-F043-415D-ACFC-113C2D8C72FF}" destId="{DC4B6195-E902-46BD-91FD-72CAC0683106}" srcOrd="4" destOrd="0" parTransId="{B94700F8-DEAE-450A-8F69-B79AB65BFE66}" sibTransId="{005D3980-A0D7-4241-B8FF-13429F9FF843}"/>
    <dgm:cxn modelId="{E664C155-27F3-4F3D-B6C4-677704DA4F33}" type="presOf" srcId="{4D797C61-390A-43DE-9E34-979672B29104}" destId="{7FF22A8C-6249-4B5C-B7FC-A30D8A87199A}" srcOrd="0" destOrd="0" presId="urn:microsoft.com/office/officeart/2018/2/layout/IconLabelList"/>
    <dgm:cxn modelId="{C29E9976-7F16-4849-9CAD-52A11238DF3F}" srcId="{12C9C29D-F043-415D-ACFC-113C2D8C72FF}" destId="{86A06A8B-1D37-48B5-B8A4-7DC14518087A}" srcOrd="3" destOrd="0" parTransId="{F3EC0C93-A32D-46EE-AB55-ECCAA31DFD46}" sibTransId="{5AD22893-7282-4B21-B053-784369E6FC1F}"/>
    <dgm:cxn modelId="{C47B575A-D1E9-4052-9DA6-EA1027CC4710}" type="presOf" srcId="{568457CF-B94A-434B-87D6-73E4D1FCCE46}" destId="{DC55F631-6352-4E2F-84C1-8A67FDDA8ED1}" srcOrd="0" destOrd="0" presId="urn:microsoft.com/office/officeart/2018/2/layout/IconLabelList"/>
    <dgm:cxn modelId="{CE8DF57C-7841-440F-81C3-43C8D2A6503C}" type="presOf" srcId="{86A06A8B-1D37-48B5-B8A4-7DC14518087A}" destId="{39E3368D-A2A3-4B64-8D4A-599DAC3258AB}" srcOrd="0" destOrd="0" presId="urn:microsoft.com/office/officeart/2018/2/layout/IconLabelList"/>
    <dgm:cxn modelId="{4C6F8AD0-D705-4B18-A24C-1CD1E3F63844}" type="presOf" srcId="{01B6D540-A71A-4976-A560-0F7F8BA32369}" destId="{79BEEA6C-8A52-4EFA-943D-02512D49D2E0}" srcOrd="0" destOrd="0" presId="urn:microsoft.com/office/officeart/2018/2/layout/IconLabelList"/>
    <dgm:cxn modelId="{12FF5BDE-5072-471D-8BEB-D09D7D06DC49}" srcId="{12C9C29D-F043-415D-ACFC-113C2D8C72FF}" destId="{568457CF-B94A-434B-87D6-73E4D1FCCE46}" srcOrd="0" destOrd="0" parTransId="{E5A89DDE-C6CA-4251-86CF-705A07D7E4A7}" sibTransId="{4AF188FF-1ED8-4544-9F16-21C34395951A}"/>
    <dgm:cxn modelId="{D47EA2E1-657E-45B7-83F7-31416EE57BE0}" srcId="{12C9C29D-F043-415D-ACFC-113C2D8C72FF}" destId="{01B6D540-A71A-4976-A560-0F7F8BA32369}" srcOrd="2" destOrd="0" parTransId="{DAE9E155-1CD8-4E6E-9932-3E63C5F62CC7}" sibTransId="{25FA5527-661F-4708-9D99-5919531DB9CE}"/>
    <dgm:cxn modelId="{F28EAAE6-36C1-4BA8-94C7-93B13C137744}" type="presOf" srcId="{12C9C29D-F043-415D-ACFC-113C2D8C72FF}" destId="{4DD24A68-5D30-407E-A65B-D34EA475C2D0}" srcOrd="0" destOrd="0" presId="urn:microsoft.com/office/officeart/2018/2/layout/IconLabelList"/>
    <dgm:cxn modelId="{102B6E04-F9CD-4A5C-9A2E-34123094D48E}" type="presParOf" srcId="{4DD24A68-5D30-407E-A65B-D34EA475C2D0}" destId="{A447FC60-8E5D-4583-8519-15FB5BAC7DDF}" srcOrd="0" destOrd="0" presId="urn:microsoft.com/office/officeart/2018/2/layout/IconLabelList"/>
    <dgm:cxn modelId="{740F00CF-FDF6-4F54-966A-F1A3BC892959}" type="presParOf" srcId="{A447FC60-8E5D-4583-8519-15FB5BAC7DDF}" destId="{2C4034B7-72F0-450A-AD9A-CD8B4147CAE1}" srcOrd="0" destOrd="0" presId="urn:microsoft.com/office/officeart/2018/2/layout/IconLabelList"/>
    <dgm:cxn modelId="{E56CC330-B5FB-463C-ABDD-3727D6DB0870}" type="presParOf" srcId="{A447FC60-8E5D-4583-8519-15FB5BAC7DDF}" destId="{66D375CD-D03C-439C-97C4-E5EB64E79E2D}" srcOrd="1" destOrd="0" presId="urn:microsoft.com/office/officeart/2018/2/layout/IconLabelList"/>
    <dgm:cxn modelId="{5FDE4CD3-830A-4DBA-8CEB-326B6D86904B}" type="presParOf" srcId="{A447FC60-8E5D-4583-8519-15FB5BAC7DDF}" destId="{DC55F631-6352-4E2F-84C1-8A67FDDA8ED1}" srcOrd="2" destOrd="0" presId="urn:microsoft.com/office/officeart/2018/2/layout/IconLabelList"/>
    <dgm:cxn modelId="{0F4D1700-75CC-40C5-8FBE-400638E97347}" type="presParOf" srcId="{4DD24A68-5D30-407E-A65B-D34EA475C2D0}" destId="{63B1B7B7-7677-4601-ADEA-EAB12A6F0506}" srcOrd="1" destOrd="0" presId="urn:microsoft.com/office/officeart/2018/2/layout/IconLabelList"/>
    <dgm:cxn modelId="{C3B7BCDC-E1AA-4A5C-849A-DAFB5E2E974D}" type="presParOf" srcId="{4DD24A68-5D30-407E-A65B-D34EA475C2D0}" destId="{777A9D65-3CFD-4EDC-926C-D0BB43AA460F}" srcOrd="2" destOrd="0" presId="urn:microsoft.com/office/officeart/2018/2/layout/IconLabelList"/>
    <dgm:cxn modelId="{87F2E9AE-205D-4569-BBD7-279F07F7A950}" type="presParOf" srcId="{777A9D65-3CFD-4EDC-926C-D0BB43AA460F}" destId="{C37D10BE-51E4-4EA6-B439-36E467000EE6}" srcOrd="0" destOrd="0" presId="urn:microsoft.com/office/officeart/2018/2/layout/IconLabelList"/>
    <dgm:cxn modelId="{87E88EE7-D2CC-4F2A-A9C2-3AC0694CF0F9}" type="presParOf" srcId="{777A9D65-3CFD-4EDC-926C-D0BB43AA460F}" destId="{56B0E491-E96B-47DC-BCA7-7FA9390F2EC3}" srcOrd="1" destOrd="0" presId="urn:microsoft.com/office/officeart/2018/2/layout/IconLabelList"/>
    <dgm:cxn modelId="{499E0092-9721-4ECC-A5FC-B688BA39DF58}" type="presParOf" srcId="{777A9D65-3CFD-4EDC-926C-D0BB43AA460F}" destId="{7FF22A8C-6249-4B5C-B7FC-A30D8A87199A}" srcOrd="2" destOrd="0" presId="urn:microsoft.com/office/officeart/2018/2/layout/IconLabelList"/>
    <dgm:cxn modelId="{877B61FE-FD24-4E8A-91C5-F57227CFAE6F}" type="presParOf" srcId="{4DD24A68-5D30-407E-A65B-D34EA475C2D0}" destId="{2219A092-A39B-42A9-8FBA-B3EE4958C80B}" srcOrd="3" destOrd="0" presId="urn:microsoft.com/office/officeart/2018/2/layout/IconLabelList"/>
    <dgm:cxn modelId="{15D88BDA-70C3-4434-A006-C51DA6C7BA66}" type="presParOf" srcId="{4DD24A68-5D30-407E-A65B-D34EA475C2D0}" destId="{C014274F-6ED6-477C-8BBF-84F5CA5E08C2}" srcOrd="4" destOrd="0" presId="urn:microsoft.com/office/officeart/2018/2/layout/IconLabelList"/>
    <dgm:cxn modelId="{87A3BE10-A7E9-4ABA-B0A5-9F22D8CDAA0C}" type="presParOf" srcId="{C014274F-6ED6-477C-8BBF-84F5CA5E08C2}" destId="{4F996B4D-F9FA-4E88-900C-2912981801C6}" srcOrd="0" destOrd="0" presId="urn:microsoft.com/office/officeart/2018/2/layout/IconLabelList"/>
    <dgm:cxn modelId="{939A5CB7-4404-4EE9-B0D3-5069396FB7E1}" type="presParOf" srcId="{C014274F-6ED6-477C-8BBF-84F5CA5E08C2}" destId="{7EBF3ACC-8B66-4A0F-9881-E97F95B06D47}" srcOrd="1" destOrd="0" presId="urn:microsoft.com/office/officeart/2018/2/layout/IconLabelList"/>
    <dgm:cxn modelId="{F97F4697-D9FC-4224-8CAE-DB898C33BAF5}" type="presParOf" srcId="{C014274F-6ED6-477C-8BBF-84F5CA5E08C2}" destId="{79BEEA6C-8A52-4EFA-943D-02512D49D2E0}" srcOrd="2" destOrd="0" presId="urn:microsoft.com/office/officeart/2018/2/layout/IconLabelList"/>
    <dgm:cxn modelId="{2B267565-B4DC-467B-9178-6E2C1884DEE7}" type="presParOf" srcId="{4DD24A68-5D30-407E-A65B-D34EA475C2D0}" destId="{B3B6265F-41E2-43C0-B429-F8EFAED78D57}" srcOrd="5" destOrd="0" presId="urn:microsoft.com/office/officeart/2018/2/layout/IconLabelList"/>
    <dgm:cxn modelId="{4BACEDB6-E5B4-49C7-99CB-234E49724932}" type="presParOf" srcId="{4DD24A68-5D30-407E-A65B-D34EA475C2D0}" destId="{1C1004EA-C0A5-481A-ADDF-657811D69AB0}" srcOrd="6" destOrd="0" presId="urn:microsoft.com/office/officeart/2018/2/layout/IconLabelList"/>
    <dgm:cxn modelId="{E07C1940-D210-4E20-B281-47AF894759B5}" type="presParOf" srcId="{1C1004EA-C0A5-481A-ADDF-657811D69AB0}" destId="{E9ABC5C6-792D-4F4F-BCBC-C676B80F627D}" srcOrd="0" destOrd="0" presId="urn:microsoft.com/office/officeart/2018/2/layout/IconLabelList"/>
    <dgm:cxn modelId="{DE10F03E-0440-403F-9B93-0A8A07CA2207}" type="presParOf" srcId="{1C1004EA-C0A5-481A-ADDF-657811D69AB0}" destId="{DA9DEFC6-98D9-4AC1-87D0-AA4BAFD4B3DF}" srcOrd="1" destOrd="0" presId="urn:microsoft.com/office/officeart/2018/2/layout/IconLabelList"/>
    <dgm:cxn modelId="{B1238CC5-5242-4B20-A029-C0AB09363F54}" type="presParOf" srcId="{1C1004EA-C0A5-481A-ADDF-657811D69AB0}" destId="{39E3368D-A2A3-4B64-8D4A-599DAC3258AB}" srcOrd="2" destOrd="0" presId="urn:microsoft.com/office/officeart/2018/2/layout/IconLabelList"/>
    <dgm:cxn modelId="{EB3BD355-569F-4B4B-B26D-932CBC896E85}" type="presParOf" srcId="{4DD24A68-5D30-407E-A65B-D34EA475C2D0}" destId="{884EE6C8-D19F-4211-A6D5-F1928AB250F2}" srcOrd="7" destOrd="0" presId="urn:microsoft.com/office/officeart/2018/2/layout/IconLabelList"/>
    <dgm:cxn modelId="{CC7C9580-D8A5-422B-B2D3-5319FF941986}" type="presParOf" srcId="{4DD24A68-5D30-407E-A65B-D34EA475C2D0}" destId="{6A9261FC-0F7E-451C-9781-833496065C5B}" srcOrd="8" destOrd="0" presId="urn:microsoft.com/office/officeart/2018/2/layout/IconLabelList"/>
    <dgm:cxn modelId="{561216C8-DD12-4D73-A669-62BE368F5B1E}" type="presParOf" srcId="{6A9261FC-0F7E-451C-9781-833496065C5B}" destId="{C167C740-0903-4930-9FD0-F25D3C8AC96B}" srcOrd="0" destOrd="0" presId="urn:microsoft.com/office/officeart/2018/2/layout/IconLabelList"/>
    <dgm:cxn modelId="{F450CDD9-CBFE-4467-BB7D-470F22F89A0C}" type="presParOf" srcId="{6A9261FC-0F7E-451C-9781-833496065C5B}" destId="{123DCED5-E1E2-4392-A7E2-813F8811C67A}" srcOrd="1" destOrd="0" presId="urn:microsoft.com/office/officeart/2018/2/layout/IconLabelList"/>
    <dgm:cxn modelId="{B795AC52-9119-4440-98B6-BD559E0C679A}" type="presParOf" srcId="{6A9261FC-0F7E-451C-9781-833496065C5B}" destId="{123B33CC-318B-4DAA-B1EC-91D7811451C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34B7-72F0-450A-AD9A-CD8B4147CAE1}">
      <dsp:nvSpPr>
        <dsp:cNvPr id="0" name=""/>
        <dsp:cNvSpPr/>
      </dsp:nvSpPr>
      <dsp:spPr>
        <a:xfrm>
          <a:off x="879974" y="91435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55F631-6352-4E2F-84C1-8A67FDDA8ED1}">
      <dsp:nvSpPr>
        <dsp:cNvPr id="0" name=""/>
        <dsp:cNvSpPr/>
      </dsp:nvSpPr>
      <dsp:spPr>
        <a:xfrm>
          <a:off x="384974" y="2022560"/>
          <a:ext cx="1800000" cy="877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AU" sz="1100" kern="1200"/>
            <a:t>Should you start a business form scratch or simply buy a franchise? If you opt to NOT start a business from scratch and choose a franchise; </a:t>
          </a:r>
          <a:endParaRPr lang="en-US" sz="1100" kern="1200"/>
        </a:p>
      </dsp:txBody>
      <dsp:txXfrm>
        <a:off x="384974" y="2022560"/>
        <a:ext cx="1800000" cy="877368"/>
      </dsp:txXfrm>
    </dsp:sp>
    <dsp:sp modelId="{C37D10BE-51E4-4EA6-B439-36E467000EE6}">
      <dsp:nvSpPr>
        <dsp:cNvPr id="0" name=""/>
        <dsp:cNvSpPr/>
      </dsp:nvSpPr>
      <dsp:spPr>
        <a:xfrm>
          <a:off x="2994974" y="91435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F22A8C-6249-4B5C-B7FC-A30D8A87199A}">
      <dsp:nvSpPr>
        <dsp:cNvPr id="0" name=""/>
        <dsp:cNvSpPr/>
      </dsp:nvSpPr>
      <dsp:spPr>
        <a:xfrm>
          <a:off x="2499974" y="2022560"/>
          <a:ext cx="1800000" cy="877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AU" sz="1100" kern="1200"/>
            <a:t>What’s involved?</a:t>
          </a:r>
          <a:endParaRPr lang="en-US" sz="1100" kern="1200"/>
        </a:p>
      </dsp:txBody>
      <dsp:txXfrm>
        <a:off x="2499974" y="2022560"/>
        <a:ext cx="1800000" cy="877368"/>
      </dsp:txXfrm>
    </dsp:sp>
    <dsp:sp modelId="{4F996B4D-F9FA-4E88-900C-2912981801C6}">
      <dsp:nvSpPr>
        <dsp:cNvPr id="0" name=""/>
        <dsp:cNvSpPr/>
      </dsp:nvSpPr>
      <dsp:spPr>
        <a:xfrm>
          <a:off x="5109975" y="91435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BEEA6C-8A52-4EFA-943D-02512D49D2E0}">
      <dsp:nvSpPr>
        <dsp:cNvPr id="0" name=""/>
        <dsp:cNvSpPr/>
      </dsp:nvSpPr>
      <dsp:spPr>
        <a:xfrm>
          <a:off x="4614975" y="2022560"/>
          <a:ext cx="1800000" cy="877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AU" sz="1100" kern="1200"/>
            <a:t>Where do you start? </a:t>
          </a:r>
          <a:endParaRPr lang="en-US" sz="1100" kern="1200"/>
        </a:p>
      </dsp:txBody>
      <dsp:txXfrm>
        <a:off x="4614975" y="2022560"/>
        <a:ext cx="1800000" cy="877368"/>
      </dsp:txXfrm>
    </dsp:sp>
    <dsp:sp modelId="{E9ABC5C6-792D-4F4F-BCBC-C676B80F627D}">
      <dsp:nvSpPr>
        <dsp:cNvPr id="0" name=""/>
        <dsp:cNvSpPr/>
      </dsp:nvSpPr>
      <dsp:spPr>
        <a:xfrm>
          <a:off x="7224975" y="91435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E3368D-A2A3-4B64-8D4A-599DAC3258AB}">
      <dsp:nvSpPr>
        <dsp:cNvPr id="0" name=""/>
        <dsp:cNvSpPr/>
      </dsp:nvSpPr>
      <dsp:spPr>
        <a:xfrm>
          <a:off x="6729975" y="2022560"/>
          <a:ext cx="1800000" cy="877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AU" sz="1100" kern="1200"/>
            <a:t>What’s the competitive landscape?</a:t>
          </a:r>
          <a:endParaRPr lang="en-US" sz="1100" kern="1200"/>
        </a:p>
      </dsp:txBody>
      <dsp:txXfrm>
        <a:off x="6729975" y="2022560"/>
        <a:ext cx="1800000" cy="877368"/>
      </dsp:txXfrm>
    </dsp:sp>
    <dsp:sp modelId="{C167C740-0903-4930-9FD0-F25D3C8AC96B}">
      <dsp:nvSpPr>
        <dsp:cNvPr id="0" name=""/>
        <dsp:cNvSpPr/>
      </dsp:nvSpPr>
      <dsp:spPr>
        <a:xfrm>
          <a:off x="9339975" y="91435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3B33CC-318B-4DAA-B1EC-91D7811451CB}">
      <dsp:nvSpPr>
        <dsp:cNvPr id="0" name=""/>
        <dsp:cNvSpPr/>
      </dsp:nvSpPr>
      <dsp:spPr>
        <a:xfrm>
          <a:off x="8844975" y="2022560"/>
          <a:ext cx="1800000" cy="877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AU" sz="1100" kern="1200" dirty="0"/>
            <a:t>That’s the biggest problem when choosing this path. Evaluating the competitive landscape and it’s this problem that we will look to address in more detail.</a:t>
          </a:r>
          <a:endParaRPr lang="en-US" sz="1100" kern="1200" dirty="0"/>
        </a:p>
      </dsp:txBody>
      <dsp:txXfrm>
        <a:off x="8844975" y="2022560"/>
        <a:ext cx="1800000" cy="8773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368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047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109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88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764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533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839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939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719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46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149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4790122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foursquar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93A664-7BCB-4E0B-87FF-3BBCE75603BB}"/>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163ECEE-914A-4B5E-A76E-F66DF7F0034C}"/>
              </a:ext>
            </a:extLst>
          </p:cNvPr>
          <p:cNvSpPr>
            <a:spLocks noGrp="1"/>
          </p:cNvSpPr>
          <p:nvPr>
            <p:ph type="ctrTitle"/>
          </p:nvPr>
        </p:nvSpPr>
        <p:spPr>
          <a:xfrm>
            <a:off x="584200" y="1524001"/>
            <a:ext cx="3412067" cy="3478384"/>
          </a:xfrm>
        </p:spPr>
        <p:txBody>
          <a:bodyPr>
            <a:normAutofit/>
          </a:bodyPr>
          <a:lstStyle/>
          <a:p>
            <a:r>
              <a:rPr lang="en-AU">
                <a:solidFill>
                  <a:srgbClr val="FFFFFF"/>
                </a:solidFill>
              </a:rPr>
              <a:t>Franchise Competitive Analysis </a:t>
            </a:r>
            <a:r>
              <a:rPr lang="en-AU" cap="all">
                <a:solidFill>
                  <a:srgbClr val="FFFFFF"/>
                </a:solidFill>
              </a:rPr>
              <a:t> </a:t>
            </a:r>
            <a:endParaRPr lang="en-AU">
              <a:solidFill>
                <a:srgbClr val="FFFFFF"/>
              </a:solidFill>
            </a:endParaRPr>
          </a:p>
        </p:txBody>
      </p:sp>
      <p:sp>
        <p:nvSpPr>
          <p:cNvPr id="3" name="Subtitle 2">
            <a:extLst>
              <a:ext uri="{FF2B5EF4-FFF2-40B4-BE49-F238E27FC236}">
                <a16:creationId xmlns:a16="http://schemas.microsoft.com/office/drawing/2014/main" id="{31134E66-8CF4-4F29-9B7E-B6532CA305A7}"/>
              </a:ext>
            </a:extLst>
          </p:cNvPr>
          <p:cNvSpPr>
            <a:spLocks noGrp="1"/>
          </p:cNvSpPr>
          <p:nvPr>
            <p:ph type="subTitle" idx="1"/>
          </p:nvPr>
        </p:nvSpPr>
        <p:spPr>
          <a:xfrm>
            <a:off x="584200" y="5145513"/>
            <a:ext cx="3412067" cy="738820"/>
          </a:xfrm>
        </p:spPr>
        <p:txBody>
          <a:bodyPr>
            <a:normAutofit fontScale="92500" lnSpcReduction="10000"/>
          </a:bodyPr>
          <a:lstStyle/>
          <a:p>
            <a:r>
              <a:rPr lang="en-AU"/>
              <a:t>Your VISUAL COMPANION to Competition USING MACHINE LEARNING</a:t>
            </a:r>
            <a:endParaRPr lang="en-AU" dirty="0">
              <a:solidFill>
                <a:srgbClr val="FFFFFF">
                  <a:alpha val="75000"/>
                </a:srgbClr>
              </a:solidFill>
            </a:endParaRPr>
          </a:p>
        </p:txBody>
      </p:sp>
    </p:spTree>
    <p:extLst>
      <p:ext uri="{BB962C8B-B14F-4D97-AF65-F5344CB8AC3E}">
        <p14:creationId xmlns:p14="http://schemas.microsoft.com/office/powerpoint/2010/main" val="78051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FEBD9C-2A5F-4830-91AF-ECE32B408E11}"/>
              </a:ext>
            </a:extLst>
          </p:cNvPr>
          <p:cNvPicPr/>
          <p:nvPr/>
        </p:nvPicPr>
        <p:blipFill rotWithShape="1">
          <a:blip r:embed="rId2"/>
          <a:srcRect l="882" r="3041"/>
          <a:stretch/>
        </p:blipFill>
        <p:spPr>
          <a:xfrm>
            <a:off x="20" y="2"/>
            <a:ext cx="4578252" cy="2608957"/>
          </a:xfrm>
          <a:prstGeom prst="rect">
            <a:avLst/>
          </a:prstGeom>
        </p:spPr>
      </p:pic>
      <p:sp>
        <p:nvSpPr>
          <p:cNvPr id="10" name="Rectangle 9">
            <a:extLst>
              <a:ext uri="{FF2B5EF4-FFF2-40B4-BE49-F238E27FC236}">
                <a16:creationId xmlns:a16="http://schemas.microsoft.com/office/drawing/2014/main" id="{2C2811D4-5347-4268-B736-DF29160D7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1819"/>
            <a:ext cx="4576634" cy="4235946"/>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998733-A397-4ED1-ACAD-F51104A1FC8D}"/>
              </a:ext>
            </a:extLst>
          </p:cNvPr>
          <p:cNvSpPr>
            <a:spLocks noGrp="1"/>
          </p:cNvSpPr>
          <p:nvPr>
            <p:ph type="title"/>
          </p:nvPr>
        </p:nvSpPr>
        <p:spPr>
          <a:xfrm>
            <a:off x="584200" y="3066617"/>
            <a:ext cx="3412067" cy="897047"/>
          </a:xfrm>
        </p:spPr>
        <p:txBody>
          <a:bodyPr anchor="ctr">
            <a:normAutofit/>
          </a:bodyPr>
          <a:lstStyle/>
          <a:p>
            <a:r>
              <a:rPr lang="en-AU">
                <a:solidFill>
                  <a:srgbClr val="FFFFFF"/>
                </a:solidFill>
              </a:rPr>
              <a:t>RESULTS</a:t>
            </a:r>
          </a:p>
        </p:txBody>
      </p:sp>
      <p:pic>
        <p:nvPicPr>
          <p:cNvPr id="5" name="Picture 4">
            <a:extLst>
              <a:ext uri="{FF2B5EF4-FFF2-40B4-BE49-F238E27FC236}">
                <a16:creationId xmlns:a16="http://schemas.microsoft.com/office/drawing/2014/main" id="{70D98930-782D-4D08-9BA8-001D699B64C2}"/>
              </a:ext>
            </a:extLst>
          </p:cNvPr>
          <p:cNvPicPr/>
          <p:nvPr/>
        </p:nvPicPr>
        <p:blipFill rotWithShape="1">
          <a:blip r:embed="rId3"/>
          <a:srcRect l="17582" r="19970"/>
          <a:stretch/>
        </p:blipFill>
        <p:spPr>
          <a:xfrm>
            <a:off x="4578270" y="-2"/>
            <a:ext cx="7613730" cy="6858000"/>
          </a:xfrm>
          <a:prstGeom prst="rect">
            <a:avLst/>
          </a:prstGeom>
        </p:spPr>
      </p:pic>
      <p:sp>
        <p:nvSpPr>
          <p:cNvPr id="12" name="Rectangle 11">
            <a:extLst>
              <a:ext uri="{FF2B5EF4-FFF2-40B4-BE49-F238E27FC236}">
                <a16:creationId xmlns:a16="http://schemas.microsoft.com/office/drawing/2014/main" id="{74EFA34C-3CB6-4E42-AA45-8B85EB878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313C9E-0227-4919-B36E-DE3343267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A054697-C53E-4E4B-8796-D6FDE58C0822}"/>
              </a:ext>
            </a:extLst>
          </p:cNvPr>
          <p:cNvSpPr>
            <a:spLocks noGrp="1"/>
          </p:cNvSpPr>
          <p:nvPr>
            <p:ph idx="1"/>
          </p:nvPr>
        </p:nvSpPr>
        <p:spPr>
          <a:xfrm>
            <a:off x="581193" y="4102059"/>
            <a:ext cx="3415074" cy="2273340"/>
          </a:xfrm>
        </p:spPr>
        <p:txBody>
          <a:bodyPr>
            <a:normAutofit fontScale="92500" lnSpcReduction="10000"/>
          </a:bodyPr>
          <a:lstStyle/>
          <a:p>
            <a:r>
              <a:rPr lang="en-AU" dirty="0">
                <a:solidFill>
                  <a:srgbClr val="FFFFFF"/>
                </a:solidFill>
              </a:rPr>
              <a:t>The above map is the first result of the competitive analysis showing you your target territory. </a:t>
            </a:r>
          </a:p>
          <a:p>
            <a:r>
              <a:rPr lang="en-AU" dirty="0">
                <a:solidFill>
                  <a:srgbClr val="FFFFFF"/>
                </a:solidFill>
              </a:rPr>
              <a:t>The latter map produces results of your immediate competition, the indirect competition and outer boundary.</a:t>
            </a:r>
          </a:p>
        </p:txBody>
      </p:sp>
    </p:spTree>
    <p:extLst>
      <p:ext uri="{BB962C8B-B14F-4D97-AF65-F5344CB8AC3E}">
        <p14:creationId xmlns:p14="http://schemas.microsoft.com/office/powerpoint/2010/main" val="13349861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674E-9CD6-43CC-BAD4-4856F8A72F7D}"/>
              </a:ext>
            </a:extLst>
          </p:cNvPr>
          <p:cNvSpPr>
            <a:spLocks noGrp="1"/>
          </p:cNvSpPr>
          <p:nvPr>
            <p:ph type="title"/>
          </p:nvPr>
        </p:nvSpPr>
        <p:spPr/>
        <p:txBody>
          <a:bodyPr/>
          <a:lstStyle/>
          <a:p>
            <a:r>
              <a:rPr lang="en-AU" dirty="0"/>
              <a:t>Recommendations - Conclusion</a:t>
            </a:r>
          </a:p>
        </p:txBody>
      </p:sp>
      <p:sp>
        <p:nvSpPr>
          <p:cNvPr id="3" name="Content Placeholder 2">
            <a:extLst>
              <a:ext uri="{FF2B5EF4-FFF2-40B4-BE49-F238E27FC236}">
                <a16:creationId xmlns:a16="http://schemas.microsoft.com/office/drawing/2014/main" id="{03834585-B701-4ED5-9185-2E10847325B8}"/>
              </a:ext>
            </a:extLst>
          </p:cNvPr>
          <p:cNvSpPr>
            <a:spLocks noGrp="1"/>
          </p:cNvSpPr>
          <p:nvPr>
            <p:ph idx="1"/>
          </p:nvPr>
        </p:nvSpPr>
        <p:spPr/>
        <p:txBody>
          <a:bodyPr>
            <a:normAutofit fontScale="77500" lnSpcReduction="20000"/>
          </a:bodyPr>
          <a:lstStyle/>
          <a:p>
            <a:pPr lvl="0"/>
            <a:r>
              <a:rPr lang="en-AU" dirty="0"/>
              <a:t>Use competitive analysis.</a:t>
            </a:r>
          </a:p>
          <a:p>
            <a:pPr marL="324000" lvl="1" indent="0">
              <a:buNone/>
            </a:pPr>
            <a:r>
              <a:rPr lang="en-AU" dirty="0"/>
              <a:t>Competitive analysis is that the combination of business strategy and the way it relates to the competition. It’s aim is to see the strengths and weaknesses of the competitors among your market, ways which will give you with a definite advantage, the 	barriers that may be developed so as to forestall competition from getting into your territory and any weaknesses that can be exploited among 	the merchandise development cycle.</a:t>
            </a:r>
          </a:p>
          <a:p>
            <a:r>
              <a:rPr lang="en-AU" dirty="0"/>
              <a:t>Spot the present and potential competition that is what's being tried with the notebook here.</a:t>
            </a:r>
          </a:p>
          <a:p>
            <a:pPr lvl="0"/>
            <a:r>
              <a:rPr lang="en-AU" dirty="0"/>
              <a:t>Once you have got sorted your competitors using this notebook, you'll begin to analyse their ways and determine the areas wherever they're vulnerable. this will be done through an examination of your competitive analysis through weaknesses and strength analysis.</a:t>
            </a:r>
          </a:p>
          <a:p>
            <a:pPr lvl="0"/>
            <a:r>
              <a:rPr lang="en-AU" dirty="0"/>
              <a:t>There are basically 2 ways in which you'll determine competitors. </a:t>
            </a:r>
          </a:p>
          <a:p>
            <a:pPr lvl="1"/>
            <a:r>
              <a:rPr lang="en-AU" dirty="0"/>
              <a:t>The primary is to appear at the market from the customer's viewpoint and cluster all of your competitors by the degree to that they contend for the buyer's dollar.</a:t>
            </a:r>
          </a:p>
          <a:p>
            <a:pPr lvl="1"/>
            <a:r>
              <a:rPr lang="en-AU" dirty="0"/>
              <a:t>The second methodology is to cluster competitors consistent with their varied competitive ways therefore you perceive what motivates them.</a:t>
            </a:r>
          </a:p>
          <a:p>
            <a:pPr lvl="0"/>
            <a:r>
              <a:rPr lang="en-AU" dirty="0"/>
              <a:t>Research the franchise so that there isn’t anything you don’t know about it.</a:t>
            </a:r>
          </a:p>
          <a:p>
            <a:pPr lvl="0"/>
            <a:r>
              <a:rPr lang="en-AU" dirty="0"/>
              <a:t>Use this tool over and over until you’ve found exactly where you want to locate your ideal franchise location.</a:t>
            </a:r>
          </a:p>
          <a:p>
            <a:r>
              <a:rPr lang="en-AU" dirty="0"/>
              <a:t>I hope you’ve valued the information and the angle in which I aim to address the requirement of the coursea.org IBM Data Science Professional course. </a:t>
            </a:r>
          </a:p>
          <a:p>
            <a:endParaRPr lang="en-AU" dirty="0"/>
          </a:p>
        </p:txBody>
      </p:sp>
    </p:spTree>
    <p:extLst>
      <p:ext uri="{BB962C8B-B14F-4D97-AF65-F5344CB8AC3E}">
        <p14:creationId xmlns:p14="http://schemas.microsoft.com/office/powerpoint/2010/main" val="115782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5491-AEE3-4312-A30D-75152607D2C9}"/>
              </a:ext>
            </a:extLst>
          </p:cNvPr>
          <p:cNvSpPr>
            <a:spLocks noGrp="1"/>
          </p:cNvSpPr>
          <p:nvPr>
            <p:ph type="title"/>
          </p:nvPr>
        </p:nvSpPr>
        <p:spPr>
          <a:xfrm>
            <a:off x="581192" y="702156"/>
            <a:ext cx="11029616" cy="1188720"/>
          </a:xfrm>
        </p:spPr>
        <p:txBody>
          <a:bodyPr>
            <a:normAutofit/>
          </a:bodyPr>
          <a:lstStyle/>
          <a:p>
            <a:r>
              <a:rPr lang="en-AU">
                <a:solidFill>
                  <a:schemeClr val="tx1">
                    <a:lumMod val="85000"/>
                    <a:lumOff val="15000"/>
                  </a:schemeClr>
                </a:solidFill>
              </a:rPr>
              <a:t>Introduction</a:t>
            </a:r>
          </a:p>
        </p:txBody>
      </p:sp>
      <p:graphicFrame>
        <p:nvGraphicFramePr>
          <p:cNvPr id="18" name="Content Placeholder 2">
            <a:extLst>
              <a:ext uri="{FF2B5EF4-FFF2-40B4-BE49-F238E27FC236}">
                <a16:creationId xmlns:a16="http://schemas.microsoft.com/office/drawing/2014/main" id="{940961A3-B3D4-4267-A0C9-FDAAF28D4EAF}"/>
              </a:ext>
            </a:extLst>
          </p:cNvPr>
          <p:cNvGraphicFramePr>
            <a:graphicFrameLocks noGrp="1"/>
          </p:cNvGraphicFramePr>
          <p:nvPr>
            <p:ph idx="1"/>
            <p:extLst>
              <p:ext uri="{D42A27DB-BD31-4B8C-83A1-F6EECF244321}">
                <p14:modId xmlns:p14="http://schemas.microsoft.com/office/powerpoint/2010/main" val="359230107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4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410E-0998-4D69-ACEF-458EC3DA9F3F}"/>
              </a:ext>
            </a:extLst>
          </p:cNvPr>
          <p:cNvSpPr>
            <a:spLocks noGrp="1"/>
          </p:cNvSpPr>
          <p:nvPr>
            <p:ph type="title"/>
          </p:nvPr>
        </p:nvSpPr>
        <p:spPr/>
        <p:txBody>
          <a:bodyPr/>
          <a:lstStyle/>
          <a:p>
            <a:r>
              <a:rPr lang="en-AU" dirty="0"/>
              <a:t>Business Interest</a:t>
            </a:r>
          </a:p>
        </p:txBody>
      </p:sp>
      <p:sp>
        <p:nvSpPr>
          <p:cNvPr id="3" name="Content Placeholder 2">
            <a:extLst>
              <a:ext uri="{FF2B5EF4-FFF2-40B4-BE49-F238E27FC236}">
                <a16:creationId xmlns:a16="http://schemas.microsoft.com/office/drawing/2014/main" id="{795AC617-D955-473D-B8FA-B66B6FEF885B}"/>
              </a:ext>
            </a:extLst>
          </p:cNvPr>
          <p:cNvSpPr>
            <a:spLocks noGrp="1"/>
          </p:cNvSpPr>
          <p:nvPr>
            <p:ph idx="1"/>
          </p:nvPr>
        </p:nvSpPr>
        <p:spPr/>
        <p:txBody>
          <a:bodyPr/>
          <a:lstStyle/>
          <a:p>
            <a:r>
              <a:rPr lang="en-AU" dirty="0"/>
              <a:t>Anyone who might be considering going into the franchise model would find this of interest. This report outlines the 7 key areas to be particularly engaged in If you're looking to start a business, buying into a franchise because purchasing a franchise can be a good alternative to starting a unique venture. </a:t>
            </a:r>
          </a:p>
          <a:p>
            <a:r>
              <a:rPr lang="en-AU" dirty="0"/>
              <a:t>Alternatively if you're planning to expand your business franchising could also be an effective way of moving into new markets as the key to franchising is that it allows one business to operate under the trading name of another business' established brand and sell its products and/or services for a specified period.</a:t>
            </a:r>
          </a:p>
          <a:p>
            <a:r>
              <a:rPr lang="en-AU" dirty="0"/>
              <a:t>Therefore in knowing this the next step and where this report particularly focuses on is the ability to search for yourself and particular business within a given area to see your competitors on a geographic map. </a:t>
            </a:r>
          </a:p>
          <a:p>
            <a:r>
              <a:rPr lang="en-AU" dirty="0"/>
              <a:t>Once that’s done we will sue machine learning algorithms to clearly illustrate for you which of these businesses are of particular competitive concern due to proximity of the search area and relation of one another.</a:t>
            </a:r>
          </a:p>
          <a:p>
            <a:endParaRPr lang="en-AU" dirty="0"/>
          </a:p>
        </p:txBody>
      </p:sp>
    </p:spTree>
    <p:extLst>
      <p:ext uri="{BB962C8B-B14F-4D97-AF65-F5344CB8AC3E}">
        <p14:creationId xmlns:p14="http://schemas.microsoft.com/office/powerpoint/2010/main" val="378838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18A9-B245-4FEB-A0A9-78F808533526}"/>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0C1DDDE1-9200-45A1-9D71-5455D2149DAB}"/>
              </a:ext>
            </a:extLst>
          </p:cNvPr>
          <p:cNvSpPr>
            <a:spLocks noGrp="1"/>
          </p:cNvSpPr>
          <p:nvPr>
            <p:ph idx="1"/>
          </p:nvPr>
        </p:nvSpPr>
        <p:spPr/>
        <p:txBody>
          <a:bodyPr>
            <a:normAutofit fontScale="77500" lnSpcReduction="20000"/>
          </a:bodyPr>
          <a:lstStyle/>
          <a:p>
            <a:r>
              <a:rPr lang="en-AU" dirty="0"/>
              <a:t>These are the 7 things you need to consider when choosing to franchise.</a:t>
            </a:r>
          </a:p>
          <a:p>
            <a:pPr lvl="1"/>
            <a:r>
              <a:rPr lang="en-AU" dirty="0"/>
              <a:t>Start with learning everything you can and get professional advice before you sign up to buy a franchise. Begin with free online courses, and it’s important to ask questions and make sure you understand how the franchise model could affect the way you do business.</a:t>
            </a:r>
          </a:p>
          <a:p>
            <a:pPr lvl="1"/>
            <a:r>
              <a:rPr lang="en-AU" dirty="0"/>
              <a:t>Agreements. The first could be the franchise agreement which is the contract you agree to for a set amount of time, which on average can be five years. It covers exactly where and how you will run your franchise and worth consulting a professional to make sure you understand your rights and responsibilities under every clause. </a:t>
            </a:r>
          </a:p>
          <a:p>
            <a:pPr lvl="1"/>
            <a:r>
              <a:rPr lang="en-AU" dirty="0"/>
              <a:t>Disclosure statement. Franchising in Australia is regulated by the Franchising Code of Conduct. Before entering a franchising arrangement, you should be given certain documents including your franchise agreement, code of conduct and disclosure statement. It’s worth contacting more than one franchisee and even past franchisees for their experiences.</a:t>
            </a:r>
          </a:p>
          <a:p>
            <a:pPr lvl="1"/>
            <a:r>
              <a:rPr lang="en-AU" dirty="0"/>
              <a:t>Finances. Running a business will always come with risks, especially in relation to factors out of your control, such as competition and the economy. </a:t>
            </a:r>
          </a:p>
          <a:p>
            <a:pPr lvl="1"/>
            <a:r>
              <a:rPr lang="en-AU" dirty="0"/>
              <a:t>Restraint of trade clause. This stops you competing with the franchise itself during the term of your franchise agreement and after the agreement ends. </a:t>
            </a:r>
          </a:p>
          <a:p>
            <a:pPr lvl="1"/>
            <a:r>
              <a:rPr lang="en-AU" dirty="0"/>
              <a:t>Fees. In most franchise business arrangements, the franchisee could have to pay a royalty fee to the franchisor on a weekly, monthly or yearly basis. You need to know how this royalty fee works as well as other fees on top of these. </a:t>
            </a:r>
          </a:p>
          <a:p>
            <a:pPr lvl="0"/>
            <a:r>
              <a:rPr lang="en-AU" dirty="0"/>
              <a:t>Understanding your territory. Is last but not the least important because your territory is the area you’re allowed to serve customers within. Increased competition might result if you haven’t selected your target territory well and the focus of my work.</a:t>
            </a:r>
          </a:p>
          <a:p>
            <a:endParaRPr lang="en-AU" dirty="0"/>
          </a:p>
        </p:txBody>
      </p:sp>
    </p:spTree>
    <p:extLst>
      <p:ext uri="{BB962C8B-B14F-4D97-AF65-F5344CB8AC3E}">
        <p14:creationId xmlns:p14="http://schemas.microsoft.com/office/powerpoint/2010/main" val="59052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BB60-8C72-4E30-A5D1-AF1130E97652}"/>
              </a:ext>
            </a:extLst>
          </p:cNvPr>
          <p:cNvSpPr>
            <a:spLocks noGrp="1"/>
          </p:cNvSpPr>
          <p:nvPr>
            <p:ph type="title"/>
          </p:nvPr>
        </p:nvSpPr>
        <p:spPr/>
        <p:txBody>
          <a:bodyPr/>
          <a:lstStyle/>
          <a:p>
            <a:r>
              <a:rPr lang="en-AU" dirty="0"/>
              <a:t>Data - Description</a:t>
            </a:r>
          </a:p>
        </p:txBody>
      </p:sp>
      <p:sp>
        <p:nvSpPr>
          <p:cNvPr id="3" name="Content Placeholder 2">
            <a:extLst>
              <a:ext uri="{FF2B5EF4-FFF2-40B4-BE49-F238E27FC236}">
                <a16:creationId xmlns:a16="http://schemas.microsoft.com/office/drawing/2014/main" id="{F27FEE66-1864-4A4B-85AD-C5A0B3FAE79B}"/>
              </a:ext>
            </a:extLst>
          </p:cNvPr>
          <p:cNvSpPr>
            <a:spLocks noGrp="1"/>
          </p:cNvSpPr>
          <p:nvPr>
            <p:ph idx="1"/>
          </p:nvPr>
        </p:nvSpPr>
        <p:spPr/>
        <p:txBody>
          <a:bodyPr>
            <a:normAutofit/>
          </a:bodyPr>
          <a:lstStyle/>
          <a:p>
            <a:r>
              <a:rPr lang="en-AU" dirty="0"/>
              <a:t>Addressing the competitive landscape proves to be the hardest thing to address because there isn’t the ability to simply search for the 50 of a whatever it is you want to search for in a given area. Even Google maps can’t easily achieve this. However, with this tool you can define the area, search criteria, and radius in meters around the given area. </a:t>
            </a:r>
          </a:p>
          <a:p>
            <a:r>
              <a:rPr lang="en-AU" dirty="0"/>
              <a:t>The data requirements to achieve this include: </a:t>
            </a:r>
          </a:p>
          <a:p>
            <a:pPr lvl="1"/>
            <a:r>
              <a:rPr lang="en-AU" dirty="0"/>
              <a:t>Inputs from the user:</a:t>
            </a:r>
          </a:p>
          <a:p>
            <a:pPr lvl="1"/>
            <a:r>
              <a:rPr lang="en-AU" dirty="0"/>
              <a:t>Area anywhere on the map</a:t>
            </a:r>
          </a:p>
          <a:p>
            <a:pPr lvl="1"/>
            <a:r>
              <a:rPr lang="en-AU" dirty="0"/>
              <a:t>Search term in the case of the default notebook it uses Mc Donald’s </a:t>
            </a:r>
          </a:p>
          <a:p>
            <a:pPr lvl="1"/>
            <a:r>
              <a:rPr lang="en-AU" dirty="0"/>
              <a:t>Radius in meters around the area up to 100, 000 meters</a:t>
            </a:r>
          </a:p>
        </p:txBody>
      </p:sp>
    </p:spTree>
    <p:extLst>
      <p:ext uri="{BB962C8B-B14F-4D97-AF65-F5344CB8AC3E}">
        <p14:creationId xmlns:p14="http://schemas.microsoft.com/office/powerpoint/2010/main" val="246727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22BB60-8C72-4E30-A5D1-AF1130E97652}"/>
              </a:ext>
            </a:extLst>
          </p:cNvPr>
          <p:cNvSpPr>
            <a:spLocks noGrp="1"/>
          </p:cNvSpPr>
          <p:nvPr>
            <p:ph type="title"/>
          </p:nvPr>
        </p:nvSpPr>
        <p:spPr>
          <a:xfrm>
            <a:off x="609906" y="702155"/>
            <a:ext cx="3568661" cy="1269713"/>
          </a:xfrm>
        </p:spPr>
        <p:txBody>
          <a:bodyPr>
            <a:normAutofit/>
          </a:bodyPr>
          <a:lstStyle/>
          <a:p>
            <a:r>
              <a:rPr lang="en-AU" dirty="0"/>
              <a:t>Data - SOURCE</a:t>
            </a:r>
          </a:p>
        </p:txBody>
      </p:sp>
      <p:sp>
        <p:nvSpPr>
          <p:cNvPr id="14" name="Rectangle 1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308FAC6F-0C15-481E-A549-CE7554A5CF32}"/>
              </a:ext>
            </a:extLst>
          </p:cNvPr>
          <p:cNvSpPr>
            <a:spLocks noGrp="1"/>
          </p:cNvSpPr>
          <p:nvPr>
            <p:ph idx="1"/>
          </p:nvPr>
        </p:nvSpPr>
        <p:spPr>
          <a:xfrm>
            <a:off x="609906" y="2340864"/>
            <a:ext cx="3568661" cy="3634486"/>
          </a:xfrm>
        </p:spPr>
        <p:txBody>
          <a:bodyPr>
            <a:normAutofit/>
          </a:bodyPr>
          <a:lstStyle/>
          <a:p>
            <a:r>
              <a:rPr lang="en-US" dirty="0"/>
              <a:t>The following is a result of the Foursquare API where even you can j</a:t>
            </a:r>
            <a:r>
              <a:rPr lang="en-GB" dirty="0" err="1"/>
              <a:t>oin</a:t>
            </a:r>
            <a:r>
              <a:rPr lang="en-GB" dirty="0"/>
              <a:t> over 150,000 developers building location-aware experiences with Foursquare technology and data.</a:t>
            </a:r>
          </a:p>
          <a:p>
            <a:r>
              <a:rPr lang="en-AU" dirty="0">
                <a:hlinkClick r:id="rId2"/>
              </a:rPr>
              <a:t>https://developer.foursquare.com</a:t>
            </a:r>
            <a:endParaRPr lang="en-AU" dirty="0"/>
          </a:p>
          <a:p>
            <a:pPr marL="0" indent="0">
              <a:buNone/>
            </a:pPr>
            <a:endParaRPr lang="en-US" dirty="0"/>
          </a:p>
        </p:txBody>
      </p:sp>
      <p:pic>
        <p:nvPicPr>
          <p:cNvPr id="7" name="Content Placeholder 3">
            <a:extLst>
              <a:ext uri="{FF2B5EF4-FFF2-40B4-BE49-F238E27FC236}">
                <a16:creationId xmlns:a16="http://schemas.microsoft.com/office/drawing/2014/main" id="{7FEE0B0A-01E0-4323-8062-9749B41F11A8}"/>
              </a:ext>
            </a:extLst>
          </p:cNvPr>
          <p:cNvPicPr>
            <a:picLocks noChangeAspect="1"/>
          </p:cNvPicPr>
          <p:nvPr/>
        </p:nvPicPr>
        <p:blipFill>
          <a:blip r:embed="rId3"/>
          <a:stretch>
            <a:fillRect/>
          </a:stretch>
        </p:blipFill>
        <p:spPr>
          <a:xfrm>
            <a:off x="5945686" y="457200"/>
            <a:ext cx="5607694" cy="6162302"/>
          </a:xfrm>
          <a:prstGeom prst="rect">
            <a:avLst/>
          </a:prstGeom>
        </p:spPr>
      </p:pic>
    </p:spTree>
    <p:extLst>
      <p:ext uri="{BB962C8B-B14F-4D97-AF65-F5344CB8AC3E}">
        <p14:creationId xmlns:p14="http://schemas.microsoft.com/office/powerpoint/2010/main" val="406309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8614-33A2-4C87-9BF3-145B818CD789}"/>
              </a:ext>
            </a:extLst>
          </p:cNvPr>
          <p:cNvSpPr>
            <a:spLocks noGrp="1"/>
          </p:cNvSpPr>
          <p:nvPr>
            <p:ph type="title"/>
          </p:nvPr>
        </p:nvSpPr>
        <p:spPr/>
        <p:txBody>
          <a:bodyPr/>
          <a:lstStyle/>
          <a:p>
            <a:r>
              <a:rPr lang="en-AU" dirty="0"/>
              <a:t>METHODOLOGY – Data Analysis</a:t>
            </a:r>
          </a:p>
        </p:txBody>
      </p:sp>
      <p:sp>
        <p:nvSpPr>
          <p:cNvPr id="6" name="Rectangle 4">
            <a:extLst>
              <a:ext uri="{FF2B5EF4-FFF2-40B4-BE49-F238E27FC236}">
                <a16:creationId xmlns:a16="http://schemas.microsoft.com/office/drawing/2014/main" id="{6F260EFA-38FB-4873-9CFB-1910161A7908}"/>
              </a:ext>
            </a:extLst>
          </p:cNvPr>
          <p:cNvSpPr>
            <a:spLocks noGrp="1" noChangeArrowheads="1"/>
          </p:cNvSpPr>
          <p:nvPr>
            <p:ph idx="1"/>
          </p:nvPr>
        </p:nvSpPr>
        <p:spPr bwMode="auto">
          <a:xfrm>
            <a:off x="264919" y="2066529"/>
            <a:ext cx="11605503" cy="453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t"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are several requirements that are used as part of the delivery of this analysis. </a:t>
            </a:r>
          </a:p>
          <a:p>
            <a:pPr marL="0" marR="0" lvl="0" indent="0"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AU" altLang="en-US"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Namely, I start with several libraries which include: requests, pandas,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numpy</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random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geopy.geocoders</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Ipython.display</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core.display</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we also use the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json_normaise</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function from pandas,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io.json</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folium, matplotlib and lastly but not least I’ve used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sklearn.cluster</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 using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Kmeans</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terms of the methodology another requirement I’ve used is a GitHub repository to ensure that I’m able to share said results with you and others in similar positions or using this notebook for what it was intended.  Upon the establishment of the above libraries then the exploratory data analysis can take place. </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original concept of this report was to find and recommend where next to put a Mc Donald’s franchise, however it quickly became clear that the functionality available in this notebook allowed the search of any term given the input.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AU" altLang="en-US"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Therefore, the decision was made to extend the core of the notebook to capture inputs form the user to best server their needs and target a larger user base.</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Given that the following inputs are correctly entered and knowing that there is an external limitation then the results allow any user the ability to find 50 of any search term around the target area.</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9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print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'What version of the API would you like to run in YYYYMMDD format?'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VERSION </a:t>
            </a:r>
            <a:r>
              <a:rPr kumimoji="0" lang="en-AU" altLang="en-US" sz="9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input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9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print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"Where would you like to search?"</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address </a:t>
            </a:r>
            <a:r>
              <a:rPr kumimoji="0" lang="en-AU" altLang="en-US" sz="9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input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9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print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AU" altLang="en-US" sz="900" b="0" i="0" u="none" strike="noStrike" cap="none" normalizeH="0" baseline="0" dirty="0">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'What would you like to search for'</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900" b="0" i="0" u="none" strike="noStrike" cap="none" normalizeH="0" baseline="0" dirty="0" err="1">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search_query</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input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9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print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AU" altLang="en-US" sz="900" b="0" i="0" u="none" strike="noStrike" cap="none" normalizeH="0" baseline="0" dirty="0">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'How far away in meters </a:t>
            </a:r>
            <a:r>
              <a:rPr kumimoji="0" lang="en-AU" altLang="en-US" sz="900" b="0" i="0" u="none" strike="noStrike" cap="none" normalizeH="0" baseline="0" dirty="0" err="1">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woud</a:t>
            </a:r>
            <a:r>
              <a:rPr kumimoji="0" lang="en-AU" altLang="en-US" sz="900" b="0" i="0" u="none" strike="noStrike" cap="none" normalizeH="0" baseline="0" dirty="0">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 you like the radius to be?'</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radius </a:t>
            </a:r>
            <a:r>
              <a:rPr kumimoji="0" lang="en-AU" altLang="en-US" sz="9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input</a:t>
            </a:r>
            <a:r>
              <a:rPr kumimoji="0" lang="en-AU" altLang="en-US" sz="9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there the next step in the methodology is to take the result of the Foursquare API to explore the area and search term with the above given search parameters.</a:t>
            </a:r>
            <a:endParaRPr kumimoji="0" lang="en-AU" altLang="en-US" sz="10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AU" altLang="en-US" sz="1000" b="0" i="0" u="none" strike="noStrike" cap="none" normalizeH="0" baseline="0" dirty="0" err="1">
                <a:ln>
                  <a:noFill/>
                </a:ln>
                <a:solidFill>
                  <a:srgbClr val="333333"/>
                </a:solidFill>
                <a:effectLst/>
                <a:latin typeface="Arial" panose="020B0604020202020204" pitchFamily="34" charset="0"/>
                <a:ea typeface="Times New Roman" panose="02020603050405020304" pitchFamily="18" charset="0"/>
              </a:rPr>
              <a:t>url</a:t>
            </a:r>
            <a:r>
              <a:rPr kumimoji="0" lang="en-AU"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1000" b="0" i="0" u="none" strike="noStrike" cap="none" normalizeH="0" baseline="0" dirty="0">
                <a:ln>
                  <a:noFill/>
                </a:ln>
                <a:solidFill>
                  <a:srgbClr val="666666"/>
                </a:solidFill>
                <a:effectLst/>
                <a:latin typeface="Arial" panose="020B0604020202020204" pitchFamily="34" charset="0"/>
              </a:rPr>
              <a:t>=</a:t>
            </a:r>
            <a:r>
              <a:rPr kumimoji="0" lang="en-AU"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'https://api.foursquare.com/v2/venues/</a:t>
            </a:r>
            <a:r>
              <a:rPr kumimoji="0" lang="en-AU"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search?client_id</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AU"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a:t>
            </a:r>
            <a:r>
              <a:rPr kumimoji="0" lang="en-AU"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client_secret</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AU"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a:t>
            </a:r>
            <a:r>
              <a:rPr kumimoji="0" lang="en-AU"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ll</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AU"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AU"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&amp;v=</a:t>
            </a:r>
            <a:r>
              <a:rPr kumimoji="0" lang="en-AU"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&amp;query=</a:t>
            </a:r>
            <a:r>
              <a:rPr kumimoji="0" lang="en-AU"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&amp;limit=</a:t>
            </a:r>
            <a:r>
              <a:rPr kumimoji="0" lang="en-AU"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&amp;radius=</a:t>
            </a:r>
            <a:r>
              <a:rPr kumimoji="0" lang="en-AU"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666666"/>
                </a:solidFill>
                <a:effectLst/>
                <a:latin typeface="Arial" panose="020B0604020202020204" pitchFamily="34" charset="0"/>
              </a:rPr>
              <a:t>.</a:t>
            </a:r>
            <a:r>
              <a:rPr kumimoji="0" lang="en-AU" altLang="en-US" sz="10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format</a:t>
            </a:r>
            <a:r>
              <a:rPr kumimoji="0" lang="en-AU"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CLIENT_ID</a:t>
            </a:r>
            <a:r>
              <a:rPr kumimoji="0" lang="en-AU"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10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CLIENT_SECRET</a:t>
            </a:r>
            <a:r>
              <a:rPr kumimoji="0" lang="en-AU"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10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latitude</a:t>
            </a:r>
            <a:r>
              <a:rPr kumimoji="0" lang="en-AU"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10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longitude</a:t>
            </a:r>
            <a:r>
              <a:rPr kumimoji="0" lang="en-AU"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10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VERSION</a:t>
            </a:r>
            <a:r>
              <a:rPr kumimoji="0" lang="en-AU"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1000" b="0" i="0" u="none" strike="noStrike" cap="none" normalizeH="0" baseline="0" dirty="0" err="1">
                <a:ln>
                  <a:noFill/>
                </a:ln>
                <a:solidFill>
                  <a:srgbClr val="333333"/>
                </a:solidFill>
                <a:effectLst/>
                <a:latin typeface="Arial" panose="020B0604020202020204" pitchFamily="34" charset="0"/>
                <a:ea typeface="Times New Roman" panose="02020603050405020304" pitchFamily="18" charset="0"/>
              </a:rPr>
              <a:t>search_query</a:t>
            </a:r>
            <a:r>
              <a:rPr kumimoji="0" lang="en-AU" altLang="en-US" sz="1000" b="0" i="0" u="none" strike="noStrike" cap="none" normalizeH="0" baseline="0" dirty="0" err="1">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err="1">
                <a:ln>
                  <a:noFill/>
                </a:ln>
                <a:solidFill>
                  <a:srgbClr val="333333"/>
                </a:solidFill>
                <a:effectLst/>
                <a:latin typeface="Arial" panose="020B0604020202020204" pitchFamily="34" charset="0"/>
                <a:ea typeface="Times New Roman" panose="02020603050405020304" pitchFamily="18" charset="0"/>
              </a:rPr>
              <a:t>LIMIT</a:t>
            </a:r>
            <a:r>
              <a:rPr kumimoji="0" lang="en-AU" altLang="en-US" sz="1000" b="0" i="0" u="none" strike="noStrike" cap="none" normalizeH="0" baseline="0" dirty="0" err="1">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1000" b="0" i="0" u="none" strike="noStrike" cap="none" normalizeH="0" baseline="0" dirty="0" err="1">
                <a:ln>
                  <a:noFill/>
                </a:ln>
                <a:solidFill>
                  <a:srgbClr val="333333"/>
                </a:solidFill>
                <a:effectLst/>
                <a:latin typeface="Arial" panose="020B0604020202020204" pitchFamily="34" charset="0"/>
                <a:ea typeface="Times New Roman" panose="02020603050405020304" pitchFamily="18" charset="0"/>
              </a:rPr>
              <a:t>radius</a:t>
            </a:r>
            <a:r>
              <a:rPr kumimoji="0" lang="en-AU"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800" b="0" i="0" u="none" strike="noStrike" cap="none" normalizeH="0" baseline="0" dirty="0">
                <a:ln>
                  <a:noFill/>
                </a:ln>
                <a:solidFill>
                  <a:schemeClr val="tx1"/>
                </a:solidFill>
                <a:effectLst/>
              </a:rPr>
              <a:t> </a:t>
            </a:r>
            <a:endParaRPr kumimoji="0" lang="en-AU"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results of the above API call takes the relevant part of the JSON response and using the </a:t>
            </a:r>
            <a:r>
              <a:rPr kumimoji="0" lang="en-AU"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json_normalise</a:t>
            </a: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function transfers the data into a Pandas data frame.</a:t>
            </a:r>
            <a:endParaRPr kumimoji="0" lang="en-AU" altLang="en-US" sz="9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AU" altLang="en-US" sz="9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results</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666666"/>
                </a:solidFill>
                <a:effectLst/>
                <a:latin typeface="Arial" panose="020B0604020202020204" pitchFamily="34" charset="0"/>
              </a:rPr>
              <a:t>=</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900" b="0" i="0" u="none" strike="noStrike" cap="none" normalizeH="0" baseline="0" dirty="0" err="1">
                <a:ln>
                  <a:noFill/>
                </a:ln>
                <a:solidFill>
                  <a:srgbClr val="333333"/>
                </a:solidFill>
                <a:effectLst/>
                <a:latin typeface="Arial" panose="020B0604020202020204" pitchFamily="34" charset="0"/>
                <a:ea typeface="Times New Roman" panose="02020603050405020304" pitchFamily="18" charset="0"/>
              </a:rPr>
              <a:t>requests</a:t>
            </a:r>
            <a:r>
              <a:rPr kumimoji="0" lang="en-AU" altLang="en-US" sz="900" b="0" i="0" u="none" strike="noStrike" cap="none" normalizeH="0" baseline="0" dirty="0" err="1">
                <a:ln>
                  <a:noFill/>
                </a:ln>
                <a:solidFill>
                  <a:srgbClr val="666666"/>
                </a:solidFill>
                <a:effectLst/>
                <a:latin typeface="Arial" panose="020B0604020202020204" pitchFamily="34" charset="0"/>
              </a:rPr>
              <a:t>.</a:t>
            </a:r>
            <a:r>
              <a:rPr kumimoji="0" lang="en-AU" altLang="en-US" sz="900" b="0" i="0" u="none" strike="noStrike" cap="none" normalizeH="0" baseline="0" dirty="0" err="1">
                <a:ln>
                  <a:noFill/>
                </a:ln>
                <a:solidFill>
                  <a:srgbClr val="333333"/>
                </a:solidFill>
                <a:effectLst/>
                <a:latin typeface="Arial" panose="020B0604020202020204" pitchFamily="34" charset="0"/>
                <a:ea typeface="Times New Roman" panose="02020603050405020304" pitchFamily="18" charset="0"/>
              </a:rPr>
              <a:t>get</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900" b="0" i="0" u="none" strike="noStrike" cap="none" normalizeH="0" baseline="0" dirty="0" err="1">
                <a:ln>
                  <a:noFill/>
                </a:ln>
                <a:solidFill>
                  <a:srgbClr val="333333"/>
                </a:solidFill>
                <a:effectLst/>
                <a:latin typeface="Arial" panose="020B0604020202020204" pitchFamily="34" charset="0"/>
                <a:ea typeface="Times New Roman" panose="02020603050405020304" pitchFamily="18" charset="0"/>
              </a:rPr>
              <a:t>url</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900" b="0" i="0" u="none" strike="noStrike" cap="none" normalizeH="0" baseline="0" dirty="0">
                <a:ln>
                  <a:noFill/>
                </a:ln>
                <a:solidFill>
                  <a:srgbClr val="666666"/>
                </a:solidFill>
                <a:effectLst/>
                <a:latin typeface="Arial" panose="020B0604020202020204" pitchFamily="34" charset="0"/>
              </a:rPr>
              <a:t>.</a:t>
            </a:r>
            <a:r>
              <a:rPr kumimoji="0" lang="en-AU" altLang="en-US" sz="9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json</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900" b="0" i="1" u="none" strike="noStrike" cap="none" normalizeH="0" baseline="0" dirty="0">
                <a:ln>
                  <a:noFill/>
                </a:ln>
                <a:solidFill>
                  <a:srgbClr val="408080"/>
                </a:solidFill>
                <a:effectLst/>
                <a:latin typeface="Arial Unicode MS"/>
                <a:ea typeface="Times New Roman" panose="02020603050405020304" pitchFamily="18" charset="0"/>
                <a:cs typeface="Courier New" panose="02070309020205020404" pitchFamily="49" charset="0"/>
              </a:rPr>
              <a:t>#print (results)# assign relevant part of JSON to </a:t>
            </a:r>
            <a:r>
              <a:rPr kumimoji="0" lang="en-AU" altLang="en-US" sz="900" b="0" i="1" u="none" strike="noStrike" cap="none" normalizeH="0" baseline="0" dirty="0" err="1">
                <a:ln>
                  <a:noFill/>
                </a:ln>
                <a:solidFill>
                  <a:srgbClr val="408080"/>
                </a:solidFill>
                <a:effectLst/>
                <a:latin typeface="Arial Unicode MS"/>
                <a:ea typeface="Times New Roman" panose="02020603050405020304" pitchFamily="18" charset="0"/>
                <a:cs typeface="Courier New" panose="02070309020205020404" pitchFamily="49" charset="0"/>
              </a:rPr>
              <a:t>venues</a:t>
            </a:r>
            <a:r>
              <a:rPr kumimoji="0" lang="en-AU" altLang="en-US" sz="900" b="0" i="0" u="none" strike="noStrike" cap="none" normalizeH="0" baseline="0" dirty="0" err="1">
                <a:ln>
                  <a:noFill/>
                </a:ln>
                <a:solidFill>
                  <a:srgbClr val="333333"/>
                </a:solidFill>
                <a:effectLst/>
                <a:latin typeface="Arial" panose="020B0604020202020204" pitchFamily="34" charset="0"/>
                <a:ea typeface="Times New Roman" panose="02020603050405020304" pitchFamily="18" charset="0"/>
              </a:rPr>
              <a:t>venues</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666666"/>
                </a:solidFill>
                <a:effectLst/>
                <a:latin typeface="Arial" panose="020B0604020202020204" pitchFamily="34" charset="0"/>
              </a:rPr>
              <a:t>=</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results</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9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'response'</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9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'venues'</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900" b="0" i="1" u="none" strike="noStrike" cap="none" normalizeH="0" baseline="0" dirty="0">
                <a:ln>
                  <a:noFill/>
                </a:ln>
                <a:solidFill>
                  <a:srgbClr val="408080"/>
                </a:solidFill>
                <a:effectLst/>
                <a:latin typeface="Arial Unicode MS"/>
                <a:ea typeface="Times New Roman" panose="02020603050405020304" pitchFamily="18" charset="0"/>
                <a:cs typeface="Courier New" panose="02070309020205020404" pitchFamily="49" charset="0"/>
              </a:rPr>
              <a:t># </a:t>
            </a:r>
            <a:r>
              <a:rPr kumimoji="0" lang="en-AU" altLang="en-US" sz="900" b="0" i="1" u="none" strike="noStrike" cap="none" normalizeH="0" baseline="0" dirty="0" err="1">
                <a:ln>
                  <a:noFill/>
                </a:ln>
                <a:solidFill>
                  <a:srgbClr val="408080"/>
                </a:solidFill>
                <a:effectLst/>
                <a:latin typeface="Arial Unicode MS"/>
                <a:ea typeface="Times New Roman" panose="02020603050405020304" pitchFamily="18" charset="0"/>
                <a:cs typeface="Courier New" panose="02070309020205020404" pitchFamily="49" charset="0"/>
              </a:rPr>
              <a:t>tranform</a:t>
            </a:r>
            <a:r>
              <a:rPr kumimoji="0" lang="en-AU" altLang="en-US" sz="900" b="0" i="1" u="none" strike="noStrike" cap="none" normalizeH="0" baseline="0" dirty="0">
                <a:ln>
                  <a:noFill/>
                </a:ln>
                <a:solidFill>
                  <a:srgbClr val="408080"/>
                </a:solidFill>
                <a:effectLst/>
                <a:latin typeface="Arial Unicode MS"/>
                <a:ea typeface="Times New Roman" panose="02020603050405020304" pitchFamily="18" charset="0"/>
                <a:cs typeface="Courier New" panose="02070309020205020404" pitchFamily="49" charset="0"/>
              </a:rPr>
              <a:t> venues into a </a:t>
            </a:r>
            <a:r>
              <a:rPr kumimoji="0" lang="en-AU" altLang="en-US" sz="900" b="0" i="1" u="none" strike="noStrike" cap="none" normalizeH="0" baseline="0" dirty="0" err="1">
                <a:ln>
                  <a:noFill/>
                </a:ln>
                <a:solidFill>
                  <a:srgbClr val="408080"/>
                </a:solidFill>
                <a:effectLst/>
                <a:latin typeface="Arial Unicode MS"/>
                <a:ea typeface="Times New Roman" panose="02020603050405020304" pitchFamily="18" charset="0"/>
                <a:cs typeface="Courier New" panose="02070309020205020404" pitchFamily="49" charset="0"/>
              </a:rPr>
              <a:t>dataframe</a:t>
            </a:r>
            <a:r>
              <a:rPr kumimoji="0" lang="en-AU" altLang="en-US" sz="900" b="0" i="0" u="none" strike="noStrike" cap="none" normalizeH="0" baseline="0" dirty="0" err="1">
                <a:ln>
                  <a:noFill/>
                </a:ln>
                <a:solidFill>
                  <a:srgbClr val="333333"/>
                </a:solidFill>
                <a:effectLst/>
                <a:latin typeface="Arial" panose="020B0604020202020204" pitchFamily="34" charset="0"/>
              </a:rPr>
              <a:t>dataframe</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900" b="0" i="0" u="none" strike="noStrike" cap="none" normalizeH="0" baseline="0" dirty="0">
                <a:ln>
                  <a:noFill/>
                </a:ln>
                <a:solidFill>
                  <a:srgbClr val="666666"/>
                </a:solidFill>
                <a:effectLst/>
                <a:latin typeface="Arial" panose="020B0604020202020204" pitchFamily="34" charset="0"/>
              </a:rPr>
              <a:t>=</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AU" altLang="en-US" sz="1200" b="0" i="0" u="none" strike="noStrike" cap="none" normalizeH="0" baseline="0" dirty="0" err="1">
                <a:ln>
                  <a:noFill/>
                </a:ln>
                <a:solidFill>
                  <a:schemeClr val="tx1"/>
                </a:solidFill>
                <a:effectLst/>
                <a:latin typeface="Arial" panose="020B0604020202020204" pitchFamily="34" charset="0"/>
              </a:rPr>
              <a:t>json_normalize</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AU" altLang="en-US" sz="1200" b="0" i="0" u="none" strike="noStrike" cap="none" normalizeH="0" baseline="0" dirty="0">
                <a:ln>
                  <a:noFill/>
                </a:ln>
                <a:solidFill>
                  <a:schemeClr val="tx1"/>
                </a:solidFill>
                <a:effectLst/>
                <a:latin typeface="Arial" panose="020B0604020202020204" pitchFamily="34" charset="0"/>
              </a:rPr>
              <a:t>venues</a:t>
            </a:r>
            <a:r>
              <a:rPr kumimoji="0" lang="en-AU" altLang="en-US" sz="9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endParaRPr kumimoji="0" lang="en-AU"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569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8614-33A2-4C87-9BF3-145B818CD789}"/>
              </a:ext>
            </a:extLst>
          </p:cNvPr>
          <p:cNvSpPr>
            <a:spLocks noGrp="1"/>
          </p:cNvSpPr>
          <p:nvPr>
            <p:ph type="title"/>
          </p:nvPr>
        </p:nvSpPr>
        <p:spPr>
          <a:xfrm>
            <a:off x="581192" y="702156"/>
            <a:ext cx="11029616" cy="1188720"/>
          </a:xfrm>
        </p:spPr>
        <p:txBody>
          <a:bodyPr>
            <a:normAutofit/>
          </a:bodyPr>
          <a:lstStyle/>
          <a:p>
            <a:r>
              <a:rPr lang="en-AU" dirty="0"/>
              <a:t>METHODOLOGY – Inferential STATISTICS</a:t>
            </a:r>
          </a:p>
        </p:txBody>
      </p:sp>
      <p:sp>
        <p:nvSpPr>
          <p:cNvPr id="22" name="Rectangle 21">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5EA9C52-0283-4714-A38F-0864C8B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
            <a:extLst>
              <a:ext uri="{FF2B5EF4-FFF2-40B4-BE49-F238E27FC236}">
                <a16:creationId xmlns:a16="http://schemas.microsoft.com/office/drawing/2014/main" id="{F7873FD6-1EB7-4CED-82DA-4BF82D42B9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0" r="-2" b="9219"/>
          <a:stretch/>
        </p:blipFill>
        <p:spPr bwMode="auto">
          <a:xfrm>
            <a:off x="611126" y="2347105"/>
            <a:ext cx="3374136" cy="371246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1B6E9BE-C4CA-42EB-B1DF-17B923DB73DB}"/>
              </a:ext>
            </a:extLst>
          </p:cNvPr>
          <p:cNvSpPr>
            <a:spLocks noGrp="1"/>
          </p:cNvSpPr>
          <p:nvPr>
            <p:ph idx="1"/>
          </p:nvPr>
        </p:nvSpPr>
        <p:spPr>
          <a:xfrm>
            <a:off x="4565562" y="2340864"/>
            <a:ext cx="7045246" cy="3634486"/>
          </a:xfrm>
        </p:spPr>
        <p:txBody>
          <a:bodyPr>
            <a:normAutofit/>
          </a:bodyPr>
          <a:lstStyle/>
          <a:p>
            <a:pPr defTabSz="914400" eaLnBrk="0" fontAlgn="base" hangingPunct="0">
              <a:spcBef>
                <a:spcPct val="0"/>
              </a:spcBef>
              <a:spcAft>
                <a:spcPct val="0"/>
              </a:spcAft>
              <a:buClrTx/>
              <a:buSzTx/>
            </a:pPr>
            <a:r>
              <a:rPr lang="en-AU" altLang="en-US">
                <a:latin typeface="Calibri" panose="020F0502020204030204" pitchFamily="34" charset="0"/>
                <a:ea typeface="Calibri" panose="020F0502020204030204" pitchFamily="34" charset="0"/>
                <a:cs typeface="Times New Roman" panose="02020603050405020304" pitchFamily="18" charset="0"/>
              </a:rPr>
              <a:t>Inferential statistical testing refers to a random sample of data taken from a population to describe and make inferences about the population. In the case of this report we took a random sample and with the use of pandas we determined two key items.</a:t>
            </a:r>
            <a:endParaRPr lang="en-AU" altLang="en-US"/>
          </a:p>
          <a:p>
            <a:pPr defTabSz="914400" eaLnBrk="0" fontAlgn="base" hangingPunct="0">
              <a:spcBef>
                <a:spcPct val="0"/>
              </a:spcBef>
              <a:spcAft>
                <a:spcPct val="0"/>
              </a:spcAft>
              <a:buClrTx/>
              <a:buSzTx/>
            </a:pPr>
            <a:endParaRPr lang="en-AU" altLang="en-US">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buClrTx/>
              <a:buSzTx/>
            </a:pPr>
            <a:r>
              <a:rPr lang="en-AU" altLang="en-US">
                <a:latin typeface="Calibri" panose="020F0502020204030204" pitchFamily="34" charset="0"/>
                <a:ea typeface="Calibri" panose="020F0502020204030204" pitchFamily="34" charset="0"/>
                <a:cs typeface="Times New Roman" panose="02020603050405020304" pitchFamily="18" charset="0"/>
              </a:rPr>
              <a:t>Within the API response itself there is a field that’s retrieved namely location.distance that when analysed with the random sample could be further analysed. </a:t>
            </a:r>
            <a:endParaRPr lang="en-AU" altLang="en-US">
              <a:latin typeface="Arial" panose="020B0604020202020204" pitchFamily="34" charset="0"/>
            </a:endParaRPr>
          </a:p>
          <a:p>
            <a:endParaRPr lang="en-AU" dirty="0"/>
          </a:p>
        </p:txBody>
      </p:sp>
    </p:spTree>
    <p:extLst>
      <p:ext uri="{BB962C8B-B14F-4D97-AF65-F5344CB8AC3E}">
        <p14:creationId xmlns:p14="http://schemas.microsoft.com/office/powerpoint/2010/main" val="163203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8614-33A2-4C87-9BF3-145B818CD789}"/>
              </a:ext>
            </a:extLst>
          </p:cNvPr>
          <p:cNvSpPr>
            <a:spLocks noGrp="1"/>
          </p:cNvSpPr>
          <p:nvPr>
            <p:ph type="title"/>
          </p:nvPr>
        </p:nvSpPr>
        <p:spPr>
          <a:xfrm>
            <a:off x="581192" y="702156"/>
            <a:ext cx="11029616" cy="1188720"/>
          </a:xfrm>
        </p:spPr>
        <p:txBody>
          <a:bodyPr/>
          <a:lstStyle/>
          <a:p>
            <a:r>
              <a:rPr lang="en-AU" dirty="0"/>
              <a:t>METHODOLOGY – Machine Learning</a:t>
            </a:r>
          </a:p>
        </p:txBody>
      </p:sp>
      <p:sp>
        <p:nvSpPr>
          <p:cNvPr id="5" name="Rectangle 3">
            <a:extLst>
              <a:ext uri="{FF2B5EF4-FFF2-40B4-BE49-F238E27FC236}">
                <a16:creationId xmlns:a16="http://schemas.microsoft.com/office/drawing/2014/main" id="{579502A3-3A6D-4583-889B-F5E6FC329168}"/>
              </a:ext>
            </a:extLst>
          </p:cNvPr>
          <p:cNvSpPr>
            <a:spLocks noChangeArrowheads="1"/>
          </p:cNvSpPr>
          <p:nvPr/>
        </p:nvSpPr>
        <p:spPr bwMode="auto">
          <a:xfrm>
            <a:off x="0" y="2096580"/>
            <a:ext cx="184731" cy="3026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560424A8-A7F4-4073-87A8-8346E2FCCC04}"/>
              </a:ext>
            </a:extLst>
          </p:cNvPr>
          <p:cNvSpPr>
            <a:spLocks noGrp="1"/>
          </p:cNvSpPr>
          <p:nvPr>
            <p:ph idx="1"/>
          </p:nvPr>
        </p:nvSpPr>
        <p:spPr>
          <a:xfrm>
            <a:off x="581192" y="2340864"/>
            <a:ext cx="11029615" cy="3634486"/>
          </a:xfrm>
        </p:spPr>
        <p:txBody>
          <a:bodyPr>
            <a:normAutofit lnSpcReduction="10000"/>
          </a:bodyPr>
          <a:lstStyle/>
          <a:p>
            <a:pPr marL="0" lvl="0" indent="0" defTabSz="914400" eaLnBrk="0" fontAlgn="base" hangingPunct="0">
              <a:spcBef>
                <a:spcPct val="0"/>
              </a:spcBef>
              <a:spcAft>
                <a:spcPct val="0"/>
              </a:spcAft>
              <a:buClrTx/>
              <a:buSzTx/>
              <a:buNone/>
            </a:pPr>
            <a:r>
              <a:rPr lang="en-AU" altLang="en-US">
                <a:solidFill>
                  <a:schemeClr val="tx1"/>
                </a:solidFill>
                <a:latin typeface="Calibri" panose="020F0502020204030204" pitchFamily="34" charset="0"/>
                <a:ea typeface="Calibri" panose="020F0502020204030204" pitchFamily="34" charset="0"/>
                <a:cs typeface="Times New Roman" panose="02020603050405020304" pitchFamily="18" charset="0"/>
              </a:rPr>
              <a:t>Machine learning (ML) is defined as an application of artificial intelligence that provides systems the ability to automatically lean and improve without being explicitly programmed to do so. Therefore, in having defined what ML is I’m able to begin to discuss what method of ML was used and why.</a:t>
            </a:r>
          </a:p>
          <a:p>
            <a:pPr marL="0" lvl="0" indent="0" defTabSz="914400" eaLnBrk="0" fontAlgn="base" hangingPunct="0">
              <a:spcBef>
                <a:spcPct val="0"/>
              </a:spcBef>
              <a:spcAft>
                <a:spcPct val="0"/>
              </a:spcAft>
              <a:buClrTx/>
              <a:buSzTx/>
              <a:buNone/>
            </a:pPr>
            <a:endParaRPr lang="en-AU" altLang="en-US" sz="1100">
              <a:solidFill>
                <a:schemeClr val="tx1"/>
              </a:solidFill>
            </a:endParaRPr>
          </a:p>
          <a:p>
            <a:pPr marL="0" lvl="0" indent="0" defTabSz="914400" eaLnBrk="0" fontAlgn="base" hangingPunct="0">
              <a:spcBef>
                <a:spcPct val="0"/>
              </a:spcBef>
              <a:spcAft>
                <a:spcPct val="0"/>
              </a:spcAft>
              <a:buClrTx/>
              <a:buSzTx/>
              <a:buNone/>
            </a:pPr>
            <a:r>
              <a:rPr lang="en-AU" altLang="en-US">
                <a:solidFill>
                  <a:schemeClr val="tx1"/>
                </a:solidFill>
                <a:latin typeface="Calibri" panose="020F0502020204030204" pitchFamily="34" charset="0"/>
                <a:ea typeface="Calibri" panose="020F0502020204030204" pitchFamily="34" charset="0"/>
                <a:cs typeface="Times New Roman" panose="02020603050405020304" pitchFamily="18" charset="0"/>
              </a:rPr>
              <a:t>I used a type of ML that is unsupervised and called K-means clustering. This requires a set of unlabelled data and the goal of the algorithm is to find groups in the data.</a:t>
            </a:r>
          </a:p>
          <a:p>
            <a:pPr marL="0" lvl="0" indent="0" defTabSz="914400" eaLnBrk="0" fontAlgn="base" hangingPunct="0">
              <a:spcBef>
                <a:spcPct val="0"/>
              </a:spcBef>
              <a:spcAft>
                <a:spcPct val="0"/>
              </a:spcAft>
              <a:buClrTx/>
              <a:buSzTx/>
              <a:buNone/>
            </a:pPr>
            <a:endParaRPr lang="en-AU" altLang="en-US" sz="1100">
              <a:solidFill>
                <a:schemeClr val="tx1"/>
              </a:solidFill>
            </a:endParaRPr>
          </a:p>
          <a:p>
            <a:pPr marL="0" lvl="0" indent="0" defTabSz="914400" eaLnBrk="0" fontAlgn="base" hangingPunct="0">
              <a:spcBef>
                <a:spcPct val="0"/>
              </a:spcBef>
              <a:spcAft>
                <a:spcPct val="0"/>
              </a:spcAft>
              <a:buClrTx/>
              <a:buSzTx/>
              <a:buNone/>
            </a:pPr>
            <a:r>
              <a:rPr lang="en-AU" altLang="en-US">
                <a:solidFill>
                  <a:schemeClr val="tx1"/>
                </a:solidFill>
                <a:latin typeface="Calibri" panose="020F0502020204030204" pitchFamily="34" charset="0"/>
                <a:ea typeface="Calibri" panose="020F0502020204030204" pitchFamily="34" charset="0"/>
                <a:cs typeface="Times New Roman" panose="02020603050405020304" pitchFamily="18" charset="0"/>
              </a:rPr>
              <a:t>Therefore with the use of ML and in particular K-means we’ll be able to determine the closest competitors. From there you could then define your territory and the boundaries of that to a level where you are able to determine your outer limits. </a:t>
            </a:r>
          </a:p>
          <a:p>
            <a:pPr marL="0" lvl="0" indent="0" defTabSz="914400" eaLnBrk="0" fontAlgn="base" hangingPunct="0">
              <a:spcBef>
                <a:spcPct val="0"/>
              </a:spcBef>
              <a:spcAft>
                <a:spcPct val="0"/>
              </a:spcAft>
              <a:buClrTx/>
              <a:buSzTx/>
              <a:buNone/>
            </a:pPr>
            <a:endParaRPr lang="en-AU" altLang="en-US" sz="1100">
              <a:solidFill>
                <a:schemeClr val="tx1"/>
              </a:solidFill>
            </a:endParaRPr>
          </a:p>
          <a:p>
            <a:pPr marL="0" lvl="0" indent="0" defTabSz="914400" eaLnBrk="0" fontAlgn="base" hangingPunct="0">
              <a:spcBef>
                <a:spcPct val="30000"/>
              </a:spcBef>
              <a:spcAft>
                <a:spcPct val="0"/>
              </a:spcAft>
              <a:buClrTx/>
              <a:buSzTx/>
              <a:buNone/>
            </a:pPr>
            <a:r>
              <a:rPr lang="en-AU" altLang="en-US" sz="1000" i="1">
                <a:solidFill>
                  <a:srgbClr val="408080"/>
                </a:solidFill>
                <a:latin typeface="Arial Unicode MS"/>
                <a:ea typeface="Times New Roman" panose="02020603050405020304" pitchFamily="18" charset="0"/>
                <a:cs typeface="Courier New" panose="02070309020205020404" pitchFamily="49" charset="0"/>
              </a:rPr>
              <a:t># set number of clusters</a:t>
            </a:r>
            <a:r>
              <a:rPr lang="en-AU" altLang="en-US" sz="1000">
                <a:solidFill>
                  <a:srgbClr val="333333"/>
                </a:solidFill>
                <a:latin typeface="Arial" panose="020B0604020202020204" pitchFamily="34" charset="0"/>
              </a:rPr>
              <a:t>kclusters</a:t>
            </a: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rgbClr val="666666"/>
                </a:solidFill>
                <a:latin typeface="Arial" panose="020B0604020202020204" pitchFamily="34" charset="0"/>
              </a:rPr>
              <a:t>=</a:t>
            </a: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rgbClr val="666666"/>
                </a:solidFill>
                <a:latin typeface="Arial Unicode MS"/>
                <a:ea typeface="Times New Roman" panose="02020603050405020304" pitchFamily="18" charset="0"/>
                <a:cs typeface="Courier New" panose="02070309020205020404" pitchFamily="49" charset="0"/>
              </a:rPr>
              <a:t>3</a:t>
            </a:r>
            <a:r>
              <a:rPr lang="en-AU" altLang="en-US" sz="1000" i="1">
                <a:solidFill>
                  <a:srgbClr val="408080"/>
                </a:solidFill>
                <a:latin typeface="Arial Unicode MS"/>
                <a:ea typeface="Times New Roman" panose="02020603050405020304" pitchFamily="18" charset="0"/>
                <a:cs typeface="Courier New" panose="02070309020205020404" pitchFamily="49" charset="0"/>
              </a:rPr>
              <a:t># run k-means clustering</a:t>
            </a:r>
            <a:r>
              <a:rPr lang="en-AU" altLang="en-US" sz="1000">
                <a:solidFill>
                  <a:srgbClr val="333333"/>
                </a:solidFill>
                <a:latin typeface="Arial" panose="020B0604020202020204" pitchFamily="34" charset="0"/>
              </a:rPr>
              <a:t>kmeans</a:t>
            </a: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rgbClr val="666666"/>
                </a:solidFill>
                <a:latin typeface="Arial" panose="020B0604020202020204" pitchFamily="34" charset="0"/>
              </a:rPr>
              <a:t>=</a:t>
            </a: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chemeClr val="tx1"/>
                </a:solidFill>
                <a:latin typeface="Arial" panose="020B0604020202020204" pitchFamily="34" charset="0"/>
              </a:rPr>
              <a:t>KMeans</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r>
              <a:rPr lang="en-AU" altLang="en-US" sz="1000">
                <a:solidFill>
                  <a:schemeClr val="tx1"/>
                </a:solidFill>
                <a:latin typeface="Arial" panose="020B0604020202020204" pitchFamily="34" charset="0"/>
              </a:rPr>
              <a:t>n_clusters</a:t>
            </a:r>
            <a:r>
              <a:rPr lang="en-AU" altLang="en-US" sz="1000">
                <a:solidFill>
                  <a:srgbClr val="666666"/>
                </a:solidFill>
                <a:latin typeface="Arial" panose="020B0604020202020204" pitchFamily="34" charset="0"/>
              </a:rPr>
              <a:t>=</a:t>
            </a:r>
            <a:r>
              <a:rPr lang="en-AU" altLang="en-US" sz="1000">
                <a:solidFill>
                  <a:srgbClr val="333333"/>
                </a:solidFill>
                <a:latin typeface="Arial" panose="020B0604020202020204" pitchFamily="34" charset="0"/>
              </a:rPr>
              <a:t>kclusters</a:t>
            </a: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chemeClr val="tx1"/>
                </a:solidFill>
                <a:latin typeface="Arial" panose="020B0604020202020204" pitchFamily="34" charset="0"/>
              </a:rPr>
              <a:t>random_state</a:t>
            </a:r>
            <a:r>
              <a:rPr lang="en-AU" altLang="en-US" sz="1000">
                <a:solidFill>
                  <a:srgbClr val="666666"/>
                </a:solidFill>
                <a:latin typeface="Arial" panose="020B0604020202020204" pitchFamily="34" charset="0"/>
              </a:rPr>
              <a:t>=</a:t>
            </a:r>
            <a:r>
              <a:rPr lang="en-AU" altLang="en-US" sz="1000">
                <a:solidFill>
                  <a:srgbClr val="666666"/>
                </a:solidFill>
                <a:latin typeface="Arial Unicode MS"/>
                <a:ea typeface="Times New Roman" panose="02020603050405020304" pitchFamily="18" charset="0"/>
                <a:cs typeface="Courier New" panose="02070309020205020404" pitchFamily="49" charset="0"/>
              </a:rPr>
              <a:t>0</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r>
              <a:rPr lang="en-AU" altLang="en-US" sz="1000">
                <a:solidFill>
                  <a:srgbClr val="666666"/>
                </a:solidFill>
                <a:latin typeface="Arial" panose="020B0604020202020204" pitchFamily="34" charset="0"/>
              </a:rPr>
              <a:t>.</a:t>
            </a:r>
            <a:r>
              <a:rPr lang="en-AU" altLang="en-US" sz="1000">
                <a:solidFill>
                  <a:srgbClr val="333333"/>
                </a:solidFill>
                <a:latin typeface="Arial" panose="020B0604020202020204" pitchFamily="34" charset="0"/>
              </a:rPr>
              <a:t>fit</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r>
              <a:rPr lang="en-AU" altLang="en-US" sz="1000">
                <a:solidFill>
                  <a:srgbClr val="333333"/>
                </a:solidFill>
                <a:latin typeface="Arial" panose="020B0604020202020204" pitchFamily="34" charset="0"/>
              </a:rPr>
              <a:t>dataframeSummary</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r>
              <a:rPr lang="en-AU" altLang="en-US" sz="1000" i="1">
                <a:solidFill>
                  <a:srgbClr val="408080"/>
                </a:solidFill>
                <a:latin typeface="Arial Unicode MS"/>
                <a:ea typeface="Times New Roman" panose="02020603050405020304" pitchFamily="18" charset="0"/>
                <a:cs typeface="Courier New" panose="02070309020205020404" pitchFamily="49" charset="0"/>
              </a:rPr>
              <a:t># check cluster labels generated for each row in the dataframe</a:t>
            </a:r>
            <a:r>
              <a:rPr lang="en-AU" altLang="en-US" sz="1000">
                <a:solidFill>
                  <a:srgbClr val="333333"/>
                </a:solidFill>
                <a:latin typeface="Arial" panose="020B0604020202020204" pitchFamily="34" charset="0"/>
              </a:rPr>
              <a:t>kmeans</a:t>
            </a:r>
            <a:r>
              <a:rPr lang="en-AU" altLang="en-US" sz="1000">
                <a:solidFill>
                  <a:srgbClr val="666666"/>
                </a:solidFill>
                <a:latin typeface="Arial" panose="020B0604020202020204" pitchFamily="34" charset="0"/>
              </a:rPr>
              <a:t>.</a:t>
            </a:r>
            <a:r>
              <a:rPr lang="en-AU" altLang="en-US" sz="1000">
                <a:solidFill>
                  <a:srgbClr val="333333"/>
                </a:solidFill>
                <a:latin typeface="Arial" panose="020B0604020202020204" pitchFamily="34" charset="0"/>
              </a:rPr>
              <a:t>labels_</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r>
              <a:rPr lang="en-AU" altLang="en-US" sz="1000">
                <a:solidFill>
                  <a:srgbClr val="666666"/>
                </a:solidFill>
                <a:latin typeface="Arial Unicode MS"/>
                <a:ea typeface="Times New Roman" panose="02020603050405020304" pitchFamily="18" charset="0"/>
                <a:cs typeface="Courier New" panose="02070309020205020404" pitchFamily="49" charset="0"/>
              </a:rPr>
              <a:t>0</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r>
              <a:rPr lang="en-AU" altLang="en-US" sz="1000">
                <a:solidFill>
                  <a:srgbClr val="666666"/>
                </a:solidFill>
                <a:latin typeface="Arial Unicode MS"/>
                <a:ea typeface="Times New Roman" panose="02020603050405020304" pitchFamily="18" charset="0"/>
                <a:cs typeface="Courier New" panose="02070309020205020404" pitchFamily="49" charset="0"/>
              </a:rPr>
              <a:t>10</a:t>
            </a: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i="1">
                <a:solidFill>
                  <a:srgbClr val="408080"/>
                </a:solidFill>
                <a:latin typeface="Arial Unicode MS"/>
                <a:ea typeface="Times New Roman" panose="02020603050405020304" pitchFamily="18" charset="0"/>
                <a:cs typeface="Courier New" panose="02070309020205020404" pitchFamily="49" charset="0"/>
              </a:rPr>
              <a:t># add clustering labels#dataframeSummary.insert(0, 'Cluster Labels', kmeans.labels_)</a:t>
            </a:r>
            <a:r>
              <a:rPr lang="en-AU" altLang="en-US" sz="1000">
                <a:solidFill>
                  <a:srgbClr val="333333"/>
                </a:solidFill>
                <a:latin typeface="Arial" panose="020B0604020202020204" pitchFamily="34" charset="0"/>
              </a:rPr>
              <a:t>dataframe_merged</a:t>
            </a: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rgbClr val="666666"/>
                </a:solidFill>
                <a:latin typeface="Arial" panose="020B0604020202020204" pitchFamily="34" charset="0"/>
              </a:rPr>
              <a:t>=</a:t>
            </a: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chemeClr val="tx1"/>
                </a:solidFill>
                <a:latin typeface="Arial" panose="020B0604020202020204" pitchFamily="34" charset="0"/>
              </a:rPr>
              <a:t>dataframe</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r>
              <a:rPr lang="en-AU" altLang="en-US" sz="1000">
                <a:solidFill>
                  <a:srgbClr val="BA2121"/>
                </a:solidFill>
                <a:latin typeface="Arial Unicode MS"/>
                <a:ea typeface="Times New Roman" panose="02020603050405020304" pitchFamily="18" charset="0"/>
                <a:cs typeface="Courier New" panose="02070309020205020404" pitchFamily="49" charset="0"/>
              </a:rPr>
              <a:t>'location.city'</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r>
              <a:rPr lang="en-AU" altLang="en-US" sz="1000" i="1">
                <a:solidFill>
                  <a:srgbClr val="408080"/>
                </a:solidFill>
                <a:latin typeface="Arial Unicode MS"/>
                <a:ea typeface="Times New Roman" panose="02020603050405020304" pitchFamily="18" charset="0"/>
                <a:cs typeface="Courier New" panose="02070309020205020404" pitchFamily="49" charset="0"/>
              </a:rPr>
              <a:t>#print (dataframe.head())</a:t>
            </a:r>
            <a:endParaRPr lang="en-AU" altLang="en-US" sz="1000">
              <a:solidFill>
                <a:schemeClr val="tx1"/>
              </a:solidFill>
              <a:latin typeface="Arial" panose="020B0604020202020204" pitchFamily="34" charset="0"/>
            </a:endParaRPr>
          </a:p>
          <a:p>
            <a:pPr marL="0" lvl="0" indent="0" defTabSz="914400" eaLnBrk="0" fontAlgn="base" hangingPunct="0">
              <a:spcBef>
                <a:spcPct val="30000"/>
              </a:spcBef>
              <a:spcAft>
                <a:spcPct val="0"/>
              </a:spcAft>
              <a:buClrTx/>
              <a:buSzTx/>
              <a:buNone/>
            </a:pP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chemeClr val="tx1"/>
                </a:solidFill>
                <a:latin typeface="Arial" panose="020B0604020202020204" pitchFamily="34" charset="0"/>
              </a:rPr>
              <a:t>dataframeSummary</a:t>
            </a:r>
            <a:r>
              <a:rPr lang="en-AU" altLang="en-US" sz="1000">
                <a:solidFill>
                  <a:srgbClr val="666666"/>
                </a:solidFill>
                <a:latin typeface="Arial" panose="020B0604020202020204" pitchFamily="34" charset="0"/>
              </a:rPr>
              <a:t>.</a:t>
            </a:r>
            <a:r>
              <a:rPr lang="en-AU" altLang="en-US" sz="1000">
                <a:solidFill>
                  <a:srgbClr val="333333"/>
                </a:solidFill>
                <a:latin typeface="Arial" panose="020B0604020202020204" pitchFamily="34" charset="0"/>
              </a:rPr>
              <a:t>head</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endParaRPr lang="en-AU" altLang="en-US" sz="1000">
              <a:solidFill>
                <a:schemeClr val="tx1"/>
              </a:solidFill>
              <a:latin typeface="Arial" panose="020B0604020202020204" pitchFamily="34" charset="0"/>
            </a:endParaRPr>
          </a:p>
          <a:p>
            <a:pPr marL="0" lvl="0" indent="0" defTabSz="914400" eaLnBrk="0" fontAlgn="base" hangingPunct="0">
              <a:spcBef>
                <a:spcPct val="30000"/>
              </a:spcBef>
              <a:spcAft>
                <a:spcPct val="0"/>
              </a:spcAft>
              <a:buClrTx/>
              <a:buSzTx/>
              <a:buNone/>
            </a:pPr>
            <a:r>
              <a:rPr lang="en-AU" altLang="en-US" sz="1000">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chemeClr val="tx1"/>
                </a:solidFill>
                <a:latin typeface="Arial" panose="020B0604020202020204" pitchFamily="34" charset="0"/>
              </a:rPr>
              <a:t>kmeans</a:t>
            </a:r>
            <a:r>
              <a:rPr lang="en-AU" altLang="en-US" sz="1000">
                <a:solidFill>
                  <a:srgbClr val="333333"/>
                </a:solidFill>
                <a:latin typeface="Arial Unicode MS"/>
                <a:ea typeface="Times New Roman" panose="02020603050405020304" pitchFamily="18" charset="0"/>
                <a:cs typeface="Courier New" panose="02070309020205020404" pitchFamily="49" charset="0"/>
              </a:rPr>
              <a:t>)</a:t>
            </a:r>
            <a:r>
              <a:rPr lang="en-AU" altLang="en-US" sz="1000" i="1">
                <a:solidFill>
                  <a:srgbClr val="408080"/>
                </a:solidFill>
                <a:latin typeface="Arial Unicode MS"/>
                <a:ea typeface="Times New Roman" panose="02020603050405020304" pitchFamily="18" charset="0"/>
                <a:cs typeface="Courier New" panose="02070309020205020404" pitchFamily="49" charset="0"/>
              </a:rPr>
              <a:t># merge grouped with data to add latitude/longitude for each </a:t>
            </a:r>
            <a:r>
              <a:rPr lang="en-AU" altLang="en-US" sz="1000">
                <a:solidFill>
                  <a:srgbClr val="333333"/>
                </a:solidFill>
                <a:latin typeface="Arial" panose="020B0604020202020204" pitchFamily="34" charset="0"/>
              </a:rPr>
              <a:t>dataframe_merged</a:t>
            </a:r>
            <a:r>
              <a:rPr lang="en-AU" altLang="en-US" sz="1000" i="1">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rgbClr val="666666"/>
                </a:solidFill>
                <a:latin typeface="Arial" panose="020B0604020202020204" pitchFamily="34" charset="0"/>
              </a:rPr>
              <a:t>=</a:t>
            </a:r>
            <a:r>
              <a:rPr lang="en-AU" altLang="en-US" sz="1000" i="1">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chemeClr val="tx1"/>
                </a:solidFill>
                <a:latin typeface="Arial" panose="020B0604020202020204" pitchFamily="34" charset="0"/>
              </a:rPr>
              <a:t>pd</a:t>
            </a:r>
            <a:r>
              <a:rPr lang="en-AU" altLang="en-US" sz="1000">
                <a:solidFill>
                  <a:srgbClr val="666666"/>
                </a:solidFill>
                <a:latin typeface="Arial" panose="020B0604020202020204" pitchFamily="34" charset="0"/>
              </a:rPr>
              <a:t>.</a:t>
            </a:r>
            <a:r>
              <a:rPr lang="en-AU" altLang="en-US" sz="1000">
                <a:solidFill>
                  <a:srgbClr val="333333"/>
                </a:solidFill>
                <a:latin typeface="Arial" panose="020B0604020202020204" pitchFamily="34" charset="0"/>
              </a:rPr>
              <a:t>concat</a:t>
            </a:r>
            <a:r>
              <a:rPr lang="en-AU" altLang="en-US" sz="1000" i="1">
                <a:solidFill>
                  <a:srgbClr val="333333"/>
                </a:solidFill>
                <a:latin typeface="Arial Unicode MS"/>
                <a:ea typeface="Times New Roman" panose="02020603050405020304" pitchFamily="18" charset="0"/>
                <a:cs typeface="Courier New" panose="02070309020205020404" pitchFamily="49" charset="0"/>
              </a:rPr>
              <a:t>([</a:t>
            </a:r>
            <a:r>
              <a:rPr lang="en-AU" altLang="en-US" sz="1000">
                <a:solidFill>
                  <a:srgbClr val="333333"/>
                </a:solidFill>
                <a:latin typeface="Arial" panose="020B0604020202020204" pitchFamily="34" charset="0"/>
              </a:rPr>
              <a:t>dataframe_merged</a:t>
            </a:r>
            <a:r>
              <a:rPr lang="en-AU" altLang="en-US" sz="1000" i="1">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chemeClr val="tx1"/>
                </a:solidFill>
                <a:latin typeface="Arial" panose="020B0604020202020204" pitchFamily="34" charset="0"/>
              </a:rPr>
              <a:t>dataframeSummary</a:t>
            </a:r>
            <a:r>
              <a:rPr lang="en-AU" altLang="en-US" sz="1000" i="1">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chemeClr val="tx1"/>
                </a:solidFill>
                <a:latin typeface="Arial" panose="020B0604020202020204" pitchFamily="34" charset="0"/>
              </a:rPr>
              <a:t>axis</a:t>
            </a:r>
            <a:r>
              <a:rPr lang="en-AU" altLang="en-US" sz="1000">
                <a:solidFill>
                  <a:srgbClr val="666666"/>
                </a:solidFill>
                <a:latin typeface="Arial" panose="020B0604020202020204" pitchFamily="34" charset="0"/>
              </a:rPr>
              <a:t>=</a:t>
            </a:r>
            <a:r>
              <a:rPr lang="en-AU" altLang="en-US" sz="1000" i="1">
                <a:solidFill>
                  <a:srgbClr val="666666"/>
                </a:solidFill>
                <a:latin typeface="Arial Unicode MS"/>
                <a:ea typeface="Times New Roman" panose="02020603050405020304" pitchFamily="18" charset="0"/>
                <a:cs typeface="Courier New" panose="02070309020205020404" pitchFamily="49" charset="0"/>
              </a:rPr>
              <a:t>1</a:t>
            </a:r>
            <a:r>
              <a:rPr lang="en-AU" altLang="en-US" sz="1000" i="1">
                <a:solidFill>
                  <a:srgbClr val="333333"/>
                </a:solidFill>
                <a:latin typeface="Arial Unicode MS"/>
                <a:ea typeface="Times New Roman" panose="02020603050405020304" pitchFamily="18" charset="0"/>
                <a:cs typeface="Courier New" panose="02070309020205020404" pitchFamily="49" charset="0"/>
              </a:rPr>
              <a:t>, </a:t>
            </a:r>
            <a:r>
              <a:rPr lang="en-AU" altLang="en-US" sz="1000">
                <a:solidFill>
                  <a:schemeClr val="tx1"/>
                </a:solidFill>
                <a:latin typeface="Arial" panose="020B0604020202020204" pitchFamily="34" charset="0"/>
              </a:rPr>
              <a:t>ignore_index</a:t>
            </a:r>
            <a:r>
              <a:rPr lang="en-AU" altLang="en-US" sz="1000">
                <a:solidFill>
                  <a:srgbClr val="666666"/>
                </a:solidFill>
                <a:latin typeface="Arial" panose="020B0604020202020204" pitchFamily="34" charset="0"/>
              </a:rPr>
              <a:t>=</a:t>
            </a:r>
            <a:r>
              <a:rPr lang="en-AU" altLang="en-US" sz="1000" b="1" i="1">
                <a:solidFill>
                  <a:srgbClr val="008000"/>
                </a:solidFill>
                <a:latin typeface="Arial Unicode MS"/>
                <a:ea typeface="Times New Roman" panose="02020603050405020304" pitchFamily="18" charset="0"/>
                <a:cs typeface="Courier New" panose="02070309020205020404" pitchFamily="49" charset="0"/>
              </a:rPr>
              <a:t>False</a:t>
            </a:r>
            <a:r>
              <a:rPr lang="en-AU" altLang="en-US" sz="1000" i="1">
                <a:solidFill>
                  <a:srgbClr val="333333"/>
                </a:solidFill>
                <a:latin typeface="Arial Unicode MS"/>
                <a:ea typeface="Times New Roman" panose="02020603050405020304" pitchFamily="18" charset="0"/>
                <a:cs typeface="Courier New" panose="02070309020205020404" pitchFamily="49" charset="0"/>
              </a:rPr>
              <a:t>)</a:t>
            </a:r>
            <a:r>
              <a:rPr lang="en-AU" altLang="en-US" sz="1000">
                <a:solidFill>
                  <a:srgbClr val="333333"/>
                </a:solidFill>
                <a:latin typeface="Arial" panose="020B0604020202020204" pitchFamily="34" charset="0"/>
              </a:rPr>
              <a:t>dataframe_merged</a:t>
            </a:r>
            <a:r>
              <a:rPr lang="en-AU" altLang="en-US" sz="1000">
                <a:solidFill>
                  <a:srgbClr val="666666"/>
                </a:solidFill>
                <a:latin typeface="Arial" panose="020B0604020202020204" pitchFamily="34" charset="0"/>
              </a:rPr>
              <a:t>.</a:t>
            </a:r>
            <a:r>
              <a:rPr lang="en-AU" altLang="en-US" sz="1000">
                <a:solidFill>
                  <a:srgbClr val="333333"/>
                </a:solidFill>
                <a:latin typeface="Arial" panose="020B0604020202020204" pitchFamily="34" charset="0"/>
              </a:rPr>
              <a:t>head</a:t>
            </a:r>
            <a:r>
              <a:rPr lang="en-AU" altLang="en-US" sz="1000" i="1">
                <a:solidFill>
                  <a:srgbClr val="333333"/>
                </a:solidFill>
                <a:latin typeface="Arial Unicode MS"/>
                <a:ea typeface="Times New Roman" panose="02020603050405020304" pitchFamily="18" charset="0"/>
                <a:cs typeface="Courier New" panose="02070309020205020404" pitchFamily="49" charset="0"/>
              </a:rPr>
              <a:t>() </a:t>
            </a:r>
            <a:r>
              <a:rPr lang="en-AU" altLang="en-US" sz="1000" i="1">
                <a:solidFill>
                  <a:srgbClr val="408080"/>
                </a:solidFill>
                <a:latin typeface="Arial Unicode MS"/>
                <a:ea typeface="Times New Roman" panose="02020603050405020304" pitchFamily="18" charset="0"/>
                <a:cs typeface="Courier New" panose="02070309020205020404" pitchFamily="49" charset="0"/>
              </a:rPr>
              <a:t># check the last columns!</a:t>
            </a:r>
            <a:r>
              <a:rPr lang="en-AU" altLang="en-US" sz="1000" i="1">
                <a:solidFill>
                  <a:schemeClr val="tx1"/>
                </a:solidFill>
                <a:latin typeface="Arial Unicode MS"/>
                <a:ea typeface="Times New Roman" panose="02020603050405020304" pitchFamily="18" charset="0"/>
                <a:cs typeface="Courier New" panose="02070309020205020404" pitchFamily="49" charset="0"/>
              </a:rPr>
              <a:t> </a:t>
            </a:r>
            <a:endParaRPr lang="en-AU" altLang="en-US" sz="1000" i="1" dirty="0">
              <a:solidFill>
                <a:schemeClr val="tx1"/>
              </a:solidFill>
              <a:latin typeface="Arial Unicode MS"/>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296275659"/>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313C22"/>
      </a:dk2>
      <a:lt2>
        <a:srgbClr val="E2E8E8"/>
      </a:lt2>
      <a:accent1>
        <a:srgbClr val="E73129"/>
      </a:accent1>
      <a:accent2>
        <a:srgbClr val="D56E17"/>
      </a:accent2>
      <a:accent3>
        <a:srgbClr val="B6A320"/>
      </a:accent3>
      <a:accent4>
        <a:srgbClr val="82B013"/>
      </a:accent4>
      <a:accent5>
        <a:srgbClr val="4EBB21"/>
      </a:accent5>
      <a:accent6>
        <a:srgbClr val="15BD2A"/>
      </a:accent6>
      <a:hlink>
        <a:srgbClr val="319095"/>
      </a:hlink>
      <a:folHlink>
        <a:srgbClr val="82828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TotalTime>
  <Words>1652</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Calibri</vt:lpstr>
      <vt:lpstr>Courier New</vt:lpstr>
      <vt:lpstr>Gill Sans MT</vt:lpstr>
      <vt:lpstr>Wingdings 2</vt:lpstr>
      <vt:lpstr>DividendVTI</vt:lpstr>
      <vt:lpstr>Franchise Competitive Analysis  </vt:lpstr>
      <vt:lpstr>Introduction</vt:lpstr>
      <vt:lpstr>Business Interest</vt:lpstr>
      <vt:lpstr>background</vt:lpstr>
      <vt:lpstr>Data - Description</vt:lpstr>
      <vt:lpstr>Data - SOURCE</vt:lpstr>
      <vt:lpstr>METHODOLOGY – Data Analysis</vt:lpstr>
      <vt:lpstr>METHODOLOGY – Inferential STATISTICS</vt:lpstr>
      <vt:lpstr>METHODOLOGY – Machine Learning</vt:lpstr>
      <vt:lpstr>RESULTS</vt:lpstr>
      <vt:lpstr>Recommendations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Franchise Competitive Analysis  </dc:title>
  <dc:creator>Martin Liwosz</dc:creator>
  <cp:lastModifiedBy>Martin Liwosz</cp:lastModifiedBy>
  <cp:revision>1</cp:revision>
  <dcterms:created xsi:type="dcterms:W3CDTF">2019-07-23T03:15:45Z</dcterms:created>
  <dcterms:modified xsi:type="dcterms:W3CDTF">2019-07-23T03:18:36Z</dcterms:modified>
</cp:coreProperties>
</file>