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22" d="100"/>
          <a:sy n="22" d="100"/>
        </p:scale>
        <p:origin x="33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0DA3-27FE-0ADC-B9AB-D6DFAEA6BD59}"/>
              </a:ext>
            </a:extLst>
          </p:cNvPr>
          <p:cNvSpPr>
            <a:spLocks noGrp="1"/>
          </p:cNvSpPr>
          <p:nvPr>
            <p:ph type="ctrTitle"/>
          </p:nvPr>
        </p:nvSpPr>
        <p:spPr>
          <a:xfrm>
            <a:off x="2743200" y="5387342"/>
            <a:ext cx="16459200" cy="1146048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085CB-B140-AE14-AE79-40496C64E347}"/>
              </a:ext>
            </a:extLst>
          </p:cNvPr>
          <p:cNvSpPr>
            <a:spLocks noGrp="1"/>
          </p:cNvSpPr>
          <p:nvPr>
            <p:ph type="subTitle" idx="1"/>
          </p:nvPr>
        </p:nvSpPr>
        <p:spPr>
          <a:xfrm>
            <a:off x="2743200" y="17289782"/>
            <a:ext cx="16459200" cy="79476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258FAB-FE0E-5021-1482-89E181F8D661}"/>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5" name="Footer Placeholder 4">
            <a:extLst>
              <a:ext uri="{FF2B5EF4-FFF2-40B4-BE49-F238E27FC236}">
                <a16:creationId xmlns:a16="http://schemas.microsoft.com/office/drawing/2014/main" id="{710B0FF5-B9FF-49F3-0F41-63B68C044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3811C-7C08-32A3-7B82-2A0D9AE64227}"/>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330919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680D-6EC5-7BA9-3D75-862A19A3E4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4B3D01-A4C8-40AC-ADEC-9AD976456E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0823B-6527-5CA3-5615-613455DD7ECF}"/>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5" name="Footer Placeholder 4">
            <a:extLst>
              <a:ext uri="{FF2B5EF4-FFF2-40B4-BE49-F238E27FC236}">
                <a16:creationId xmlns:a16="http://schemas.microsoft.com/office/drawing/2014/main" id="{E1DF4A4E-7846-74B2-A970-B702568F4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521EB-80ED-8F1F-7BD7-73B3230189D1}"/>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337782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B9DFD-7C73-363E-5F9B-3470AA5A40AC}"/>
              </a:ext>
            </a:extLst>
          </p:cNvPr>
          <p:cNvSpPr>
            <a:spLocks noGrp="1"/>
          </p:cNvSpPr>
          <p:nvPr>
            <p:ph type="title" orient="vert"/>
          </p:nvPr>
        </p:nvSpPr>
        <p:spPr>
          <a:xfrm>
            <a:off x="15704820" y="1752600"/>
            <a:ext cx="473202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F48D12-EDE5-C51A-756D-60234AC40B65}"/>
              </a:ext>
            </a:extLst>
          </p:cNvPr>
          <p:cNvSpPr>
            <a:spLocks noGrp="1"/>
          </p:cNvSpPr>
          <p:nvPr>
            <p:ph type="body" orient="vert" idx="1"/>
          </p:nvPr>
        </p:nvSpPr>
        <p:spPr>
          <a:xfrm>
            <a:off x="1508760"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025EC-F97C-D9B8-AC81-3350556B6CD7}"/>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5" name="Footer Placeholder 4">
            <a:extLst>
              <a:ext uri="{FF2B5EF4-FFF2-40B4-BE49-F238E27FC236}">
                <a16:creationId xmlns:a16="http://schemas.microsoft.com/office/drawing/2014/main" id="{C0463279-A705-B596-1D6B-771DA81C3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CE9F5-F9AD-D5AB-FEB7-1BF53825B329}"/>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214755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B82E-60BD-5D8A-3E53-873E3A371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E54E75-DB00-711F-EC3D-EE092A4878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240D6-CB2E-9E99-880A-2ACFDE07D2B9}"/>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5" name="Footer Placeholder 4">
            <a:extLst>
              <a:ext uri="{FF2B5EF4-FFF2-40B4-BE49-F238E27FC236}">
                <a16:creationId xmlns:a16="http://schemas.microsoft.com/office/drawing/2014/main" id="{CE361E25-D670-0D06-AA74-1E0144124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A3C2B-90EB-33CF-6F46-84946EAA924A}"/>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61252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515F-8722-2844-8E91-39C65BC41283}"/>
              </a:ext>
            </a:extLst>
          </p:cNvPr>
          <p:cNvSpPr>
            <a:spLocks noGrp="1"/>
          </p:cNvSpPr>
          <p:nvPr>
            <p:ph type="title"/>
          </p:nvPr>
        </p:nvSpPr>
        <p:spPr>
          <a:xfrm>
            <a:off x="1497330" y="8206745"/>
            <a:ext cx="18928080" cy="136931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570E62-C4B3-018B-34EA-175B20145667}"/>
              </a:ext>
            </a:extLst>
          </p:cNvPr>
          <p:cNvSpPr>
            <a:spLocks noGrp="1"/>
          </p:cNvSpPr>
          <p:nvPr>
            <p:ph type="body" idx="1"/>
          </p:nvPr>
        </p:nvSpPr>
        <p:spPr>
          <a:xfrm>
            <a:off x="1497330" y="22029425"/>
            <a:ext cx="18928080" cy="720089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C6A77C-DD07-D532-FB9D-FC28095C5611}"/>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5" name="Footer Placeholder 4">
            <a:extLst>
              <a:ext uri="{FF2B5EF4-FFF2-40B4-BE49-F238E27FC236}">
                <a16:creationId xmlns:a16="http://schemas.microsoft.com/office/drawing/2014/main" id="{9D0B4A84-AC84-666C-F144-2470FBF54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9B1FC-6630-3371-3A17-708E16C195C5}"/>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317102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EE7F-5964-50BC-48FF-8FC4376D0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A5C41E-7069-2773-3E7B-AD4013844BC9}"/>
              </a:ext>
            </a:extLst>
          </p:cNvPr>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B1789-38C3-2929-4AD5-3AEDDCEEE465}"/>
              </a:ext>
            </a:extLst>
          </p:cNvPr>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9F9E05-739F-55C8-C7A0-727E4D7EE85B}"/>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6" name="Footer Placeholder 5">
            <a:extLst>
              <a:ext uri="{FF2B5EF4-FFF2-40B4-BE49-F238E27FC236}">
                <a16:creationId xmlns:a16="http://schemas.microsoft.com/office/drawing/2014/main" id="{0A583AB8-12CF-8770-2F27-97A31BFE0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8078F-9136-F938-36F7-4AD60B8A50C2}"/>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326607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4628-C705-027A-EA33-F671305993D9}"/>
              </a:ext>
            </a:extLst>
          </p:cNvPr>
          <p:cNvSpPr>
            <a:spLocks noGrp="1"/>
          </p:cNvSpPr>
          <p:nvPr>
            <p:ph type="title"/>
          </p:nvPr>
        </p:nvSpPr>
        <p:spPr>
          <a:xfrm>
            <a:off x="1511618" y="1752603"/>
            <a:ext cx="1892808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88C211-D808-1E91-C0AC-7B02508F3A82}"/>
              </a:ext>
            </a:extLst>
          </p:cNvPr>
          <p:cNvSpPr>
            <a:spLocks noGrp="1"/>
          </p:cNvSpPr>
          <p:nvPr>
            <p:ph type="body" idx="1"/>
          </p:nvPr>
        </p:nvSpPr>
        <p:spPr>
          <a:xfrm>
            <a:off x="1511619" y="8069582"/>
            <a:ext cx="9284017"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64F73C-B3CC-5028-B45B-86146ED6E3E1}"/>
              </a:ext>
            </a:extLst>
          </p:cNvPr>
          <p:cNvSpPr>
            <a:spLocks noGrp="1"/>
          </p:cNvSpPr>
          <p:nvPr>
            <p:ph sz="half" idx="2"/>
          </p:nvPr>
        </p:nvSpPr>
        <p:spPr>
          <a:xfrm>
            <a:off x="1511619" y="12024360"/>
            <a:ext cx="928401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F1E178-F3DD-E6D6-3975-EB11BE07F332}"/>
              </a:ext>
            </a:extLst>
          </p:cNvPr>
          <p:cNvSpPr>
            <a:spLocks noGrp="1"/>
          </p:cNvSpPr>
          <p:nvPr>
            <p:ph type="body" sz="quarter" idx="3"/>
          </p:nvPr>
        </p:nvSpPr>
        <p:spPr>
          <a:xfrm>
            <a:off x="11109960" y="8069582"/>
            <a:ext cx="9329738"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82179-8023-685C-8972-0C5BD65F0CE2}"/>
              </a:ext>
            </a:extLst>
          </p:cNvPr>
          <p:cNvSpPr>
            <a:spLocks noGrp="1"/>
          </p:cNvSpPr>
          <p:nvPr>
            <p:ph sz="quarter" idx="4"/>
          </p:nvPr>
        </p:nvSpPr>
        <p:spPr>
          <a:xfrm>
            <a:off x="11109960"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DAD7D6-5798-48FA-A203-CE312AA3D37A}"/>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8" name="Footer Placeholder 7">
            <a:extLst>
              <a:ext uri="{FF2B5EF4-FFF2-40B4-BE49-F238E27FC236}">
                <a16:creationId xmlns:a16="http://schemas.microsoft.com/office/drawing/2014/main" id="{4D508112-86FF-ED2F-BD93-D93C67ABF1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7F7570-FFDA-6DEC-32D6-8CCEB2698D76}"/>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424291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4FA8-5D4B-06A1-E2E8-53205B0CC1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425000-537B-1B7A-0D90-07CABFD09AC8}"/>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4" name="Footer Placeholder 3">
            <a:extLst>
              <a:ext uri="{FF2B5EF4-FFF2-40B4-BE49-F238E27FC236}">
                <a16:creationId xmlns:a16="http://schemas.microsoft.com/office/drawing/2014/main" id="{0E8FF5C7-F630-786C-5E2C-7980B61FF6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5B0BFB-6C2F-8AD7-CE5B-68560EBD269A}"/>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178063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58938-FFB7-3457-5B5D-7BEA5A714705}"/>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3" name="Footer Placeholder 2">
            <a:extLst>
              <a:ext uri="{FF2B5EF4-FFF2-40B4-BE49-F238E27FC236}">
                <a16:creationId xmlns:a16="http://schemas.microsoft.com/office/drawing/2014/main" id="{72D01A84-E9AD-F4FC-53E5-5AEBE5A492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561A56-3074-E59E-0052-603E27D0B6FA}"/>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259264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CF22-0606-9C7F-DA7A-A5EB99CD5D2D}"/>
              </a:ext>
            </a:extLst>
          </p:cNvPr>
          <p:cNvSpPr>
            <a:spLocks noGrp="1"/>
          </p:cNvSpPr>
          <p:nvPr>
            <p:ph type="title"/>
          </p:nvPr>
        </p:nvSpPr>
        <p:spPr>
          <a:xfrm>
            <a:off x="1511619" y="2194560"/>
            <a:ext cx="7078027" cy="768096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C6CD1C-5E4D-44EF-3B38-37CF0E72991A}"/>
              </a:ext>
            </a:extLst>
          </p:cNvPr>
          <p:cNvSpPr>
            <a:spLocks noGrp="1"/>
          </p:cNvSpPr>
          <p:nvPr>
            <p:ph idx="1"/>
          </p:nvPr>
        </p:nvSpPr>
        <p:spPr>
          <a:xfrm>
            <a:off x="9329738" y="4739642"/>
            <a:ext cx="11109960"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8307E5-882D-F962-A771-E592E8C298D7}"/>
              </a:ext>
            </a:extLst>
          </p:cNvPr>
          <p:cNvSpPr>
            <a:spLocks noGrp="1"/>
          </p:cNvSpPr>
          <p:nvPr>
            <p:ph type="body" sz="half" idx="2"/>
          </p:nvPr>
        </p:nvSpPr>
        <p:spPr>
          <a:xfrm>
            <a:off x="1511619" y="9875520"/>
            <a:ext cx="7078027"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05E36-C738-9983-72B0-70AD8256B1E5}"/>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6" name="Footer Placeholder 5">
            <a:extLst>
              <a:ext uri="{FF2B5EF4-FFF2-40B4-BE49-F238E27FC236}">
                <a16:creationId xmlns:a16="http://schemas.microsoft.com/office/drawing/2014/main" id="{A195EE80-D8A9-EB32-7FAF-20A3170E0C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732DE-C483-A428-6E25-61C486CCBE34}"/>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385719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9EF1-363B-6B1F-942C-FB1BFA42E22B}"/>
              </a:ext>
            </a:extLst>
          </p:cNvPr>
          <p:cNvSpPr>
            <a:spLocks noGrp="1"/>
          </p:cNvSpPr>
          <p:nvPr>
            <p:ph type="title"/>
          </p:nvPr>
        </p:nvSpPr>
        <p:spPr>
          <a:xfrm>
            <a:off x="1511619" y="2194560"/>
            <a:ext cx="7078027" cy="768096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CC726B-8773-E618-E873-0B5AEEFB3EE5}"/>
              </a:ext>
            </a:extLst>
          </p:cNvPr>
          <p:cNvSpPr>
            <a:spLocks noGrp="1"/>
          </p:cNvSpPr>
          <p:nvPr>
            <p:ph type="pic" idx="1"/>
          </p:nvPr>
        </p:nvSpPr>
        <p:spPr>
          <a:xfrm>
            <a:off x="9329738" y="4739642"/>
            <a:ext cx="11109960"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5C4428-9ED8-C0C5-CAE4-63D5A0B99F22}"/>
              </a:ext>
            </a:extLst>
          </p:cNvPr>
          <p:cNvSpPr>
            <a:spLocks noGrp="1"/>
          </p:cNvSpPr>
          <p:nvPr>
            <p:ph type="body" sz="half" idx="2"/>
          </p:nvPr>
        </p:nvSpPr>
        <p:spPr>
          <a:xfrm>
            <a:off x="1511619" y="9875520"/>
            <a:ext cx="7078027"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076A4-3123-0B53-E267-02BF0E81E6F8}"/>
              </a:ext>
            </a:extLst>
          </p:cNvPr>
          <p:cNvSpPr>
            <a:spLocks noGrp="1"/>
          </p:cNvSpPr>
          <p:nvPr>
            <p:ph type="dt" sz="half" idx="10"/>
          </p:nvPr>
        </p:nvSpPr>
        <p:spPr/>
        <p:txBody>
          <a:bodyPr/>
          <a:lstStyle/>
          <a:p>
            <a:fld id="{551075E8-30FC-48E6-8FF5-76B3F312BA5C}" type="datetimeFigureOut">
              <a:rPr lang="en-US" smtClean="0"/>
              <a:t>5/20/2025</a:t>
            </a:fld>
            <a:endParaRPr lang="en-US"/>
          </a:p>
        </p:txBody>
      </p:sp>
      <p:sp>
        <p:nvSpPr>
          <p:cNvPr id="6" name="Footer Placeholder 5">
            <a:extLst>
              <a:ext uri="{FF2B5EF4-FFF2-40B4-BE49-F238E27FC236}">
                <a16:creationId xmlns:a16="http://schemas.microsoft.com/office/drawing/2014/main" id="{E778361F-8DAA-5C90-7DEE-67FA5B1109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192C3-8834-E953-8E6D-31F4A2D78247}"/>
              </a:ext>
            </a:extLst>
          </p:cNvPr>
          <p:cNvSpPr>
            <a:spLocks noGrp="1"/>
          </p:cNvSpPr>
          <p:nvPr>
            <p:ph type="sldNum" sz="quarter" idx="12"/>
          </p:nvPr>
        </p:nvSpPr>
        <p:spPr/>
        <p:txBody>
          <a:bodyPr/>
          <a:lstStyle/>
          <a:p>
            <a:fld id="{38EBFD26-E221-4D44-8899-68FE0994807E}" type="slidenum">
              <a:rPr lang="en-US" smtClean="0"/>
              <a:t>‹#›</a:t>
            </a:fld>
            <a:endParaRPr lang="en-US"/>
          </a:p>
        </p:txBody>
      </p:sp>
    </p:spTree>
    <p:extLst>
      <p:ext uri="{BB962C8B-B14F-4D97-AF65-F5344CB8AC3E}">
        <p14:creationId xmlns:p14="http://schemas.microsoft.com/office/powerpoint/2010/main" val="285638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65DC8B-B59C-86C4-762F-A7B74D0F4085}"/>
              </a:ext>
            </a:extLst>
          </p:cNvPr>
          <p:cNvSpPr>
            <a:spLocks noGrp="1"/>
          </p:cNvSpPr>
          <p:nvPr>
            <p:ph type="title"/>
          </p:nvPr>
        </p:nvSpPr>
        <p:spPr>
          <a:xfrm>
            <a:off x="1508760" y="1752603"/>
            <a:ext cx="189280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B68640-32C8-2C31-8353-98117AE82AE9}"/>
              </a:ext>
            </a:extLst>
          </p:cNvPr>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5F20F-124F-223F-81B6-C18999B7CD05}"/>
              </a:ext>
            </a:extLst>
          </p:cNvPr>
          <p:cNvSpPr>
            <a:spLocks noGrp="1"/>
          </p:cNvSpPr>
          <p:nvPr>
            <p:ph type="dt" sz="half" idx="2"/>
          </p:nvPr>
        </p:nvSpPr>
        <p:spPr>
          <a:xfrm>
            <a:off x="1508760" y="30510482"/>
            <a:ext cx="4937760"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551075E8-30FC-48E6-8FF5-76B3F312BA5C}" type="datetimeFigureOut">
              <a:rPr lang="en-US" smtClean="0"/>
              <a:t>5/20/2025</a:t>
            </a:fld>
            <a:endParaRPr lang="en-US"/>
          </a:p>
        </p:txBody>
      </p:sp>
      <p:sp>
        <p:nvSpPr>
          <p:cNvPr id="5" name="Footer Placeholder 4">
            <a:extLst>
              <a:ext uri="{FF2B5EF4-FFF2-40B4-BE49-F238E27FC236}">
                <a16:creationId xmlns:a16="http://schemas.microsoft.com/office/drawing/2014/main" id="{C63CE63B-21DC-AA2F-E38D-F32509CA7CE5}"/>
              </a:ext>
            </a:extLst>
          </p:cNvPr>
          <p:cNvSpPr>
            <a:spLocks noGrp="1"/>
          </p:cNvSpPr>
          <p:nvPr>
            <p:ph type="ftr" sz="quarter" idx="3"/>
          </p:nvPr>
        </p:nvSpPr>
        <p:spPr>
          <a:xfrm>
            <a:off x="7269480" y="30510482"/>
            <a:ext cx="740664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26FF57-D2CC-D9ED-E849-75589419D4D0}"/>
              </a:ext>
            </a:extLst>
          </p:cNvPr>
          <p:cNvSpPr>
            <a:spLocks noGrp="1"/>
          </p:cNvSpPr>
          <p:nvPr>
            <p:ph type="sldNum" sz="quarter" idx="4"/>
          </p:nvPr>
        </p:nvSpPr>
        <p:spPr>
          <a:xfrm>
            <a:off x="15499080" y="30510482"/>
            <a:ext cx="4937760"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38EBFD26-E221-4D44-8899-68FE0994807E}" type="slidenum">
              <a:rPr lang="en-US" smtClean="0"/>
              <a:t>‹#›</a:t>
            </a:fld>
            <a:endParaRPr lang="en-US"/>
          </a:p>
        </p:txBody>
      </p:sp>
    </p:spTree>
    <p:extLst>
      <p:ext uri="{BB962C8B-B14F-4D97-AF65-F5344CB8AC3E}">
        <p14:creationId xmlns:p14="http://schemas.microsoft.com/office/powerpoint/2010/main" val="377239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711E-626E-2359-9E4F-9CF298811B48}"/>
              </a:ext>
            </a:extLst>
          </p:cNvPr>
          <p:cNvSpPr>
            <a:spLocks noGrp="1"/>
          </p:cNvSpPr>
          <p:nvPr>
            <p:ph type="ctrTitle"/>
          </p:nvPr>
        </p:nvSpPr>
        <p:spPr>
          <a:xfrm>
            <a:off x="2743200" y="1555571"/>
            <a:ext cx="16459200" cy="1492429"/>
          </a:xfrm>
        </p:spPr>
        <p:txBody>
          <a:bodyPr>
            <a:noAutofit/>
          </a:bodyPr>
          <a:lstStyle/>
          <a:p>
            <a:r>
              <a:rPr lang="en-US" sz="7200" b="1" dirty="0"/>
              <a:t>Affirm or Deny? An analysis of a historical discontinuity in appellate decision-making.</a:t>
            </a:r>
          </a:p>
        </p:txBody>
      </p:sp>
      <p:sp>
        <p:nvSpPr>
          <p:cNvPr id="3" name="Subtitle 2">
            <a:extLst>
              <a:ext uri="{FF2B5EF4-FFF2-40B4-BE49-F238E27FC236}">
                <a16:creationId xmlns:a16="http://schemas.microsoft.com/office/drawing/2014/main" id="{B48D1A9B-B575-87D6-6A38-1D20D7C83C0C}"/>
              </a:ext>
            </a:extLst>
          </p:cNvPr>
          <p:cNvSpPr>
            <a:spLocks noGrp="1"/>
          </p:cNvSpPr>
          <p:nvPr>
            <p:ph type="subTitle" idx="1"/>
          </p:nvPr>
        </p:nvSpPr>
        <p:spPr>
          <a:xfrm>
            <a:off x="2743200" y="4441372"/>
            <a:ext cx="16459200" cy="4873533"/>
          </a:xfrm>
        </p:spPr>
        <p:txBody>
          <a:bodyPr>
            <a:normAutofit/>
          </a:bodyPr>
          <a:lstStyle/>
          <a:p>
            <a:pPr algn="just"/>
            <a:r>
              <a:rPr lang="en-US" sz="3600" dirty="0"/>
              <a:t>This paper examines patterns of appellate decision-making in the United States federal circuit courts from the 1920s through the 1990s, focusing on the rates at which circuit courts affirm or reverse district court decisions. While affirmation rates remain relatively stable over most of this period, we identify a sharp and enduring decline beginning around 1970. We explore several potential explanations for this historical discontinuity, including changes in case composition, judicial behavior, and institutional dynamics, and systematically assess their plausibility. Our analysis highlights the specific categories of cases and circuits most responsible for the shift, offering new insights into the forces shaping appellate outcomes in the federal judiciary.</a:t>
            </a:r>
          </a:p>
        </p:txBody>
      </p:sp>
      <p:sp>
        <p:nvSpPr>
          <p:cNvPr id="4" name="Subtitle 2">
            <a:extLst>
              <a:ext uri="{FF2B5EF4-FFF2-40B4-BE49-F238E27FC236}">
                <a16:creationId xmlns:a16="http://schemas.microsoft.com/office/drawing/2014/main" id="{E09A2C35-8E79-454B-01E1-B815805A6CCA}"/>
              </a:ext>
            </a:extLst>
          </p:cNvPr>
          <p:cNvSpPr txBox="1">
            <a:spLocks/>
          </p:cNvSpPr>
          <p:nvPr/>
        </p:nvSpPr>
        <p:spPr>
          <a:xfrm>
            <a:off x="2743200" y="21814970"/>
            <a:ext cx="16459200" cy="66152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3600" dirty="0"/>
              <a:t>To build on our preliminary findings, several avenues for further research remain. First, we will incorporate data on district courts to better understand the sources and nature of the decisions being appealed, including whether changes in district court behavior contributed to the observed shift. We will also continue identifying the types of cases driving the change by examining case categories and procedural history—specifically, whether the pattern holds for final judgments, motions to dismiss, or other procedural outcomes. These investigations will include assessing how the directionality of district court decisions interacts with appellate outcomes. In addition, we will analyze appellate judge cohorts to explore whether generational or ideological shifts among judges may explain the discontinuity. A broader legal studies literature review will contextualize our findings within institutional or doctrinal changes during the period. Finally, we will use machine learning tools such </a:t>
            </a:r>
            <a:r>
              <a:rPr lang="en-US" sz="3600"/>
              <a:t>as lasso </a:t>
            </a:r>
            <a:r>
              <a:rPr lang="en-US" sz="3600" dirty="0"/>
              <a:t>or random forests to uncover the most predictive covariates of appellate outcomes in a data-driven way.</a:t>
            </a:r>
            <a:endParaRPr lang="en-US" sz="4400" dirty="0"/>
          </a:p>
        </p:txBody>
      </p:sp>
      <p:sp>
        <p:nvSpPr>
          <p:cNvPr id="8" name="Title 1">
            <a:extLst>
              <a:ext uri="{FF2B5EF4-FFF2-40B4-BE49-F238E27FC236}">
                <a16:creationId xmlns:a16="http://schemas.microsoft.com/office/drawing/2014/main" id="{9454DC6D-3579-5562-5589-51D94E910F7E}"/>
              </a:ext>
            </a:extLst>
          </p:cNvPr>
          <p:cNvSpPr txBox="1">
            <a:spLocks/>
          </p:cNvSpPr>
          <p:nvPr/>
        </p:nvSpPr>
        <p:spPr>
          <a:xfrm>
            <a:off x="2743200" y="3500848"/>
            <a:ext cx="16459200" cy="9405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t>Overview:</a:t>
            </a:r>
          </a:p>
        </p:txBody>
      </p:sp>
      <p:sp>
        <p:nvSpPr>
          <p:cNvPr id="9" name="Title 1">
            <a:extLst>
              <a:ext uri="{FF2B5EF4-FFF2-40B4-BE49-F238E27FC236}">
                <a16:creationId xmlns:a16="http://schemas.microsoft.com/office/drawing/2014/main" id="{D685F225-1F31-5D59-E7DF-965FBF0D11EC}"/>
              </a:ext>
            </a:extLst>
          </p:cNvPr>
          <p:cNvSpPr txBox="1">
            <a:spLocks/>
          </p:cNvSpPr>
          <p:nvPr/>
        </p:nvSpPr>
        <p:spPr>
          <a:xfrm>
            <a:off x="2743200" y="20830904"/>
            <a:ext cx="16459200" cy="9405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t>Next Steps:</a:t>
            </a:r>
          </a:p>
        </p:txBody>
      </p:sp>
      <p:pic>
        <p:nvPicPr>
          <p:cNvPr id="11" name="Picture 10">
            <a:extLst>
              <a:ext uri="{FF2B5EF4-FFF2-40B4-BE49-F238E27FC236}">
                <a16:creationId xmlns:a16="http://schemas.microsoft.com/office/drawing/2014/main" id="{2F72D312-EC6F-AAB8-33A3-5833A259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729" y="15275617"/>
            <a:ext cx="5552393" cy="4435245"/>
          </a:xfrm>
          <a:prstGeom prst="rect">
            <a:avLst/>
          </a:prstGeom>
          <a:ln>
            <a:solidFill>
              <a:schemeClr val="tx1"/>
            </a:solidFill>
          </a:ln>
        </p:spPr>
      </p:pic>
      <p:pic>
        <p:nvPicPr>
          <p:cNvPr id="13" name="Picture 12">
            <a:extLst>
              <a:ext uri="{FF2B5EF4-FFF2-40B4-BE49-F238E27FC236}">
                <a16:creationId xmlns:a16="http://schemas.microsoft.com/office/drawing/2014/main" id="{24ECFF71-D20C-0ED3-0287-FCF5F9A55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536" y="15275617"/>
            <a:ext cx="5552393" cy="4435245"/>
          </a:xfrm>
          <a:prstGeom prst="rect">
            <a:avLst/>
          </a:prstGeom>
          <a:ln>
            <a:solidFill>
              <a:schemeClr val="tx1"/>
            </a:solidFill>
          </a:ln>
        </p:spPr>
      </p:pic>
      <p:pic>
        <p:nvPicPr>
          <p:cNvPr id="15" name="Picture 14">
            <a:extLst>
              <a:ext uri="{FF2B5EF4-FFF2-40B4-BE49-F238E27FC236}">
                <a16:creationId xmlns:a16="http://schemas.microsoft.com/office/drawing/2014/main" id="{F2A4A446-B4C0-7055-6981-5909E32E0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23343" y="15275617"/>
            <a:ext cx="5552393" cy="4435245"/>
          </a:xfrm>
          <a:prstGeom prst="rect">
            <a:avLst/>
          </a:prstGeom>
          <a:ln>
            <a:solidFill>
              <a:schemeClr val="tx1"/>
            </a:solidFill>
          </a:ln>
        </p:spPr>
      </p:pic>
      <p:pic>
        <p:nvPicPr>
          <p:cNvPr id="17" name="Picture 16">
            <a:extLst>
              <a:ext uri="{FF2B5EF4-FFF2-40B4-BE49-F238E27FC236}">
                <a16:creationId xmlns:a16="http://schemas.microsoft.com/office/drawing/2014/main" id="{5DFD22E6-3574-A8F6-0548-F475D67F7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0536" y="10260665"/>
            <a:ext cx="5552393" cy="4435245"/>
          </a:xfrm>
          <a:prstGeom prst="rect">
            <a:avLst/>
          </a:prstGeom>
          <a:ln>
            <a:solidFill>
              <a:schemeClr val="tx1"/>
            </a:solidFill>
          </a:ln>
        </p:spPr>
      </p:pic>
      <p:pic>
        <p:nvPicPr>
          <p:cNvPr id="19" name="Picture 18">
            <a:extLst>
              <a:ext uri="{FF2B5EF4-FFF2-40B4-BE49-F238E27FC236}">
                <a16:creationId xmlns:a16="http://schemas.microsoft.com/office/drawing/2014/main" id="{6CD21D5A-C6CD-5B96-03FD-9BC34D2AA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23343" y="10255429"/>
            <a:ext cx="5552393" cy="4435245"/>
          </a:xfrm>
          <a:prstGeom prst="rect">
            <a:avLst/>
          </a:prstGeom>
          <a:ln>
            <a:solidFill>
              <a:schemeClr val="tx1"/>
            </a:solidFill>
          </a:ln>
        </p:spPr>
      </p:pic>
      <p:pic>
        <p:nvPicPr>
          <p:cNvPr id="21" name="Picture 20">
            <a:extLst>
              <a:ext uri="{FF2B5EF4-FFF2-40B4-BE49-F238E27FC236}">
                <a16:creationId xmlns:a16="http://schemas.microsoft.com/office/drawing/2014/main" id="{2FB7D1B7-EAF6-F92D-766D-18E2046C12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7729" y="10264160"/>
            <a:ext cx="5552393" cy="4435245"/>
          </a:xfrm>
          <a:prstGeom prst="rect">
            <a:avLst/>
          </a:prstGeom>
          <a:ln>
            <a:solidFill>
              <a:schemeClr val="tx1"/>
            </a:solidFill>
          </a:ln>
        </p:spPr>
      </p:pic>
      <p:sp>
        <p:nvSpPr>
          <p:cNvPr id="27" name="Title 1">
            <a:extLst>
              <a:ext uri="{FF2B5EF4-FFF2-40B4-BE49-F238E27FC236}">
                <a16:creationId xmlns:a16="http://schemas.microsoft.com/office/drawing/2014/main" id="{BF39B849-52E6-80F6-0BB7-4A0D3ABDAE31}"/>
              </a:ext>
            </a:extLst>
          </p:cNvPr>
          <p:cNvSpPr txBox="1">
            <a:spLocks/>
          </p:cNvSpPr>
          <p:nvPr/>
        </p:nvSpPr>
        <p:spPr>
          <a:xfrm>
            <a:off x="2469864" y="9891117"/>
            <a:ext cx="3759486" cy="3730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t>Appellate Decision Rates - Overall</a:t>
            </a:r>
          </a:p>
        </p:txBody>
      </p:sp>
      <p:sp>
        <p:nvSpPr>
          <p:cNvPr id="28" name="Title 1">
            <a:extLst>
              <a:ext uri="{FF2B5EF4-FFF2-40B4-BE49-F238E27FC236}">
                <a16:creationId xmlns:a16="http://schemas.microsoft.com/office/drawing/2014/main" id="{4B736210-730C-68CA-9323-5C8DC30DA4B6}"/>
              </a:ext>
            </a:extLst>
          </p:cNvPr>
          <p:cNvSpPr txBox="1">
            <a:spLocks/>
          </p:cNvSpPr>
          <p:nvPr/>
        </p:nvSpPr>
        <p:spPr>
          <a:xfrm>
            <a:off x="8183760" y="9891117"/>
            <a:ext cx="4160640" cy="3730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t>Appellate Decision Rates – Civil Cases</a:t>
            </a:r>
          </a:p>
        </p:txBody>
      </p:sp>
      <p:sp>
        <p:nvSpPr>
          <p:cNvPr id="29" name="Title 1">
            <a:extLst>
              <a:ext uri="{FF2B5EF4-FFF2-40B4-BE49-F238E27FC236}">
                <a16:creationId xmlns:a16="http://schemas.microsoft.com/office/drawing/2014/main" id="{C64BD5EB-5FCA-371C-2A0A-FCDBB4C6DA7F}"/>
              </a:ext>
            </a:extLst>
          </p:cNvPr>
          <p:cNvSpPr txBox="1">
            <a:spLocks/>
          </p:cNvSpPr>
          <p:nvPr/>
        </p:nvSpPr>
        <p:spPr>
          <a:xfrm>
            <a:off x="13898760" y="9899847"/>
            <a:ext cx="5303640" cy="3643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t>Appellate Decision Rates – Criminal Cases</a:t>
            </a:r>
          </a:p>
        </p:txBody>
      </p:sp>
      <p:sp>
        <p:nvSpPr>
          <p:cNvPr id="31" name="Title 1">
            <a:extLst>
              <a:ext uri="{FF2B5EF4-FFF2-40B4-BE49-F238E27FC236}">
                <a16:creationId xmlns:a16="http://schemas.microsoft.com/office/drawing/2014/main" id="{4488235E-C449-690F-3115-9D9C9472D1CE}"/>
              </a:ext>
            </a:extLst>
          </p:cNvPr>
          <p:cNvSpPr txBox="1">
            <a:spLocks/>
          </p:cNvSpPr>
          <p:nvPr/>
        </p:nvSpPr>
        <p:spPr>
          <a:xfrm>
            <a:off x="2477728" y="14833797"/>
            <a:ext cx="4646972" cy="3643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t>Appellate Decision Rates – 3</a:t>
            </a:r>
            <a:r>
              <a:rPr lang="en-US" sz="2000" baseline="30000" dirty="0"/>
              <a:t>rd</a:t>
            </a:r>
            <a:r>
              <a:rPr lang="en-US" sz="2000" dirty="0"/>
              <a:t> Circuit</a:t>
            </a:r>
          </a:p>
        </p:txBody>
      </p:sp>
      <p:sp>
        <p:nvSpPr>
          <p:cNvPr id="32" name="Title 1">
            <a:extLst>
              <a:ext uri="{FF2B5EF4-FFF2-40B4-BE49-F238E27FC236}">
                <a16:creationId xmlns:a16="http://schemas.microsoft.com/office/drawing/2014/main" id="{B6C78828-9D9B-13D8-8E6A-8EB3C3666F9C}"/>
              </a:ext>
            </a:extLst>
          </p:cNvPr>
          <p:cNvSpPr txBox="1">
            <a:spLocks/>
          </p:cNvSpPr>
          <p:nvPr/>
        </p:nvSpPr>
        <p:spPr>
          <a:xfrm>
            <a:off x="8183760" y="14825067"/>
            <a:ext cx="4160640" cy="3730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t>Appellate Decision Rates – 5</a:t>
            </a:r>
            <a:r>
              <a:rPr lang="en-US" sz="2000" baseline="30000" dirty="0"/>
              <a:t>th</a:t>
            </a:r>
            <a:r>
              <a:rPr lang="en-US" sz="2000" dirty="0"/>
              <a:t> Circuit</a:t>
            </a:r>
          </a:p>
        </p:txBody>
      </p:sp>
      <p:sp>
        <p:nvSpPr>
          <p:cNvPr id="33" name="Title 1">
            <a:extLst>
              <a:ext uri="{FF2B5EF4-FFF2-40B4-BE49-F238E27FC236}">
                <a16:creationId xmlns:a16="http://schemas.microsoft.com/office/drawing/2014/main" id="{6203AE53-2ABF-7D28-DF08-670D282A7173}"/>
              </a:ext>
            </a:extLst>
          </p:cNvPr>
          <p:cNvSpPr txBox="1">
            <a:spLocks/>
          </p:cNvSpPr>
          <p:nvPr/>
        </p:nvSpPr>
        <p:spPr>
          <a:xfrm>
            <a:off x="13898760" y="14833797"/>
            <a:ext cx="5303640" cy="3643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t>Appellate Decision Rates – 6</a:t>
            </a:r>
            <a:r>
              <a:rPr lang="en-US" sz="2000" baseline="30000" dirty="0"/>
              <a:t>th</a:t>
            </a:r>
            <a:r>
              <a:rPr lang="en-US" sz="2000" dirty="0"/>
              <a:t> Circuit</a:t>
            </a:r>
          </a:p>
        </p:txBody>
      </p:sp>
    </p:spTree>
    <p:extLst>
      <p:ext uri="{BB962C8B-B14F-4D97-AF65-F5344CB8AC3E}">
        <p14:creationId xmlns:p14="http://schemas.microsoft.com/office/powerpoint/2010/main" val="3079279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347</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Affirm or Deny? An analysis of a historical discontinuity in appellate decision-making.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Sullivan</dc:creator>
  <cp:lastModifiedBy>Michael Sullivan</cp:lastModifiedBy>
  <cp:revision>2</cp:revision>
  <cp:lastPrinted>2025-05-20T08:39:01Z</cp:lastPrinted>
  <dcterms:created xsi:type="dcterms:W3CDTF">2025-05-20T08:37:54Z</dcterms:created>
  <dcterms:modified xsi:type="dcterms:W3CDTF">2025-05-20T08:40:40Z</dcterms:modified>
</cp:coreProperties>
</file>