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670550" cx="10080625"/>
  <p:notesSz cx="7559675" cy="10691800"/>
  <p:embeddedFontLst>
    <p:embeddedFont>
      <p:font typeface="No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otoSans-bold.fntdata"/><Relationship Id="rId12" Type="http://schemas.openxmlformats.org/officeDocument/2006/relationships/font" Target="fonts/No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NotoSans-boldItalic.fntdata"/><Relationship Id="rId14" Type="http://schemas.openxmlformats.org/officeDocument/2006/relationships/font" Target="fonts/No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95aca15f8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95aca15f8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95aca15f8_2_1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95aca15f8_2_1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95aca15f8_2_13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95aca15f8_2_13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95aca15f8_2_1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95aca15f8_2_1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95aca15f8_2_15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95aca15f8_2_15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3" type="body"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4" type="body"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3" type="body"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4" type="body"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5" type="body"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6" type="body"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3" type="body"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3" type="body"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2" type="body"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body"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body"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4" type="body"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5" type="body"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6" type="body"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" name="Google Shape;7;p1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8" name="Google Shape;8;p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1"/>
          <p:cNvSpPr txBox="1"/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1"/>
          <p:cNvSpPr txBox="1"/>
          <p:nvPr>
            <p:ph idx="1"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14"/>
          <p:cNvSpPr/>
          <p:nvPr/>
        </p:nvSpPr>
        <p:spPr>
          <a:xfrm rot="-2724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rot="-2724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-26352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rot="-26352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-26352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-26352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 rot="-26352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iegozea.github.io/MIToS.jl/stable/MSA/#Module-MS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294575" y="4631225"/>
            <a:ext cx="6599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latin typeface="Noto Sans"/>
                <a:ea typeface="Noto Sans"/>
                <a:cs typeface="Noto Sans"/>
                <a:sym typeface="Noto Sans"/>
              </a:rPr>
              <a:t>JSoC - BIOL490 2023 First Periodic Meeting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7315200" y="4631215"/>
            <a:ext cx="23775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Michael Persico</a:t>
            </a:r>
            <a:endParaRPr b="1" sz="1800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2022-05-23</a:t>
            </a:r>
            <a:endParaRPr b="1" sz="1800" strike="noStrike"/>
          </a:p>
        </p:txBody>
      </p:sp>
      <p:cxnSp>
        <p:nvCxnSpPr>
          <p:cNvPr id="166" name="Google Shape;166;p27"/>
          <p:cNvCxnSpPr/>
          <p:nvPr/>
        </p:nvCxnSpPr>
        <p:spPr>
          <a:xfrm>
            <a:off x="7132320" y="4375440"/>
            <a:ext cx="0" cy="1005840"/>
          </a:xfrm>
          <a:prstGeom prst="straightConnector1">
            <a:avLst/>
          </a:prstGeom>
          <a:noFill/>
          <a:ln cap="flat" cmpd="sng" w="54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7" name="Google Shape;167;p27"/>
          <p:cNvGrpSpPr/>
          <p:nvPr/>
        </p:nvGrpSpPr>
        <p:grpSpPr>
          <a:xfrm>
            <a:off x="251125" y="1340750"/>
            <a:ext cx="9578327" cy="1147950"/>
            <a:chOff x="251125" y="1340750"/>
            <a:chExt cx="9578327" cy="1147950"/>
          </a:xfrm>
        </p:grpSpPr>
        <p:pic>
          <p:nvPicPr>
            <p:cNvPr id="168" name="Google Shape;168;p27"/>
            <p:cNvPicPr preferRelativeResize="0"/>
            <p:nvPr/>
          </p:nvPicPr>
          <p:blipFill rotWithShape="1">
            <a:blip r:embed="rId3">
              <a:alphaModFix/>
            </a:blip>
            <a:srcRect b="38792" l="0" r="0" t="36769"/>
            <a:stretch/>
          </p:blipFill>
          <p:spPr>
            <a:xfrm>
              <a:off x="3684591" y="1430075"/>
              <a:ext cx="3966369" cy="969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54825" y="1340750"/>
              <a:ext cx="1774627" cy="1147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1125" y="1482875"/>
              <a:ext cx="3029600" cy="1005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0" y="5290750"/>
            <a:ext cx="3747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Michael Persico</a:t>
            </a:r>
            <a:r>
              <a:rPr b="1" lang="en-CA" sz="1800"/>
              <a:t> | </a:t>
            </a: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May 23, 2023</a:t>
            </a:r>
            <a:endParaRPr b="1" sz="1800" strike="noStrike"/>
          </a:p>
        </p:txBody>
      </p:sp>
      <p:sp>
        <p:nvSpPr>
          <p:cNvPr id="176" name="Google Shape;176;p28"/>
          <p:cNvSpPr txBox="1"/>
          <p:nvPr/>
        </p:nvSpPr>
        <p:spPr>
          <a:xfrm>
            <a:off x="5528400" y="5290750"/>
            <a:ext cx="2539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JSoC - BIOL490 2023</a:t>
            </a:r>
            <a:endParaRPr b="1" sz="1800" strike="noStrike"/>
          </a:p>
        </p:txBody>
      </p:sp>
      <p:sp>
        <p:nvSpPr>
          <p:cNvPr id="177" name="Google Shape;177;p28"/>
          <p:cNvSpPr txBox="1"/>
          <p:nvPr/>
        </p:nvSpPr>
        <p:spPr>
          <a:xfrm>
            <a:off x="90000" y="57150"/>
            <a:ext cx="8043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Introduction</a:t>
            </a:r>
            <a:endParaRPr b="1" i="0" sz="2400" u="none" cap="none" strike="noStrike"/>
          </a:p>
        </p:txBody>
      </p:sp>
      <p:sp>
        <p:nvSpPr>
          <p:cNvPr id="178" name="Google Shape;178;p28"/>
          <p:cNvSpPr txBox="1"/>
          <p:nvPr/>
        </p:nvSpPr>
        <p:spPr>
          <a:xfrm>
            <a:off x="122750" y="867350"/>
            <a:ext cx="79455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 u="sng"/>
              <a:t>Currently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Systems and Information Biology student @ Concordia University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CA" sz="1600">
                <a:solidFill>
                  <a:schemeClr val="dk1"/>
                </a:solidFill>
              </a:rPr>
              <a:t>VP Internal @ BSA association (Biology Student Association)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 u="sng"/>
              <a:t>Previously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CA" sz="1600">
                <a:solidFill>
                  <a:schemeClr val="dk1"/>
                </a:solidFill>
              </a:rPr>
              <a:t>3 Co-op work terms outside of academia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CA" sz="1600">
                <a:solidFill>
                  <a:schemeClr val="dk1"/>
                </a:solidFill>
              </a:rPr>
              <a:t>1 “work term” (course-level research) in academia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CA" sz="1600">
                <a:solidFill>
                  <a:schemeClr val="dk1"/>
                </a:solidFill>
              </a:rPr>
              <a:t>Before SIB, Cell &amp; Molecular Biology major, minor in Computer Science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CA" sz="1600">
                <a:solidFill>
                  <a:schemeClr val="dk1"/>
                </a:solidFill>
              </a:rPr>
              <a:t>1 year @ University of Montreal in bioinformatics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CA" sz="1600">
                <a:solidFill>
                  <a:schemeClr val="dk1"/>
                </a:solidFill>
              </a:rPr>
              <a:t>Science in French and English @ Vanier, Saint-Laurent colleges</a:t>
            </a:r>
            <a:endParaRPr sz="1600" u="sng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 u="sng"/>
              <a:t>Future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Join the CAF reserves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Orient towards software engineering, computational biology </a:t>
            </a:r>
            <a:r>
              <a:rPr lang="en-CA" sz="1600"/>
              <a:t>career path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 u="sng"/>
              <a:t>Passions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Computational biology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Non-fiction literature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0" y="5290750"/>
            <a:ext cx="3747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Michael Persico</a:t>
            </a:r>
            <a:r>
              <a:rPr b="1" lang="en-CA" sz="1800"/>
              <a:t> | </a:t>
            </a: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May 23, 2023</a:t>
            </a:r>
            <a:endParaRPr b="1" sz="1800" strike="noStrike"/>
          </a:p>
        </p:txBody>
      </p:sp>
      <p:sp>
        <p:nvSpPr>
          <p:cNvPr id="184" name="Google Shape;184;p29"/>
          <p:cNvSpPr txBox="1"/>
          <p:nvPr/>
        </p:nvSpPr>
        <p:spPr>
          <a:xfrm>
            <a:off x="5528400" y="5290750"/>
            <a:ext cx="2539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JSoC - BIOL490 2023</a:t>
            </a:r>
            <a:endParaRPr b="1" sz="1800" strike="noStrike"/>
          </a:p>
        </p:txBody>
      </p:sp>
      <p:sp>
        <p:nvSpPr>
          <p:cNvPr id="185" name="Google Shape;185;p29"/>
          <p:cNvSpPr txBox="1"/>
          <p:nvPr/>
        </p:nvSpPr>
        <p:spPr>
          <a:xfrm>
            <a:off x="90000" y="57150"/>
            <a:ext cx="8043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Part A - Multiple Sequence Alignment (1)</a:t>
            </a:r>
            <a:endParaRPr b="1" i="0" sz="2400" u="none" cap="none" strike="noStrike"/>
          </a:p>
        </p:txBody>
      </p:sp>
      <p:sp>
        <p:nvSpPr>
          <p:cNvPr id="186" name="Google Shape;186;p29"/>
          <p:cNvSpPr txBox="1"/>
          <p:nvPr/>
        </p:nvSpPr>
        <p:spPr>
          <a:xfrm>
            <a:off x="122750" y="867350"/>
            <a:ext cx="79455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 u="sng"/>
              <a:t>Port MAFFT, CLUSTAL-OMEGA, and MUSCLE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BinaryBuilder recipes uploaded to Yggdrasil (jlls)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Julia wrappers (API, BioSequences/BioSymbols types)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Enable similar functionality for achieving alignment across all three </a:t>
            </a:r>
            <a:r>
              <a:rPr lang="en-CA" sz="1600"/>
              <a:t>packages</a:t>
            </a:r>
            <a:r>
              <a:rPr lang="en-CA" sz="1600"/>
              <a:t>, plus unique features for individual package use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Common interface that can be reused for additional wrappers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CA" sz="1600" u="sng">
                <a:solidFill>
                  <a:schemeClr val="dk1"/>
                </a:solidFill>
              </a:rPr>
              <a:t>Integration into BioAlignments.jl</a:t>
            </a:r>
            <a:endParaRPr sz="1600" u="sng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Considerations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Distinction between nucleic acid, protein sequence types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Distinction between pair alignments and multiple alignments 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Enforce interfaces (Holy traits?) for future additions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Format support (FASTA, Stockholm,...)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u="sng">
                <a:solidFill>
                  <a:schemeClr val="hlink"/>
                </a:solidFill>
                <a:hlinkClick r:id="rId3"/>
              </a:rPr>
              <a:t>*MIToS.jl MSA module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0" y="5290750"/>
            <a:ext cx="3747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Michael Persico</a:t>
            </a:r>
            <a:r>
              <a:rPr b="1" lang="en-CA" sz="1800"/>
              <a:t> | </a:t>
            </a: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May 23, 2023</a:t>
            </a:r>
            <a:endParaRPr b="1" sz="1800" strike="noStrike"/>
          </a:p>
        </p:txBody>
      </p:sp>
      <p:sp>
        <p:nvSpPr>
          <p:cNvPr id="192" name="Google Shape;192;p30"/>
          <p:cNvSpPr txBox="1"/>
          <p:nvPr/>
        </p:nvSpPr>
        <p:spPr>
          <a:xfrm>
            <a:off x="5528400" y="5290750"/>
            <a:ext cx="2539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JSoC - BIOL490 2023</a:t>
            </a:r>
            <a:endParaRPr b="1" sz="1800" strike="noStrike"/>
          </a:p>
        </p:txBody>
      </p:sp>
      <p:sp>
        <p:nvSpPr>
          <p:cNvPr id="193" name="Google Shape;193;p30"/>
          <p:cNvSpPr txBox="1"/>
          <p:nvPr/>
        </p:nvSpPr>
        <p:spPr>
          <a:xfrm>
            <a:off x="90000" y="57150"/>
            <a:ext cx="8043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 sz="2400">
                <a:solidFill>
                  <a:schemeClr val="dk1"/>
                </a:solidFill>
              </a:rPr>
              <a:t>Part A - Multiple Sequence Alignment (2)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94" name="Google Shape;194;p30"/>
          <p:cNvSpPr txBox="1"/>
          <p:nvPr/>
        </p:nvSpPr>
        <p:spPr>
          <a:xfrm>
            <a:off x="122750" y="867350"/>
            <a:ext cx="7945500" cy="4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 u="sng"/>
              <a:t>Current challenges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Package extension integration (ensure backwards compatibility, decide on best method for user</a:t>
            </a:r>
            <a:r>
              <a:rPr b="1" lang="en-CA" sz="1600"/>
              <a:t> [1]</a:t>
            </a:r>
            <a:r>
              <a:rPr lang="en-CA" sz="1600"/>
              <a:t>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Make/CMake difficulties (separate Windows builds using CMake for MAFFT and Clustal-Omega, MUSCLE appears relatively </a:t>
            </a:r>
            <a:r>
              <a:rPr lang="en-CA" sz="1600"/>
              <a:t>straightforward</a:t>
            </a:r>
            <a:r>
              <a:rPr lang="en-CA" sz="1600"/>
              <a:t>)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Ideally, support all Tier 1 platforms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“Default” multiple sequence alignment option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Decide on best of the three (least resource-intensive without sacrificing accuracy) OR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Custom basic multiple alignment program tailored for Julia</a:t>
            </a:r>
            <a:endParaRPr sz="16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Fast, parallel (</a:t>
            </a:r>
            <a:r>
              <a:rPr lang="en-CA" sz="1600"/>
              <a:t>LoopVectorization</a:t>
            </a:r>
            <a:r>
              <a:rPr lang="en-CA" sz="1600"/>
              <a:t>,...)</a:t>
            </a:r>
            <a:endParaRPr sz="16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Plug in common types from the BioJulia ecosystem</a:t>
            </a:r>
            <a:endParaRPr sz="16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Composability, reproducibility,...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Best practices (PrecompileTools, JuliaFormatter,...)</a:t>
            </a:r>
            <a:endParaRPr sz="1600"/>
          </a:p>
        </p:txBody>
      </p:sp>
      <p:sp>
        <p:nvSpPr>
          <p:cNvPr id="195" name="Google Shape;195;p30"/>
          <p:cNvSpPr txBox="1"/>
          <p:nvPr/>
        </p:nvSpPr>
        <p:spPr>
          <a:xfrm>
            <a:off x="7323450" y="3384225"/>
            <a:ext cx="20784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chemeClr val="dk1"/>
                </a:solidFill>
              </a:rPr>
              <a:t>[1]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rgbClr val="008800"/>
                </a:solidFill>
              </a:rPr>
              <a:t>function</a:t>
            </a:r>
            <a:r>
              <a:rPr b="1" lang="en-CA" sz="1100">
                <a:solidFill>
                  <a:srgbClr val="0066BB"/>
                </a:solidFill>
              </a:rPr>
              <a:t> multialign</a:t>
            </a:r>
            <a:r>
              <a:rPr lang="en-CA" sz="1100">
                <a:solidFill>
                  <a:srgbClr val="333333"/>
                </a:solidFill>
              </a:rPr>
              <a:t>(..., backend::Symbol=:default)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333333"/>
                </a:solidFill>
              </a:rPr>
              <a:t>#...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333333"/>
                </a:solidFill>
              </a:rPr>
              <a:t>multialign(..., :mafft) 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333333"/>
                </a:solidFill>
              </a:rPr>
              <a:t>mutlialign(..., :clustalo) 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100">
                <a:solidFill>
                  <a:srgbClr val="333333"/>
                </a:solidFill>
              </a:rPr>
              <a:t>multialign(..., :muscle)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/>
        </p:nvSpPr>
        <p:spPr>
          <a:xfrm>
            <a:off x="0" y="5290750"/>
            <a:ext cx="3747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Michael Persico</a:t>
            </a:r>
            <a:r>
              <a:rPr b="1" lang="en-CA" sz="1800"/>
              <a:t> | </a:t>
            </a: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May 23, 2023</a:t>
            </a:r>
            <a:endParaRPr b="1" sz="1800" strike="noStrike"/>
          </a:p>
        </p:txBody>
      </p:sp>
      <p:sp>
        <p:nvSpPr>
          <p:cNvPr id="201" name="Google Shape;201;p31"/>
          <p:cNvSpPr txBox="1"/>
          <p:nvPr/>
        </p:nvSpPr>
        <p:spPr>
          <a:xfrm>
            <a:off x="5528400" y="5290750"/>
            <a:ext cx="2539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JSoC - BIOL490 2023</a:t>
            </a:r>
            <a:endParaRPr b="1" sz="1800" strike="noStrike"/>
          </a:p>
        </p:txBody>
      </p:sp>
      <p:sp>
        <p:nvSpPr>
          <p:cNvPr id="202" name="Google Shape;202;p31"/>
          <p:cNvSpPr txBox="1"/>
          <p:nvPr/>
        </p:nvSpPr>
        <p:spPr>
          <a:xfrm>
            <a:off x="90000" y="57150"/>
            <a:ext cx="8043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Part B - BioJuliaDocs</a:t>
            </a:r>
            <a:endParaRPr b="1" i="0" sz="2400" u="none" cap="none" strike="noStrike"/>
          </a:p>
        </p:txBody>
      </p:sp>
      <p:sp>
        <p:nvSpPr>
          <p:cNvPr id="203" name="Google Shape;203;p31"/>
          <p:cNvSpPr txBox="1"/>
          <p:nvPr/>
        </p:nvSpPr>
        <p:spPr>
          <a:xfrm>
            <a:off x="122750" y="867350"/>
            <a:ext cx="7945500" cy="3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 u="sng"/>
              <a:t>Considerations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CA" sz="1600">
                <a:solidFill>
                  <a:schemeClr val="dk1"/>
                </a:solidFill>
              </a:rPr>
              <a:t>SciMLDocs-derived (support of Professor Chris Rackauckas)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Technical writing focus (peer-review, full citations,...)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BioJuliaFramework? (meta-package similar to GenieFramework)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Potential Pluto integration, Documenter plugin (DemoCards.jl,...)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 u="sng"/>
              <a:t>Current challenges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Help with more advanced topics (community input)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Deciding to include 3rd party packages (OpenMendel, BioMakie,...)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Citation support (considering Hayagriva package,...)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0" y="5290750"/>
            <a:ext cx="3747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Michael Persico</a:t>
            </a:r>
            <a:r>
              <a:rPr b="1" lang="en-CA" sz="1800"/>
              <a:t> | </a:t>
            </a: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May 23, 2023</a:t>
            </a:r>
            <a:endParaRPr b="1" sz="1800" strike="noStrike"/>
          </a:p>
        </p:txBody>
      </p:sp>
      <p:sp>
        <p:nvSpPr>
          <p:cNvPr id="209" name="Google Shape;209;p32"/>
          <p:cNvSpPr txBox="1"/>
          <p:nvPr/>
        </p:nvSpPr>
        <p:spPr>
          <a:xfrm>
            <a:off x="5528400" y="5290750"/>
            <a:ext cx="2539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Noto Sans"/>
                <a:ea typeface="Noto Sans"/>
                <a:cs typeface="Noto Sans"/>
                <a:sym typeface="Noto Sans"/>
              </a:rPr>
              <a:t>JSoC - BIOL490 2023</a:t>
            </a:r>
            <a:endParaRPr b="1" sz="1800" strike="noStrike"/>
          </a:p>
        </p:txBody>
      </p:sp>
      <p:sp>
        <p:nvSpPr>
          <p:cNvPr id="210" name="Google Shape;210;p32"/>
          <p:cNvSpPr txBox="1"/>
          <p:nvPr/>
        </p:nvSpPr>
        <p:spPr>
          <a:xfrm>
            <a:off x="90000" y="57150"/>
            <a:ext cx="8043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Wrap-Up</a:t>
            </a:r>
            <a:endParaRPr b="1" i="0" sz="2400" u="none" cap="none" strike="noStrike"/>
          </a:p>
        </p:txBody>
      </p:sp>
      <p:sp>
        <p:nvSpPr>
          <p:cNvPr id="211" name="Google Shape;211;p32"/>
          <p:cNvSpPr txBox="1"/>
          <p:nvPr/>
        </p:nvSpPr>
        <p:spPr>
          <a:xfrm>
            <a:off x="122750" y="867350"/>
            <a:ext cx="79455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 u="sng"/>
              <a:t>Objectives (TBC before May 29)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Part A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Attempt CMake integration for MAFFT_jll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BinaryBuilder recipe for MUSCLE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Part B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Fork SciMLDocs, explore internals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Generate basic outline as described in the JSoC Proposal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Miscellaneous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ARCHITECTURE.md (general C4 model)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Literature (Computational Biology, Julia Design Patterns)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CA" sz="1600"/>
              <a:t>Draft article on Julia package extensions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 sz="1600" u="sng"/>
              <a:t>Additional questions</a:t>
            </a:r>
            <a:endParaRPr sz="1600" u="sng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JuliaCon (attendance, logistics, what to expect,...)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Contact with Concordia (who contacted, what was discussed,...)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CA" sz="1600"/>
              <a:t>Midterm evaluation?</a:t>
            </a:r>
            <a:br>
              <a:rPr lang="en-CA" sz="1600"/>
            </a:b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