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74e039251_3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74e039251_3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7b929fd1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7b929fd1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57b929fd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57b929fd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74e039251_3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74e039251_3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74e039251_3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574e039251_3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57b929fd1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57b929fd1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74e039251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74e03925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74e039251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74e039251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74e039251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74e039251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74e039251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74e039251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7b929fd1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7b929fd1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574e039251_3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574e039251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7b929fd1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7b929fd1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74e039251_3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74e039251_3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rive.google.com/file/d/1VmOga2Fkzj53Bzd3pfsK_ZCyFWpcvJAf/view" TargetMode="External"/><Relationship Id="rId4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rojecteuclid.org/euclid.pjm/1102645450" TargetMode="External"/><Relationship Id="rId4" Type="http://schemas.openxmlformats.org/officeDocument/2006/relationships/hyperlink" Target="https://demonstrations.wolfram.com/ShortestPathForForwardAndReverseMotionOfACar/" TargetMode="External"/><Relationship Id="rId5" Type="http://schemas.openxmlformats.org/officeDocument/2006/relationships/hyperlink" Target="https://github.com/nathanlct/reeds-shepp-curves" TargetMode="External"/><Relationship Id="rId6" Type="http://schemas.openxmlformats.org/officeDocument/2006/relationships/hyperlink" Target="https://www.youtube.com/watch?v=fAqh_cy7ePI&amp;t=55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7.png"/><Relationship Id="rId7" Type="http://schemas.openxmlformats.org/officeDocument/2006/relationships/image" Target="../media/image3.png"/><Relationship Id="rId8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26062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Way-point passing through a Reeds-Shepp trajectory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Podeanu Matei-Alexandru - 462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Schmidt Robert Eduard - 464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213" name="Google Shape;213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200000"/>
              </a:lnSpc>
              <a:spcBef>
                <a:spcPts val="1100"/>
              </a:spcBef>
              <a:spcAft>
                <a:spcPts val="0"/>
              </a:spcAft>
              <a:buClr>
                <a:srgbClr val="E2E2E5"/>
              </a:buClr>
              <a:buSzPct val="100000"/>
              <a:buFont typeface="Arial"/>
              <a:buAutoNum type="arabicPeriod"/>
            </a:pPr>
            <a:r>
              <a:rPr b="1" lang="en" sz="180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Defining Target Points / Waypoints</a:t>
            </a:r>
            <a:endParaRPr b="1" sz="1800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2E2E5"/>
              </a:buClr>
              <a:buSzPct val="100000"/>
              <a:buFont typeface="Arial"/>
              <a:buAutoNum type="arabicPeriod"/>
            </a:pPr>
            <a:r>
              <a:rPr b="1" lang="en" sz="180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Order Optimization (TSP)</a:t>
            </a:r>
            <a:endParaRPr b="1" sz="1800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2E2E5"/>
              </a:buClr>
              <a:buSzPct val="100000"/>
              <a:buFont typeface="Arial"/>
              <a:buAutoNum type="arabicPeriod"/>
            </a:pPr>
            <a:r>
              <a:rPr b="1" lang="en" sz="180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Trajectory Generation (Reeds-Shepp)</a:t>
            </a:r>
            <a:endParaRPr b="1" sz="1800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2E2E5"/>
              </a:buClr>
              <a:buSzPct val="100000"/>
              <a:buFont typeface="Arial"/>
              <a:buAutoNum type="arabicPeriod"/>
            </a:pPr>
            <a:r>
              <a:rPr b="1" lang="en" sz="180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Simulation of Variable Turning Radii</a:t>
            </a:r>
            <a:endParaRPr b="1" sz="1800">
              <a:solidFill>
                <a:srgbClr val="E2E2E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E2E2E5"/>
              </a:buClr>
              <a:buSzPct val="100000"/>
              <a:buFont typeface="Arial"/>
              <a:buAutoNum type="arabicPeriod"/>
            </a:pPr>
            <a:r>
              <a:rPr b="1" lang="en" sz="1800">
                <a:solidFill>
                  <a:srgbClr val="E2E2E5"/>
                </a:solidFill>
                <a:latin typeface="Arial"/>
                <a:ea typeface="Arial"/>
                <a:cs typeface="Arial"/>
                <a:sym typeface="Arial"/>
              </a:rPr>
              <a:t>Visualization &amp; Animation (Turtle)</a:t>
            </a:r>
            <a:endParaRPr b="1" sz="1800">
              <a:solidFill>
                <a:srgbClr val="E2E2E5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3" title="Untitled design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938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</a:t>
            </a:r>
            <a:endParaRPr/>
          </a:p>
        </p:txBody>
      </p:sp>
      <p:pic>
        <p:nvPicPr>
          <p:cNvPr id="224" name="Google Shape;2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1913" y="1111500"/>
            <a:ext cx="4710075" cy="292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Utilized in (but not limited to): </a:t>
            </a:r>
            <a:endParaRPr/>
          </a:p>
        </p:txBody>
      </p:sp>
      <p:sp>
        <p:nvSpPr>
          <p:cNvPr id="230" name="Google Shape;230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Autonomous cars nail tight parallel and alley parking.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Warehouse robots reverse efficiently through narrow aisles.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Heavy AGVs back containers through port lanes.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Planetary rovers plan constrained paths on Mars.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Unmanned surface vessels dock using RS planners.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Construction loaders navigate confined sites with reversals.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Airport tug planners optimise aircraft taxi pushbacks.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Autonomous forklifts plan reverse shunts inside warehouses.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Last-mile delivery bots maneuver precisely around pedestrians.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 txBox="1"/>
          <p:nvPr>
            <p:ph idx="1" type="body"/>
          </p:nvPr>
        </p:nvSpPr>
        <p:spPr>
          <a:xfrm>
            <a:off x="1052550" y="650400"/>
            <a:ext cx="7038900" cy="384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latin typeface="Montserrat"/>
                <a:ea typeface="Montserrat"/>
                <a:cs typeface="Montserrat"/>
                <a:sym typeface="Montserrat"/>
              </a:rPr>
              <a:t>Thank you for your patience!</a:t>
            </a:r>
            <a:endParaRPr sz="3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6"/>
          <p:cNvSpPr txBox="1"/>
          <p:nvPr/>
        </p:nvSpPr>
        <p:spPr>
          <a:xfrm>
            <a:off x="8789425" y="4943250"/>
            <a:ext cx="1304700" cy="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Oprea marry me</a:t>
            </a:r>
            <a:endParaRPr sz="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42" name="Google Shape;242;p27"/>
          <p:cNvSpPr txBox="1"/>
          <p:nvPr>
            <p:ph idx="1" type="body"/>
          </p:nvPr>
        </p:nvSpPr>
        <p:spPr>
          <a:xfrm>
            <a:off x="1297500" y="880650"/>
            <a:ext cx="7038900" cy="33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Reeds, J. A.; Shepp, L. A. Optimal paths for a car that goes both forwards and backwards. Pacific J. Math. 145 (1990), no. 2, 367-393: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https://projecteuclid.org/euclid.pjm/1102645450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Simulator: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https://demonstrations.wolfram.com/ShortestPathForForwardAndReverseMotionOfACar/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Original Repo: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5"/>
              </a:rPr>
              <a:t>https://github.com/nathanlct/reeds-shepp-curves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Video used for understanding the concepts: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https://www.youtube.com/watch?v=fAqh_cy7ePI&amp;t=55s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Dubins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1152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Primitives: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 - Left Turn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 - Straight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 - Right turn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 txBox="1"/>
          <p:nvPr/>
        </p:nvSpPr>
        <p:spPr>
          <a:xfrm>
            <a:off x="2847725" y="1567550"/>
            <a:ext cx="5539200" cy="33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Paths: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CSC Type (Curve - Straight - Curve):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LSL: Left turn, then Straight, then Left turn.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RSR: Right turn, then Straight, then Right turn.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LSR: Left turn, then Straight, then Right turn.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RSL: Right turn, then Straight, then Left turn.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CCC Type (Curve - Curve - Curve):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LRL: Left turn, then Right turn, then Left turn.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RLR: Right turn, then Left turn, then Right turn.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500" y="825875"/>
            <a:ext cx="1910625" cy="16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5"/>
          <p:cNvSpPr txBox="1"/>
          <p:nvPr/>
        </p:nvSpPr>
        <p:spPr>
          <a:xfrm>
            <a:off x="758463" y="498425"/>
            <a:ext cx="19107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RSL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3502763" y="498425"/>
            <a:ext cx="19107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RSR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6442463" y="717425"/>
            <a:ext cx="19107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758450" y="2976000"/>
            <a:ext cx="19107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15"/>
          <p:cNvSpPr txBox="1"/>
          <p:nvPr/>
        </p:nvSpPr>
        <p:spPr>
          <a:xfrm>
            <a:off x="3616638" y="3139725"/>
            <a:ext cx="19107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3" name="Google Shape;15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2375" y="3195000"/>
            <a:ext cx="1910625" cy="16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5"/>
          <p:cNvSpPr txBox="1"/>
          <p:nvPr/>
        </p:nvSpPr>
        <p:spPr>
          <a:xfrm>
            <a:off x="6474838" y="2893050"/>
            <a:ext cx="19107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LRL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15"/>
          <p:cNvSpPr txBox="1"/>
          <p:nvPr/>
        </p:nvSpPr>
        <p:spPr>
          <a:xfrm>
            <a:off x="758500" y="2893050"/>
            <a:ext cx="50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LSR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6" name="Google Shape;15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2776" y="825875"/>
            <a:ext cx="1910600" cy="16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8500" y="3195000"/>
            <a:ext cx="1910600" cy="16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74900" y="825875"/>
            <a:ext cx="1910600" cy="1600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02775" y="3195000"/>
            <a:ext cx="1910700" cy="16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5"/>
          <p:cNvSpPr txBox="1"/>
          <p:nvPr/>
        </p:nvSpPr>
        <p:spPr>
          <a:xfrm>
            <a:off x="3616650" y="2893050"/>
            <a:ext cx="849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RLR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1" name="Google Shape;161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42375" y="3195000"/>
            <a:ext cx="1910599" cy="1600324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5"/>
          <p:cNvSpPr txBox="1"/>
          <p:nvPr/>
        </p:nvSpPr>
        <p:spPr>
          <a:xfrm>
            <a:off x="6442475" y="498425"/>
            <a:ext cx="2313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LSL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3" name="Google Shape;16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 rot="10800000">
            <a:off x="3502775" y="825875"/>
            <a:ext cx="1910600" cy="1600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"/>
          <p:cNvSpPr txBox="1"/>
          <p:nvPr>
            <p:ph type="title"/>
          </p:nvPr>
        </p:nvSpPr>
        <p:spPr>
          <a:xfrm>
            <a:off x="1280650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what are Reeds Sheep Paths?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Reeds-Shepp paths?</a:t>
            </a:r>
            <a:endParaRPr/>
          </a:p>
        </p:txBody>
      </p:sp>
      <p:pic>
        <p:nvPicPr>
          <p:cNvPr id="174" name="Google Shape;1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275" y="2131552"/>
            <a:ext cx="2420423" cy="162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7"/>
          <p:cNvSpPr txBox="1"/>
          <p:nvPr/>
        </p:nvSpPr>
        <p:spPr>
          <a:xfrm>
            <a:off x="3296700" y="2114275"/>
            <a:ext cx="273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+</a:t>
            </a:r>
            <a:endParaRPr sz="9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6" name="Google Shape;17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7351" y="2131550"/>
            <a:ext cx="2440400" cy="162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7"/>
          <p:cNvSpPr txBox="1"/>
          <p:nvPr/>
        </p:nvSpPr>
        <p:spPr>
          <a:xfrm>
            <a:off x="6538025" y="2114275"/>
            <a:ext cx="9258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=</a:t>
            </a:r>
            <a:endParaRPr sz="9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17"/>
          <p:cNvSpPr txBox="1"/>
          <p:nvPr/>
        </p:nvSpPr>
        <p:spPr>
          <a:xfrm>
            <a:off x="7407375" y="2630600"/>
            <a:ext cx="1167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Reeds-Shepp paths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Reeds-Shepp?</a:t>
            </a:r>
            <a:endParaRPr/>
          </a:p>
        </p:txBody>
      </p:sp>
      <p:sp>
        <p:nvSpPr>
          <p:cNvPr id="184" name="Google Shape;184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696" y="1567546"/>
            <a:ext cx="4150292" cy="29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67550"/>
            <a:ext cx="4200632" cy="29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8"/>
          <p:cNvSpPr txBox="1"/>
          <p:nvPr/>
        </p:nvSpPr>
        <p:spPr>
          <a:xfrm>
            <a:off x="776650" y="1183550"/>
            <a:ext cx="34404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Dubins</a:t>
            </a:r>
            <a:endParaRPr b="1"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18"/>
          <p:cNvSpPr txBox="1"/>
          <p:nvPr/>
        </p:nvSpPr>
        <p:spPr>
          <a:xfrm>
            <a:off x="4952100" y="1183550"/>
            <a:ext cx="34404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Reeds-Shepp</a:t>
            </a:r>
            <a:endParaRPr b="1"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Travelling Salesman Problem</a:t>
            </a:r>
            <a:endParaRPr/>
          </a:p>
        </p:txBody>
      </p:sp>
      <p:sp>
        <p:nvSpPr>
          <p:cNvPr id="194" name="Google Shape;194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Goal – Shortest possible loop that hits every point once and returns to the start.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Data – Complete distance/cost matrix (symmetric or asymmetric).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Complexity</a:t>
            </a:r>
            <a:r>
              <a:rPr lang="en" sz="1600"/>
              <a:t> – NP-hard; exact solvers blow up exponentially, so large instances rely on heuristics.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Uses – Vehicle/robot routing, tool-path planning, genome assembly, ordering Reeds-Shepp way-points.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Travelling Salesman Problem</a:t>
            </a:r>
            <a:endParaRPr/>
          </a:p>
        </p:txBody>
      </p:sp>
      <p:sp>
        <p:nvSpPr>
          <p:cNvPr id="200" name="Google Shape;200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Goal – Shortest possible loop that hits every point once and returns to the start.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Data – Complete distance/cost matrix (symmetric or asymmetric).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Complexity – NP-hard; exact solvers blow up exponentially, so large instances rely on heuristics.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Uses – Vehicle/robot routing, tool-path planning, genome assembly, ordering Reeds-Shepp way-points.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Complexity:	</a:t>
            </a:r>
            <a:endParaRPr/>
          </a:p>
        </p:txBody>
      </p:sp>
      <p:sp>
        <p:nvSpPr>
          <p:cNvPr id="206" name="Google Shape;206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600"/>
              <a:t>O(n )</a:t>
            </a:r>
            <a:endParaRPr sz="9600"/>
          </a:p>
        </p:txBody>
      </p:sp>
      <p:sp>
        <p:nvSpPr>
          <p:cNvPr id="207" name="Google Shape;207;p21"/>
          <p:cNvSpPr txBox="1"/>
          <p:nvPr/>
        </p:nvSpPr>
        <p:spPr>
          <a:xfrm>
            <a:off x="3791100" y="2298300"/>
            <a:ext cx="3621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!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