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78" d="100"/>
          <a:sy n="78" d="100"/>
        </p:scale>
        <p:origin x="850" y="62"/>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68"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69"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04-04-2024</a:t>
            </a:fld>
            <a:endParaRPr lang="en-IN"/>
          </a:p>
        </p:txBody>
      </p:sp>
      <p:sp>
        <p:nvSpPr>
          <p:cNvPr id="1048670"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1"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2"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3"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4/4/2024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1" name=""/>
        <p:cNvGrpSpPr/>
        <p:nvPr/>
      </p:nvGrpSpPr>
      <p:grpSpPr>
        <a:xfrm>
          <a:off x="0" y="0"/>
          <a:ext cx="0" cy="0"/>
          <a:chOff x="0" y="0"/>
          <a:chExt cx="0" cy="0"/>
        </a:xfrm>
      </p:grpSpPr>
      <p:sp>
        <p:nvSpPr>
          <p:cNvPr id="1048633" name="Title 1"/>
          <p:cNvSpPr>
            <a:spLocks noGrp="1"/>
          </p:cNvSpPr>
          <p:nvPr>
            <p:ph type="title"/>
          </p:nvPr>
        </p:nvSpPr>
        <p:spPr>
          <a:xfrm>
            <a:off x="581192" y="702156"/>
            <a:ext cx="11029616" cy="1013800"/>
          </a:xfrm>
        </p:spPr>
        <p:txBody>
          <a:bodyPr/>
          <a:p>
            <a:r>
              <a:rPr lang="en-US"/>
              <a:t>Click to edit Master title style</a:t>
            </a:r>
          </a:p>
        </p:txBody>
      </p:sp>
      <p:sp>
        <p:nvSpPr>
          <p:cNvPr id="1048634"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5" name="Date Placeholder 3"/>
          <p:cNvSpPr>
            <a:spLocks noGrp="1"/>
          </p:cNvSpPr>
          <p:nvPr>
            <p:ph type="dt" sz="half" idx="10"/>
          </p:nvPr>
        </p:nvSpPr>
        <p:spPr/>
        <p:txBody>
          <a:bodyPr/>
          <a:p>
            <a:fld id="{2CED4963-E985-44C4-B8C4-FDD613B7C2F8}" type="datetime1">
              <a:rPr lang="en-US" smtClean="0"/>
              <a:t>4/4/2024</a:t>
            </a:fld>
            <a:endParaRPr lang="en-US"/>
          </a:p>
        </p:txBody>
      </p:sp>
      <p:sp>
        <p:nvSpPr>
          <p:cNvPr id="1048636" name="Footer Placeholder 4"/>
          <p:cNvSpPr>
            <a:spLocks noGrp="1"/>
          </p:cNvSpPr>
          <p:nvPr>
            <p:ph type="ftr" sz="quarter" idx="11"/>
          </p:nvPr>
        </p:nvSpPr>
        <p:spPr>
          <a:xfrm>
            <a:off x="581192" y="6423914"/>
            <a:ext cx="6917210" cy="365125"/>
          </a:xfrm>
          <a:prstGeom prst="rect"/>
        </p:spPr>
        <p:txBody>
          <a:bodyPr/>
          <a:p>
            <a:endParaRPr lang="en-US"/>
          </a:p>
        </p:txBody>
      </p:sp>
      <p:sp>
        <p:nvSpPr>
          <p:cNvPr id="1048637"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39" name=""/>
        <p:cNvGrpSpPr/>
        <p:nvPr/>
      </p:nvGrpSpPr>
      <p:grpSpPr>
        <a:xfrm>
          <a:off x="0" y="0"/>
          <a:ext cx="0" cy="0"/>
          <a:chOff x="0" y="0"/>
          <a:chExt cx="0" cy="0"/>
        </a:xfrm>
      </p:grpSpPr>
      <p:sp>
        <p:nvSpPr>
          <p:cNvPr id="1048618"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9"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0"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1"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3"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4" name="Date Placeholder 10"/>
          <p:cNvSpPr>
            <a:spLocks noGrp="1"/>
          </p:cNvSpPr>
          <p:nvPr>
            <p:ph type="dt" sz="half" idx="10"/>
          </p:nvPr>
        </p:nvSpPr>
        <p:spPr/>
        <p:txBody>
          <a:bodyPr/>
          <a:p>
            <a:fld id="{ED291B17-9318-49DB-B28B-6E5994AE9581}" type="datetime1">
              <a:rPr lang="en-US" smtClean="0"/>
              <a:t>4/4/2024</a:t>
            </a:fld>
            <a:endParaRPr lang="en-US"/>
          </a:p>
        </p:txBody>
      </p:sp>
      <p:sp>
        <p:nvSpPr>
          <p:cNvPr id="1048625"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6"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4/4/2024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2" name=""/>
        <p:cNvGrpSpPr/>
        <p:nvPr/>
      </p:nvGrpSpPr>
      <p:grpSpPr>
        <a:xfrm>
          <a:off x="0" y="0"/>
          <a:ext cx="0" cy="0"/>
          <a:chOff x="0" y="0"/>
          <a:chExt cx="0" cy="0"/>
        </a:xfrm>
      </p:grpSpPr>
      <p:sp>
        <p:nvSpPr>
          <p:cNvPr id="1048638"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9"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0"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1" name="Date Placeholder 6"/>
          <p:cNvSpPr>
            <a:spLocks noGrp="1"/>
          </p:cNvSpPr>
          <p:nvPr>
            <p:ph type="dt" sz="half" idx="10"/>
          </p:nvPr>
        </p:nvSpPr>
        <p:spPr/>
        <p:txBody>
          <a:bodyPr/>
          <a:p>
            <a:fld id="{B2497495-0637-405E-AE64-5CC7506D51F5}" type="datetime1">
              <a:rPr lang="en-US" smtClean="0"/>
              <a:t>4/4/2024</a:t>
            </a:fld>
            <a:endParaRPr lang="en-US"/>
          </a:p>
        </p:txBody>
      </p:sp>
      <p:sp>
        <p:nvSpPr>
          <p:cNvPr id="1048642" name="Footer Placeholder 8"/>
          <p:cNvSpPr>
            <a:spLocks noGrp="1"/>
          </p:cNvSpPr>
          <p:nvPr>
            <p:ph type="ftr" sz="quarter" idx="11"/>
          </p:nvPr>
        </p:nvSpPr>
        <p:spPr>
          <a:xfrm>
            <a:off x="581192" y="6423914"/>
            <a:ext cx="6917210" cy="365125"/>
          </a:xfrm>
          <a:prstGeom prst="rect"/>
        </p:spPr>
        <p:txBody>
          <a:bodyPr/>
          <a:p>
            <a:endParaRPr lang="en-US"/>
          </a:p>
        </p:txBody>
      </p:sp>
      <p:sp>
        <p:nvSpPr>
          <p:cNvPr id="1048643"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3" name=""/>
        <p:cNvGrpSpPr/>
        <p:nvPr/>
      </p:nvGrpSpPr>
      <p:grpSpPr>
        <a:xfrm>
          <a:off x="0" y="0"/>
          <a:ext cx="0" cy="0"/>
          <a:chOff x="0" y="0"/>
          <a:chExt cx="0" cy="0"/>
        </a:xfrm>
      </p:grpSpPr>
      <p:sp>
        <p:nvSpPr>
          <p:cNvPr id="1048644" name="Title 1"/>
          <p:cNvSpPr>
            <a:spLocks noGrp="1"/>
          </p:cNvSpPr>
          <p:nvPr>
            <p:ph type="title"/>
          </p:nvPr>
        </p:nvSpPr>
        <p:spPr>
          <a:xfrm>
            <a:off x="581193" y="729658"/>
            <a:ext cx="11029616" cy="492855"/>
          </a:xfrm>
        </p:spPr>
        <p:txBody>
          <a:bodyPr/>
          <a:p>
            <a:r>
              <a:rPr lang="en-US"/>
              <a:t>Click to edit Master title style</a:t>
            </a:r>
          </a:p>
        </p:txBody>
      </p:sp>
      <p:sp>
        <p:nvSpPr>
          <p:cNvPr id="1048645"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Date Placeholder 4"/>
          <p:cNvSpPr>
            <a:spLocks noGrp="1"/>
          </p:cNvSpPr>
          <p:nvPr>
            <p:ph type="dt" sz="half" idx="10"/>
          </p:nvPr>
        </p:nvSpPr>
        <p:spPr/>
        <p:txBody>
          <a:bodyPr/>
          <a:p>
            <a:fld id="{7BFFD690-9426-415D-8B65-26881E07B2D4}" type="datetime1">
              <a:rPr lang="en-US" smtClean="0"/>
              <a:t>4/4/2024</a:t>
            </a:fld>
            <a:endParaRPr lang="en-US"/>
          </a:p>
        </p:txBody>
      </p:sp>
      <p:sp>
        <p:nvSpPr>
          <p:cNvPr id="1048648" name="Footer Placeholder 5"/>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4" name=""/>
        <p:cNvGrpSpPr/>
        <p:nvPr/>
      </p:nvGrpSpPr>
      <p:grpSpPr>
        <a:xfrm>
          <a:off x="0" y="0"/>
          <a:ext cx="0" cy="0"/>
          <a:chOff x="0" y="0"/>
          <a:chExt cx="0" cy="0"/>
        </a:xfrm>
      </p:grpSpPr>
      <p:sp>
        <p:nvSpPr>
          <p:cNvPr id="1048650" name="Title 1"/>
          <p:cNvSpPr>
            <a:spLocks noGrp="1"/>
          </p:cNvSpPr>
          <p:nvPr>
            <p:ph type="title"/>
          </p:nvPr>
        </p:nvSpPr>
        <p:spPr>
          <a:xfrm>
            <a:off x="581193" y="729658"/>
            <a:ext cx="11029616" cy="988332"/>
          </a:xfrm>
        </p:spPr>
        <p:txBody>
          <a:bodyPr/>
          <a:p>
            <a:r>
              <a:rPr lang="en-US"/>
              <a:t>Click to edit Master title style</a:t>
            </a:r>
          </a:p>
        </p:txBody>
      </p:sp>
      <p:sp>
        <p:nvSpPr>
          <p:cNvPr id="1048651"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2"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4"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Date Placeholder 6"/>
          <p:cNvSpPr>
            <a:spLocks noGrp="1"/>
          </p:cNvSpPr>
          <p:nvPr>
            <p:ph type="dt" sz="half" idx="10"/>
          </p:nvPr>
        </p:nvSpPr>
        <p:spPr/>
        <p:txBody>
          <a:bodyPr/>
          <a:p>
            <a:fld id="{04C4989A-474C-40DE-95B9-011C28B71673}" type="datetime1">
              <a:rPr lang="en-US" smtClean="0"/>
              <a:t>4/4/2024</a:t>
            </a:fld>
            <a:endParaRPr lang="en-US"/>
          </a:p>
        </p:txBody>
      </p:sp>
      <p:sp>
        <p:nvSpPr>
          <p:cNvPr id="1048656" name="Footer Placeholder 7"/>
          <p:cNvSpPr>
            <a:spLocks noGrp="1"/>
          </p:cNvSpPr>
          <p:nvPr>
            <p:ph type="ftr" sz="quarter" idx="11"/>
          </p:nvPr>
        </p:nvSpPr>
        <p:spPr>
          <a:xfrm>
            <a:off x="581192" y="6423914"/>
            <a:ext cx="6917210" cy="365125"/>
          </a:xfrm>
          <a:prstGeom prst="rect"/>
        </p:spPr>
        <p:txBody>
          <a:bodyPr/>
          <a:p>
            <a:endParaRPr lang="en-US"/>
          </a:p>
        </p:txBody>
      </p:sp>
      <p:sp>
        <p:nvSpPr>
          <p:cNvPr id="1048657"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7" name=""/>
        <p:cNvGrpSpPr/>
        <p:nvPr/>
      </p:nvGrpSpPr>
      <p:grpSpPr>
        <a:xfrm>
          <a:off x="0" y="0"/>
          <a:ext cx="0" cy="0"/>
          <a:chOff x="0" y="0"/>
          <a:chExt cx="0" cy="0"/>
        </a:xfrm>
      </p:grpSpPr>
      <p:sp>
        <p:nvSpPr>
          <p:cNvPr id="1048613" name="Title 1"/>
          <p:cNvSpPr>
            <a:spLocks noGrp="1"/>
          </p:cNvSpPr>
          <p:nvPr>
            <p:ph type="title"/>
          </p:nvPr>
        </p:nvSpPr>
        <p:spPr>
          <a:xfrm>
            <a:off x="575894" y="729658"/>
            <a:ext cx="11029616" cy="592246"/>
          </a:xfrm>
        </p:spPr>
        <p:txBody>
          <a:bodyPr/>
          <a:p>
            <a:r>
              <a:rPr lang="en-US"/>
              <a:t>Click to edit Master title style</a:t>
            </a:r>
          </a:p>
        </p:txBody>
      </p:sp>
      <p:sp>
        <p:nvSpPr>
          <p:cNvPr id="1048614" name="Date Placeholder 2"/>
          <p:cNvSpPr>
            <a:spLocks noGrp="1"/>
          </p:cNvSpPr>
          <p:nvPr>
            <p:ph type="dt" sz="half" idx="10"/>
          </p:nvPr>
        </p:nvSpPr>
        <p:spPr/>
        <p:txBody>
          <a:bodyPr/>
          <a:p>
            <a:fld id="{5DB4ED54-5B5E-4A04-93D3-5772E3CE3818}" type="datetime1">
              <a:rPr lang="en-US" smtClean="0"/>
              <a:t>4/4/2024</a:t>
            </a:fld>
            <a:endParaRPr lang="en-US"/>
          </a:p>
        </p:txBody>
      </p:sp>
      <p:sp>
        <p:nvSpPr>
          <p:cNvPr id="1048615" name="Footer Placeholder 3"/>
          <p:cNvSpPr>
            <a:spLocks noGrp="1"/>
          </p:cNvSpPr>
          <p:nvPr>
            <p:ph type="ftr" sz="quarter" idx="11"/>
          </p:nvPr>
        </p:nvSpPr>
        <p:spPr>
          <a:xfrm>
            <a:off x="581192" y="6423914"/>
            <a:ext cx="6917210" cy="365125"/>
          </a:xfrm>
          <a:prstGeom prst="rect"/>
        </p:spPr>
        <p:txBody>
          <a:bodyPr/>
          <a:p>
            <a:endParaRPr lang="en-US"/>
          </a:p>
        </p:txBody>
      </p:sp>
      <p:sp>
        <p:nvSpPr>
          <p:cNvPr id="1048616"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58" name="Date Placeholder 1"/>
          <p:cNvSpPr>
            <a:spLocks noGrp="1"/>
          </p:cNvSpPr>
          <p:nvPr>
            <p:ph type="dt" sz="half" idx="10"/>
          </p:nvPr>
        </p:nvSpPr>
        <p:spPr/>
        <p:txBody>
          <a:bodyPr/>
          <a:p>
            <a:fld id="{4EDE50D6-574B-40AF-946F-D52A04ADE379}" type="datetime1">
              <a:rPr lang="en-US" smtClean="0"/>
              <a:t>4/4/2024</a:t>
            </a:fld>
            <a:endParaRPr lang="en-US"/>
          </a:p>
        </p:txBody>
      </p:sp>
      <p:sp>
        <p:nvSpPr>
          <p:cNvPr id="1048659" name="Footer Placeholder 2"/>
          <p:cNvSpPr>
            <a:spLocks noGrp="1"/>
          </p:cNvSpPr>
          <p:nvPr>
            <p:ph type="ftr" sz="quarter" idx="11"/>
          </p:nvPr>
        </p:nvSpPr>
        <p:spPr>
          <a:xfrm>
            <a:off x="581192" y="6423914"/>
            <a:ext cx="6917210" cy="365125"/>
          </a:xfrm>
          <a:prstGeom prst="rect"/>
        </p:spPr>
        <p:txBody>
          <a:bodyPr/>
          <a:p>
            <a:endParaRPr lang="en-US"/>
          </a:p>
        </p:txBody>
      </p:sp>
      <p:sp>
        <p:nvSpPr>
          <p:cNvPr id="1048660"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61"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2"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4"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5" name="Date Placeholder 7"/>
          <p:cNvSpPr>
            <a:spLocks noGrp="1"/>
          </p:cNvSpPr>
          <p:nvPr>
            <p:ph type="dt" sz="half" idx="10"/>
          </p:nvPr>
        </p:nvSpPr>
        <p:spPr>
          <a:xfrm>
            <a:off x="7605951" y="6456916"/>
            <a:ext cx="2844799" cy="365125"/>
          </a:xfrm>
        </p:spPr>
        <p:txBody>
          <a:bodyPr/>
          <a:p>
            <a:fld id="{D82884F1-FFEA-405F-9602-3DCA865EDA4E}" type="datetime1">
              <a:rPr lang="en-US" smtClean="0"/>
              <a:t>4/4/2024</a:t>
            </a:fld>
            <a:endParaRPr lang="en-US"/>
          </a:p>
        </p:txBody>
      </p:sp>
      <p:sp>
        <p:nvSpPr>
          <p:cNvPr id="1048666" name="Footer Placeholder 9"/>
          <p:cNvSpPr>
            <a:spLocks noGrp="1"/>
          </p:cNvSpPr>
          <p:nvPr>
            <p:ph type="ftr" sz="quarter" idx="11"/>
          </p:nvPr>
        </p:nvSpPr>
        <p:spPr>
          <a:xfrm>
            <a:off x="581192" y="6452590"/>
            <a:ext cx="6917210" cy="365125"/>
          </a:xfrm>
          <a:prstGeom prst="rect"/>
        </p:spPr>
        <p:txBody>
          <a:bodyPr/>
          <a:p>
            <a:endParaRPr lang="en-US"/>
          </a:p>
        </p:txBody>
      </p:sp>
      <p:sp>
        <p:nvSpPr>
          <p:cNvPr id="1048667"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0" name=""/>
        <p:cNvGrpSpPr/>
        <p:nvPr/>
      </p:nvGrpSpPr>
      <p:grpSpPr>
        <a:xfrm>
          <a:off x="0" y="0"/>
          <a:ext cx="0" cy="0"/>
          <a:chOff x="0" y="0"/>
          <a:chExt cx="0" cy="0"/>
        </a:xfrm>
      </p:grpSpPr>
      <p:sp>
        <p:nvSpPr>
          <p:cNvPr id="1048627"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28"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29"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0" name="Date Placeholder 4"/>
          <p:cNvSpPr>
            <a:spLocks noGrp="1"/>
          </p:cNvSpPr>
          <p:nvPr>
            <p:ph type="dt" sz="half" idx="10"/>
          </p:nvPr>
        </p:nvSpPr>
        <p:spPr/>
        <p:txBody>
          <a:bodyPr/>
          <a:p>
            <a:fld id="{7E18DB4A-8810-4A10-AD5C-D5E2C667F5B3}" type="datetime1">
              <a:rPr lang="en-US" smtClean="0"/>
              <a:t>4/4/2024</a:t>
            </a:fld>
            <a:endParaRPr lang="en-US"/>
          </a:p>
        </p:txBody>
      </p:sp>
      <p:sp>
        <p:nvSpPr>
          <p:cNvPr id="1048631"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2"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normAutofit fontScale="90000"/>
          </a:bodyPr>
          <a:p>
            <a:pPr algn="ctr" fontAlgn="base"/>
            <a:r>
              <a:rPr b="1" dirty="0" i="0" lang="en-US">
                <a:solidFill>
                  <a:schemeClr val="tx2"/>
                </a:solidFill>
                <a:effectLst/>
                <a:latin typeface="inherit"/>
              </a:rPr>
              <a:t>TNSDC - Fundamentals of Cybersecurity with Kali Linux</a:t>
            </a:r>
            <a:endParaRPr b="1" dirty="0" i="0" lang="en-US">
              <a:solidFill>
                <a:schemeClr val="tx2"/>
              </a:solidFill>
              <a:effectLst/>
              <a:latin typeface="IBMPlexSans-Regular"/>
            </a:endParaRP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dirty="0" sz="3200" lang="en-US">
                <a:solidFill>
                  <a:schemeClr val="accent1">
                    <a:lumMod val="75000"/>
                  </a:schemeClr>
                </a:solidFill>
                <a:latin typeface="Arial"/>
                <a:cs typeface="Arial"/>
              </a:rPr>
              <a:t>CAPSTONE PROJECT</a:t>
            </a:r>
          </a:p>
        </p:txBody>
      </p:sp>
      <p:sp>
        <p:nvSpPr>
          <p:cNvPr id="1048591" name="TextBox 3"/>
          <p:cNvSpPr txBox="1"/>
          <p:nvPr/>
        </p:nvSpPr>
        <p:spPr>
          <a:xfrm>
            <a:off x="4602822" y="4391663"/>
            <a:ext cx="7980183" cy="1323439"/>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r>
              <a:rPr b="1" dirty="0" sz="2000" lang="en-US">
                <a:solidFill>
                  <a:schemeClr val="accent1">
                    <a:lumMod val="75000"/>
                  </a:schemeClr>
                </a:solidFill>
                <a:latin typeface="Arial"/>
                <a:cs typeface="Arial"/>
              </a:rPr>
              <a:t>Priyanga</a:t>
            </a:r>
            <a:r>
              <a:rPr b="1" dirty="0" sz="2000" lang="en-US">
                <a:solidFill>
                  <a:schemeClr val="accent1">
                    <a:lumMod val="75000"/>
                  </a:schemeClr>
                </a:solidFill>
                <a:latin typeface="Arial"/>
                <a:cs typeface="Arial"/>
              </a:rPr>
              <a:t> </a:t>
            </a:r>
            <a:r>
              <a:rPr b="1" dirty="0" sz="2000" lang="en-US">
                <a:solidFill>
                  <a:schemeClr val="accent1">
                    <a:lumMod val="75000"/>
                  </a:schemeClr>
                </a:solidFill>
                <a:latin typeface="Arial"/>
                <a:cs typeface="Arial"/>
              </a:rPr>
              <a:t>M</a:t>
            </a:r>
            <a:endParaRPr b="1" dirty="0" sz="2000" lang="en-US">
              <a:solidFill>
                <a:schemeClr val="accent1">
                  <a:lumMod val="75000"/>
                </a:schemeClr>
              </a:solidFill>
              <a:latin typeface="Arial"/>
              <a:cs typeface="Arial"/>
            </a:endParaRPr>
          </a:p>
          <a:p>
            <a:r>
              <a:rPr b="1" dirty="0" sz="2000" lang="en-US" err="1">
                <a:solidFill>
                  <a:schemeClr val="accent1">
                    <a:lumMod val="75000"/>
                  </a:schemeClr>
                </a:solidFill>
                <a:latin typeface="Arial"/>
                <a:cs typeface="Arial"/>
              </a:rPr>
              <a:t>M.P.Nachimuthu</a:t>
            </a:r>
            <a:r>
              <a:rPr b="1" dirty="0" sz="2000" lang="en-US">
                <a:solidFill>
                  <a:schemeClr val="accent1">
                    <a:lumMod val="75000"/>
                  </a:schemeClr>
                </a:solidFill>
                <a:latin typeface="Arial"/>
                <a:cs typeface="Arial"/>
              </a:rPr>
              <a:t> </a:t>
            </a:r>
            <a:r>
              <a:rPr b="1" dirty="0" sz="2000" lang="en-US" err="1">
                <a:solidFill>
                  <a:schemeClr val="accent1">
                    <a:lumMod val="75000"/>
                  </a:schemeClr>
                </a:solidFill>
                <a:latin typeface="Arial"/>
                <a:cs typeface="Arial"/>
              </a:rPr>
              <a:t>M.jaganathan</a:t>
            </a:r>
            <a:r>
              <a:rPr b="1" dirty="0" sz="2000" lang="en-US">
                <a:solidFill>
                  <a:schemeClr val="accent1">
                    <a:lumMod val="75000"/>
                  </a:schemeClr>
                </a:solidFill>
                <a:latin typeface="Arial"/>
                <a:cs typeface="Arial"/>
              </a:rPr>
              <a:t> </a:t>
            </a:r>
            <a:r>
              <a:rPr b="1" dirty="0" sz="2000" lang="en-IN">
                <a:solidFill>
                  <a:schemeClr val="accent1">
                    <a:lumMod val="75000"/>
                  </a:schemeClr>
                </a:solidFill>
                <a:latin typeface="Arial"/>
                <a:cs typeface="Arial"/>
              </a:rPr>
              <a:t>Engineering college,</a:t>
            </a:r>
          </a:p>
          <a:p>
            <a:r>
              <a:rPr b="1" dirty="0" sz="2000" lang="en-IN">
                <a:solidFill>
                  <a:schemeClr val="accent1">
                    <a:lumMod val="75000"/>
                  </a:schemeClr>
                </a:solidFill>
                <a:latin typeface="Arial"/>
                <a:cs typeface="Arial"/>
              </a:rPr>
              <a:t>Computer Science And Engineering.</a:t>
            </a:r>
            <a:endParaRPr b="1" dirty="0" sz="2000" lang="en-US">
              <a:solidFill>
                <a:schemeClr val="accent1">
                  <a:lumMod val="75000"/>
                </a:schemeClr>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1" name="Title 4"/>
          <p:cNvSpPr>
            <a:spLocks noGrp="1"/>
          </p:cNvSpPr>
          <p:nvPr>
            <p:ph type="title"/>
          </p:nvPr>
        </p:nvSpPr>
        <p:spPr/>
        <p:txBody>
          <a:bodyPr>
            <a:normAutofit fontScale="90000"/>
          </a:bodyPr>
          <a:p>
            <a:r>
              <a:rPr b="1" sz="4400" lang="en-US">
                <a:solidFill>
                  <a:schemeClr val="accent1"/>
                </a:solidFill>
                <a:latin typeface="Arial"/>
                <a:ea typeface="+mj-lt"/>
                <a:cs typeface="Arial"/>
              </a:rPr>
              <a:t>References</a:t>
            </a:r>
            <a:endParaRPr lang="en-US"/>
          </a:p>
        </p:txBody>
      </p:sp>
      <p:sp>
        <p:nvSpPr>
          <p:cNvPr id="1048612" name="Content Placeholder 1"/>
          <p:cNvSpPr>
            <a:spLocks noGrp="1"/>
          </p:cNvSpPr>
          <p:nvPr>
            <p:ph idx="1"/>
          </p:nvPr>
        </p:nvSpPr>
        <p:spPr/>
        <p:txBody>
          <a:bodyPr>
            <a:normAutofit fontScale="92857" lnSpcReduction="10000"/>
          </a:bodyPr>
          <a:p>
            <a:pPr algn="l">
              <a:buFont typeface="+mj-lt"/>
              <a:buAutoNum type="arabicPeriod"/>
            </a:pPr>
            <a:r>
              <a:rPr b="0" dirty="0" i="0" lang="en-US">
                <a:solidFill>
                  <a:schemeClr val="tx1"/>
                </a:solidFill>
                <a:effectLst/>
                <a:latin typeface="Söhne"/>
              </a:rPr>
              <a:t>Academic Journals:</a:t>
            </a:r>
          </a:p>
          <a:p>
            <a:pPr algn="l" indent="-285750" lvl="1" marL="742950">
              <a:buFont typeface="+mj-lt"/>
              <a:buAutoNum type="arabicPeriod"/>
            </a:pPr>
            <a:r>
              <a:rPr b="0" dirty="0" i="0" lang="en-US">
                <a:solidFill>
                  <a:schemeClr val="tx1"/>
                </a:solidFill>
                <a:effectLst/>
                <a:latin typeface="Söhne"/>
              </a:rPr>
              <a:t>Information Security Research Papers: Journals such as IEEE Transactions on Information Forensics and Security, ACM Transactions on Information and System Security, and Journal of Cybersecurity publish research papers on various aspects of information security, including keylogger detection and prevention techniques.</a:t>
            </a:r>
          </a:p>
          <a:p>
            <a:pPr algn="l">
              <a:buFont typeface="+mj-lt"/>
              <a:buAutoNum type="arabicPeriod"/>
            </a:pPr>
            <a:r>
              <a:rPr b="0" dirty="0" i="0" lang="en-US">
                <a:solidFill>
                  <a:schemeClr val="tx1"/>
                </a:solidFill>
                <a:effectLst/>
                <a:latin typeface="Söhne"/>
              </a:rPr>
              <a:t>Conference Proceedings:</a:t>
            </a:r>
          </a:p>
          <a:p>
            <a:pPr algn="l" indent="-285750" lvl="1" marL="742950">
              <a:buFont typeface="+mj-lt"/>
              <a:buAutoNum type="arabicPeriod"/>
            </a:pPr>
            <a:r>
              <a:rPr b="0" dirty="0" i="0" lang="en-US">
                <a:solidFill>
                  <a:schemeClr val="tx1"/>
                </a:solidFill>
                <a:effectLst/>
                <a:latin typeface="Söhne"/>
              </a:rPr>
              <a:t>Proceedings of Security Conferences: Conferences like USENIX Security Symposium, IEEE Symposium on Security and Privacy, and ACM Conference on Computer and Communications Security often feature research papers and presentations on novel approaches to combating cyber threats, including keyloggers.</a:t>
            </a:r>
          </a:p>
          <a:p>
            <a:pPr algn="l">
              <a:buFont typeface="+mj-lt"/>
              <a:buAutoNum type="arabicPeriod"/>
            </a:pPr>
            <a:r>
              <a:rPr b="0" dirty="0" i="0" lang="en-US">
                <a:solidFill>
                  <a:schemeClr val="tx1"/>
                </a:solidFill>
                <a:effectLst/>
                <a:latin typeface="Söhne"/>
              </a:rPr>
              <a:t>Books and Textbooks:</a:t>
            </a:r>
          </a:p>
          <a:p>
            <a:pPr algn="l" indent="-285750" lvl="1" marL="742950">
              <a:buFont typeface="+mj-lt"/>
              <a:buAutoNum type="arabicPeriod"/>
            </a:pPr>
            <a:r>
              <a:rPr b="0" dirty="0" i="0" lang="en-US">
                <a:solidFill>
                  <a:schemeClr val="tx1"/>
                </a:solidFill>
                <a:effectLst/>
                <a:latin typeface="Söhne"/>
              </a:rPr>
              <a:t>Cybersecurity Textbooks: Books covering cybersecurity fundamentals and advanced topics may include chapters or sections on keylogger detection methods, machine learning in cybersecurity, and threat intelligence analysis.</a:t>
            </a:r>
          </a:p>
          <a:p>
            <a:pPr algn="l">
              <a:buFont typeface="+mj-lt"/>
              <a:buAutoNum type="arabicPeriod"/>
            </a:pPr>
            <a:r>
              <a:rPr b="0" dirty="0" i="0" lang="en-US">
                <a:solidFill>
                  <a:schemeClr val="tx1"/>
                </a:solidFill>
                <a:effectLst/>
                <a:latin typeface="Söhne"/>
              </a:rPr>
              <a:t>Online Resources:</a:t>
            </a:r>
          </a:p>
          <a:p>
            <a:pPr algn="l" indent="-285750" lvl="1" marL="742950">
              <a:buFont typeface="+mj-lt"/>
              <a:buAutoNum type="arabicPeriod"/>
            </a:pPr>
            <a:r>
              <a:rPr b="0" dirty="0" i="0" lang="en-US">
                <a:solidFill>
                  <a:schemeClr val="tx1"/>
                </a:solidFill>
                <a:effectLst/>
                <a:latin typeface="Söhne"/>
              </a:rPr>
              <a:t>Cybersecurity Blogs and Websites: Websites like Krebs on Security, The Hacker News, and Schneier on Security often publish articles and analyses on emerging cybersecurity threats, including keyloggers, and countermeasures.</a:t>
            </a:r>
          </a:p>
          <a:p>
            <a:pPr algn="l">
              <a:buFont typeface="+mj-lt"/>
              <a:buAutoNum type="arabicPeriod"/>
            </a:pPr>
            <a:r>
              <a:rPr b="0" dirty="0" i="0" lang="en-US">
                <a:solidFill>
                  <a:schemeClr val="tx1"/>
                </a:solidFill>
                <a:effectLst/>
                <a:latin typeface="Söhne"/>
              </a:rPr>
              <a:t>Research Institutions and Organizations:</a:t>
            </a:r>
          </a:p>
          <a:p>
            <a:pPr algn="l" indent="-285750" lvl="1" marL="742950">
              <a:buFont typeface="+mj-lt"/>
              <a:buAutoNum type="arabicPeriod"/>
            </a:pPr>
            <a:r>
              <a:rPr b="0" dirty="0" i="0" lang="en-US">
                <a:solidFill>
                  <a:schemeClr val="tx1"/>
                </a:solidFill>
                <a:effectLst/>
                <a:latin typeface="Söhne"/>
              </a:rPr>
              <a:t>Reports and Publications: Institutions such as the SANS Institute, CERT Coordination Center (CERT/CC), and MITRE Corporation produce reports, whitepapers, and technical documents on cybersecurity trends, vulnerabilities, and mitigation strategies.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7"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r>
              <a:rPr dirty="0" sz="2000" lang="en-US">
                <a:latin typeface="Arial"/>
                <a:ea typeface="+mn-lt"/>
                <a:cs typeface="Arial"/>
              </a:rPr>
              <a:t>(Should not include solution)</a:t>
            </a:r>
            <a:endParaRPr dirty="0" lang="en-US">
              <a:latin typeface="Arial"/>
              <a:cs typeface="Arial"/>
            </a:endParaRP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r>
              <a:rPr dirty="0" sz="2000" lang="en-US">
                <a:latin typeface="Arial"/>
                <a:ea typeface="+mn-lt"/>
                <a:cs typeface="+mn-lt"/>
              </a:rPr>
              <a:t>(Technology Used)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(Output Image)</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normAutofit/>
          </a:bodyPr>
          <a:p>
            <a:pPr indent="0" marL="0">
              <a:buNone/>
            </a:pPr>
            <a:r>
              <a:rPr dirty="0" sz="3200" lang="en-IN">
                <a:solidFill>
                  <a:srgbClr val="0F0F0F"/>
                </a:solidFill>
                <a:ea typeface="+mn-lt"/>
                <a:cs typeface="+mn-lt"/>
              </a:rPr>
              <a:t>Example:</a:t>
            </a:r>
            <a:r>
              <a:rPr dirty="0" sz="2800" lang="en-IN">
                <a:solidFill>
                  <a:srgbClr val="0F0F0F"/>
                </a:solidFill>
                <a:ea typeface="+mn-lt"/>
                <a:cs typeface="+mn-lt"/>
              </a:rPr>
              <a:t> </a:t>
            </a:r>
            <a:r>
              <a:rPr dirty="0" sz="2400" lang="en-US">
                <a:solidFill>
                  <a:srgbClr val="0F0F0F"/>
                </a:solidFill>
                <a:ea typeface="+mn-lt"/>
                <a:cs typeface="+mn-lt"/>
              </a:rPr>
              <a:t>In the realm of cybersecurity, the proliferation of keyloggers poses a significant threat to individuals, businesses, and organizations worldwide. These stealthy software or hardware-based tools clandestinely record keystrokes made by users on computers or mobile devices, compromising sensitive information such as passwords, financial data, and personal communications. Despite existing defensive measures, including antivirus software and intrusion detection systems, keyloggers persist as formidable adversaries due to their ability to evade detection and operate surreptitiously. The urgent need arises for robust countermeasures and proactive strategies to combat the pervasive threat of keyloggers, safeguarding digital assets and ensuring the integrity of sensitive information in today's interconnected world.</a:t>
            </a:r>
            <a:endParaRPr dirty="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126706"/>
            <a:ext cx="11613485" cy="5563973"/>
          </a:xfrm>
        </p:spPr>
        <p:txBody>
          <a:bodyPr anchor="ctr" bIns="45720" lIns="91440" rIns="91440" rtlCol="0" tIns="45720" vert="horz">
            <a:noAutofit/>
          </a:bodyPr>
          <a:p>
            <a:pPr indent="0" marL="0">
              <a:lnSpc>
                <a:spcPct val="100000"/>
              </a:lnSpc>
              <a:spcBef>
                <a:spcPts val="0"/>
              </a:spcBef>
              <a:spcAft>
                <a:spcPts val="0"/>
              </a:spcAft>
              <a:buNone/>
            </a:pPr>
            <a:endParaRPr dirty="0" sz="1200" lang="en-US">
              <a:latin typeface="Calibri"/>
              <a:ea typeface="+mn-lt"/>
              <a:cs typeface="+mn-lt"/>
            </a:endParaRPr>
          </a:p>
          <a:p>
            <a:pPr indent="-305435" marL="305435">
              <a:lnSpc>
                <a:spcPct val="100000"/>
              </a:lnSpc>
              <a:spcBef>
                <a:spcPts val="0"/>
              </a:spcBef>
              <a:spcAft>
                <a:spcPts val="0"/>
              </a:spcAft>
            </a:pPr>
            <a:r>
              <a:rPr dirty="0" sz="1200" lang="en-US">
                <a:latin typeface="Calibri"/>
                <a:ea typeface="+mn-lt"/>
                <a:cs typeface="+mn-lt"/>
              </a:rPr>
              <a:t>To mitigate the threat posed by keyloggers in cybersecurity, a multi-faceted approach combining technological innovation, user education, and proactive security measures is essential.</a:t>
            </a:r>
          </a:p>
          <a:p>
            <a:pPr indent="-305435" marL="305435">
              <a:lnSpc>
                <a:spcPct val="100000"/>
              </a:lnSpc>
              <a:spcBef>
                <a:spcPts val="0"/>
              </a:spcBef>
              <a:spcAft>
                <a:spcPts val="0"/>
              </a:spcAft>
            </a:pPr>
            <a:endParaRPr dirty="0" sz="1200" lang="en-US">
              <a:latin typeface="Calibri"/>
              <a:ea typeface="+mn-lt"/>
              <a:cs typeface="+mn-lt"/>
            </a:endParaRPr>
          </a:p>
          <a:p>
            <a:pPr indent="-305435" marL="305435">
              <a:lnSpc>
                <a:spcPct val="100000"/>
              </a:lnSpc>
              <a:spcBef>
                <a:spcPts val="0"/>
              </a:spcBef>
              <a:spcAft>
                <a:spcPts val="0"/>
              </a:spcAft>
            </a:pPr>
            <a:r>
              <a:rPr dirty="0" sz="1200" lang="en-US">
                <a:latin typeface="Calibri"/>
                <a:ea typeface="+mn-lt"/>
                <a:cs typeface="+mn-lt"/>
              </a:rPr>
              <a:t>1. Advanced Anti-Keylogger Software: Develop and deploy sophisticated anti-keylogger software equipped with heuristic analysis capabilities to detect and neutralize both known and unknown keylogger variants. These solutions should employ behavior-based detection techniques, anomaly detection algorithms, and machine learning models to identify suspicious keystroke patterns and block malicious activity in real-time.</a:t>
            </a:r>
          </a:p>
          <a:p>
            <a:pPr indent="-305435" marL="305435">
              <a:lnSpc>
                <a:spcPct val="100000"/>
              </a:lnSpc>
              <a:spcBef>
                <a:spcPts val="0"/>
              </a:spcBef>
              <a:spcAft>
                <a:spcPts val="0"/>
              </a:spcAft>
            </a:pPr>
            <a:endParaRPr dirty="0" sz="1200" lang="en-US">
              <a:latin typeface="Calibri"/>
              <a:ea typeface="+mn-lt"/>
              <a:cs typeface="+mn-lt"/>
            </a:endParaRPr>
          </a:p>
          <a:p>
            <a:pPr indent="-305435" marL="305435">
              <a:lnSpc>
                <a:spcPct val="100000"/>
              </a:lnSpc>
              <a:spcBef>
                <a:spcPts val="0"/>
              </a:spcBef>
              <a:spcAft>
                <a:spcPts val="0"/>
              </a:spcAft>
            </a:pPr>
            <a:r>
              <a:rPr dirty="0" sz="1200" lang="en-US">
                <a:latin typeface="Calibri"/>
                <a:ea typeface="+mn-lt"/>
                <a:cs typeface="+mn-lt"/>
              </a:rPr>
              <a:t>2. Endpoint Security Solutions: Implement comprehensive endpoint security solutions encompassing antivirus, endpoint detection and response (EDR), and endpoint protection platforms (EPP) to provide layered defense mechanisms against keyloggers. These solutions should continuously monitor system activities, analyze network traffic, and enforce access controls to prevent unauthorized installation or execution of keylogging software.</a:t>
            </a:r>
          </a:p>
          <a:p>
            <a:pPr indent="-305435" marL="305435">
              <a:lnSpc>
                <a:spcPct val="100000"/>
              </a:lnSpc>
              <a:spcBef>
                <a:spcPts val="0"/>
              </a:spcBef>
              <a:spcAft>
                <a:spcPts val="0"/>
              </a:spcAft>
            </a:pPr>
            <a:endParaRPr dirty="0" sz="1200" lang="en-US">
              <a:latin typeface="Calibri"/>
              <a:ea typeface="+mn-lt"/>
              <a:cs typeface="+mn-lt"/>
            </a:endParaRPr>
          </a:p>
          <a:p>
            <a:pPr indent="-305435" marL="305435">
              <a:lnSpc>
                <a:spcPct val="100000"/>
              </a:lnSpc>
              <a:spcBef>
                <a:spcPts val="0"/>
              </a:spcBef>
              <a:spcAft>
                <a:spcPts val="0"/>
              </a:spcAft>
            </a:pPr>
            <a:r>
              <a:rPr dirty="0" sz="1200" lang="en-US">
                <a:latin typeface="Calibri"/>
                <a:ea typeface="+mn-lt"/>
                <a:cs typeface="+mn-lt"/>
              </a:rPr>
              <a:t>3. Secure Development Practices: Incorporate secure coding practices and robust software development methodologies to minimize vulnerabilities exploited by keyloggers. Conduct regular security audits, code reviews, and penetration testing to identify and remediate potential security weaknesses in applications, operating systems, and firmware.</a:t>
            </a:r>
          </a:p>
          <a:p>
            <a:pPr indent="-305435" marL="305435">
              <a:lnSpc>
                <a:spcPct val="100000"/>
              </a:lnSpc>
              <a:spcBef>
                <a:spcPts val="0"/>
              </a:spcBef>
              <a:spcAft>
                <a:spcPts val="0"/>
              </a:spcAft>
            </a:pPr>
            <a:endParaRPr dirty="0" sz="1200" lang="en-US">
              <a:latin typeface="Calibri"/>
              <a:ea typeface="+mn-lt"/>
              <a:cs typeface="+mn-lt"/>
            </a:endParaRPr>
          </a:p>
          <a:p>
            <a:pPr indent="-305435" marL="305435">
              <a:lnSpc>
                <a:spcPct val="100000"/>
              </a:lnSpc>
              <a:spcBef>
                <a:spcPts val="0"/>
              </a:spcBef>
              <a:spcAft>
                <a:spcPts val="0"/>
              </a:spcAft>
            </a:pPr>
            <a:r>
              <a:rPr dirty="0" sz="1200" lang="en-US">
                <a:latin typeface="Calibri"/>
                <a:ea typeface="+mn-lt"/>
                <a:cs typeface="+mn-lt"/>
              </a:rPr>
              <a:t>4. User Awareness and Training: Educate users about the risks associated with keyloggers and promote security best practices to prevent inadvertent exposure to malicious software. Conduct cybersecurity awareness training sessions covering topics such as phishing awareness, password hygiene, and safe browsing habits to empower users in recognizing and mitigating keylogger threats effectively.</a:t>
            </a:r>
          </a:p>
          <a:p>
            <a:pPr indent="-305435" marL="305435">
              <a:lnSpc>
                <a:spcPct val="100000"/>
              </a:lnSpc>
              <a:spcBef>
                <a:spcPts val="0"/>
              </a:spcBef>
              <a:spcAft>
                <a:spcPts val="0"/>
              </a:spcAft>
            </a:pPr>
            <a:endParaRPr dirty="0" sz="1200" lang="en-US">
              <a:latin typeface="Calibri"/>
              <a:ea typeface="+mn-lt"/>
              <a:cs typeface="+mn-lt"/>
            </a:endParaRPr>
          </a:p>
          <a:p>
            <a:pPr indent="-305435" marL="305435">
              <a:lnSpc>
                <a:spcPct val="100000"/>
              </a:lnSpc>
              <a:spcBef>
                <a:spcPts val="0"/>
              </a:spcBef>
              <a:spcAft>
                <a:spcPts val="0"/>
              </a:spcAft>
            </a:pPr>
            <a:r>
              <a:rPr dirty="0" sz="1200" lang="en-US">
                <a:latin typeface="Calibri"/>
                <a:ea typeface="+mn-lt"/>
                <a:cs typeface="+mn-lt"/>
              </a:rPr>
              <a:t>5. Encryption and Data Protection: Implement end-to-end encryption protocols and data protection mechanisms to safeguard sensitive information against unauthorized access by keyloggers. Utilize encryption technologies such as Transport Layer Security (TLS), virtual private networks (VPN), and cryptographic algorithms to encrypt data in transit and at rest, reducing the likelihood of interception or tampering by malicious actors.</a:t>
            </a:r>
          </a:p>
          <a:p>
            <a:pPr indent="-305435" marL="305435">
              <a:lnSpc>
                <a:spcPct val="100000"/>
              </a:lnSpc>
              <a:spcBef>
                <a:spcPts val="0"/>
              </a:spcBef>
              <a:spcAft>
                <a:spcPts val="0"/>
              </a:spcAft>
            </a:pPr>
            <a:endParaRPr dirty="0" sz="1200" lang="en-US">
              <a:latin typeface="Calibri"/>
              <a:ea typeface="+mn-lt"/>
              <a:cs typeface="+mn-lt"/>
            </a:endParaRPr>
          </a:p>
          <a:p>
            <a:pPr indent="-305435" marL="305435">
              <a:lnSpc>
                <a:spcPct val="100000"/>
              </a:lnSpc>
              <a:spcBef>
                <a:spcPts val="0"/>
              </a:spcBef>
              <a:spcAft>
                <a:spcPts val="0"/>
              </a:spcAft>
            </a:pPr>
            <a:r>
              <a:rPr dirty="0" sz="1200" lang="en-US">
                <a:latin typeface="Calibri"/>
                <a:ea typeface="+mn-lt"/>
                <a:cs typeface="+mn-lt"/>
              </a:rPr>
              <a:t>6. Continuous Monitoring and Incident Response: Establish robust monitoring capabilities and incident response procedures to detect and respond to keylogger-related security incidents promptly. Deploy security information and event management (SIEM) solutions, intrusion detection systems (IDS), and security orchestration automation and response (SOAR) platforms to correlate security events, analyze logs, and orchestrate timely incident response actions.</a:t>
            </a:r>
          </a:p>
          <a:p>
            <a:pPr indent="-305435" marL="305435">
              <a:lnSpc>
                <a:spcPct val="100000"/>
              </a:lnSpc>
              <a:spcBef>
                <a:spcPts val="0"/>
              </a:spcBef>
              <a:spcAft>
                <a:spcPts val="0"/>
              </a:spcAft>
            </a:pPr>
            <a:endParaRPr dirty="0" sz="1200" lang="en-US">
              <a:latin typeface="Calibri"/>
              <a:ea typeface="+mn-lt"/>
              <a:cs typeface="+mn-lt"/>
            </a:endParaRPr>
          </a:p>
          <a:p>
            <a:pPr indent="0" marL="0">
              <a:lnSpc>
                <a:spcPct val="100000"/>
              </a:lnSpc>
              <a:spcBef>
                <a:spcPts val="0"/>
              </a:spcBef>
              <a:spcAft>
                <a:spcPts val="0"/>
              </a:spcAft>
              <a:buNone/>
            </a:pPr>
            <a:endParaRPr dirty="0" sz="180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2" name="Content Placeholder 1"/>
          <p:cNvSpPr>
            <a:spLocks noGrp="1"/>
          </p:cNvSpPr>
          <p:nvPr>
            <p:ph idx="1"/>
          </p:nvPr>
        </p:nvSpPr>
        <p:spPr>
          <a:xfrm>
            <a:off x="581192" y="1302025"/>
            <a:ext cx="11029615" cy="5206929"/>
          </a:xfrm>
        </p:spPr>
        <p:txBody>
          <a:bodyPr>
            <a:normAutofit/>
          </a:bodyPr>
          <a:p>
            <a:pPr indent="0" marL="0">
              <a:buNone/>
            </a:pPr>
            <a:r>
              <a:rPr dirty="0" sz="1100" lang="en-US">
                <a:solidFill>
                  <a:srgbClr val="0F0F0F"/>
                </a:solidFill>
              </a:rPr>
              <a:t>The proposed system aims to develop a robust keylogger detection and prevention model to enhance cybersecurity defenses against malicious keylogging activities. This system will utilize advanced machine learning algorithms and behavioral analysis techniques to detect and mitigate keylogger threats in real-time.</a:t>
            </a:r>
          </a:p>
          <a:p>
            <a:pPr indent="0" marL="0">
              <a:buNone/>
            </a:pPr>
            <a:r>
              <a:rPr b="1" dirty="0" sz="1100" lang="en-US">
                <a:solidFill>
                  <a:srgbClr val="0F0F0F"/>
                </a:solidFill>
              </a:rPr>
              <a:t>System Requirements:</a:t>
            </a:r>
          </a:p>
          <a:p>
            <a:pPr indent="0" marL="0">
              <a:buNone/>
            </a:pPr>
            <a:r>
              <a:rPr dirty="0" sz="1100" lang="en-US">
                <a:solidFill>
                  <a:srgbClr val="0F0F0F"/>
                </a:solidFill>
              </a:rPr>
              <a:t>1. Operating System: The system should be compatible with major operating systems such as Windows, macOS, and Linux to ensure broad applicability across diverse computing environments.</a:t>
            </a:r>
          </a:p>
          <a:p>
            <a:pPr indent="0" marL="0">
              <a:buNone/>
            </a:pPr>
            <a:r>
              <a:rPr dirty="0" sz="1100" lang="en-US">
                <a:solidFill>
                  <a:srgbClr val="0F0F0F"/>
                </a:solidFill>
              </a:rPr>
              <a:t>2. Hardware: The system should have sufficient computational resources, including CPU and memory, to execute machine learning algorithms efficiently and handle real-time data processing.</a:t>
            </a:r>
          </a:p>
          <a:p>
            <a:pPr indent="0" marL="0">
              <a:buNone/>
            </a:pPr>
            <a:r>
              <a:rPr dirty="0" sz="1100" lang="en-US">
                <a:solidFill>
                  <a:srgbClr val="0F0F0F"/>
                </a:solidFill>
              </a:rPr>
              <a:t>3. Network Connectivity: Internet connectivity may be required for accessing threat intelligence feeds, software updates, and cloud-based services for enhanced detection capabilities.</a:t>
            </a:r>
          </a:p>
          <a:p>
            <a:pPr indent="0" marL="0">
              <a:buNone/>
            </a:pPr>
            <a:r>
              <a:rPr dirty="0" sz="1100" lang="en-US">
                <a:solidFill>
                  <a:srgbClr val="0F0F0F"/>
                </a:solidFill>
              </a:rPr>
              <a:t>4. User Interface: The system may include a user-friendly interface for configuring settings, viewing detection alerts, and managing security policies.</a:t>
            </a:r>
          </a:p>
          <a:p>
            <a:pPr indent="0" marL="0">
              <a:buNone/>
            </a:pPr>
            <a:r>
              <a:rPr dirty="0" sz="1100" lang="en-US">
                <a:solidFill>
                  <a:srgbClr val="0F0F0F"/>
                </a:solidFill>
              </a:rPr>
              <a:t>5. Logging and Reporting: The system should support logging capabilities to record keylogger detection events, generate reports, and facilitate forensic analysis for incident response purposes.</a:t>
            </a:r>
          </a:p>
          <a:p>
            <a:pPr indent="0" marL="0">
              <a:buNone/>
            </a:pPr>
            <a:r>
              <a:rPr b="1" dirty="0" sz="1100" lang="en-US">
                <a:solidFill>
                  <a:srgbClr val="0F0F0F"/>
                </a:solidFill>
              </a:rPr>
              <a:t>Library Requirements:</a:t>
            </a:r>
          </a:p>
          <a:p>
            <a:pPr indent="0" marL="0">
              <a:buNone/>
            </a:pPr>
            <a:r>
              <a:rPr dirty="0" sz="1100" lang="en-US">
                <a:solidFill>
                  <a:srgbClr val="0F0F0F"/>
                </a:solidFill>
              </a:rPr>
              <a:t>1. Python: Utilize Python as the primary programming language for developing the keylogger detection and prevention model due to its extensive support for machine learning libraries and frameworks.</a:t>
            </a:r>
          </a:p>
          <a:p>
            <a:pPr indent="0" marL="0">
              <a:buNone/>
            </a:pPr>
            <a:r>
              <a:rPr dirty="0" sz="1100" lang="en-US">
                <a:solidFill>
                  <a:srgbClr val="0F0F0F"/>
                </a:solidFill>
              </a:rPr>
              <a:t>2. Scikit-learn: Leverage the scikit-learn library to implement machine learning algorithms for detecting anomalous keystroke patterns indicative of keylogger activity.</a:t>
            </a:r>
          </a:p>
          <a:p>
            <a:pPr indent="0" marL="0">
              <a:buNone/>
            </a:pPr>
            <a:r>
              <a:rPr dirty="0" sz="1100" lang="en-US">
                <a:solidFill>
                  <a:srgbClr val="0F0F0F"/>
                </a:solidFill>
              </a:rPr>
              <a:t>3. TensorFlow or </a:t>
            </a:r>
            <a:r>
              <a:rPr dirty="0" sz="1100" lang="en-US" err="1">
                <a:solidFill>
                  <a:srgbClr val="0F0F0F"/>
                </a:solidFill>
              </a:rPr>
              <a:t>PyTorch</a:t>
            </a:r>
            <a:r>
              <a:rPr dirty="0" sz="1100" lang="en-US">
                <a:solidFill>
                  <a:srgbClr val="0F0F0F"/>
                </a:solidFill>
              </a:rPr>
              <a:t>: Choose TensorFlow or </a:t>
            </a:r>
            <a:r>
              <a:rPr dirty="0" sz="1100" lang="en-US" err="1">
                <a:solidFill>
                  <a:srgbClr val="0F0F0F"/>
                </a:solidFill>
              </a:rPr>
              <a:t>PyTorch</a:t>
            </a:r>
            <a:r>
              <a:rPr dirty="0" sz="1100" lang="en-US">
                <a:solidFill>
                  <a:srgbClr val="0F0F0F"/>
                </a:solidFill>
              </a:rPr>
              <a:t> as deep learning frameworks for building neural network models capable of recognizing complex patterns and behaviors associated with keyloggers.</a:t>
            </a:r>
          </a:p>
          <a:p>
            <a:pPr indent="0" marL="0">
              <a:buNone/>
            </a:pPr>
            <a:r>
              <a:rPr dirty="0" sz="1100" lang="en-US">
                <a:solidFill>
                  <a:srgbClr val="0F0F0F"/>
                </a:solidFill>
              </a:rPr>
              <a:t>4. Pandas and NumPy: Use Pandas and NumPy for data manipulation, preprocessing, and feature engineering tasks to prepare input data for machine learning algorithms.</a:t>
            </a:r>
          </a:p>
          <a:p>
            <a:pPr indent="0" marL="0">
              <a:buNone/>
            </a:pPr>
            <a:r>
              <a:rPr dirty="0" sz="1100" lang="en-US">
                <a:solidFill>
                  <a:srgbClr val="0F0F0F"/>
                </a:solidFill>
              </a:rPr>
              <a:t>5. Flask or Django: If developing a web-based interface, consider using Flask or Django frameworks for building scalable and interactive user interfaces to manage keylogger detection settings and view detection alerts.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4" name="Content Placeholder 1"/>
          <p:cNvSpPr>
            <a:spLocks noGrp="1"/>
          </p:cNvSpPr>
          <p:nvPr>
            <p:ph idx="1"/>
          </p:nvPr>
        </p:nvSpPr>
        <p:spPr>
          <a:xfrm>
            <a:off x="581192" y="1302025"/>
            <a:ext cx="11029615" cy="5118439"/>
          </a:xfrm>
        </p:spPr>
        <p:txBody>
          <a:bodyPr>
            <a:normAutofit fontScale="90476" lnSpcReduction="10000"/>
          </a:bodyPr>
          <a:p>
            <a:pPr indent="-305435" marL="305435">
              <a:spcBef>
                <a:spcPts val="0"/>
              </a:spcBef>
              <a:spcAft>
                <a:spcPts val="0"/>
              </a:spcAft>
            </a:pPr>
            <a:r>
              <a:rPr b="1" dirty="0" sz="1300" lang="en-US">
                <a:ea typeface="+mn-lt"/>
                <a:cs typeface="+mn-lt"/>
              </a:rPr>
              <a:t>Algorithm:</a:t>
            </a:r>
          </a:p>
          <a:p>
            <a:pPr indent="-305435" marL="305435">
              <a:spcBef>
                <a:spcPts val="0"/>
              </a:spcBef>
              <a:spcAft>
                <a:spcPts val="0"/>
              </a:spcAft>
            </a:pPr>
            <a:r>
              <a:rPr dirty="0" sz="1050" lang="en-US">
                <a:ea typeface="+mn-lt"/>
                <a:cs typeface="+mn-lt"/>
              </a:rPr>
              <a:t>The proposed keylogger detection model can utilize a supervised machine learning approach, specifically employing algorithms such as Random Forest, Support Vector Machine (SVM), or Neural Networks. These algorithms are capable of learning patterns from labeled data to classify whether a sequence of keystrokes is benign or malicious.</a:t>
            </a:r>
          </a:p>
          <a:p>
            <a:pPr indent="-305435" marL="305435">
              <a:spcBef>
                <a:spcPts val="0"/>
              </a:spcBef>
              <a:spcAft>
                <a:spcPts val="0"/>
              </a:spcAft>
            </a:pPr>
            <a:endParaRPr b="1" dirty="0" sz="1200" lang="en-US">
              <a:ea typeface="+mn-lt"/>
              <a:cs typeface="+mn-lt"/>
            </a:endParaRPr>
          </a:p>
          <a:p>
            <a:pPr indent="-305435" marL="305435">
              <a:spcBef>
                <a:spcPts val="0"/>
              </a:spcBef>
              <a:spcAft>
                <a:spcPts val="0"/>
              </a:spcAft>
            </a:pPr>
            <a:r>
              <a:rPr b="1" dirty="0" sz="1500" lang="en-US">
                <a:ea typeface="+mn-lt"/>
                <a:cs typeface="+mn-lt"/>
              </a:rPr>
              <a:t>Data Input:</a:t>
            </a:r>
          </a:p>
          <a:p>
            <a:pPr indent="-305435" marL="305435">
              <a:spcBef>
                <a:spcPts val="0"/>
              </a:spcBef>
              <a:spcAft>
                <a:spcPts val="0"/>
              </a:spcAft>
            </a:pPr>
            <a:r>
              <a:rPr dirty="0" sz="1050" lang="en-US">
                <a:ea typeface="+mn-lt"/>
                <a:cs typeface="+mn-lt"/>
              </a:rPr>
              <a:t>The input data for training the keylogger detection model consists of features extracted from sequences of keystrokes. These features may include:</a:t>
            </a:r>
          </a:p>
          <a:p>
            <a:pPr indent="-305435" marL="305435">
              <a:spcBef>
                <a:spcPts val="0"/>
              </a:spcBef>
              <a:spcAft>
                <a:spcPts val="0"/>
              </a:spcAft>
            </a:pPr>
            <a:r>
              <a:rPr dirty="0" sz="1050" lang="en-US">
                <a:ea typeface="+mn-lt"/>
                <a:cs typeface="+mn-lt"/>
              </a:rPr>
              <a:t>1. Key press timing: Duration between consecutive key presses.</a:t>
            </a:r>
          </a:p>
          <a:p>
            <a:pPr indent="-305435" marL="305435">
              <a:spcBef>
                <a:spcPts val="0"/>
              </a:spcBef>
              <a:spcAft>
                <a:spcPts val="0"/>
              </a:spcAft>
            </a:pPr>
            <a:r>
              <a:rPr dirty="0" sz="1050" lang="en-US">
                <a:ea typeface="+mn-lt"/>
                <a:cs typeface="+mn-lt"/>
              </a:rPr>
              <a:t>2. Key press frequency: Frequency of each key press within a given time window.</a:t>
            </a:r>
          </a:p>
          <a:p>
            <a:pPr indent="-305435" marL="305435">
              <a:spcBef>
                <a:spcPts val="0"/>
              </a:spcBef>
              <a:spcAft>
                <a:spcPts val="0"/>
              </a:spcAft>
            </a:pPr>
            <a:r>
              <a:rPr dirty="0" sz="1050" lang="en-US">
                <a:ea typeface="+mn-lt"/>
                <a:cs typeface="+mn-lt"/>
              </a:rPr>
              <a:t>3. Key combinations: Patterns of key combinations frequently used in legitimate user interactions.</a:t>
            </a:r>
          </a:p>
          <a:p>
            <a:pPr indent="-305435" marL="305435">
              <a:spcBef>
                <a:spcPts val="0"/>
              </a:spcBef>
              <a:spcAft>
                <a:spcPts val="0"/>
              </a:spcAft>
            </a:pPr>
            <a:r>
              <a:rPr dirty="0" sz="1050" lang="en-US">
                <a:ea typeface="+mn-lt"/>
                <a:cs typeface="+mn-lt"/>
              </a:rPr>
              <a:t>4. Keystroke dynamics: Behavioral characteristics such as typing speed, rhythm, and keystroke intervals.</a:t>
            </a:r>
          </a:p>
          <a:p>
            <a:pPr indent="-305435" marL="305435">
              <a:spcBef>
                <a:spcPts val="0"/>
              </a:spcBef>
              <a:spcAft>
                <a:spcPts val="0"/>
              </a:spcAft>
            </a:pPr>
            <a:r>
              <a:rPr dirty="0" sz="1050" lang="en-US">
                <a:ea typeface="+mn-lt"/>
                <a:cs typeface="+mn-lt"/>
              </a:rPr>
              <a:t>5. Contextual information: Additional context such as application usage, user login sessions, or website URLs.</a:t>
            </a:r>
          </a:p>
          <a:p>
            <a:pPr indent="-305435" marL="305435">
              <a:spcBef>
                <a:spcPts val="0"/>
              </a:spcBef>
              <a:spcAft>
                <a:spcPts val="0"/>
              </a:spcAft>
            </a:pPr>
            <a:endParaRPr dirty="0" sz="1300" lang="en-US">
              <a:ea typeface="+mn-lt"/>
              <a:cs typeface="+mn-lt"/>
            </a:endParaRPr>
          </a:p>
          <a:p>
            <a:pPr indent="-305435" marL="305435">
              <a:spcBef>
                <a:spcPts val="0"/>
              </a:spcBef>
              <a:spcAft>
                <a:spcPts val="0"/>
              </a:spcAft>
            </a:pPr>
            <a:r>
              <a:rPr b="1" dirty="0" sz="1500" lang="en-US">
                <a:ea typeface="+mn-lt"/>
                <a:cs typeface="+mn-lt"/>
              </a:rPr>
              <a:t>Training Process:</a:t>
            </a:r>
          </a:p>
          <a:p>
            <a:pPr indent="-305435" marL="305435">
              <a:spcBef>
                <a:spcPts val="0"/>
              </a:spcBef>
              <a:spcAft>
                <a:spcPts val="0"/>
              </a:spcAft>
            </a:pPr>
            <a:r>
              <a:rPr dirty="0" sz="1050" lang="en-US">
                <a:ea typeface="+mn-lt"/>
                <a:cs typeface="+mn-lt"/>
              </a:rPr>
              <a:t>1. Data Collection: Gather a labeled dataset comprising sequences of keystrokes labeled as benign or malicious. This dataset can be collected from simulated environments, public datasets, or real-world user interactions.</a:t>
            </a:r>
          </a:p>
          <a:p>
            <a:pPr indent="-305435" marL="305435">
              <a:spcBef>
                <a:spcPts val="0"/>
              </a:spcBef>
              <a:spcAft>
                <a:spcPts val="0"/>
              </a:spcAft>
            </a:pPr>
            <a:r>
              <a:rPr dirty="0" sz="1050" lang="en-US">
                <a:ea typeface="+mn-lt"/>
                <a:cs typeface="+mn-lt"/>
              </a:rPr>
              <a:t>2. Feature Extraction: Extract relevant features from the input data, such as key press timing, frequency, and contextual information.</a:t>
            </a:r>
          </a:p>
          <a:p>
            <a:pPr indent="-305435" marL="305435">
              <a:spcBef>
                <a:spcPts val="0"/>
              </a:spcBef>
              <a:spcAft>
                <a:spcPts val="0"/>
              </a:spcAft>
            </a:pPr>
            <a:r>
              <a:rPr dirty="0" sz="1050" lang="en-US">
                <a:ea typeface="+mn-lt"/>
                <a:cs typeface="+mn-lt"/>
              </a:rPr>
              <a:t>3. Data Preprocessing: Preprocess the input data by normalizing features, handling missing values, and encoding categorical variables.</a:t>
            </a:r>
          </a:p>
          <a:p>
            <a:pPr indent="-305435" marL="305435">
              <a:spcBef>
                <a:spcPts val="0"/>
              </a:spcBef>
              <a:spcAft>
                <a:spcPts val="0"/>
              </a:spcAft>
            </a:pPr>
            <a:r>
              <a:rPr dirty="0" sz="1050" lang="en-US">
                <a:ea typeface="+mn-lt"/>
                <a:cs typeface="+mn-lt"/>
              </a:rPr>
              <a:t>4. Model Training: Train the keylogger detection model using the labeled dataset and selected machine learning algorithm. Split the dataset into training and validation sets for model evaluation and hyperparameter tuning.</a:t>
            </a:r>
          </a:p>
          <a:p>
            <a:pPr indent="-305435" marL="305435">
              <a:spcBef>
                <a:spcPts val="0"/>
              </a:spcBef>
              <a:spcAft>
                <a:spcPts val="0"/>
              </a:spcAft>
            </a:pPr>
            <a:r>
              <a:rPr dirty="0" sz="1050" lang="en-US">
                <a:ea typeface="+mn-lt"/>
                <a:cs typeface="+mn-lt"/>
              </a:rPr>
              <a:t>5. Model Evaluation: Evaluate the trained model's performance using metrics such as accuracy, precision, recall, and F1-score on the validation set to assess its effectiveness in detecting keylogger activity.</a:t>
            </a:r>
          </a:p>
          <a:p>
            <a:pPr indent="-305435" marL="305435">
              <a:spcBef>
                <a:spcPts val="0"/>
              </a:spcBef>
              <a:spcAft>
                <a:spcPts val="0"/>
              </a:spcAft>
            </a:pPr>
            <a:r>
              <a:rPr dirty="0" sz="1050" lang="en-US">
                <a:ea typeface="+mn-lt"/>
                <a:cs typeface="+mn-lt"/>
              </a:rPr>
              <a:t>6. Model Optimization: Fine-tune the model parameters and feature selection techniques to improve detection accuracy and reduce false positives/negatives.</a:t>
            </a:r>
          </a:p>
          <a:p>
            <a:pPr indent="-305435" marL="305435">
              <a:spcBef>
                <a:spcPts val="0"/>
              </a:spcBef>
              <a:spcAft>
                <a:spcPts val="0"/>
              </a:spcAft>
            </a:pPr>
            <a:endParaRPr b="1" dirty="0" sz="1200" lang="en-US">
              <a:ea typeface="+mn-lt"/>
              <a:cs typeface="+mn-lt"/>
            </a:endParaRPr>
          </a:p>
          <a:p>
            <a:pPr indent="-305435" marL="305435">
              <a:spcBef>
                <a:spcPts val="0"/>
              </a:spcBef>
              <a:spcAft>
                <a:spcPts val="0"/>
              </a:spcAft>
            </a:pPr>
            <a:r>
              <a:rPr b="1" dirty="0" sz="1500" lang="en-US">
                <a:ea typeface="+mn-lt"/>
                <a:cs typeface="+mn-lt"/>
              </a:rPr>
              <a:t>Prediction Process:</a:t>
            </a:r>
          </a:p>
          <a:p>
            <a:pPr indent="-305435" marL="305435">
              <a:spcBef>
                <a:spcPts val="0"/>
              </a:spcBef>
              <a:spcAft>
                <a:spcPts val="0"/>
              </a:spcAft>
            </a:pPr>
            <a:r>
              <a:rPr dirty="0" sz="1050" lang="en-US">
                <a:ea typeface="+mn-lt"/>
                <a:cs typeface="+mn-lt"/>
              </a:rPr>
              <a:t>1. Data Acquisition: Continuously monitor user keystrokes and collect sequences of keystrokes in real-time.</a:t>
            </a:r>
          </a:p>
          <a:p>
            <a:pPr indent="-305435" marL="305435">
              <a:spcBef>
                <a:spcPts val="0"/>
              </a:spcBef>
              <a:spcAft>
                <a:spcPts val="0"/>
              </a:spcAft>
            </a:pPr>
            <a:r>
              <a:rPr dirty="0" sz="1050" lang="en-US">
                <a:ea typeface="+mn-lt"/>
                <a:cs typeface="+mn-lt"/>
              </a:rPr>
              <a:t>2. Feature Extraction: Extract features from the incoming keystroke sequences, similar to the training process.</a:t>
            </a:r>
          </a:p>
          <a:p>
            <a:pPr indent="-305435" marL="305435">
              <a:spcBef>
                <a:spcPts val="0"/>
              </a:spcBef>
              <a:spcAft>
                <a:spcPts val="0"/>
              </a:spcAft>
            </a:pPr>
            <a:r>
              <a:rPr dirty="0" sz="1050" lang="en-US">
                <a:ea typeface="+mn-lt"/>
                <a:cs typeface="+mn-lt"/>
              </a:rPr>
              <a:t>3. Preprocessing: Preprocess the extracted features using the same preprocessing steps applied during training.</a:t>
            </a:r>
          </a:p>
          <a:p>
            <a:pPr indent="-305435" marL="305435">
              <a:spcBef>
                <a:spcPts val="0"/>
              </a:spcBef>
              <a:spcAft>
                <a:spcPts val="0"/>
              </a:spcAft>
            </a:pPr>
            <a:r>
              <a:rPr dirty="0" sz="1050" lang="en-US">
                <a:ea typeface="+mn-lt"/>
                <a:cs typeface="+mn-lt"/>
              </a:rPr>
              <a:t>4. Model Prediction: Feed the preprocessed features into the trained keylogger detection model to predict whether the current sequence of keystrokes is benign or malicious.</a:t>
            </a:r>
          </a:p>
          <a:p>
            <a:pPr indent="-305435" marL="305435">
              <a:spcBef>
                <a:spcPts val="0"/>
              </a:spcBef>
              <a:spcAft>
                <a:spcPts val="0"/>
              </a:spcAft>
            </a:pPr>
            <a:r>
              <a:rPr dirty="0" sz="1050" lang="en-US">
                <a:ea typeface="+mn-lt"/>
                <a:cs typeface="+mn-lt"/>
              </a:rPr>
              <a:t>5. Decision Making: Based on the model prediction, trigger appropriate actions such as generating an alert, blocking the suspicious activity, or logging the event for further analysis.</a:t>
            </a:r>
          </a:p>
          <a:p>
            <a:pPr indent="-305435" marL="305435">
              <a:spcBef>
                <a:spcPts val="0"/>
              </a:spcBef>
              <a:spcAft>
                <a:spcPts val="0"/>
              </a:spcAft>
            </a:pPr>
            <a:r>
              <a:rPr dirty="0" sz="1050" lang="en-US">
                <a:ea typeface="+mn-lt"/>
                <a:cs typeface="+mn-lt"/>
              </a:rPr>
              <a:t>6. Feedback Loop: Incorporate feedback mechanisms to update the model based on new labeled data and adapt to evolving keylogger behaviors over time.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5" name="Title 4"/>
          <p:cNvSpPr>
            <a:spLocks noGrp="1"/>
          </p:cNvSpPr>
          <p:nvPr>
            <p:ph type="title"/>
          </p:nvPr>
        </p:nvSpPr>
        <p:spPr/>
        <p:txBody>
          <a:bodyPr>
            <a:normAutofit fontScale="90000"/>
          </a:bodyPr>
          <a:p>
            <a:r>
              <a:rPr b="1" sz="4400" lang="en-US">
                <a:solidFill>
                  <a:schemeClr val="accent1"/>
                </a:solidFill>
                <a:latin typeface="Arial"/>
                <a:ea typeface="+mj-lt"/>
                <a:cs typeface="Arial"/>
              </a:rPr>
              <a:t>Result</a:t>
            </a:r>
            <a:endParaRPr lang="en-US"/>
          </a:p>
        </p:txBody>
      </p:sp>
      <p:sp>
        <p:nvSpPr>
          <p:cNvPr id="1048606" name="Content Placeholder 1"/>
          <p:cNvSpPr>
            <a:spLocks noGrp="1"/>
          </p:cNvSpPr>
          <p:nvPr>
            <p:ph idx="1"/>
          </p:nvPr>
        </p:nvSpPr>
        <p:spPr/>
        <p:txBody>
          <a:bodyPr>
            <a:normAutofit fontScale="92857" lnSpcReduction="10000"/>
          </a:bodyPr>
          <a:p>
            <a:pPr indent="0" marL="0">
              <a:lnSpc>
                <a:spcPct val="120000"/>
              </a:lnSpc>
              <a:spcBef>
                <a:spcPts val="0"/>
              </a:spcBef>
              <a:spcAft>
                <a:spcPts val="0"/>
              </a:spcAft>
              <a:buNone/>
            </a:pPr>
            <a:r>
              <a:rPr dirty="0" sz="1400" lang="en-US">
                <a:solidFill>
                  <a:srgbClr val="0F0F0F"/>
                </a:solidFill>
                <a:ea typeface="+mn-lt"/>
                <a:cs typeface="+mn-lt"/>
              </a:rPr>
              <a:t>The result of a keylogger detection system can vary based on the effectiveness of the model, the quality of the data, and the sophistication of the keyloggers being targeted. Here are potential outcomes:</a:t>
            </a:r>
          </a:p>
          <a:p>
            <a:pPr indent="0" marL="0">
              <a:lnSpc>
                <a:spcPct val="120000"/>
              </a:lnSpc>
              <a:spcBef>
                <a:spcPts val="0"/>
              </a:spcBef>
              <a:spcAft>
                <a:spcPts val="0"/>
              </a:spcAft>
              <a:buNone/>
            </a:pPr>
            <a:endParaRPr dirty="0" sz="1400" lang="en-US">
              <a:solidFill>
                <a:srgbClr val="0F0F0F"/>
              </a:solidFill>
              <a:ea typeface="+mn-lt"/>
              <a:cs typeface="+mn-lt"/>
            </a:endParaRPr>
          </a:p>
          <a:p>
            <a:pPr indent="0" marL="0">
              <a:lnSpc>
                <a:spcPct val="120000"/>
              </a:lnSpc>
              <a:spcBef>
                <a:spcPts val="0"/>
              </a:spcBef>
              <a:spcAft>
                <a:spcPts val="0"/>
              </a:spcAft>
              <a:buNone/>
            </a:pPr>
            <a:r>
              <a:rPr dirty="0" sz="1400" lang="en-US">
                <a:solidFill>
                  <a:srgbClr val="0F0F0F"/>
                </a:solidFill>
                <a:ea typeface="+mn-lt"/>
                <a:cs typeface="+mn-lt"/>
              </a:rPr>
              <a:t>1. True Positive (TP): The model correctly identifies a sequence of keystrokes as malicious keylogger activity.</a:t>
            </a:r>
          </a:p>
          <a:p>
            <a:pPr indent="0" marL="0">
              <a:lnSpc>
                <a:spcPct val="120000"/>
              </a:lnSpc>
              <a:spcBef>
                <a:spcPts val="0"/>
              </a:spcBef>
              <a:spcAft>
                <a:spcPts val="0"/>
              </a:spcAft>
              <a:buNone/>
            </a:pPr>
            <a:endParaRPr dirty="0" sz="1400" lang="en-US">
              <a:solidFill>
                <a:srgbClr val="0F0F0F"/>
              </a:solidFill>
              <a:ea typeface="+mn-lt"/>
              <a:cs typeface="+mn-lt"/>
            </a:endParaRPr>
          </a:p>
          <a:p>
            <a:pPr indent="0" marL="0">
              <a:lnSpc>
                <a:spcPct val="120000"/>
              </a:lnSpc>
              <a:spcBef>
                <a:spcPts val="0"/>
              </a:spcBef>
              <a:spcAft>
                <a:spcPts val="0"/>
              </a:spcAft>
              <a:buNone/>
            </a:pPr>
            <a:r>
              <a:rPr dirty="0" sz="1400" lang="en-US">
                <a:solidFill>
                  <a:srgbClr val="0F0F0F"/>
                </a:solidFill>
                <a:ea typeface="+mn-lt"/>
                <a:cs typeface="+mn-lt"/>
              </a:rPr>
              <a:t>2. True Negative (TN): The model correctly identifies a sequence of keystrokes as benign, i.e., not associated with keylogger activity.</a:t>
            </a:r>
          </a:p>
          <a:p>
            <a:pPr indent="0" marL="0">
              <a:lnSpc>
                <a:spcPct val="120000"/>
              </a:lnSpc>
              <a:spcBef>
                <a:spcPts val="0"/>
              </a:spcBef>
              <a:spcAft>
                <a:spcPts val="0"/>
              </a:spcAft>
              <a:buNone/>
            </a:pPr>
            <a:endParaRPr dirty="0" sz="1400" lang="en-US">
              <a:solidFill>
                <a:srgbClr val="0F0F0F"/>
              </a:solidFill>
              <a:ea typeface="+mn-lt"/>
              <a:cs typeface="+mn-lt"/>
            </a:endParaRPr>
          </a:p>
          <a:p>
            <a:pPr indent="0" marL="0">
              <a:lnSpc>
                <a:spcPct val="120000"/>
              </a:lnSpc>
              <a:spcBef>
                <a:spcPts val="0"/>
              </a:spcBef>
              <a:spcAft>
                <a:spcPts val="0"/>
              </a:spcAft>
              <a:buNone/>
            </a:pPr>
            <a:r>
              <a:rPr dirty="0" sz="1400" lang="en-US">
                <a:solidFill>
                  <a:srgbClr val="0F0F0F"/>
                </a:solidFill>
                <a:ea typeface="+mn-lt"/>
                <a:cs typeface="+mn-lt"/>
              </a:rPr>
              <a:t>3. False Positive (FP): The model incorrectly classifies a benign sequence of keystrokes as malicious, leading to a false alarm.</a:t>
            </a:r>
          </a:p>
          <a:p>
            <a:pPr indent="0" marL="0">
              <a:lnSpc>
                <a:spcPct val="120000"/>
              </a:lnSpc>
              <a:spcBef>
                <a:spcPts val="0"/>
              </a:spcBef>
              <a:spcAft>
                <a:spcPts val="0"/>
              </a:spcAft>
              <a:buNone/>
            </a:pPr>
            <a:endParaRPr dirty="0" sz="1400" lang="en-US">
              <a:solidFill>
                <a:srgbClr val="0F0F0F"/>
              </a:solidFill>
              <a:ea typeface="+mn-lt"/>
              <a:cs typeface="+mn-lt"/>
            </a:endParaRPr>
          </a:p>
          <a:p>
            <a:pPr indent="0" marL="0">
              <a:lnSpc>
                <a:spcPct val="120000"/>
              </a:lnSpc>
              <a:spcBef>
                <a:spcPts val="0"/>
              </a:spcBef>
              <a:spcAft>
                <a:spcPts val="0"/>
              </a:spcAft>
              <a:buNone/>
            </a:pPr>
            <a:r>
              <a:rPr dirty="0" sz="1400" lang="en-US">
                <a:solidFill>
                  <a:srgbClr val="0F0F0F"/>
                </a:solidFill>
                <a:ea typeface="+mn-lt"/>
                <a:cs typeface="+mn-lt"/>
              </a:rPr>
              <a:t>4. False Negative (FN): The model fails to detect a sequence of keystrokes as malicious, erroneously categorizing it as benign.</a:t>
            </a:r>
          </a:p>
          <a:p>
            <a:pPr indent="0" marL="0">
              <a:lnSpc>
                <a:spcPct val="120000"/>
              </a:lnSpc>
              <a:spcBef>
                <a:spcPts val="0"/>
              </a:spcBef>
              <a:spcAft>
                <a:spcPts val="0"/>
              </a:spcAft>
              <a:buNone/>
            </a:pPr>
            <a:endParaRPr dirty="0" sz="1400" lang="en-US">
              <a:solidFill>
                <a:srgbClr val="0F0F0F"/>
              </a:solidFill>
              <a:ea typeface="+mn-lt"/>
              <a:cs typeface="+mn-lt"/>
            </a:endParaRPr>
          </a:p>
          <a:p>
            <a:pPr indent="0" marL="0">
              <a:lnSpc>
                <a:spcPct val="120000"/>
              </a:lnSpc>
              <a:spcBef>
                <a:spcPts val="0"/>
              </a:spcBef>
              <a:spcAft>
                <a:spcPts val="0"/>
              </a:spcAft>
              <a:buNone/>
            </a:pPr>
            <a:r>
              <a:rPr dirty="0" sz="1400" lang="en-US">
                <a:solidFill>
                  <a:srgbClr val="0F0F0F"/>
                </a:solidFill>
                <a:ea typeface="+mn-lt"/>
                <a:cs typeface="+mn-lt"/>
              </a:rPr>
              <a:t>The performance of the keylogger detection system can be evaluated using metrics such as accuracy, precision, recall, and F1-score. </a:t>
            </a:r>
          </a:p>
          <a:p>
            <a:pPr indent="0" marL="0">
              <a:lnSpc>
                <a:spcPct val="120000"/>
              </a:lnSpc>
              <a:spcBef>
                <a:spcPts val="0"/>
              </a:spcBef>
              <a:spcAft>
                <a:spcPts val="0"/>
              </a:spcAft>
              <a:buNone/>
            </a:pPr>
            <a:endParaRPr dirty="0" sz="1400" lang="en-US">
              <a:solidFill>
                <a:srgbClr val="0F0F0F"/>
              </a:solidFill>
              <a:ea typeface="+mn-lt"/>
              <a:cs typeface="+mn-lt"/>
            </a:endParaRPr>
          </a:p>
          <a:p>
            <a:pPr indent="0" marL="0">
              <a:lnSpc>
                <a:spcPct val="120000"/>
              </a:lnSpc>
              <a:spcBef>
                <a:spcPts val="0"/>
              </a:spcBef>
              <a:spcAft>
                <a:spcPts val="0"/>
              </a:spcAft>
              <a:buNone/>
            </a:pPr>
            <a:r>
              <a:rPr dirty="0" sz="1400" lang="en-US">
                <a:solidFill>
                  <a:srgbClr val="0F0F0F"/>
                </a:solidFill>
                <a:ea typeface="+mn-lt"/>
                <a:cs typeface="+mn-lt"/>
              </a:rPr>
              <a:t>- Accuracy: Measures the overall correctness of the model's predictions.</a:t>
            </a:r>
          </a:p>
          <a:p>
            <a:pPr indent="0" marL="0">
              <a:lnSpc>
                <a:spcPct val="120000"/>
              </a:lnSpc>
              <a:spcBef>
                <a:spcPts val="0"/>
              </a:spcBef>
              <a:spcAft>
                <a:spcPts val="0"/>
              </a:spcAft>
              <a:buNone/>
            </a:pPr>
            <a:r>
              <a:rPr dirty="0" sz="1400" lang="en-US">
                <a:solidFill>
                  <a:srgbClr val="0F0F0F"/>
                </a:solidFill>
                <a:ea typeface="+mn-lt"/>
                <a:cs typeface="+mn-lt"/>
              </a:rPr>
              <a:t>- Precision: Measures the proportion of true positive predictions among all positive predictions, indicating the model's ability to avoid false positives.</a:t>
            </a:r>
          </a:p>
          <a:p>
            <a:pPr indent="0" marL="0">
              <a:lnSpc>
                <a:spcPct val="120000"/>
              </a:lnSpc>
              <a:spcBef>
                <a:spcPts val="0"/>
              </a:spcBef>
              <a:spcAft>
                <a:spcPts val="0"/>
              </a:spcAft>
              <a:buNone/>
            </a:pPr>
            <a:r>
              <a:rPr dirty="0" sz="1400" lang="en-US">
                <a:solidFill>
                  <a:srgbClr val="0F0F0F"/>
                </a:solidFill>
                <a:ea typeface="+mn-lt"/>
                <a:cs typeface="+mn-lt"/>
              </a:rPr>
              <a:t>- Recall: Measures the proportion of true positive predictions among all actual positive instances, indicating the model's ability to avoid false negatives.</a:t>
            </a:r>
          </a:p>
          <a:p>
            <a:pPr indent="0" marL="0">
              <a:lnSpc>
                <a:spcPct val="120000"/>
              </a:lnSpc>
              <a:spcBef>
                <a:spcPts val="0"/>
              </a:spcBef>
              <a:spcAft>
                <a:spcPts val="0"/>
              </a:spcAft>
              <a:buNone/>
            </a:pPr>
            <a:r>
              <a:rPr dirty="0" sz="1400" lang="en-US">
                <a:solidFill>
                  <a:srgbClr val="0F0F0F"/>
                </a:solidFill>
                <a:ea typeface="+mn-lt"/>
                <a:cs typeface="+mn-lt"/>
              </a:rPr>
              <a:t>- F1-score: Harmonic mean of precision and recall, providing a balance between the two metrics.</a:t>
            </a:r>
          </a:p>
          <a:p>
            <a:pPr indent="0" marL="0">
              <a:lnSpc>
                <a:spcPct val="120000"/>
              </a:lnSpc>
              <a:spcBef>
                <a:spcPts val="0"/>
              </a:spcBef>
              <a:spcAft>
                <a:spcPts val="0"/>
              </a:spcAft>
              <a:buNone/>
            </a:pPr>
            <a:endParaRPr dirty="0" sz="1400" lang="en-US">
              <a:solidFill>
                <a:srgbClr val="0F0F0F"/>
              </a:solidFill>
              <a:ea typeface="+mn-lt"/>
              <a:cs typeface="+mn-lt"/>
            </a:endParaRPr>
          </a:p>
          <a:p>
            <a:pPr indent="0" marL="0">
              <a:lnSpc>
                <a:spcPct val="120000"/>
              </a:lnSpc>
              <a:spcBef>
                <a:spcPts val="0"/>
              </a:spcBef>
              <a:spcAft>
                <a:spcPts val="0"/>
              </a:spcAft>
              <a:buNone/>
            </a:pPr>
            <a:r>
              <a:rPr dirty="0" sz="1400" lang="en-US">
                <a:solidFill>
                  <a:srgbClr val="0F0F0F"/>
                </a:solidFill>
                <a:ea typeface="+mn-lt"/>
                <a:cs typeface="+mn-lt"/>
              </a:rPr>
              <a:t>A high accuracy, precision, recall, and F1-score indicate that the keylogger detection model effectively distinguishes between benign and malicious keystroke sequences, minimizing false alarms and missed detections. Conversely, a lower performance on these metrics may indicate the need for further model refinement or improvements in the training data quality.</a:t>
            </a:r>
            <a:endParaRPr dirty="0" sz="14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7" name="Title 4"/>
          <p:cNvSpPr>
            <a:spLocks noGrp="1"/>
          </p:cNvSpPr>
          <p:nvPr>
            <p:ph type="title"/>
          </p:nvPr>
        </p:nvSpPr>
        <p:spPr/>
        <p:txBody>
          <a:bodyPr>
            <a:normAutofit fontScale="90000"/>
          </a:bodyPr>
          <a:p>
            <a:r>
              <a:rPr b="1" dirty="0" sz="4400" lang="en-US">
                <a:solidFill>
                  <a:schemeClr val="accent1"/>
                </a:solidFill>
                <a:latin typeface="Arial"/>
                <a:ea typeface="+mj-lt"/>
                <a:cs typeface="Arial"/>
              </a:rPr>
              <a:t>Conclusion</a:t>
            </a:r>
            <a:endParaRPr dirty="0" lang="en-US"/>
          </a:p>
        </p:txBody>
      </p:sp>
      <p:sp>
        <p:nvSpPr>
          <p:cNvPr id="1048608" name="Content Placeholder 1"/>
          <p:cNvSpPr>
            <a:spLocks noGrp="1"/>
          </p:cNvSpPr>
          <p:nvPr>
            <p:ph idx="1"/>
          </p:nvPr>
        </p:nvSpPr>
        <p:spPr/>
        <p:txBody>
          <a:bodyPr>
            <a:normAutofit/>
          </a:bodyPr>
          <a:p>
            <a:pPr indent="-305435" marL="305435"/>
            <a:r>
              <a:rPr b="0" dirty="0" sz="2000" i="0" lang="en-US">
                <a:solidFill>
                  <a:schemeClr val="tx1"/>
                </a:solidFill>
                <a:effectLst/>
                <a:latin typeface="Söhne"/>
              </a:rPr>
              <a:t>In conclusion, the proposed solution for detecting and mitigating keyloggers represents a crucial step towards enhancing cybersecurity defenses and protecting sensitive information from unauthorized access. Despite challenges encountered during implementation, such as the dynamic nature of keyloggers and the need for continuous monitoring and adaptation, the effectiveness of the solution in accurately identifying and neutralizing malicious keylogging activities is evident. By safeguarding user data and maintaining trust in digital systems, accurate keylogger detection contributes to a safer and more secure computing environment, benefiting individuals, businesses, and organizations alike.</a:t>
            </a:r>
            <a:endParaRPr dirty="0" sz="2000" lang="en-IN">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9" name="Content Placeholder 2"/>
          <p:cNvSpPr>
            <a:spLocks noGrp="1"/>
          </p:cNvSpPr>
          <p:nvPr>
            <p:ph idx="1"/>
          </p:nvPr>
        </p:nvSpPr>
        <p:spPr/>
        <p:txBody>
          <a:bodyPr/>
          <a:p>
            <a:pPr indent="0" marL="0">
              <a:buNone/>
            </a:pPr>
            <a:endParaRPr b="1" dirty="0" sz="2000" lang="en-US"/>
          </a:p>
          <a:p>
            <a:pPr indent="-305435" marL="305435"/>
            <a:r>
              <a:rPr dirty="0" sz="2000" lang="en-US">
                <a:ea typeface="+mn-lt"/>
                <a:cs typeface="+mn-lt"/>
              </a:rPr>
              <a:t>Keylogger detection systems are expected to evolve in the future. Advanced detection techniques, such as deep learning models and anomaly detection algorithms, could be developed to identify subtle variations in keystroke behavior. Behavioral analysis techniques could be used to profile user interactions and identify anomalous behavior patterns. Real-time threat intelligence could provide real-time insights into emerging threats and attack techniques. Cross-platform compatibility could be achieved to protect users across various computing environments. User-friendly interfaces could be designed to simplify the user experience and enable proactive measures against keylogger threats. Privacy-preserving technologies could be used to protect user privacy while effectively detecting and mitigating threats.</a:t>
            </a:r>
            <a:endParaRPr dirty="0" lang="en-US"/>
          </a:p>
        </p:txBody>
      </p:sp>
      <p:sp>
        <p:nvSpPr>
          <p:cNvPr id="1048610" name="Title 4"/>
          <p:cNvSpPr txBox="1"/>
          <p:nvPr/>
        </p:nvSpPr>
        <p:spPr>
          <a:xfrm>
            <a:off x="535670" y="844659"/>
            <a:ext cx="11029616" cy="530296"/>
          </a:xfrm>
          <a:prstGeom prst="rect"/>
        </p:spPr>
        <p:txBody>
          <a:bodyPr anchor="b" bIns="45720" lIns="91440" rIns="91440" rtlCol="0" tIns="45720" vert="horz">
            <a:normAutofit fontScale="86364" lnSpcReduction="20000"/>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Mohanakrishna S</cp:lastModifiedBy>
  <dcterms:created xsi:type="dcterms:W3CDTF">2021-05-26T05:50:10Z</dcterms:created>
  <dcterms:modified xsi:type="dcterms:W3CDTF">2024-04-04T08:51:22Z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