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7" r:id="rId2"/>
    <p:sldId id="314" r:id="rId3"/>
    <p:sldId id="315" r:id="rId4"/>
    <p:sldId id="287" r:id="rId5"/>
    <p:sldId id="288" r:id="rId6"/>
    <p:sldId id="310" r:id="rId7"/>
    <p:sldId id="276" r:id="rId8"/>
    <p:sldId id="289" r:id="rId9"/>
    <p:sldId id="278" r:id="rId10"/>
    <p:sldId id="282" r:id="rId11"/>
    <p:sldId id="316" r:id="rId12"/>
    <p:sldId id="300" r:id="rId13"/>
    <p:sldId id="301" r:id="rId14"/>
    <p:sldId id="302" r:id="rId15"/>
    <p:sldId id="303" r:id="rId16"/>
    <p:sldId id="304" r:id="rId17"/>
    <p:sldId id="311" r:id="rId18"/>
    <p:sldId id="312" r:id="rId19"/>
    <p:sldId id="305" r:id="rId20"/>
    <p:sldId id="306" r:id="rId21"/>
    <p:sldId id="307" r:id="rId22"/>
    <p:sldId id="308" r:id="rId23"/>
    <p:sldId id="309" r:id="rId24"/>
    <p:sldId id="297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35" autoAdjust="0"/>
  </p:normalViewPr>
  <p:slideViewPr>
    <p:cSldViewPr>
      <p:cViewPr>
        <p:scale>
          <a:sx n="125" d="100"/>
          <a:sy n="125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6E7E9-C785-4C33-9D10-2CF846DF1AD8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0FB0B-9647-41C7-8A0D-B6AF82253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2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scalable - </a:t>
            </a:r>
            <a:r>
              <a:rPr lang="en-IN" dirty="0" smtClean="0"/>
              <a:t>A "highly scalable" device or application implies that it can handle a large increase in users, workload or transactions without undue strain.</a:t>
            </a:r>
          </a:p>
          <a:p>
            <a:r>
              <a:rPr lang="en-US" dirty="0" smtClean="0"/>
              <a:t>Data intensive - 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process large volumes of data typically terabytes or petabytes in size and typically referred to as big data.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intensive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That requires a lot of network and disk access.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node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can serve more clients without using more hardware.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FB0B-9647-41C7-8A0D-B6AF82253DA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3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scalable - </a:t>
            </a:r>
            <a:r>
              <a:rPr lang="en-IN" dirty="0" smtClean="0"/>
              <a:t>A "highly scalable" device or application implies that it can handle a large increase in users, workload or transactions without undue strain.</a:t>
            </a:r>
          </a:p>
          <a:p>
            <a:r>
              <a:rPr lang="en-US" dirty="0" smtClean="0"/>
              <a:t>Data intensive - 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process large volumes of data typically terabytes or petabytes in size and typically referred to as big data.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intensive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That requires a lot of network and disk access.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node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can serve more clients without using more hardware.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FB0B-9647-41C7-8A0D-B6AF82253DA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3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node </a:t>
            </a:r>
            <a:r>
              <a:rPr lang="en-US" dirty="0" err="1" smtClean="0"/>
              <a:t>js</a:t>
            </a:r>
            <a:r>
              <a:rPr lang="en-US" dirty="0" smtClean="0"/>
              <a:t>, we had the JavaScript</a:t>
            </a:r>
            <a:r>
              <a:rPr lang="en-US" baseline="0" dirty="0" smtClean="0"/>
              <a:t> apps that would run only inside a browser. Every browser has a JS Engine that takes the JS code and converts it into a code that a computer can understand. In 2009, Ryan Dahl came up with an idea to execute JS code outside of a browser, so he took the Google’s V8 engine(fastest engine) and then embedded it inside a C++ code. So, Node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actually consists of a JS engine to execute the JS code. </a:t>
            </a:r>
          </a:p>
          <a:p>
            <a:r>
              <a:rPr lang="en-US" baseline="0" dirty="0" smtClean="0"/>
              <a:t>But we have different objects in Node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, not like document or window object as we have in browsers.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we can have </a:t>
            </a:r>
            <a:r>
              <a:rPr lang="en-US" baseline="0" dirty="0" err="1" smtClean="0"/>
              <a:t>fs.readFile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http.createServer</a:t>
            </a:r>
            <a:r>
              <a:rPr lang="en-US" baseline="0" dirty="0" smtClean="0"/>
              <a:t>().</a:t>
            </a:r>
          </a:p>
          <a:p>
            <a:r>
              <a:rPr lang="en-US" baseline="0" dirty="0" smtClean="0"/>
              <a:t>So node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contains V8 engine and some additional capabilities which are not possible with a browser. Both Chrome and browser share the same JS engine but provide different run time environment to run JS. Node is a run time environment and not a programming language or a framework.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0FB0B-9647-41C7-8A0D-B6AF82253DA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Lecture 3</a:t>
            </a:r>
          </a:p>
          <a:p>
            <a:pPr marL="0" indent="0" algn="ctr">
              <a:buNone/>
            </a:pPr>
            <a:r>
              <a:rPr lang="en-US" dirty="0" smtClean="0"/>
              <a:t>INT 222(Advanced Web Development)</a:t>
            </a:r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0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Node </a:t>
            </a:r>
            <a:r>
              <a:rPr lang="en-US" b="1" dirty="0" err="1" smtClean="0"/>
              <a:t>js</a:t>
            </a:r>
            <a:r>
              <a:rPr lang="en-US" b="1" dirty="0" smtClean="0"/>
              <a:t>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844824"/>
            <a:ext cx="2736304" cy="259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11660" y="2312876"/>
            <a:ext cx="1800200" cy="16561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V8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19672" y="1988840"/>
            <a:ext cx="1512168" cy="2880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245336" y="1844824"/>
            <a:ext cx="2736304" cy="259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724128" y="1988840"/>
            <a:ext cx="1512168" cy="2880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724128" y="2312876"/>
            <a:ext cx="1800200" cy="16561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is not a language,</a:t>
            </a:r>
          </a:p>
          <a:p>
            <a:r>
              <a:rPr lang="en-US" dirty="0" smtClean="0"/>
              <a:t>Not a library</a:t>
            </a:r>
          </a:p>
          <a:p>
            <a:r>
              <a:rPr lang="en-US" dirty="0" smtClean="0"/>
              <a:t>Not a framework</a:t>
            </a:r>
          </a:p>
          <a:p>
            <a:r>
              <a:rPr lang="en-US" dirty="0" smtClean="0"/>
              <a:t>Its simply a </a:t>
            </a:r>
            <a:r>
              <a:rPr lang="en-US" smtClean="0"/>
              <a:t>runtime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58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Traditional web server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traditional web server model, each request is handled by a dedicated thread from the thread pool.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no thread is available in the thread pool at any point of time then the request waits till the next available thread. </a:t>
            </a:r>
            <a:endParaRPr lang="en-US" dirty="0" smtClean="0"/>
          </a:p>
          <a:p>
            <a:pPr algn="just"/>
            <a:r>
              <a:rPr lang="en-US" dirty="0" smtClean="0"/>
              <a:t>Dedicated </a:t>
            </a:r>
            <a:r>
              <a:rPr lang="en-US" dirty="0"/>
              <a:t>thread executes a particular request and does not return to thread pool until it completes the execution and returns a response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7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Traditional web server model(contd.)</a:t>
            </a:r>
            <a:endParaRPr lang="en-IN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56895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99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Node.js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Node.js processes user requests differently when compared to a traditional web server model. </a:t>
            </a:r>
            <a:endParaRPr lang="en-US" dirty="0" smtClean="0"/>
          </a:p>
          <a:p>
            <a:pPr algn="just"/>
            <a:r>
              <a:rPr lang="en-US" dirty="0" smtClean="0"/>
              <a:t>Node.js </a:t>
            </a:r>
            <a:r>
              <a:rPr lang="en-US" dirty="0"/>
              <a:t>runs in a single process and the application code runs in a single thread and thereby needs less resources than other platforms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All </a:t>
            </a:r>
            <a:r>
              <a:rPr lang="en-US" dirty="0"/>
              <a:t>the user requests to your web application will be handled by a single thread and all the I/O work or long running job is performed asynchronously for a particular request.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24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Node.js model(contd.)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So, this single thread doesn't have to wait for the request to complete and is free to handle the next request.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asynchronous I/O work completes then it processes the request further and sends the response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event loop is constantly watching for the events to be raised for an asynchronous job and executing callback function when the job completes.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42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 model(contd.)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1635125"/>
            <a:ext cx="70008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42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Node.js model is asynchronous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A common task for a web server can be to open a file on the server and return the content to the client.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/>
              <a:t>Here is how PHP or ASP handles a file request</a:t>
            </a:r>
            <a:r>
              <a:rPr lang="en-IN" dirty="0" smtClean="0"/>
              <a:t>:</a:t>
            </a:r>
            <a:endParaRPr lang="en-IN" dirty="0"/>
          </a:p>
          <a:p>
            <a:pPr algn="just"/>
            <a:r>
              <a:rPr lang="en-IN" dirty="0"/>
              <a:t>Sends the task to the computer's file system.</a:t>
            </a:r>
          </a:p>
          <a:p>
            <a:pPr algn="just"/>
            <a:r>
              <a:rPr lang="en-IN" dirty="0"/>
              <a:t>Waits while the file system opens and reads the file.</a:t>
            </a:r>
          </a:p>
          <a:p>
            <a:pPr algn="just"/>
            <a:r>
              <a:rPr lang="en-IN" dirty="0"/>
              <a:t>Returns the content to the client.</a:t>
            </a:r>
          </a:p>
          <a:p>
            <a:pPr algn="just"/>
            <a:r>
              <a:rPr lang="en-IN" dirty="0"/>
              <a:t>Ready to handle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78138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Node.js model is asynchronous(contd.)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Here is how Node.js handles a file request:</a:t>
            </a:r>
          </a:p>
          <a:p>
            <a:pPr algn="just"/>
            <a:r>
              <a:rPr lang="en-IN" dirty="0"/>
              <a:t>Sends the task to the computer's file system.</a:t>
            </a:r>
          </a:p>
          <a:p>
            <a:pPr algn="just"/>
            <a:r>
              <a:rPr lang="en-IN" dirty="0"/>
              <a:t>Ready to handle the next request.</a:t>
            </a:r>
          </a:p>
          <a:p>
            <a:pPr algn="just"/>
            <a:r>
              <a:rPr lang="en-IN" dirty="0"/>
              <a:t>When the file system has opened and read the file, the server returns the content to the client.</a:t>
            </a:r>
          </a:p>
          <a:p>
            <a:pPr marL="0" indent="0" algn="just">
              <a:buNone/>
            </a:pPr>
            <a:r>
              <a:rPr lang="en-IN" dirty="0"/>
              <a:t>Node.js eliminates the waiting, and simply continues with the next request.</a:t>
            </a:r>
          </a:p>
          <a:p>
            <a:pPr marL="0" indent="0" algn="just">
              <a:buNone/>
            </a:pPr>
            <a:r>
              <a:rPr lang="en-IN" dirty="0"/>
              <a:t>Node.js runs single-threaded, non-blocking, asynchronously programming, which is very memory efficient.</a:t>
            </a:r>
          </a:p>
        </p:txBody>
      </p:sp>
    </p:spTree>
    <p:extLst>
      <p:ext uri="{BB962C8B-B14F-4D97-AF65-F5344CB8AC3E}">
        <p14:creationId xmlns:p14="http://schemas.microsoft.com/office/powerpoint/2010/main" val="429453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using node.js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 smtClean="0"/>
              <a:t>Netflix</a:t>
            </a:r>
          </a:p>
          <a:p>
            <a:pPr marL="457200" indent="-457200" algn="just"/>
            <a:r>
              <a:rPr lang="en-US" dirty="0" err="1" smtClean="0"/>
              <a:t>Paypal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LinkedIn</a:t>
            </a:r>
          </a:p>
          <a:p>
            <a:pPr marL="457200" indent="-457200" algn="just"/>
            <a:r>
              <a:rPr lang="en-US" dirty="0" smtClean="0"/>
              <a:t>Yahoo</a:t>
            </a:r>
          </a:p>
          <a:p>
            <a:pPr marL="457200" indent="-457200" algn="just"/>
            <a:r>
              <a:rPr lang="en-US" dirty="0" smtClean="0"/>
              <a:t>Mozilla</a:t>
            </a:r>
          </a:p>
          <a:p>
            <a:pPr marL="457200" indent="-457200" algn="just"/>
            <a:r>
              <a:rPr lang="en-US" dirty="0" err="1" smtClean="0"/>
              <a:t>Uber</a:t>
            </a:r>
            <a:endParaRPr lang="en-US" dirty="0" smtClean="0"/>
          </a:p>
          <a:p>
            <a:pPr marL="457200" indent="-457200" algn="just"/>
            <a:r>
              <a:rPr lang="en-US" dirty="0" err="1" smtClean="0"/>
              <a:t>Ebay</a:t>
            </a:r>
            <a:endParaRPr lang="en-US" dirty="0" smtClean="0"/>
          </a:p>
          <a:p>
            <a:pPr marL="457200" indent="-457200" algn="just"/>
            <a:r>
              <a:rPr lang="en-US" dirty="0" err="1" smtClean="0"/>
              <a:t>Walmart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NASA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46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Getting started with </a:t>
            </a:r>
            <a:r>
              <a:rPr lang="en-IN" dirty="0" err="1" smtClean="0"/>
              <a:t>nodejs</a:t>
            </a:r>
            <a:endParaRPr lang="en-IN" dirty="0" smtClean="0"/>
          </a:p>
          <a:p>
            <a:r>
              <a:rPr lang="en-IN" dirty="0" smtClean="0"/>
              <a:t>Node Installation</a:t>
            </a:r>
          </a:p>
          <a:p>
            <a:r>
              <a:rPr lang="en-IN" dirty="0" smtClean="0"/>
              <a:t>ES6 Refresher</a:t>
            </a:r>
          </a:p>
          <a:p>
            <a:r>
              <a:rPr lang="en-IN" dirty="0" smtClean="0"/>
              <a:t>Node Basics</a:t>
            </a:r>
          </a:p>
          <a:p>
            <a:r>
              <a:rPr lang="en-IN" dirty="0" smtClean="0"/>
              <a:t>Modules in </a:t>
            </a:r>
            <a:r>
              <a:rPr lang="en-IN" dirty="0" err="1" smtClean="0"/>
              <a:t>Nodejs</a:t>
            </a:r>
            <a:endParaRPr lang="en-IN" dirty="0" smtClean="0"/>
          </a:p>
          <a:p>
            <a:r>
              <a:rPr lang="en-IN" dirty="0" smtClean="0"/>
              <a:t>Dealing with request and responses in node</a:t>
            </a:r>
          </a:p>
          <a:p>
            <a:r>
              <a:rPr lang="en-IN" dirty="0" smtClean="0"/>
              <a:t>Rendering View pages</a:t>
            </a:r>
          </a:p>
          <a:p>
            <a:r>
              <a:rPr lang="en-IN" dirty="0" smtClean="0"/>
              <a:t>Working with express</a:t>
            </a:r>
          </a:p>
          <a:p>
            <a:r>
              <a:rPr lang="en-IN" dirty="0" smtClean="0"/>
              <a:t>Template Engines</a:t>
            </a:r>
          </a:p>
          <a:p>
            <a:r>
              <a:rPr lang="en-IN" dirty="0" smtClean="0"/>
              <a:t>Getting familiar with </a:t>
            </a:r>
            <a:r>
              <a:rPr lang="en-IN" dirty="0" err="1" smtClean="0"/>
              <a:t>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693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node.js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/>
              <a:t>Asynchronous and Event Driven</a:t>
            </a:r>
            <a:r>
              <a:rPr lang="en-US" dirty="0"/>
              <a:t> − All APIs of Node.js library are asynchronous, that is, non-blocking. It essentially means a Node.js based server never waits for an API to return data. The server moves to the next API after calling </a:t>
            </a:r>
            <a:r>
              <a:rPr lang="en-US" dirty="0" smtClean="0"/>
              <a:t>it.</a:t>
            </a:r>
          </a:p>
          <a:p>
            <a:pPr marL="457200" indent="-457200" algn="just"/>
            <a:r>
              <a:rPr lang="en-US" b="1" dirty="0"/>
              <a:t>Very Fast</a:t>
            </a:r>
            <a:r>
              <a:rPr lang="en-US" dirty="0"/>
              <a:t> − Being built on Google Chrome's V8 JavaScript Engine, Node.js library is very fast in code execution.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44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 smtClean="0"/>
              <a:t>Single </a:t>
            </a:r>
            <a:r>
              <a:rPr lang="en-US" b="1" dirty="0"/>
              <a:t>Threaded but Highly Scalable</a:t>
            </a:r>
            <a:r>
              <a:rPr lang="en-US" dirty="0"/>
              <a:t> − 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064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/>
              <a:t>No Buffering</a:t>
            </a:r>
            <a:r>
              <a:rPr lang="en-US" dirty="0"/>
              <a:t> − Node.js applications never buffer any data. These applications simply output the data in chunks.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3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Node.js</a:t>
            </a:r>
            <a:endParaRPr lang="en-IN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Uses </a:t>
            </a:r>
            <a:r>
              <a:rPr lang="en-US" dirty="0"/>
              <a:t>JavaScript to build entire server side application.</a:t>
            </a:r>
          </a:p>
          <a:p>
            <a:pPr algn="just"/>
            <a:r>
              <a:rPr lang="en-US" dirty="0"/>
              <a:t>Lightweight framework that includes bare minimum modules. Other modules can be included as per the need of an application.</a:t>
            </a:r>
          </a:p>
          <a:p>
            <a:pPr algn="just"/>
            <a:r>
              <a:rPr lang="en-US" dirty="0"/>
              <a:t>P</a:t>
            </a:r>
            <a:r>
              <a:rPr lang="en-US" dirty="0" smtClean="0"/>
              <a:t>erforms </a:t>
            </a:r>
            <a:r>
              <a:rPr lang="en-US" dirty="0"/>
              <a:t>faster than other frameworks.</a:t>
            </a:r>
          </a:p>
          <a:p>
            <a:pPr algn="just"/>
            <a:r>
              <a:rPr lang="en-US" dirty="0"/>
              <a:t>Cross-platform framework that runs on Windows, MAC or Linux</a:t>
            </a:r>
          </a:p>
        </p:txBody>
      </p:sp>
    </p:spTree>
    <p:extLst>
      <p:ext uri="{BB962C8B-B14F-4D97-AF65-F5344CB8AC3E}">
        <p14:creationId xmlns:p14="http://schemas.microsoft.com/office/powerpoint/2010/main" val="361144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not to use Node.js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Node.js is not fit for an application which performs CPU-intensive operations like image processing or other heavy computation work because it takes time to process a request and thereby blocks the single thread.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3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Outcomes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Describe </a:t>
            </a:r>
            <a:r>
              <a:rPr lang="en-IN" dirty="0"/>
              <a:t>server-side JavaScript in web application development. </a:t>
            </a:r>
          </a:p>
          <a:p>
            <a:pPr algn="just"/>
            <a:r>
              <a:rPr lang="en-IN" dirty="0" smtClean="0"/>
              <a:t>Discuss </a:t>
            </a:r>
            <a:r>
              <a:rPr lang="en-IN" dirty="0"/>
              <a:t>the role of server side JavaScript in web application </a:t>
            </a:r>
            <a:r>
              <a:rPr lang="en-IN" dirty="0" smtClean="0"/>
              <a:t>development.</a:t>
            </a:r>
          </a:p>
          <a:p>
            <a:pPr algn="just"/>
            <a:r>
              <a:rPr lang="en-IN" dirty="0"/>
              <a:t>U</a:t>
            </a:r>
            <a:r>
              <a:rPr lang="en-IN" dirty="0" smtClean="0"/>
              <a:t>se </a:t>
            </a:r>
            <a:r>
              <a:rPr lang="en-IN" dirty="0" err="1"/>
              <a:t>MongoDB</a:t>
            </a:r>
            <a:r>
              <a:rPr lang="en-IN" dirty="0"/>
              <a:t> database with </a:t>
            </a:r>
            <a:r>
              <a:rPr lang="en-IN" dirty="0" smtClean="0"/>
              <a:t>Node.js</a:t>
            </a:r>
          </a:p>
          <a:p>
            <a:pPr algn="just"/>
            <a:r>
              <a:rPr lang="en-IN" dirty="0"/>
              <a:t>E</a:t>
            </a:r>
            <a:r>
              <a:rPr lang="en-IN" dirty="0" smtClean="0"/>
              <a:t>xamine </a:t>
            </a:r>
            <a:r>
              <a:rPr lang="en-IN" dirty="0"/>
              <a:t>Node.js architecture to allow high scalability with asynchronous code</a:t>
            </a:r>
          </a:p>
          <a:p>
            <a:pPr algn="just"/>
            <a:r>
              <a:rPr lang="en-IN" dirty="0"/>
              <a:t>A</a:t>
            </a:r>
            <a:r>
              <a:rPr lang="en-IN" dirty="0" smtClean="0"/>
              <a:t>ssess </a:t>
            </a:r>
            <a:r>
              <a:rPr lang="en-IN" dirty="0"/>
              <a:t>web applications that use session management and object-oriented techniques</a:t>
            </a:r>
          </a:p>
          <a:p>
            <a:pPr algn="just"/>
            <a:r>
              <a:rPr lang="en-IN" dirty="0" smtClean="0"/>
              <a:t>Construct </a:t>
            </a:r>
            <a:r>
              <a:rPr lang="en-IN" dirty="0"/>
              <a:t>rich interactive environments for the Web-based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6487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Session and cookies</a:t>
            </a:r>
          </a:p>
          <a:p>
            <a:r>
              <a:rPr lang="en-IN" dirty="0" smtClean="0"/>
              <a:t>Input Validations</a:t>
            </a:r>
          </a:p>
          <a:p>
            <a:r>
              <a:rPr lang="en-IN" dirty="0" smtClean="0"/>
              <a:t>File upload</a:t>
            </a:r>
          </a:p>
          <a:p>
            <a:r>
              <a:rPr lang="en-IN" dirty="0" smtClean="0"/>
              <a:t>Rest APIS</a:t>
            </a:r>
          </a:p>
          <a:p>
            <a:r>
              <a:rPr lang="en-IN" dirty="0" smtClean="0"/>
              <a:t>Web sockets(chat applications ,Real time applications)</a:t>
            </a:r>
          </a:p>
          <a:p>
            <a:r>
              <a:rPr lang="en-IN" dirty="0" smtClean="0"/>
              <a:t>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3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Node.js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/>
              <a:t>Node</a:t>
            </a:r>
            <a:r>
              <a:rPr lang="en-US" dirty="0"/>
              <a:t>.</a:t>
            </a:r>
            <a:r>
              <a:rPr lang="en-US" b="1" dirty="0"/>
              <a:t>js</a:t>
            </a:r>
            <a:r>
              <a:rPr lang="en-US" dirty="0"/>
              <a:t> was developed by Ryan Dahl in 2009</a:t>
            </a:r>
            <a:r>
              <a:rPr lang="en-US" dirty="0" smtClean="0"/>
              <a:t>.</a:t>
            </a:r>
            <a:endParaRPr lang="en-US" b="1" dirty="0" smtClean="0"/>
          </a:p>
          <a:p>
            <a:pPr marL="457200" indent="-457200" algn="just"/>
            <a:r>
              <a:rPr lang="en-US" b="1" dirty="0" smtClean="0"/>
              <a:t>Node</a:t>
            </a:r>
            <a:r>
              <a:rPr lang="en-US" dirty="0" smtClean="0"/>
              <a:t>.</a:t>
            </a:r>
            <a:r>
              <a:rPr lang="en-US" b="1" dirty="0" smtClean="0"/>
              <a:t>js</a:t>
            </a:r>
            <a:r>
              <a:rPr lang="en-US" dirty="0" smtClean="0"/>
              <a:t> is an open source, cross-platform run time environment to execute JavaScript code outside of a browser.</a:t>
            </a:r>
          </a:p>
          <a:p>
            <a:pPr marL="457200" indent="-457200" algn="just"/>
            <a:endParaRPr lang="en-IN" dirty="0"/>
          </a:p>
        </p:txBody>
      </p:sp>
      <p:pic>
        <p:nvPicPr>
          <p:cNvPr id="5" name="Picture 2" descr="Image result for node.js is asynchronoud and non-bloc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3717032"/>
            <a:ext cx="3456384" cy="1910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66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 smtClean="0"/>
              <a:t>Since </a:t>
            </a:r>
            <a:r>
              <a:rPr lang="en-US" dirty="0"/>
              <a:t>JavaScript was only run by the browser in HTML documents, </a:t>
            </a:r>
            <a:r>
              <a:rPr lang="en-US" b="1" dirty="0"/>
              <a:t>Node.js </a:t>
            </a:r>
            <a:r>
              <a:rPr lang="en-US" dirty="0"/>
              <a:t>was created.</a:t>
            </a:r>
          </a:p>
          <a:p>
            <a:pPr marL="457200" indent="-457200" algn="just"/>
            <a:r>
              <a:rPr lang="en-US" dirty="0"/>
              <a:t>Node.js allows you to write programs in JavaScript which can be run outside the </a:t>
            </a:r>
            <a:r>
              <a:rPr lang="en-US" dirty="0" smtClean="0"/>
              <a:t>browser.</a:t>
            </a:r>
          </a:p>
          <a:p>
            <a:pPr marL="457200" indent="-457200" algn="just"/>
            <a:r>
              <a:rPr lang="en-US" dirty="0"/>
              <a:t>Node.js is designed to build </a:t>
            </a:r>
            <a:r>
              <a:rPr lang="en-US" dirty="0" smtClean="0"/>
              <a:t>highly scalable, data-intensive and real-time applications.</a:t>
            </a:r>
          </a:p>
          <a:p>
            <a:pPr marL="457200" indent="-457200" algn="just"/>
            <a:r>
              <a:rPr lang="en-US" dirty="0" smtClean="0"/>
              <a:t>Node.js is ideal for I/O-intensive applications.</a:t>
            </a:r>
          </a:p>
          <a:p>
            <a:pPr marL="457200" indent="-457200" algn="just"/>
            <a:r>
              <a:rPr lang="en-US" b="1" dirty="0"/>
              <a:t>Node</a:t>
            </a:r>
            <a:r>
              <a:rPr lang="en-US" dirty="0"/>
              <a:t>. </a:t>
            </a:r>
            <a:r>
              <a:rPr lang="en-US" b="1" dirty="0" err="1"/>
              <a:t>js</a:t>
            </a:r>
            <a:r>
              <a:rPr lang="en-US" dirty="0"/>
              <a:t> is primarily used for non-blocking, event-driven servers, due to its single-threaded </a:t>
            </a:r>
            <a:r>
              <a:rPr lang="en-US" dirty="0" smtClean="0"/>
              <a:t>nature.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5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Node.js also provides a rich library of various JavaScript modules which simplifies the development of web applications using Node.js to a great extent.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9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 smtClean="0"/>
              <a:t>Node</a:t>
            </a:r>
            <a:r>
              <a:rPr lang="en-US" dirty="0" smtClean="0"/>
              <a:t>.</a:t>
            </a:r>
            <a:r>
              <a:rPr lang="en-US" b="1" dirty="0" smtClean="0"/>
              <a:t>js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JavaScript runtime built on Chrome's V8 JavaScript engine</a:t>
            </a:r>
            <a:r>
              <a:rPr lang="en-US" dirty="0" smtClean="0"/>
              <a:t>.</a:t>
            </a:r>
          </a:p>
          <a:p>
            <a:pPr marL="457200" indent="-457200" algn="just"/>
            <a:r>
              <a:rPr lang="en-US" dirty="0"/>
              <a:t>A </a:t>
            </a:r>
            <a:r>
              <a:rPr lang="en-US" b="1" dirty="0"/>
              <a:t>JavaScript engine</a:t>
            </a:r>
            <a:r>
              <a:rPr lang="en-US" dirty="0"/>
              <a:t> is a program </a:t>
            </a:r>
            <a:r>
              <a:rPr lang="en-US" dirty="0" smtClean="0"/>
              <a:t>which </a:t>
            </a:r>
            <a:r>
              <a:rPr lang="en-US" dirty="0"/>
              <a:t>executes JavaScript code.</a:t>
            </a:r>
          </a:p>
          <a:p>
            <a:pPr marL="457200" indent="-457200" algn="just"/>
            <a:endParaRPr lang="en-IN" dirty="0"/>
          </a:p>
        </p:txBody>
      </p:sp>
      <p:sp>
        <p:nvSpPr>
          <p:cNvPr id="4" name="AutoShape 2" descr="https://miro.medium.com/max/1400/1*vTaHYj2PMo4eEVCmxrAOlg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0"/>
            <a:ext cx="6480720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V8 — open source, developed by Google, written in C++</a:t>
            </a:r>
          </a:p>
          <a:p>
            <a:pPr marL="457200" indent="-457200" algn="just"/>
            <a:r>
              <a:rPr lang="en-US" dirty="0"/>
              <a:t>Rhino — managed by the Mozilla Foundation, open source, developed entirely in Java</a:t>
            </a:r>
          </a:p>
          <a:p>
            <a:pPr marL="457200" indent="-457200" algn="just"/>
            <a:r>
              <a:rPr lang="en-IN" dirty="0" smtClean="0"/>
              <a:t>Chakra — </a:t>
            </a:r>
            <a:r>
              <a:rPr lang="en-IN" dirty="0"/>
              <a:t>Microsoft </a:t>
            </a:r>
            <a:r>
              <a:rPr lang="en-IN" dirty="0" smtClean="0"/>
              <a:t>Edge</a:t>
            </a:r>
          </a:p>
          <a:p>
            <a:pPr marL="457200" indent="-457200" algn="just"/>
            <a:r>
              <a:rPr lang="en-US" dirty="0" smtClean="0"/>
              <a:t>Nitro-Safari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Node.js(contd.)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Why was the V8 Engine created?</a:t>
            </a:r>
          </a:p>
          <a:p>
            <a:pPr marL="137160" indent="0" algn="just">
              <a:buNone/>
            </a:pPr>
            <a:r>
              <a:rPr lang="en-US" dirty="0"/>
              <a:t>The V8 Engine which is built by Google is open source and written in </a:t>
            </a:r>
            <a:r>
              <a:rPr lang="en-US" b="1" dirty="0"/>
              <a:t>C++</a:t>
            </a:r>
            <a:r>
              <a:rPr lang="en-US" dirty="0"/>
              <a:t>. </a:t>
            </a:r>
            <a:endParaRPr lang="en-US" dirty="0" smtClean="0"/>
          </a:p>
          <a:p>
            <a:pPr marL="13716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engine is used inside Google Chrome. </a:t>
            </a:r>
            <a:endParaRPr lang="en-US" dirty="0" smtClean="0"/>
          </a:p>
          <a:p>
            <a:pPr marL="137160" indent="0" algn="just">
              <a:buNone/>
            </a:pPr>
            <a:r>
              <a:rPr lang="en-US" smtClean="0"/>
              <a:t>Unlike </a:t>
            </a:r>
            <a:r>
              <a:rPr lang="en-US" dirty="0"/>
              <a:t>the rest of the engines, however, V8 is also used for the popular Node.js runtime.</a:t>
            </a:r>
          </a:p>
        </p:txBody>
      </p:sp>
    </p:spTree>
    <p:extLst>
      <p:ext uri="{BB962C8B-B14F-4D97-AF65-F5344CB8AC3E}">
        <p14:creationId xmlns:p14="http://schemas.microsoft.com/office/powerpoint/2010/main" val="15547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934</TotalTime>
  <Words>1111</Words>
  <Application>Microsoft Office PowerPoint</Application>
  <PresentationFormat>On-screen Show (4:3)</PresentationFormat>
  <Paragraphs>130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PowerPoint Presentation</vt:lpstr>
      <vt:lpstr>Course Outline</vt:lpstr>
      <vt:lpstr>PowerPoint Presentation</vt:lpstr>
      <vt:lpstr>Node.js</vt:lpstr>
      <vt:lpstr>Node.js(contd.)</vt:lpstr>
      <vt:lpstr>Node.js(contd.)</vt:lpstr>
      <vt:lpstr>Node.js(contd.)</vt:lpstr>
      <vt:lpstr>Node.js(contd.)</vt:lpstr>
      <vt:lpstr>Node.js(contd.)</vt:lpstr>
      <vt:lpstr>Node js architecture</vt:lpstr>
      <vt:lpstr>PowerPoint Presentation</vt:lpstr>
      <vt:lpstr>Traditional web server model</vt:lpstr>
      <vt:lpstr>Traditional web server model(contd.)</vt:lpstr>
      <vt:lpstr>Node.js model</vt:lpstr>
      <vt:lpstr>Node.js model(contd.)</vt:lpstr>
      <vt:lpstr>Node.js model(contd.)</vt:lpstr>
      <vt:lpstr>Node.js model is asynchronous</vt:lpstr>
      <vt:lpstr>Node.js model is asynchronous(contd.)</vt:lpstr>
      <vt:lpstr>Applications using node.js</vt:lpstr>
      <vt:lpstr>Features of node.js</vt:lpstr>
      <vt:lpstr>Features of node.js(contd.)</vt:lpstr>
      <vt:lpstr>Features of node.js(contd.)</vt:lpstr>
      <vt:lpstr>Advantages of Node.js</vt:lpstr>
      <vt:lpstr>Where not to use Node.js</vt:lpstr>
      <vt:lpstr>Course Outcomes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ASUS</cp:lastModifiedBy>
  <cp:revision>164</cp:revision>
  <dcterms:created xsi:type="dcterms:W3CDTF">2020-07-17T10:32:53Z</dcterms:created>
  <dcterms:modified xsi:type="dcterms:W3CDTF">2024-01-22T08:11:00Z</dcterms:modified>
</cp:coreProperties>
</file>