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7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64"/>
        <p:cNvGrpSpPr/>
        <p:nvPr/>
      </p:nvGrpSpPr>
      <p:grpSpPr>
        <a:xfrm>
          <a:off x="0" y="0"/>
          <a:ext cx="0" cy="0"/>
          <a:chOff x="0" y="0"/>
          <a:chExt cx="0" cy="0"/>
        </a:xfrm>
      </p:grpSpPr>
      <p:sp>
        <p:nvSpPr>
          <p:cNvPr id="165" name="Google Shape;165;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12089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3ae40238996c9ed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63ae40238996c9ed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16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87AEA58-9D21-4AA0-B441-DC21BBBA481F}" type="slidenum">
              <a:rPr lang="en-US" smtClean="0"/>
              <a:t>‹#›</a:t>
            </a:fld>
            <a:endParaRPr lang="en-US"/>
          </a:p>
        </p:txBody>
      </p:sp>
    </p:spTree>
    <p:extLst>
      <p:ext uri="{BB962C8B-B14F-4D97-AF65-F5344CB8AC3E}">
        <p14:creationId xmlns:p14="http://schemas.microsoft.com/office/powerpoint/2010/main" val="151071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68810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87AEA58-9D21-4AA0-B441-DC21BBBA481F}" type="slidenum">
              <a:rPr lang="en-US" smtClean="0"/>
              <a:t>‹#›</a:t>
            </a:fld>
            <a:endParaRPr lang="en-US"/>
          </a:p>
        </p:txBody>
      </p:sp>
    </p:spTree>
    <p:extLst>
      <p:ext uri="{BB962C8B-B14F-4D97-AF65-F5344CB8AC3E}">
        <p14:creationId xmlns:p14="http://schemas.microsoft.com/office/powerpoint/2010/main" val="163868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3826957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229092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1879551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164278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77E45-9C74-4FD9-A9E2-AD054F741BAB}"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2590631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77E45-9C74-4FD9-A9E2-AD054F741BAB}"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2923988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77E45-9C74-4FD9-A9E2-AD054F741BAB}"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3935152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16465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643364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1888720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1581088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295289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48105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472235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C77E45-9C74-4FD9-A9E2-AD054F741BAB}"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435068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C77E45-9C74-4FD9-A9E2-AD054F741BAB}"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2208163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3452349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353584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2C77E45-9C74-4FD9-A9E2-AD054F741BAB}" type="datetimeFigureOut">
              <a:rPr lang="en-US" smtClean="0"/>
              <a:t>3/10/2023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87AEA58-9D21-4AA0-B441-DC21BBBA481F}" type="slidenum">
              <a:rPr lang="en-US" smtClean="0"/>
              <a:t>‹#›</a:t>
            </a:fld>
            <a:endParaRPr lang="en-US"/>
          </a:p>
        </p:txBody>
      </p:sp>
    </p:spTree>
    <p:extLst>
      <p:ext uri="{BB962C8B-B14F-4D97-AF65-F5344CB8AC3E}">
        <p14:creationId xmlns:p14="http://schemas.microsoft.com/office/powerpoint/2010/main" val="423747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339341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77E45-9C74-4FD9-A9E2-AD054F741BAB}"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22718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C77E45-9C74-4FD9-A9E2-AD054F741BAB}"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7AEA58-9D21-4AA0-B441-DC21BBBA481F}"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17769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77E45-9C74-4FD9-A9E2-AD054F741BAB}"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329652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87AEA58-9D21-4AA0-B441-DC21BBBA481F}" type="slidenum">
              <a:rPr lang="en-US" smtClean="0"/>
              <a:t>‹#›</a:t>
            </a:fld>
            <a:endParaRPr lang="en-US"/>
          </a:p>
        </p:txBody>
      </p:sp>
    </p:spTree>
    <p:extLst>
      <p:ext uri="{BB962C8B-B14F-4D97-AF65-F5344CB8AC3E}">
        <p14:creationId xmlns:p14="http://schemas.microsoft.com/office/powerpoint/2010/main" val="21097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77E45-9C74-4FD9-A9E2-AD054F741BAB}"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AEA58-9D21-4AA0-B441-DC21BBBA481F}" type="slidenum">
              <a:rPr lang="en-US" smtClean="0"/>
              <a:t>‹#›</a:t>
            </a:fld>
            <a:endParaRPr lang="en-US"/>
          </a:p>
        </p:txBody>
      </p:sp>
    </p:spTree>
    <p:extLst>
      <p:ext uri="{BB962C8B-B14F-4D97-AF65-F5344CB8AC3E}">
        <p14:creationId xmlns:p14="http://schemas.microsoft.com/office/powerpoint/2010/main" val="68932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18"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slideLayout" Target="../slideLayouts/slideLayout28.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2C77E45-9C74-4FD9-A9E2-AD054F741BAB}" type="datetimeFigureOut">
              <a:rPr lang="en-US" smtClean="0"/>
              <a:t>3/10/2023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87AEA58-9D21-4AA0-B441-DC21BBBA481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3145948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C77E45-9C74-4FD9-A9E2-AD054F741BAB}" type="datetimeFigureOut">
              <a:rPr lang="en-US" smtClean="0"/>
              <a:t>3/10/2023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7AEA58-9D21-4AA0-B441-DC21BBBA481F}" type="slidenum">
              <a:rPr lang="en-US" smtClean="0"/>
              <a:t>‹#›</a:t>
            </a:fld>
            <a:endParaRPr lang="en-US"/>
          </a:p>
        </p:txBody>
      </p:sp>
    </p:spTree>
    <p:extLst>
      <p:ext uri="{BB962C8B-B14F-4D97-AF65-F5344CB8AC3E}">
        <p14:creationId xmlns:p14="http://schemas.microsoft.com/office/powerpoint/2010/main" val="2036510924"/>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8" Type="http://schemas.openxmlformats.org/officeDocument/2006/relationships/image" Target="../media/image30.png" /><Relationship Id="rId13" Type="http://schemas.openxmlformats.org/officeDocument/2006/relationships/image" Target="../media/image52.png" /><Relationship Id="rId3" Type="http://schemas.openxmlformats.org/officeDocument/2006/relationships/image" Target="../media/image43.png" /><Relationship Id="rId7" Type="http://schemas.openxmlformats.org/officeDocument/2006/relationships/image" Target="../media/image47.png" /><Relationship Id="rId12" Type="http://schemas.openxmlformats.org/officeDocument/2006/relationships/image" Target="../media/image51.png" /><Relationship Id="rId2" Type="http://schemas.openxmlformats.org/officeDocument/2006/relationships/image" Target="../media/image42.png" /><Relationship Id="rId16" Type="http://schemas.openxmlformats.org/officeDocument/2006/relationships/image" Target="../media/image55.png" /><Relationship Id="rId1" Type="http://schemas.openxmlformats.org/officeDocument/2006/relationships/slideLayout" Target="../slideLayouts/slideLayout2.xml" /><Relationship Id="rId6" Type="http://schemas.openxmlformats.org/officeDocument/2006/relationships/image" Target="../media/image46.png" /><Relationship Id="rId11" Type="http://schemas.openxmlformats.org/officeDocument/2006/relationships/image" Target="../media/image50.png" /><Relationship Id="rId5" Type="http://schemas.openxmlformats.org/officeDocument/2006/relationships/image" Target="../media/image45.png" /><Relationship Id="rId15" Type="http://schemas.openxmlformats.org/officeDocument/2006/relationships/image" Target="../media/image54.png" /><Relationship Id="rId10" Type="http://schemas.openxmlformats.org/officeDocument/2006/relationships/image" Target="../media/image49.png" /><Relationship Id="rId4" Type="http://schemas.openxmlformats.org/officeDocument/2006/relationships/image" Target="../media/image44.png" /><Relationship Id="rId9" Type="http://schemas.openxmlformats.org/officeDocument/2006/relationships/image" Target="../media/image48.png" /><Relationship Id="rId14" Type="http://schemas.openxmlformats.org/officeDocument/2006/relationships/image" Target="../media/image53.png" /></Relationships>
</file>

<file path=ppt/slides/_rels/slide11.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8" Type="http://schemas.openxmlformats.org/officeDocument/2006/relationships/image" Target="../media/image63.png" /><Relationship Id="rId13" Type="http://schemas.openxmlformats.org/officeDocument/2006/relationships/image" Target="../media/image68.png" /><Relationship Id="rId3" Type="http://schemas.openxmlformats.org/officeDocument/2006/relationships/image" Target="../media/image58.png" /><Relationship Id="rId7" Type="http://schemas.openxmlformats.org/officeDocument/2006/relationships/image" Target="../media/image62.png" /><Relationship Id="rId12" Type="http://schemas.openxmlformats.org/officeDocument/2006/relationships/image" Target="../media/image67.png" /><Relationship Id="rId2" Type="http://schemas.openxmlformats.org/officeDocument/2006/relationships/image" Target="../media/image57.png" /><Relationship Id="rId16" Type="http://schemas.openxmlformats.org/officeDocument/2006/relationships/image" Target="../media/image71.png" /><Relationship Id="rId1" Type="http://schemas.openxmlformats.org/officeDocument/2006/relationships/slideLayout" Target="../slideLayouts/slideLayout2.xml" /><Relationship Id="rId6" Type="http://schemas.openxmlformats.org/officeDocument/2006/relationships/image" Target="../media/image61.png" /><Relationship Id="rId11" Type="http://schemas.openxmlformats.org/officeDocument/2006/relationships/image" Target="../media/image66.png" /><Relationship Id="rId5" Type="http://schemas.openxmlformats.org/officeDocument/2006/relationships/image" Target="../media/image60.png" /><Relationship Id="rId15" Type="http://schemas.openxmlformats.org/officeDocument/2006/relationships/image" Target="../media/image70.png" /><Relationship Id="rId10" Type="http://schemas.openxmlformats.org/officeDocument/2006/relationships/image" Target="../media/image65.png" /><Relationship Id="rId4" Type="http://schemas.openxmlformats.org/officeDocument/2006/relationships/image" Target="../media/image59.png" /><Relationship Id="rId9" Type="http://schemas.openxmlformats.org/officeDocument/2006/relationships/image" Target="../media/image64.png" /><Relationship Id="rId14" Type="http://schemas.openxmlformats.org/officeDocument/2006/relationships/image" Target="../media/image69.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2.xml" /><Relationship Id="rId6" Type="http://schemas.openxmlformats.org/officeDocument/2006/relationships/image" Target="../media/image8.png" /><Relationship Id="rId11" Type="http://schemas.openxmlformats.org/officeDocument/2006/relationships/image" Target="../media/image13.png" /><Relationship Id="rId5" Type="http://schemas.openxmlformats.org/officeDocument/2006/relationships/image" Target="../media/image7.png" /><Relationship Id="rId10" Type="http://schemas.openxmlformats.org/officeDocument/2006/relationships/image" Target="../media/image12.png" /><Relationship Id="rId4" Type="http://schemas.openxmlformats.org/officeDocument/2006/relationships/image" Target="../media/image6.png" /><Relationship Id="rId9" Type="http://schemas.openxmlformats.org/officeDocument/2006/relationships/image" Target="../media/image11.png" /></Relationships>
</file>

<file path=ppt/slides/_rels/slide7.xml.rels><?xml version="1.0" encoding="UTF-8" standalone="yes"?>
<Relationships xmlns="http://schemas.openxmlformats.org/package/2006/relationships"><Relationship Id="rId8" Type="http://schemas.openxmlformats.org/officeDocument/2006/relationships/image" Target="../media/image19.png" /><Relationship Id="rId3" Type="http://schemas.openxmlformats.org/officeDocument/2006/relationships/image" Target="../media/image15.png" /><Relationship Id="rId7" Type="http://schemas.openxmlformats.org/officeDocument/2006/relationships/image" Target="../media/image18.png" /><Relationship Id="rId2" Type="http://schemas.openxmlformats.org/officeDocument/2006/relationships/image" Target="../media/image14.png" /><Relationship Id="rId1" Type="http://schemas.openxmlformats.org/officeDocument/2006/relationships/slideLayout" Target="../slideLayouts/slideLayout2.xml" /><Relationship Id="rId6" Type="http://schemas.openxmlformats.org/officeDocument/2006/relationships/image" Target="../media/image17.png" /><Relationship Id="rId5" Type="http://schemas.openxmlformats.org/officeDocument/2006/relationships/image" Target="../media/image16.png" /><Relationship Id="rId4" Type="http://schemas.openxmlformats.org/officeDocument/2006/relationships/image" Target="../media/image7.png" /></Relationships>
</file>

<file path=ppt/slides/_rels/slide8.xml.rels><?xml version="1.0" encoding="UTF-8" standalone="yes"?>
<Relationships xmlns="http://schemas.openxmlformats.org/package/2006/relationships"><Relationship Id="rId8" Type="http://schemas.openxmlformats.org/officeDocument/2006/relationships/image" Target="../media/image25.png" /><Relationship Id="rId13" Type="http://schemas.openxmlformats.org/officeDocument/2006/relationships/image" Target="../media/image30.png" /><Relationship Id="rId3" Type="http://schemas.openxmlformats.org/officeDocument/2006/relationships/image" Target="../media/image20.png" /><Relationship Id="rId7" Type="http://schemas.openxmlformats.org/officeDocument/2006/relationships/image" Target="../media/image24.png" /><Relationship Id="rId12" Type="http://schemas.openxmlformats.org/officeDocument/2006/relationships/image" Target="../media/image29.png" /><Relationship Id="rId2" Type="http://schemas.openxmlformats.org/officeDocument/2006/relationships/image" Target="../media/image11.png" /><Relationship Id="rId1" Type="http://schemas.openxmlformats.org/officeDocument/2006/relationships/slideLayout" Target="../slideLayouts/slideLayout2.xml" /><Relationship Id="rId6" Type="http://schemas.openxmlformats.org/officeDocument/2006/relationships/image" Target="../media/image23.png" /><Relationship Id="rId11" Type="http://schemas.openxmlformats.org/officeDocument/2006/relationships/image" Target="../media/image28.png" /><Relationship Id="rId5" Type="http://schemas.openxmlformats.org/officeDocument/2006/relationships/image" Target="../media/image22.png" /><Relationship Id="rId10" Type="http://schemas.openxmlformats.org/officeDocument/2006/relationships/image" Target="../media/image27.png" /><Relationship Id="rId4" Type="http://schemas.openxmlformats.org/officeDocument/2006/relationships/image" Target="../media/image21.png" /><Relationship Id="rId9" Type="http://schemas.openxmlformats.org/officeDocument/2006/relationships/image" Target="../media/image26.png" /><Relationship Id="rId14" Type="http://schemas.openxmlformats.org/officeDocument/2006/relationships/image" Target="../media/image31.png" /></Relationships>
</file>

<file path=ppt/slides/_rels/slide9.xml.rels><?xml version="1.0" encoding="UTF-8" standalone="yes"?>
<Relationships xmlns="http://schemas.openxmlformats.org/package/2006/relationships"><Relationship Id="rId8" Type="http://schemas.openxmlformats.org/officeDocument/2006/relationships/image" Target="../media/image38.png" /><Relationship Id="rId3" Type="http://schemas.openxmlformats.org/officeDocument/2006/relationships/image" Target="../media/image33.png" /><Relationship Id="rId7" Type="http://schemas.openxmlformats.org/officeDocument/2006/relationships/image" Target="../media/image37.png" /><Relationship Id="rId12" Type="http://schemas.openxmlformats.org/officeDocument/2006/relationships/image" Target="../media/image28.png" /><Relationship Id="rId2" Type="http://schemas.openxmlformats.org/officeDocument/2006/relationships/image" Target="../media/image32.png" /><Relationship Id="rId1" Type="http://schemas.openxmlformats.org/officeDocument/2006/relationships/slideLayout" Target="../slideLayouts/slideLayout2.xml" /><Relationship Id="rId6" Type="http://schemas.openxmlformats.org/officeDocument/2006/relationships/image" Target="../media/image36.png" /><Relationship Id="rId11" Type="http://schemas.openxmlformats.org/officeDocument/2006/relationships/image" Target="../media/image41.png" /><Relationship Id="rId5" Type="http://schemas.openxmlformats.org/officeDocument/2006/relationships/image" Target="../media/image35.png" /><Relationship Id="rId10" Type="http://schemas.openxmlformats.org/officeDocument/2006/relationships/image" Target="../media/image40.png" /><Relationship Id="rId4" Type="http://schemas.openxmlformats.org/officeDocument/2006/relationships/image" Target="../media/image34.png" /><Relationship Id="rId9" Type="http://schemas.openxmlformats.org/officeDocument/2006/relationships/image" Target="../media/image3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
          <p:cNvSpPr txBox="1">
            <a:spLocks noGrp="1"/>
          </p:cNvSpPr>
          <p:nvPr>
            <p:ph type="title"/>
          </p:nvPr>
        </p:nvSpPr>
        <p:spPr>
          <a:xfrm>
            <a:off x="581192" y="702156"/>
            <a:ext cx="9726590" cy="1013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Gill Sans"/>
              <a:buNone/>
            </a:pPr>
            <a:r>
              <a:rPr lang="en-US" sz="3400" dirty="0"/>
              <a:t>DEVELOPMENT OF SMART HEALTH CARE SYSTEM</a:t>
            </a:r>
            <a:endParaRPr sz="3400" dirty="0"/>
          </a:p>
        </p:txBody>
      </p:sp>
      <p:sp>
        <p:nvSpPr>
          <p:cNvPr id="177" name="Google Shape;177;p1"/>
          <p:cNvSpPr txBox="1">
            <a:spLocks noGrp="1"/>
          </p:cNvSpPr>
          <p:nvPr>
            <p:ph type="body" idx="1"/>
          </p:nvPr>
        </p:nvSpPr>
        <p:spPr>
          <a:xfrm>
            <a:off x="581192" y="2180496"/>
            <a:ext cx="11029500" cy="3678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576"/>
              <a:buNone/>
            </a:pPr>
            <a:endParaRPr sz="2800" dirty="0"/>
          </a:p>
          <a:p>
            <a:pPr marL="0" lvl="0" indent="0" algn="l" rtl="0">
              <a:spcBef>
                <a:spcPts val="1160"/>
              </a:spcBef>
              <a:spcAft>
                <a:spcPts val="0"/>
              </a:spcAft>
              <a:buSzPts val="2576"/>
              <a:buNone/>
            </a:pPr>
            <a:endParaRPr sz="2800" dirty="0"/>
          </a:p>
        </p:txBody>
      </p:sp>
      <p:pic>
        <p:nvPicPr>
          <p:cNvPr id="178" name="Google Shape;178;p1"/>
          <p:cNvPicPr preferRelativeResize="0"/>
          <p:nvPr/>
        </p:nvPicPr>
        <p:blipFill rotWithShape="1">
          <a:blip r:embed="rId2">
            <a:alphaModFix/>
          </a:blip>
          <a:srcRect/>
          <a:stretch/>
        </p:blipFill>
        <p:spPr>
          <a:xfrm>
            <a:off x="10557165" y="751364"/>
            <a:ext cx="924387" cy="930158"/>
          </a:xfrm>
          <a:prstGeom prst="rect">
            <a:avLst/>
          </a:prstGeom>
          <a:noFill/>
          <a:ln>
            <a:noFill/>
          </a:ln>
        </p:spPr>
      </p:pic>
      <p:sp>
        <p:nvSpPr>
          <p:cNvPr id="179" name="Google Shape;179;p1"/>
          <p:cNvSpPr txBox="1"/>
          <p:nvPr/>
        </p:nvSpPr>
        <p:spPr>
          <a:xfrm>
            <a:off x="581192" y="2328482"/>
            <a:ext cx="11119800" cy="3908722"/>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en-US" sz="2000" b="0" i="0" u="none" strike="noStrike" cap="none" dirty="0">
                <a:solidFill>
                  <a:schemeClr val="dk1"/>
                </a:solidFill>
                <a:latin typeface="Gill Sans"/>
                <a:ea typeface="Gill Sans"/>
                <a:cs typeface="Gill Sans"/>
                <a:sym typeface="Gill Sans"/>
              </a:rPr>
              <a:t>Md. </a:t>
            </a:r>
            <a:r>
              <a:rPr lang="en-US" sz="2000" b="0" i="0" u="none" strike="noStrike" cap="none" dirty="0" err="1">
                <a:solidFill>
                  <a:schemeClr val="dk1"/>
                </a:solidFill>
                <a:latin typeface="Gill Sans"/>
                <a:ea typeface="Gill Sans"/>
                <a:cs typeface="Gill Sans"/>
                <a:sym typeface="Gill Sans"/>
              </a:rPr>
              <a:t>Mobinul</a:t>
            </a:r>
            <a:r>
              <a:rPr lang="en-US" sz="2000" b="0" i="0" u="none" strike="noStrike" cap="none" dirty="0">
                <a:solidFill>
                  <a:schemeClr val="dk1"/>
                </a:solidFill>
                <a:latin typeface="Gill Sans"/>
                <a:ea typeface="Gill Sans"/>
                <a:cs typeface="Gill Sans"/>
                <a:sym typeface="Gill Sans"/>
              </a:rPr>
              <a:t> Islam</a:t>
            </a:r>
            <a:endParaRPr dirty="0"/>
          </a:p>
          <a:p>
            <a:pPr marL="0" marR="0" lvl="0" indent="0" algn="r" rtl="0">
              <a:lnSpc>
                <a:spcPct val="150000"/>
              </a:lnSpc>
              <a:spcBef>
                <a:spcPts val="0"/>
              </a:spcBef>
              <a:spcAft>
                <a:spcPts val="0"/>
              </a:spcAft>
              <a:buNone/>
            </a:pPr>
            <a:r>
              <a:rPr lang="en-US" sz="2000" b="0" i="0" u="none" strike="noStrike" cap="none" dirty="0">
                <a:solidFill>
                  <a:schemeClr val="dk1"/>
                </a:solidFill>
                <a:latin typeface="Gill Sans"/>
                <a:ea typeface="Gill Sans"/>
                <a:cs typeface="Gill Sans"/>
                <a:sym typeface="Gill Sans"/>
              </a:rPr>
              <a:t>Md. </a:t>
            </a:r>
            <a:r>
              <a:rPr lang="en-US" sz="2000" b="0" i="0" u="none" strike="noStrike" cap="none" dirty="0" err="1">
                <a:solidFill>
                  <a:schemeClr val="dk1"/>
                </a:solidFill>
                <a:latin typeface="Gill Sans"/>
                <a:ea typeface="Gill Sans"/>
                <a:cs typeface="Gill Sans"/>
                <a:sym typeface="Gill Sans"/>
              </a:rPr>
              <a:t>Nimuzzaman</a:t>
            </a:r>
            <a:endParaRPr dirty="0"/>
          </a:p>
          <a:p>
            <a:pPr marL="0" marR="0" lvl="0" indent="0" algn="r" rtl="0">
              <a:lnSpc>
                <a:spcPct val="150000"/>
              </a:lnSpc>
              <a:spcBef>
                <a:spcPts val="0"/>
              </a:spcBef>
              <a:spcAft>
                <a:spcPts val="0"/>
              </a:spcAft>
              <a:buNone/>
            </a:pPr>
            <a:r>
              <a:rPr lang="en-US" sz="2000" b="0" i="0" u="none" strike="noStrike" cap="none" dirty="0">
                <a:solidFill>
                  <a:schemeClr val="dk1"/>
                </a:solidFill>
                <a:latin typeface="Gill Sans"/>
                <a:ea typeface="Gill Sans"/>
                <a:cs typeface="Gill Sans"/>
                <a:sym typeface="Gill Sans"/>
              </a:rPr>
              <a:t>Asif Bin Nur</a:t>
            </a:r>
            <a:endParaRPr sz="2000" b="0" i="0" u="none" strike="noStrike" cap="none" dirty="0">
              <a:solidFill>
                <a:schemeClr val="dk1"/>
              </a:solidFill>
              <a:latin typeface="Gill Sans"/>
              <a:ea typeface="Gill Sans"/>
              <a:cs typeface="Gill Sans"/>
              <a:sym typeface="Gill Sans"/>
            </a:endParaRPr>
          </a:p>
          <a:p>
            <a:pPr marL="0" marR="0" lvl="0" indent="0" algn="r" rtl="0">
              <a:lnSpc>
                <a:spcPct val="150000"/>
              </a:lnSpc>
              <a:spcBef>
                <a:spcPts val="0"/>
              </a:spcBef>
              <a:spcAft>
                <a:spcPts val="0"/>
              </a:spcAft>
              <a:buNone/>
            </a:pPr>
            <a:r>
              <a:rPr lang="en-US" sz="2000" b="0" i="0" u="none" strike="noStrike" cap="none" dirty="0">
                <a:solidFill>
                  <a:schemeClr val="dk1"/>
                </a:solidFill>
                <a:latin typeface="Gill Sans"/>
                <a:ea typeface="Gill Sans"/>
                <a:cs typeface="Gill Sans"/>
                <a:sym typeface="Gill Sans"/>
              </a:rPr>
              <a:t>Dr. Md.  Ashraful Islam</a:t>
            </a:r>
            <a:endParaRPr dirty="0"/>
          </a:p>
          <a:p>
            <a:pPr marL="0" marR="0" lvl="0" indent="0" algn="r" rtl="0">
              <a:lnSpc>
                <a:spcPct val="150000"/>
              </a:lnSpc>
              <a:spcBef>
                <a:spcPts val="0"/>
              </a:spcBef>
              <a:spcAft>
                <a:spcPts val="0"/>
              </a:spcAft>
              <a:buNone/>
            </a:pPr>
            <a:r>
              <a:rPr lang="en-US" sz="2000" b="0" i="0" u="none" strike="noStrike" cap="none" dirty="0">
                <a:solidFill>
                  <a:schemeClr val="dk1"/>
                </a:solidFill>
                <a:latin typeface="Gill Sans"/>
                <a:ea typeface="Gill Sans"/>
                <a:cs typeface="Gill Sans"/>
                <a:sym typeface="Gill Sans"/>
              </a:rPr>
              <a:t>Dr. Md. </a:t>
            </a:r>
            <a:r>
              <a:rPr lang="en-US" sz="2000" b="0" i="0" u="none" strike="noStrike" cap="none" dirty="0" err="1">
                <a:solidFill>
                  <a:schemeClr val="dk1"/>
                </a:solidFill>
                <a:latin typeface="Gill Sans"/>
                <a:ea typeface="Gill Sans"/>
                <a:cs typeface="Gill Sans"/>
                <a:sym typeface="Gill Sans"/>
              </a:rPr>
              <a:t>Matiqul</a:t>
            </a:r>
            <a:r>
              <a:rPr lang="en-US" sz="2000" b="0" i="0" u="none" strike="noStrike" cap="none" dirty="0">
                <a:solidFill>
                  <a:schemeClr val="dk1"/>
                </a:solidFill>
                <a:latin typeface="Gill Sans"/>
                <a:ea typeface="Gill Sans"/>
                <a:cs typeface="Gill Sans"/>
                <a:sym typeface="Gill Sans"/>
              </a:rPr>
              <a:t> Islam</a:t>
            </a:r>
            <a:endParaRPr dirty="0"/>
          </a:p>
          <a:p>
            <a:pPr marL="0" marR="0" lvl="0" indent="0" algn="r" rtl="0">
              <a:lnSpc>
                <a:spcPct val="200000"/>
              </a:lnSpc>
              <a:spcBef>
                <a:spcPts val="0"/>
              </a:spcBef>
              <a:spcAft>
                <a:spcPts val="0"/>
              </a:spcAft>
              <a:buNone/>
            </a:pPr>
            <a:r>
              <a:rPr lang="en-US" sz="2000" b="1" i="0" u="none" strike="noStrike" cap="none" dirty="0">
                <a:solidFill>
                  <a:schemeClr val="dk1"/>
                </a:solidFill>
                <a:latin typeface="Gill Sans"/>
                <a:ea typeface="Gill Sans"/>
                <a:cs typeface="Gill Sans"/>
                <a:sym typeface="Gill Sans"/>
              </a:rPr>
              <a:t>Dept. of ICE, University of Rajshahi</a:t>
            </a:r>
            <a:endParaRPr sz="2000" b="1"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sz="2000"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sz="2000" dirty="0">
              <a:solidFill>
                <a:schemeClr val="dk1"/>
              </a:solidFill>
              <a:latin typeface="Gill Sans"/>
              <a:ea typeface="Gill Sans"/>
              <a:cs typeface="Gill Sans"/>
              <a:sym typeface="Gill Sans"/>
            </a:endParaRPr>
          </a:p>
          <a:p>
            <a:pPr marL="0" marR="0" lvl="0" indent="0" algn="r" rtl="0">
              <a:spcBef>
                <a:spcPts val="0"/>
              </a:spcBef>
              <a:spcAft>
                <a:spcPts val="0"/>
              </a:spcAft>
              <a:buNone/>
            </a:pPr>
            <a:r>
              <a:rPr lang="en-US" sz="1800" dirty="0">
                <a:solidFill>
                  <a:schemeClr val="dk1"/>
                </a:solidFill>
                <a:latin typeface="Gill Sans"/>
                <a:ea typeface="Gill Sans"/>
                <a:cs typeface="Gill Sans"/>
                <a:sym typeface="Gill Sans"/>
              </a:rPr>
              <a:t>National Conference on Physics-2023/ EICT-02 (Jahangirnagar University, Bangladesh / March. 10,2023)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581192" y="870439"/>
            <a:ext cx="11029500" cy="581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ADMINISTRATOR</a:t>
            </a:r>
            <a:endParaRPr/>
          </a:p>
        </p:txBody>
      </p:sp>
      <p:sp>
        <p:nvSpPr>
          <p:cNvPr id="133" name="Google Shape;133;p5"/>
          <p:cNvSpPr txBox="1"/>
          <p:nvPr/>
        </p:nvSpPr>
        <p:spPr>
          <a:xfrm>
            <a:off x="665237" y="1989094"/>
            <a:ext cx="10752023" cy="36929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Overview of the features available to administrators through the Medical Ecosystem application   :</a:t>
            </a:r>
            <a:endParaRPr sz="1800" dirty="0">
              <a:solidFill>
                <a:schemeClr val="dk1"/>
              </a:solidFill>
              <a:latin typeface="Gill Sans"/>
              <a:ea typeface="Gill Sans"/>
              <a:cs typeface="Gill Sans"/>
              <a:sym typeface="Gill Sans"/>
            </a:endParaRPr>
          </a:p>
        </p:txBody>
      </p:sp>
      <p:sp>
        <p:nvSpPr>
          <p:cNvPr id="134" name="Google Shape;134;p5"/>
          <p:cNvSpPr txBox="1"/>
          <p:nvPr/>
        </p:nvSpPr>
        <p:spPr>
          <a:xfrm>
            <a:off x="847847" y="3440275"/>
            <a:ext cx="45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35" name="Google Shape;135;p5"/>
          <p:cNvSpPr txBox="1"/>
          <p:nvPr/>
        </p:nvSpPr>
        <p:spPr>
          <a:xfrm>
            <a:off x="888248" y="2710694"/>
            <a:ext cx="4223247" cy="369291"/>
          </a:xfrm>
          <a:prstGeom prst="rect">
            <a:avLst/>
          </a:prstGeom>
          <a:noFill/>
          <a:ln>
            <a:noFill/>
          </a:ln>
        </p:spPr>
        <p:txBody>
          <a:bodyPr spcFirstLastPara="1" wrap="square" lIns="91425" tIns="45700" rIns="91425" bIns="45700" anchor="ctr"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Billing and Payment Management</a:t>
            </a:r>
            <a:endParaRPr sz="1800" dirty="0">
              <a:solidFill>
                <a:schemeClr val="dk1"/>
              </a:solidFill>
              <a:latin typeface="Gill Sans"/>
              <a:ea typeface="Gill Sans"/>
              <a:cs typeface="Gill Sans"/>
              <a:sym typeface="Gill Sans"/>
            </a:endParaRPr>
          </a:p>
        </p:txBody>
      </p:sp>
      <p:sp>
        <p:nvSpPr>
          <p:cNvPr id="136" name="Google Shape;136;p5"/>
          <p:cNvSpPr txBox="1"/>
          <p:nvPr/>
        </p:nvSpPr>
        <p:spPr>
          <a:xfrm>
            <a:off x="888248" y="3138426"/>
            <a:ext cx="4140951" cy="369300"/>
          </a:xfrm>
          <a:prstGeom prst="rect">
            <a:avLst/>
          </a:prstGeom>
          <a:noFill/>
          <a:ln>
            <a:noFill/>
          </a:ln>
        </p:spPr>
        <p:txBody>
          <a:bodyPr spcFirstLastPara="1" wrap="square" lIns="91425" tIns="45700" rIns="91425" bIns="45700" anchor="ctr"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Analytics and Reporting using </a:t>
            </a:r>
            <a:r>
              <a:rPr lang="en-US" sz="1800" dirty="0" err="1">
                <a:solidFill>
                  <a:schemeClr val="dk1"/>
                </a:solidFill>
                <a:latin typeface="Gill Sans"/>
                <a:ea typeface="Gill Sans"/>
                <a:cs typeface="Gill Sans"/>
                <a:sym typeface="Gill Sans"/>
              </a:rPr>
              <a:t>KPI</a:t>
            </a:r>
            <a:endParaRPr sz="1800" dirty="0">
              <a:solidFill>
                <a:schemeClr val="dk1"/>
              </a:solidFill>
              <a:latin typeface="Gill Sans"/>
              <a:ea typeface="Gill Sans"/>
              <a:cs typeface="Gill Sans"/>
              <a:sym typeface="Gill Sans"/>
            </a:endParaRPr>
          </a:p>
        </p:txBody>
      </p:sp>
      <p:sp>
        <p:nvSpPr>
          <p:cNvPr id="137" name="Google Shape;137;p5"/>
          <p:cNvSpPr txBox="1"/>
          <p:nvPr/>
        </p:nvSpPr>
        <p:spPr>
          <a:xfrm>
            <a:off x="888248" y="3624925"/>
            <a:ext cx="4986117" cy="369300"/>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Scheduling and Appointment Management</a:t>
            </a:r>
            <a:endParaRPr sz="1800" dirty="0">
              <a:solidFill>
                <a:schemeClr val="dk1"/>
              </a:solidFill>
              <a:latin typeface="Gill Sans"/>
              <a:ea typeface="Gill Sans"/>
              <a:cs typeface="Gill Sans"/>
              <a:sym typeface="Gill Sans"/>
            </a:endParaRPr>
          </a:p>
        </p:txBody>
      </p:sp>
      <p:sp>
        <p:nvSpPr>
          <p:cNvPr id="138" name="Google Shape;138;p5"/>
          <p:cNvSpPr txBox="1"/>
          <p:nvPr/>
        </p:nvSpPr>
        <p:spPr>
          <a:xfrm>
            <a:off x="888249" y="4189886"/>
            <a:ext cx="3798600" cy="369300"/>
          </a:xfrm>
          <a:prstGeom prst="rect">
            <a:avLst/>
          </a:prstGeom>
          <a:noFill/>
          <a:ln>
            <a:noFill/>
          </a:ln>
        </p:spPr>
        <p:txBody>
          <a:bodyPr spcFirstLastPara="1" wrap="square" lIns="91425" tIns="45700" rIns="91425" bIns="45700" anchor="ctr"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Patient Experience Management</a:t>
            </a:r>
            <a:endParaRPr sz="1800" dirty="0">
              <a:solidFill>
                <a:schemeClr val="dk1"/>
              </a:solidFill>
              <a:latin typeface="Gill Sans"/>
              <a:ea typeface="Gill Sans"/>
              <a:cs typeface="Gill Sans"/>
              <a:sym typeface="Gill Sans"/>
            </a:endParaRPr>
          </a:p>
        </p:txBody>
      </p:sp>
      <p:sp>
        <p:nvSpPr>
          <p:cNvPr id="139" name="Google Shape;139;p5"/>
          <p:cNvSpPr txBox="1"/>
          <p:nvPr/>
        </p:nvSpPr>
        <p:spPr>
          <a:xfrm>
            <a:off x="888248" y="4752252"/>
            <a:ext cx="3821400" cy="369300"/>
          </a:xfrm>
          <a:prstGeom prst="rect">
            <a:avLst/>
          </a:prstGeom>
          <a:noFill/>
          <a:ln>
            <a:noFill/>
          </a:ln>
        </p:spPr>
        <p:txBody>
          <a:bodyPr spcFirstLastPara="1" wrap="square" lIns="91425" tIns="45700" rIns="91425" bIns="45700" anchor="ctr"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Staff Management</a:t>
            </a:r>
            <a:endParaRPr sz="1800" dirty="0">
              <a:solidFill>
                <a:schemeClr val="dk1"/>
              </a:solidFill>
              <a:latin typeface="Gill Sans"/>
              <a:ea typeface="Gill Sans"/>
              <a:cs typeface="Gill Sans"/>
              <a:sym typeface="Gill Sans"/>
            </a:endParaRPr>
          </a:p>
        </p:txBody>
      </p:sp>
      <p:sp>
        <p:nvSpPr>
          <p:cNvPr id="140" name="Google Shape;140;p5"/>
          <p:cNvSpPr txBox="1"/>
          <p:nvPr/>
        </p:nvSpPr>
        <p:spPr>
          <a:xfrm>
            <a:off x="888248" y="5314618"/>
            <a:ext cx="3798600" cy="369300"/>
          </a:xfrm>
          <a:prstGeom prst="rect">
            <a:avLst/>
          </a:prstGeom>
          <a:noFill/>
          <a:ln>
            <a:noFill/>
          </a:ln>
        </p:spPr>
        <p:txBody>
          <a:bodyPr spcFirstLastPara="1" wrap="square" lIns="91425" tIns="45700" rIns="91425" bIns="45700" anchor="ctr"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Workflow Automation</a:t>
            </a:r>
            <a:endParaRPr sz="1800" dirty="0">
              <a:solidFill>
                <a:schemeClr val="dk1"/>
              </a:solidFill>
              <a:latin typeface="Gill Sans"/>
              <a:ea typeface="Gill Sans"/>
              <a:cs typeface="Gill Sans"/>
              <a:sym typeface="Gill Sans"/>
            </a:endParaRPr>
          </a:p>
        </p:txBody>
      </p:sp>
      <p:sp>
        <p:nvSpPr>
          <p:cNvPr id="141" name="Google Shape;141;p5"/>
          <p:cNvSpPr txBox="1"/>
          <p:nvPr/>
        </p:nvSpPr>
        <p:spPr>
          <a:xfrm>
            <a:off x="899648" y="5876984"/>
            <a:ext cx="3798600" cy="369300"/>
          </a:xfrm>
          <a:prstGeom prst="rect">
            <a:avLst/>
          </a:prstGeom>
          <a:noFill/>
          <a:ln>
            <a:noFill/>
          </a:ln>
        </p:spPr>
        <p:txBody>
          <a:bodyPr spcFirstLastPara="1" wrap="square" lIns="91425" tIns="45700" rIns="91425" bIns="45700" anchor="ctr"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Resource Management</a:t>
            </a:r>
            <a:endParaRPr sz="1800" dirty="0">
              <a:solidFill>
                <a:schemeClr val="dk1"/>
              </a:solidFill>
              <a:latin typeface="Gill Sans"/>
              <a:ea typeface="Gill Sans"/>
              <a:cs typeface="Gill Sans"/>
              <a:sym typeface="Gill Sans"/>
            </a:endParaRPr>
          </a:p>
        </p:txBody>
      </p:sp>
      <p:pic>
        <p:nvPicPr>
          <p:cNvPr id="142" name="Google Shape;142;p5"/>
          <p:cNvPicPr preferRelativeResize="0"/>
          <p:nvPr/>
        </p:nvPicPr>
        <p:blipFill rotWithShape="1">
          <a:blip r:embed="rId2">
            <a:alphaModFix/>
          </a:blip>
          <a:srcRect/>
          <a:stretch/>
        </p:blipFill>
        <p:spPr>
          <a:xfrm>
            <a:off x="9913224" y="4762557"/>
            <a:ext cx="536449" cy="182880"/>
          </a:xfrm>
          <a:prstGeom prst="rect">
            <a:avLst/>
          </a:prstGeom>
          <a:noFill/>
          <a:ln>
            <a:noFill/>
          </a:ln>
        </p:spPr>
      </p:pic>
      <p:pic>
        <p:nvPicPr>
          <p:cNvPr id="143" name="Google Shape;143;p5"/>
          <p:cNvPicPr preferRelativeResize="0"/>
          <p:nvPr/>
        </p:nvPicPr>
        <p:blipFill rotWithShape="1">
          <a:blip r:embed="rId3">
            <a:alphaModFix/>
          </a:blip>
          <a:srcRect/>
          <a:stretch/>
        </p:blipFill>
        <p:spPr>
          <a:xfrm>
            <a:off x="9070141" y="4374536"/>
            <a:ext cx="731520" cy="731520"/>
          </a:xfrm>
          <a:prstGeom prst="rect">
            <a:avLst/>
          </a:prstGeom>
          <a:noFill/>
          <a:ln>
            <a:noFill/>
          </a:ln>
        </p:spPr>
      </p:pic>
      <p:pic>
        <p:nvPicPr>
          <p:cNvPr id="144" name="Google Shape;144;p5"/>
          <p:cNvPicPr preferRelativeResize="0"/>
          <p:nvPr/>
        </p:nvPicPr>
        <p:blipFill rotWithShape="1">
          <a:blip r:embed="rId4">
            <a:alphaModFix/>
          </a:blip>
          <a:srcRect/>
          <a:stretch/>
        </p:blipFill>
        <p:spPr>
          <a:xfrm>
            <a:off x="7592311" y="4489777"/>
            <a:ext cx="731520" cy="731520"/>
          </a:xfrm>
          <a:prstGeom prst="rect">
            <a:avLst/>
          </a:prstGeom>
          <a:noFill/>
          <a:ln>
            <a:noFill/>
          </a:ln>
        </p:spPr>
      </p:pic>
      <p:pic>
        <p:nvPicPr>
          <p:cNvPr id="145" name="Google Shape;145;p5"/>
          <p:cNvPicPr preferRelativeResize="0"/>
          <p:nvPr/>
        </p:nvPicPr>
        <p:blipFill rotWithShape="1">
          <a:blip r:embed="rId5">
            <a:alphaModFix/>
          </a:blip>
          <a:srcRect/>
          <a:stretch/>
        </p:blipFill>
        <p:spPr>
          <a:xfrm>
            <a:off x="10528852" y="3416757"/>
            <a:ext cx="731520" cy="731520"/>
          </a:xfrm>
          <a:prstGeom prst="rect">
            <a:avLst/>
          </a:prstGeom>
          <a:noFill/>
          <a:ln>
            <a:noFill/>
          </a:ln>
        </p:spPr>
      </p:pic>
      <p:pic>
        <p:nvPicPr>
          <p:cNvPr id="146" name="Google Shape;146;p5"/>
          <p:cNvPicPr preferRelativeResize="0"/>
          <p:nvPr/>
        </p:nvPicPr>
        <p:blipFill rotWithShape="1">
          <a:blip r:embed="rId6">
            <a:alphaModFix/>
          </a:blip>
          <a:srcRect/>
          <a:stretch/>
        </p:blipFill>
        <p:spPr>
          <a:xfrm>
            <a:off x="8522314" y="5824272"/>
            <a:ext cx="731520" cy="731520"/>
          </a:xfrm>
          <a:prstGeom prst="rect">
            <a:avLst/>
          </a:prstGeom>
          <a:noFill/>
          <a:ln>
            <a:noFill/>
          </a:ln>
        </p:spPr>
      </p:pic>
      <p:pic>
        <p:nvPicPr>
          <p:cNvPr id="147" name="Google Shape;147;p5"/>
          <p:cNvPicPr preferRelativeResize="0"/>
          <p:nvPr/>
        </p:nvPicPr>
        <p:blipFill rotWithShape="1">
          <a:blip r:embed="rId7">
            <a:alphaModFix/>
          </a:blip>
          <a:srcRect/>
          <a:stretch/>
        </p:blipFill>
        <p:spPr>
          <a:xfrm>
            <a:off x="9798077" y="5742596"/>
            <a:ext cx="731520" cy="731520"/>
          </a:xfrm>
          <a:prstGeom prst="rect">
            <a:avLst/>
          </a:prstGeom>
          <a:noFill/>
          <a:ln>
            <a:noFill/>
          </a:ln>
        </p:spPr>
      </p:pic>
      <p:pic>
        <p:nvPicPr>
          <p:cNvPr id="148" name="Google Shape;148;p5"/>
          <p:cNvPicPr preferRelativeResize="0"/>
          <p:nvPr/>
        </p:nvPicPr>
        <p:blipFill rotWithShape="1">
          <a:blip r:embed="rId8">
            <a:alphaModFix/>
          </a:blip>
          <a:srcRect/>
          <a:stretch/>
        </p:blipFill>
        <p:spPr>
          <a:xfrm>
            <a:off x="7721341" y="3263346"/>
            <a:ext cx="731520" cy="731520"/>
          </a:xfrm>
          <a:prstGeom prst="rect">
            <a:avLst/>
          </a:prstGeom>
          <a:noFill/>
          <a:ln>
            <a:noFill/>
          </a:ln>
        </p:spPr>
      </p:pic>
      <p:pic>
        <p:nvPicPr>
          <p:cNvPr id="149" name="Google Shape;149;p5"/>
          <p:cNvPicPr preferRelativeResize="0"/>
          <p:nvPr/>
        </p:nvPicPr>
        <p:blipFill rotWithShape="1">
          <a:blip r:embed="rId9">
            <a:alphaModFix/>
          </a:blip>
          <a:srcRect/>
          <a:stretch/>
        </p:blipFill>
        <p:spPr>
          <a:xfrm>
            <a:off x="9066557" y="2897586"/>
            <a:ext cx="731520" cy="731520"/>
          </a:xfrm>
          <a:prstGeom prst="rect">
            <a:avLst/>
          </a:prstGeom>
          <a:noFill/>
          <a:ln>
            <a:noFill/>
          </a:ln>
        </p:spPr>
      </p:pic>
      <p:pic>
        <p:nvPicPr>
          <p:cNvPr id="150" name="Google Shape;150;p5"/>
          <p:cNvPicPr preferRelativeResize="0"/>
          <p:nvPr/>
        </p:nvPicPr>
        <p:blipFill rotWithShape="1">
          <a:blip r:embed="rId10">
            <a:alphaModFix/>
          </a:blip>
          <a:srcRect/>
          <a:stretch/>
        </p:blipFill>
        <p:spPr>
          <a:xfrm>
            <a:off x="10612633" y="4655175"/>
            <a:ext cx="731520" cy="731520"/>
          </a:xfrm>
          <a:prstGeom prst="rect">
            <a:avLst/>
          </a:prstGeom>
          <a:noFill/>
          <a:ln>
            <a:noFill/>
          </a:ln>
        </p:spPr>
      </p:pic>
      <p:pic>
        <p:nvPicPr>
          <p:cNvPr id="151" name="Google Shape;151;p5"/>
          <p:cNvPicPr preferRelativeResize="0"/>
          <p:nvPr/>
        </p:nvPicPr>
        <p:blipFill rotWithShape="1">
          <a:blip r:embed="rId11">
            <a:alphaModFix/>
          </a:blip>
          <a:srcRect/>
          <a:stretch/>
        </p:blipFill>
        <p:spPr>
          <a:xfrm>
            <a:off x="9000932" y="5156242"/>
            <a:ext cx="186089" cy="365760"/>
          </a:xfrm>
          <a:prstGeom prst="rect">
            <a:avLst/>
          </a:prstGeom>
          <a:noFill/>
          <a:ln>
            <a:noFill/>
          </a:ln>
        </p:spPr>
      </p:pic>
      <p:pic>
        <p:nvPicPr>
          <p:cNvPr id="152" name="Google Shape;152;p5"/>
          <p:cNvPicPr preferRelativeResize="0"/>
          <p:nvPr/>
        </p:nvPicPr>
        <p:blipFill rotWithShape="1">
          <a:blip r:embed="rId12">
            <a:alphaModFix/>
          </a:blip>
          <a:srcRect/>
          <a:stretch/>
        </p:blipFill>
        <p:spPr>
          <a:xfrm>
            <a:off x="9798077" y="5181500"/>
            <a:ext cx="230294" cy="365760"/>
          </a:xfrm>
          <a:prstGeom prst="rect">
            <a:avLst/>
          </a:prstGeom>
          <a:noFill/>
          <a:ln>
            <a:noFill/>
          </a:ln>
        </p:spPr>
      </p:pic>
      <p:pic>
        <p:nvPicPr>
          <p:cNvPr id="153" name="Google Shape;153;p5"/>
          <p:cNvPicPr preferRelativeResize="0"/>
          <p:nvPr/>
        </p:nvPicPr>
        <p:blipFill rotWithShape="1">
          <a:blip r:embed="rId13">
            <a:alphaModFix/>
          </a:blip>
          <a:srcRect/>
          <a:stretch/>
        </p:blipFill>
        <p:spPr>
          <a:xfrm>
            <a:off x="9819044" y="3890914"/>
            <a:ext cx="446351" cy="365760"/>
          </a:xfrm>
          <a:prstGeom prst="rect">
            <a:avLst/>
          </a:prstGeom>
          <a:noFill/>
          <a:ln>
            <a:noFill/>
          </a:ln>
        </p:spPr>
      </p:pic>
      <p:pic>
        <p:nvPicPr>
          <p:cNvPr id="154" name="Google Shape;154;p5"/>
          <p:cNvPicPr preferRelativeResize="0"/>
          <p:nvPr/>
        </p:nvPicPr>
        <p:blipFill rotWithShape="1">
          <a:blip r:embed="rId14">
            <a:alphaModFix/>
          </a:blip>
          <a:srcRect/>
          <a:stretch/>
        </p:blipFill>
        <p:spPr>
          <a:xfrm>
            <a:off x="8531424" y="3940680"/>
            <a:ext cx="460354" cy="365760"/>
          </a:xfrm>
          <a:prstGeom prst="rect">
            <a:avLst/>
          </a:prstGeom>
          <a:noFill/>
          <a:ln>
            <a:noFill/>
          </a:ln>
        </p:spPr>
      </p:pic>
      <p:pic>
        <p:nvPicPr>
          <p:cNvPr id="155" name="Google Shape;155;p5"/>
          <p:cNvPicPr preferRelativeResize="0"/>
          <p:nvPr/>
        </p:nvPicPr>
        <p:blipFill rotWithShape="1">
          <a:blip r:embed="rId15">
            <a:alphaModFix/>
          </a:blip>
          <a:srcRect/>
          <a:stretch/>
        </p:blipFill>
        <p:spPr>
          <a:xfrm>
            <a:off x="9363548" y="3712080"/>
            <a:ext cx="114300" cy="457200"/>
          </a:xfrm>
          <a:prstGeom prst="rect">
            <a:avLst/>
          </a:prstGeom>
          <a:noFill/>
          <a:ln>
            <a:noFill/>
          </a:ln>
        </p:spPr>
      </p:pic>
      <p:pic>
        <p:nvPicPr>
          <p:cNvPr id="156" name="Google Shape;156;p5"/>
          <p:cNvPicPr preferRelativeResize="0"/>
          <p:nvPr/>
        </p:nvPicPr>
        <p:blipFill rotWithShape="1">
          <a:blip r:embed="rId16">
            <a:alphaModFix/>
          </a:blip>
          <a:srcRect/>
          <a:stretch/>
        </p:blipFill>
        <p:spPr>
          <a:xfrm>
            <a:off x="8410563" y="4726689"/>
            <a:ext cx="536449" cy="1828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anim calcmode="lin" valueType="num">
                                      <p:cBhvr>
                                        <p:cTn id="8" dur="1000" fill="hold"/>
                                        <p:tgtEl>
                                          <p:spTgt spid="135"/>
                                        </p:tgtEl>
                                        <p:attrNameLst>
                                          <p:attrName>ppt_x</p:attrName>
                                        </p:attrNameLst>
                                      </p:cBhvr>
                                      <p:tavLst>
                                        <p:tav tm="0">
                                          <p:val>
                                            <p:strVal val="#ppt_x"/>
                                          </p:val>
                                        </p:tav>
                                        <p:tav tm="100000">
                                          <p:val>
                                            <p:strVal val="#ppt_x"/>
                                          </p:val>
                                        </p:tav>
                                      </p:tavLst>
                                    </p:anim>
                                    <p:anim calcmode="lin" valueType="num">
                                      <p:cBhvr>
                                        <p:cTn id="9" dur="1000" fill="hold"/>
                                        <p:tgtEl>
                                          <p:spTgt spid="13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1000"/>
                                        <p:tgtEl>
                                          <p:spTgt spid="154"/>
                                        </p:tgtEl>
                                      </p:cBhvr>
                                    </p:animEffect>
                                    <p:anim calcmode="lin" valueType="num">
                                      <p:cBhvr>
                                        <p:cTn id="13" dur="1000" fill="hold"/>
                                        <p:tgtEl>
                                          <p:spTgt spid="154"/>
                                        </p:tgtEl>
                                        <p:attrNameLst>
                                          <p:attrName>ppt_x</p:attrName>
                                        </p:attrNameLst>
                                      </p:cBhvr>
                                      <p:tavLst>
                                        <p:tav tm="0">
                                          <p:val>
                                            <p:strVal val="#ppt_x"/>
                                          </p:val>
                                        </p:tav>
                                        <p:tav tm="100000">
                                          <p:val>
                                            <p:strVal val="#ppt_x"/>
                                          </p:val>
                                        </p:tav>
                                      </p:tavLst>
                                    </p:anim>
                                    <p:anim calcmode="lin" valueType="num">
                                      <p:cBhvr>
                                        <p:cTn id="14" dur="1000" fill="hold"/>
                                        <p:tgtEl>
                                          <p:spTgt spid="15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1000"/>
                                        <p:tgtEl>
                                          <p:spTgt spid="148"/>
                                        </p:tgtEl>
                                      </p:cBhvr>
                                    </p:animEffect>
                                    <p:anim calcmode="lin" valueType="num">
                                      <p:cBhvr>
                                        <p:cTn id="18" dur="1000" fill="hold"/>
                                        <p:tgtEl>
                                          <p:spTgt spid="148"/>
                                        </p:tgtEl>
                                        <p:attrNameLst>
                                          <p:attrName>ppt_x</p:attrName>
                                        </p:attrNameLst>
                                      </p:cBhvr>
                                      <p:tavLst>
                                        <p:tav tm="0">
                                          <p:val>
                                            <p:strVal val="#ppt_x"/>
                                          </p:val>
                                        </p:tav>
                                        <p:tav tm="100000">
                                          <p:val>
                                            <p:strVal val="#ppt_x"/>
                                          </p:val>
                                        </p:tav>
                                      </p:tavLst>
                                    </p:anim>
                                    <p:anim calcmode="lin" valueType="num">
                                      <p:cBhvr>
                                        <p:cTn id="19"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fade">
                                      <p:cBhvr>
                                        <p:cTn id="24" dur="1000"/>
                                        <p:tgtEl>
                                          <p:spTgt spid="136"/>
                                        </p:tgtEl>
                                      </p:cBhvr>
                                    </p:animEffect>
                                    <p:anim calcmode="lin" valueType="num">
                                      <p:cBhvr>
                                        <p:cTn id="25" dur="1000" fill="hold"/>
                                        <p:tgtEl>
                                          <p:spTgt spid="136"/>
                                        </p:tgtEl>
                                        <p:attrNameLst>
                                          <p:attrName>ppt_x</p:attrName>
                                        </p:attrNameLst>
                                      </p:cBhvr>
                                      <p:tavLst>
                                        <p:tav tm="0">
                                          <p:val>
                                            <p:strVal val="#ppt_x"/>
                                          </p:val>
                                        </p:tav>
                                        <p:tav tm="100000">
                                          <p:val>
                                            <p:strVal val="#ppt_x"/>
                                          </p:val>
                                        </p:tav>
                                      </p:tavLst>
                                    </p:anim>
                                    <p:anim calcmode="lin" valueType="num">
                                      <p:cBhvr>
                                        <p:cTn id="26" dur="1000" fill="hold"/>
                                        <p:tgtEl>
                                          <p:spTgt spid="13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animEffect transition="in" filter="fade">
                                      <p:cBhvr>
                                        <p:cTn id="29" dur="1000"/>
                                        <p:tgtEl>
                                          <p:spTgt spid="156"/>
                                        </p:tgtEl>
                                      </p:cBhvr>
                                    </p:animEffect>
                                    <p:anim calcmode="lin" valueType="num">
                                      <p:cBhvr>
                                        <p:cTn id="30" dur="1000" fill="hold"/>
                                        <p:tgtEl>
                                          <p:spTgt spid="156"/>
                                        </p:tgtEl>
                                        <p:attrNameLst>
                                          <p:attrName>ppt_x</p:attrName>
                                        </p:attrNameLst>
                                      </p:cBhvr>
                                      <p:tavLst>
                                        <p:tav tm="0">
                                          <p:val>
                                            <p:strVal val="#ppt_x"/>
                                          </p:val>
                                        </p:tav>
                                        <p:tav tm="100000">
                                          <p:val>
                                            <p:strVal val="#ppt_x"/>
                                          </p:val>
                                        </p:tav>
                                      </p:tavLst>
                                    </p:anim>
                                    <p:anim calcmode="lin" valueType="num">
                                      <p:cBhvr>
                                        <p:cTn id="31" dur="1000" fill="hold"/>
                                        <p:tgtEl>
                                          <p:spTgt spid="15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fade">
                                      <p:cBhvr>
                                        <p:cTn id="34" dur="1000"/>
                                        <p:tgtEl>
                                          <p:spTgt spid="144"/>
                                        </p:tgtEl>
                                      </p:cBhvr>
                                    </p:animEffect>
                                    <p:anim calcmode="lin" valueType="num">
                                      <p:cBhvr>
                                        <p:cTn id="35" dur="1000" fill="hold"/>
                                        <p:tgtEl>
                                          <p:spTgt spid="144"/>
                                        </p:tgtEl>
                                        <p:attrNameLst>
                                          <p:attrName>ppt_x</p:attrName>
                                        </p:attrNameLst>
                                      </p:cBhvr>
                                      <p:tavLst>
                                        <p:tav tm="0">
                                          <p:val>
                                            <p:strVal val="#ppt_x"/>
                                          </p:val>
                                        </p:tav>
                                        <p:tav tm="100000">
                                          <p:val>
                                            <p:strVal val="#ppt_x"/>
                                          </p:val>
                                        </p:tav>
                                      </p:tavLst>
                                    </p:anim>
                                    <p:anim calcmode="lin" valueType="num">
                                      <p:cBhvr>
                                        <p:cTn id="36"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7"/>
                                        </p:tgtEl>
                                        <p:attrNameLst>
                                          <p:attrName>style.visibility</p:attrName>
                                        </p:attrNameLst>
                                      </p:cBhvr>
                                      <p:to>
                                        <p:strVal val="visible"/>
                                      </p:to>
                                    </p:set>
                                    <p:animEffect transition="in" filter="fade">
                                      <p:cBhvr>
                                        <p:cTn id="41" dur="1000"/>
                                        <p:tgtEl>
                                          <p:spTgt spid="137"/>
                                        </p:tgtEl>
                                      </p:cBhvr>
                                    </p:animEffect>
                                    <p:anim calcmode="lin" valueType="num">
                                      <p:cBhvr>
                                        <p:cTn id="42" dur="1000" fill="hold"/>
                                        <p:tgtEl>
                                          <p:spTgt spid="137"/>
                                        </p:tgtEl>
                                        <p:attrNameLst>
                                          <p:attrName>ppt_x</p:attrName>
                                        </p:attrNameLst>
                                      </p:cBhvr>
                                      <p:tavLst>
                                        <p:tav tm="0">
                                          <p:val>
                                            <p:strVal val="#ppt_x"/>
                                          </p:val>
                                        </p:tav>
                                        <p:tav tm="100000">
                                          <p:val>
                                            <p:strVal val="#ppt_x"/>
                                          </p:val>
                                        </p:tav>
                                      </p:tavLst>
                                    </p:anim>
                                    <p:anim calcmode="lin" valueType="num">
                                      <p:cBhvr>
                                        <p:cTn id="43" dur="1000" fill="hold"/>
                                        <p:tgtEl>
                                          <p:spTgt spid="13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51"/>
                                        </p:tgtEl>
                                        <p:attrNameLst>
                                          <p:attrName>style.visibility</p:attrName>
                                        </p:attrNameLst>
                                      </p:cBhvr>
                                      <p:to>
                                        <p:strVal val="visible"/>
                                      </p:to>
                                    </p:set>
                                    <p:animEffect transition="in" filter="fade">
                                      <p:cBhvr>
                                        <p:cTn id="46" dur="1000"/>
                                        <p:tgtEl>
                                          <p:spTgt spid="151"/>
                                        </p:tgtEl>
                                      </p:cBhvr>
                                    </p:animEffect>
                                    <p:anim calcmode="lin" valueType="num">
                                      <p:cBhvr>
                                        <p:cTn id="47" dur="1000" fill="hold"/>
                                        <p:tgtEl>
                                          <p:spTgt spid="151"/>
                                        </p:tgtEl>
                                        <p:attrNameLst>
                                          <p:attrName>ppt_x</p:attrName>
                                        </p:attrNameLst>
                                      </p:cBhvr>
                                      <p:tavLst>
                                        <p:tav tm="0">
                                          <p:val>
                                            <p:strVal val="#ppt_x"/>
                                          </p:val>
                                        </p:tav>
                                        <p:tav tm="100000">
                                          <p:val>
                                            <p:strVal val="#ppt_x"/>
                                          </p:val>
                                        </p:tav>
                                      </p:tavLst>
                                    </p:anim>
                                    <p:anim calcmode="lin" valueType="num">
                                      <p:cBhvr>
                                        <p:cTn id="48" dur="1000" fill="hold"/>
                                        <p:tgtEl>
                                          <p:spTgt spid="15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6"/>
                                        </p:tgtEl>
                                        <p:attrNameLst>
                                          <p:attrName>style.visibility</p:attrName>
                                        </p:attrNameLst>
                                      </p:cBhvr>
                                      <p:to>
                                        <p:strVal val="visible"/>
                                      </p:to>
                                    </p:set>
                                    <p:animEffect transition="in" filter="fade">
                                      <p:cBhvr>
                                        <p:cTn id="51" dur="1000"/>
                                        <p:tgtEl>
                                          <p:spTgt spid="146"/>
                                        </p:tgtEl>
                                      </p:cBhvr>
                                    </p:animEffect>
                                    <p:anim calcmode="lin" valueType="num">
                                      <p:cBhvr>
                                        <p:cTn id="52" dur="1000" fill="hold"/>
                                        <p:tgtEl>
                                          <p:spTgt spid="146"/>
                                        </p:tgtEl>
                                        <p:attrNameLst>
                                          <p:attrName>ppt_x</p:attrName>
                                        </p:attrNameLst>
                                      </p:cBhvr>
                                      <p:tavLst>
                                        <p:tav tm="0">
                                          <p:val>
                                            <p:strVal val="#ppt_x"/>
                                          </p:val>
                                        </p:tav>
                                        <p:tav tm="100000">
                                          <p:val>
                                            <p:strVal val="#ppt_x"/>
                                          </p:val>
                                        </p:tav>
                                      </p:tavLst>
                                    </p:anim>
                                    <p:anim calcmode="lin" valueType="num">
                                      <p:cBhvr>
                                        <p:cTn id="53"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38"/>
                                        </p:tgtEl>
                                        <p:attrNameLst>
                                          <p:attrName>style.visibility</p:attrName>
                                        </p:attrNameLst>
                                      </p:cBhvr>
                                      <p:to>
                                        <p:strVal val="visible"/>
                                      </p:to>
                                    </p:set>
                                    <p:animEffect transition="in" filter="fade">
                                      <p:cBhvr>
                                        <p:cTn id="58" dur="1000"/>
                                        <p:tgtEl>
                                          <p:spTgt spid="138"/>
                                        </p:tgtEl>
                                      </p:cBhvr>
                                    </p:animEffect>
                                    <p:anim calcmode="lin" valueType="num">
                                      <p:cBhvr>
                                        <p:cTn id="59" dur="1000" fill="hold"/>
                                        <p:tgtEl>
                                          <p:spTgt spid="138"/>
                                        </p:tgtEl>
                                        <p:attrNameLst>
                                          <p:attrName>ppt_x</p:attrName>
                                        </p:attrNameLst>
                                      </p:cBhvr>
                                      <p:tavLst>
                                        <p:tav tm="0">
                                          <p:val>
                                            <p:strVal val="#ppt_x"/>
                                          </p:val>
                                        </p:tav>
                                        <p:tav tm="100000">
                                          <p:val>
                                            <p:strVal val="#ppt_x"/>
                                          </p:val>
                                        </p:tav>
                                      </p:tavLst>
                                    </p:anim>
                                    <p:anim calcmode="lin" valueType="num">
                                      <p:cBhvr>
                                        <p:cTn id="60" dur="1000" fill="hold"/>
                                        <p:tgtEl>
                                          <p:spTgt spid="138"/>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1000"/>
                                        <p:tgtEl>
                                          <p:spTgt spid="152"/>
                                        </p:tgtEl>
                                      </p:cBhvr>
                                    </p:animEffect>
                                    <p:anim calcmode="lin" valueType="num">
                                      <p:cBhvr>
                                        <p:cTn id="64" dur="1000" fill="hold"/>
                                        <p:tgtEl>
                                          <p:spTgt spid="152"/>
                                        </p:tgtEl>
                                        <p:attrNameLst>
                                          <p:attrName>ppt_x</p:attrName>
                                        </p:attrNameLst>
                                      </p:cBhvr>
                                      <p:tavLst>
                                        <p:tav tm="0">
                                          <p:val>
                                            <p:strVal val="#ppt_x"/>
                                          </p:val>
                                        </p:tav>
                                        <p:tav tm="100000">
                                          <p:val>
                                            <p:strVal val="#ppt_x"/>
                                          </p:val>
                                        </p:tav>
                                      </p:tavLst>
                                    </p:anim>
                                    <p:anim calcmode="lin" valueType="num">
                                      <p:cBhvr>
                                        <p:cTn id="65" dur="1000" fill="hold"/>
                                        <p:tgtEl>
                                          <p:spTgt spid="152"/>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47"/>
                                        </p:tgtEl>
                                        <p:attrNameLst>
                                          <p:attrName>style.visibility</p:attrName>
                                        </p:attrNameLst>
                                      </p:cBhvr>
                                      <p:to>
                                        <p:strVal val="visible"/>
                                      </p:to>
                                    </p:set>
                                    <p:animEffect transition="in" filter="fade">
                                      <p:cBhvr>
                                        <p:cTn id="68" dur="1000"/>
                                        <p:tgtEl>
                                          <p:spTgt spid="147"/>
                                        </p:tgtEl>
                                      </p:cBhvr>
                                    </p:animEffect>
                                    <p:anim calcmode="lin" valueType="num">
                                      <p:cBhvr>
                                        <p:cTn id="69" dur="1000" fill="hold"/>
                                        <p:tgtEl>
                                          <p:spTgt spid="147"/>
                                        </p:tgtEl>
                                        <p:attrNameLst>
                                          <p:attrName>ppt_x</p:attrName>
                                        </p:attrNameLst>
                                      </p:cBhvr>
                                      <p:tavLst>
                                        <p:tav tm="0">
                                          <p:val>
                                            <p:strVal val="#ppt_x"/>
                                          </p:val>
                                        </p:tav>
                                        <p:tav tm="100000">
                                          <p:val>
                                            <p:strVal val="#ppt_x"/>
                                          </p:val>
                                        </p:tav>
                                      </p:tavLst>
                                    </p:anim>
                                    <p:anim calcmode="lin" valueType="num">
                                      <p:cBhvr>
                                        <p:cTn id="70"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39"/>
                                        </p:tgtEl>
                                        <p:attrNameLst>
                                          <p:attrName>style.visibility</p:attrName>
                                        </p:attrNameLst>
                                      </p:cBhvr>
                                      <p:to>
                                        <p:strVal val="visible"/>
                                      </p:to>
                                    </p:set>
                                    <p:animEffect transition="in" filter="fade">
                                      <p:cBhvr>
                                        <p:cTn id="75" dur="1000"/>
                                        <p:tgtEl>
                                          <p:spTgt spid="139"/>
                                        </p:tgtEl>
                                      </p:cBhvr>
                                    </p:animEffect>
                                    <p:anim calcmode="lin" valueType="num">
                                      <p:cBhvr>
                                        <p:cTn id="76" dur="1000" fill="hold"/>
                                        <p:tgtEl>
                                          <p:spTgt spid="139"/>
                                        </p:tgtEl>
                                        <p:attrNameLst>
                                          <p:attrName>ppt_x</p:attrName>
                                        </p:attrNameLst>
                                      </p:cBhvr>
                                      <p:tavLst>
                                        <p:tav tm="0">
                                          <p:val>
                                            <p:strVal val="#ppt_x"/>
                                          </p:val>
                                        </p:tav>
                                        <p:tav tm="100000">
                                          <p:val>
                                            <p:strVal val="#ppt_x"/>
                                          </p:val>
                                        </p:tav>
                                      </p:tavLst>
                                    </p:anim>
                                    <p:anim calcmode="lin" valueType="num">
                                      <p:cBhvr>
                                        <p:cTn id="77" dur="1000" fill="hold"/>
                                        <p:tgtEl>
                                          <p:spTgt spid="139"/>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fade">
                                      <p:cBhvr>
                                        <p:cTn id="80" dur="1000"/>
                                        <p:tgtEl>
                                          <p:spTgt spid="142"/>
                                        </p:tgtEl>
                                      </p:cBhvr>
                                    </p:animEffect>
                                    <p:anim calcmode="lin" valueType="num">
                                      <p:cBhvr>
                                        <p:cTn id="81" dur="1000" fill="hold"/>
                                        <p:tgtEl>
                                          <p:spTgt spid="142"/>
                                        </p:tgtEl>
                                        <p:attrNameLst>
                                          <p:attrName>ppt_x</p:attrName>
                                        </p:attrNameLst>
                                      </p:cBhvr>
                                      <p:tavLst>
                                        <p:tav tm="0">
                                          <p:val>
                                            <p:strVal val="#ppt_x"/>
                                          </p:val>
                                        </p:tav>
                                        <p:tav tm="100000">
                                          <p:val>
                                            <p:strVal val="#ppt_x"/>
                                          </p:val>
                                        </p:tav>
                                      </p:tavLst>
                                    </p:anim>
                                    <p:anim calcmode="lin" valueType="num">
                                      <p:cBhvr>
                                        <p:cTn id="82" dur="1000" fill="hold"/>
                                        <p:tgtEl>
                                          <p:spTgt spid="142"/>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50"/>
                                        </p:tgtEl>
                                        <p:attrNameLst>
                                          <p:attrName>style.visibility</p:attrName>
                                        </p:attrNameLst>
                                      </p:cBhvr>
                                      <p:to>
                                        <p:strVal val="visible"/>
                                      </p:to>
                                    </p:set>
                                    <p:animEffect transition="in" filter="fade">
                                      <p:cBhvr>
                                        <p:cTn id="85" dur="1000"/>
                                        <p:tgtEl>
                                          <p:spTgt spid="150"/>
                                        </p:tgtEl>
                                      </p:cBhvr>
                                    </p:animEffect>
                                    <p:anim calcmode="lin" valueType="num">
                                      <p:cBhvr>
                                        <p:cTn id="86" dur="1000" fill="hold"/>
                                        <p:tgtEl>
                                          <p:spTgt spid="150"/>
                                        </p:tgtEl>
                                        <p:attrNameLst>
                                          <p:attrName>ppt_x</p:attrName>
                                        </p:attrNameLst>
                                      </p:cBhvr>
                                      <p:tavLst>
                                        <p:tav tm="0">
                                          <p:val>
                                            <p:strVal val="#ppt_x"/>
                                          </p:val>
                                        </p:tav>
                                        <p:tav tm="100000">
                                          <p:val>
                                            <p:strVal val="#ppt_x"/>
                                          </p:val>
                                        </p:tav>
                                      </p:tavLst>
                                    </p:anim>
                                    <p:anim calcmode="lin" valueType="num">
                                      <p:cBhvr>
                                        <p:cTn id="87"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40"/>
                                        </p:tgtEl>
                                        <p:attrNameLst>
                                          <p:attrName>style.visibility</p:attrName>
                                        </p:attrNameLst>
                                      </p:cBhvr>
                                      <p:to>
                                        <p:strVal val="visible"/>
                                      </p:to>
                                    </p:set>
                                    <p:animEffect transition="in" filter="fade">
                                      <p:cBhvr>
                                        <p:cTn id="92" dur="1000"/>
                                        <p:tgtEl>
                                          <p:spTgt spid="140"/>
                                        </p:tgtEl>
                                      </p:cBhvr>
                                    </p:animEffect>
                                    <p:anim calcmode="lin" valueType="num">
                                      <p:cBhvr>
                                        <p:cTn id="93" dur="1000" fill="hold"/>
                                        <p:tgtEl>
                                          <p:spTgt spid="140"/>
                                        </p:tgtEl>
                                        <p:attrNameLst>
                                          <p:attrName>ppt_x</p:attrName>
                                        </p:attrNameLst>
                                      </p:cBhvr>
                                      <p:tavLst>
                                        <p:tav tm="0">
                                          <p:val>
                                            <p:strVal val="#ppt_x"/>
                                          </p:val>
                                        </p:tav>
                                        <p:tav tm="100000">
                                          <p:val>
                                            <p:strVal val="#ppt_x"/>
                                          </p:val>
                                        </p:tav>
                                      </p:tavLst>
                                    </p:anim>
                                    <p:anim calcmode="lin" valueType="num">
                                      <p:cBhvr>
                                        <p:cTn id="94" dur="1000" fill="hold"/>
                                        <p:tgtEl>
                                          <p:spTgt spid="140"/>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153"/>
                                        </p:tgtEl>
                                        <p:attrNameLst>
                                          <p:attrName>style.visibility</p:attrName>
                                        </p:attrNameLst>
                                      </p:cBhvr>
                                      <p:to>
                                        <p:strVal val="visible"/>
                                      </p:to>
                                    </p:set>
                                    <p:animEffect transition="in" filter="fade">
                                      <p:cBhvr>
                                        <p:cTn id="97" dur="1000"/>
                                        <p:tgtEl>
                                          <p:spTgt spid="153"/>
                                        </p:tgtEl>
                                      </p:cBhvr>
                                    </p:animEffect>
                                    <p:anim calcmode="lin" valueType="num">
                                      <p:cBhvr>
                                        <p:cTn id="98" dur="1000" fill="hold"/>
                                        <p:tgtEl>
                                          <p:spTgt spid="153"/>
                                        </p:tgtEl>
                                        <p:attrNameLst>
                                          <p:attrName>ppt_x</p:attrName>
                                        </p:attrNameLst>
                                      </p:cBhvr>
                                      <p:tavLst>
                                        <p:tav tm="0">
                                          <p:val>
                                            <p:strVal val="#ppt_x"/>
                                          </p:val>
                                        </p:tav>
                                        <p:tav tm="100000">
                                          <p:val>
                                            <p:strVal val="#ppt_x"/>
                                          </p:val>
                                        </p:tav>
                                      </p:tavLst>
                                    </p:anim>
                                    <p:anim calcmode="lin" valueType="num">
                                      <p:cBhvr>
                                        <p:cTn id="99" dur="1000" fill="hold"/>
                                        <p:tgtEl>
                                          <p:spTgt spid="15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145"/>
                                        </p:tgtEl>
                                        <p:attrNameLst>
                                          <p:attrName>style.visibility</p:attrName>
                                        </p:attrNameLst>
                                      </p:cBhvr>
                                      <p:to>
                                        <p:strVal val="visible"/>
                                      </p:to>
                                    </p:set>
                                    <p:animEffect transition="in" filter="fade">
                                      <p:cBhvr>
                                        <p:cTn id="102" dur="1000"/>
                                        <p:tgtEl>
                                          <p:spTgt spid="145"/>
                                        </p:tgtEl>
                                      </p:cBhvr>
                                    </p:animEffect>
                                    <p:anim calcmode="lin" valueType="num">
                                      <p:cBhvr>
                                        <p:cTn id="103" dur="1000" fill="hold"/>
                                        <p:tgtEl>
                                          <p:spTgt spid="145"/>
                                        </p:tgtEl>
                                        <p:attrNameLst>
                                          <p:attrName>ppt_x</p:attrName>
                                        </p:attrNameLst>
                                      </p:cBhvr>
                                      <p:tavLst>
                                        <p:tav tm="0">
                                          <p:val>
                                            <p:strVal val="#ppt_x"/>
                                          </p:val>
                                        </p:tav>
                                        <p:tav tm="100000">
                                          <p:val>
                                            <p:strVal val="#ppt_x"/>
                                          </p:val>
                                        </p:tav>
                                      </p:tavLst>
                                    </p:anim>
                                    <p:anim calcmode="lin" valueType="num">
                                      <p:cBhvr>
                                        <p:cTn id="104"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41"/>
                                        </p:tgtEl>
                                        <p:attrNameLst>
                                          <p:attrName>style.visibility</p:attrName>
                                        </p:attrNameLst>
                                      </p:cBhvr>
                                      <p:to>
                                        <p:strVal val="visible"/>
                                      </p:to>
                                    </p:set>
                                    <p:animEffect transition="in" filter="fade">
                                      <p:cBhvr>
                                        <p:cTn id="109" dur="1000"/>
                                        <p:tgtEl>
                                          <p:spTgt spid="141"/>
                                        </p:tgtEl>
                                      </p:cBhvr>
                                    </p:animEffect>
                                    <p:anim calcmode="lin" valueType="num">
                                      <p:cBhvr>
                                        <p:cTn id="110" dur="1000" fill="hold"/>
                                        <p:tgtEl>
                                          <p:spTgt spid="141"/>
                                        </p:tgtEl>
                                        <p:attrNameLst>
                                          <p:attrName>ppt_x</p:attrName>
                                        </p:attrNameLst>
                                      </p:cBhvr>
                                      <p:tavLst>
                                        <p:tav tm="0">
                                          <p:val>
                                            <p:strVal val="#ppt_x"/>
                                          </p:val>
                                        </p:tav>
                                        <p:tav tm="100000">
                                          <p:val>
                                            <p:strVal val="#ppt_x"/>
                                          </p:val>
                                        </p:tav>
                                      </p:tavLst>
                                    </p:anim>
                                    <p:anim calcmode="lin" valueType="num">
                                      <p:cBhvr>
                                        <p:cTn id="111" dur="1000" fill="hold"/>
                                        <p:tgtEl>
                                          <p:spTgt spid="141"/>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155"/>
                                        </p:tgtEl>
                                        <p:attrNameLst>
                                          <p:attrName>style.visibility</p:attrName>
                                        </p:attrNameLst>
                                      </p:cBhvr>
                                      <p:to>
                                        <p:strVal val="visible"/>
                                      </p:to>
                                    </p:set>
                                    <p:animEffect transition="in" filter="fade">
                                      <p:cBhvr>
                                        <p:cTn id="114" dur="1000"/>
                                        <p:tgtEl>
                                          <p:spTgt spid="155"/>
                                        </p:tgtEl>
                                      </p:cBhvr>
                                    </p:animEffect>
                                    <p:anim calcmode="lin" valueType="num">
                                      <p:cBhvr>
                                        <p:cTn id="115" dur="1000" fill="hold"/>
                                        <p:tgtEl>
                                          <p:spTgt spid="155"/>
                                        </p:tgtEl>
                                        <p:attrNameLst>
                                          <p:attrName>ppt_x</p:attrName>
                                        </p:attrNameLst>
                                      </p:cBhvr>
                                      <p:tavLst>
                                        <p:tav tm="0">
                                          <p:val>
                                            <p:strVal val="#ppt_x"/>
                                          </p:val>
                                        </p:tav>
                                        <p:tav tm="100000">
                                          <p:val>
                                            <p:strVal val="#ppt_x"/>
                                          </p:val>
                                        </p:tav>
                                      </p:tavLst>
                                    </p:anim>
                                    <p:anim calcmode="lin" valueType="num">
                                      <p:cBhvr>
                                        <p:cTn id="116" dur="1000" fill="hold"/>
                                        <p:tgtEl>
                                          <p:spTgt spid="155"/>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149"/>
                                        </p:tgtEl>
                                        <p:attrNameLst>
                                          <p:attrName>style.visibility</p:attrName>
                                        </p:attrNameLst>
                                      </p:cBhvr>
                                      <p:to>
                                        <p:strVal val="visible"/>
                                      </p:to>
                                    </p:set>
                                    <p:animEffect transition="in" filter="fade">
                                      <p:cBhvr>
                                        <p:cTn id="119" dur="1000"/>
                                        <p:tgtEl>
                                          <p:spTgt spid="149"/>
                                        </p:tgtEl>
                                      </p:cBhvr>
                                    </p:animEffect>
                                    <p:anim calcmode="lin" valueType="num">
                                      <p:cBhvr>
                                        <p:cTn id="120" dur="1000" fill="hold"/>
                                        <p:tgtEl>
                                          <p:spTgt spid="149"/>
                                        </p:tgtEl>
                                        <p:attrNameLst>
                                          <p:attrName>ppt_x</p:attrName>
                                        </p:attrNameLst>
                                      </p:cBhvr>
                                      <p:tavLst>
                                        <p:tav tm="0">
                                          <p:val>
                                            <p:strVal val="#ppt_x"/>
                                          </p:val>
                                        </p:tav>
                                        <p:tav tm="100000">
                                          <p:val>
                                            <p:strVal val="#ppt_x"/>
                                          </p:val>
                                        </p:tav>
                                      </p:tavLst>
                                    </p:anim>
                                    <p:anim calcmode="lin" valueType="num">
                                      <p:cBhvr>
                                        <p:cTn id="121" dur="1000" fill="hold"/>
                                        <p:tgtEl>
                                          <p:spTgt spid="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p:bldP spid="137" grpId="0"/>
      <p:bldP spid="138" grpId="0"/>
      <p:bldP spid="139" grpId="0"/>
      <p:bldP spid="140" grpId="0"/>
      <p:bldP spid="1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5" name="Picture 4">
            <a:extLst>
              <a:ext uri="{FF2B5EF4-FFF2-40B4-BE49-F238E27FC236}">
                <a16:creationId xmlns:a16="http://schemas.microsoft.com/office/drawing/2014/main" id="{8C212206-F310-4977-9AB0-19382DB52C15}"/>
              </a:ext>
            </a:extLst>
          </p:cNvPr>
          <p:cNvPicPr>
            <a:picLocks noChangeAspect="1"/>
          </p:cNvPicPr>
          <p:nvPr/>
        </p:nvPicPr>
        <p:blipFill>
          <a:blip r:embed="rId3"/>
          <a:stretch>
            <a:fillRect/>
          </a:stretch>
        </p:blipFill>
        <p:spPr>
          <a:xfrm>
            <a:off x="1662837" y="246058"/>
            <a:ext cx="9097527" cy="63556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29" name="Picture 28">
            <a:extLst>
              <a:ext uri="{FF2B5EF4-FFF2-40B4-BE49-F238E27FC236}">
                <a16:creationId xmlns:a16="http://schemas.microsoft.com/office/drawing/2014/main" id="{EC1A579A-B61B-DD16-6E80-E31FF10ABE2A}"/>
              </a:ext>
            </a:extLst>
          </p:cNvPr>
          <p:cNvPicPr>
            <a:picLocks noChangeAspect="1"/>
          </p:cNvPicPr>
          <p:nvPr/>
        </p:nvPicPr>
        <p:blipFill>
          <a:blip r:embed="rId2"/>
          <a:stretch>
            <a:fillRect/>
          </a:stretch>
        </p:blipFill>
        <p:spPr>
          <a:xfrm>
            <a:off x="4316391" y="2793403"/>
            <a:ext cx="3513945" cy="2651760"/>
          </a:xfrm>
          <a:prstGeom prst="rect">
            <a:avLst/>
          </a:prstGeom>
        </p:spPr>
      </p:pic>
      <p:sp>
        <p:nvSpPr>
          <p:cNvPr id="158" name="Google Shape;158;p6"/>
          <p:cNvSpPr txBox="1">
            <a:spLocks noGrp="1"/>
          </p:cNvSpPr>
          <p:nvPr>
            <p:ph type="title"/>
          </p:nvPr>
        </p:nvSpPr>
        <p:spPr>
          <a:xfrm>
            <a:off x="581192" y="764930"/>
            <a:ext cx="11029500" cy="792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n-US"/>
              <a:t>COLLABORATION &amp; COORDINATION</a:t>
            </a:r>
            <a:endParaRPr/>
          </a:p>
        </p:txBody>
      </p:sp>
      <p:pic>
        <p:nvPicPr>
          <p:cNvPr id="3" name="Picture 2">
            <a:extLst>
              <a:ext uri="{FF2B5EF4-FFF2-40B4-BE49-F238E27FC236}">
                <a16:creationId xmlns:a16="http://schemas.microsoft.com/office/drawing/2014/main" id="{9C57B16E-40A0-8FDE-8137-10CFDA25EC66}"/>
              </a:ext>
            </a:extLst>
          </p:cNvPr>
          <p:cNvPicPr>
            <a:picLocks noChangeAspect="1"/>
          </p:cNvPicPr>
          <p:nvPr/>
        </p:nvPicPr>
        <p:blipFill>
          <a:blip r:embed="rId3"/>
          <a:stretch>
            <a:fillRect/>
          </a:stretch>
        </p:blipFill>
        <p:spPr>
          <a:xfrm>
            <a:off x="2971859" y="2078701"/>
            <a:ext cx="1382257" cy="1280160"/>
          </a:xfrm>
          <a:prstGeom prst="rect">
            <a:avLst/>
          </a:prstGeom>
        </p:spPr>
      </p:pic>
      <p:pic>
        <p:nvPicPr>
          <p:cNvPr id="5" name="Picture 4">
            <a:extLst>
              <a:ext uri="{FF2B5EF4-FFF2-40B4-BE49-F238E27FC236}">
                <a16:creationId xmlns:a16="http://schemas.microsoft.com/office/drawing/2014/main" id="{F746000C-3A4C-912E-AB95-7D7020462EE2}"/>
              </a:ext>
            </a:extLst>
          </p:cNvPr>
          <p:cNvPicPr>
            <a:picLocks noChangeAspect="1"/>
          </p:cNvPicPr>
          <p:nvPr/>
        </p:nvPicPr>
        <p:blipFill>
          <a:blip r:embed="rId4"/>
          <a:stretch>
            <a:fillRect/>
          </a:stretch>
        </p:blipFill>
        <p:spPr>
          <a:xfrm>
            <a:off x="7698228" y="2092886"/>
            <a:ext cx="1422400" cy="1280160"/>
          </a:xfrm>
          <a:prstGeom prst="rect">
            <a:avLst/>
          </a:prstGeom>
        </p:spPr>
      </p:pic>
      <p:pic>
        <p:nvPicPr>
          <p:cNvPr id="7" name="Picture 6">
            <a:extLst>
              <a:ext uri="{FF2B5EF4-FFF2-40B4-BE49-F238E27FC236}">
                <a16:creationId xmlns:a16="http://schemas.microsoft.com/office/drawing/2014/main" id="{8F1792CA-8B01-D55F-80B2-04271834575C}"/>
              </a:ext>
            </a:extLst>
          </p:cNvPr>
          <p:cNvPicPr>
            <a:picLocks noChangeAspect="1"/>
          </p:cNvPicPr>
          <p:nvPr/>
        </p:nvPicPr>
        <p:blipFill>
          <a:blip r:embed="rId5"/>
          <a:stretch>
            <a:fillRect/>
          </a:stretch>
        </p:blipFill>
        <p:spPr>
          <a:xfrm>
            <a:off x="3073956" y="5159893"/>
            <a:ext cx="1280160" cy="1280160"/>
          </a:xfrm>
          <a:prstGeom prst="rect">
            <a:avLst/>
          </a:prstGeom>
        </p:spPr>
      </p:pic>
      <p:pic>
        <p:nvPicPr>
          <p:cNvPr id="9" name="Picture 8">
            <a:extLst>
              <a:ext uri="{FF2B5EF4-FFF2-40B4-BE49-F238E27FC236}">
                <a16:creationId xmlns:a16="http://schemas.microsoft.com/office/drawing/2014/main" id="{09B1BA15-2EBE-E8EF-E517-675DA957BEEC}"/>
              </a:ext>
            </a:extLst>
          </p:cNvPr>
          <p:cNvPicPr>
            <a:picLocks noChangeAspect="1"/>
          </p:cNvPicPr>
          <p:nvPr/>
        </p:nvPicPr>
        <p:blipFill>
          <a:blip r:embed="rId6"/>
          <a:stretch>
            <a:fillRect/>
          </a:stretch>
        </p:blipFill>
        <p:spPr>
          <a:xfrm>
            <a:off x="7968595" y="5159893"/>
            <a:ext cx="868413" cy="1280160"/>
          </a:xfrm>
          <a:prstGeom prst="rect">
            <a:avLst/>
          </a:prstGeom>
        </p:spPr>
      </p:pic>
      <p:pic>
        <p:nvPicPr>
          <p:cNvPr id="11" name="Picture 10">
            <a:extLst>
              <a:ext uri="{FF2B5EF4-FFF2-40B4-BE49-F238E27FC236}">
                <a16:creationId xmlns:a16="http://schemas.microsoft.com/office/drawing/2014/main" id="{223395F6-DB64-1516-6536-971774CEB8B9}"/>
              </a:ext>
            </a:extLst>
          </p:cNvPr>
          <p:cNvPicPr>
            <a:picLocks noChangeAspect="1"/>
          </p:cNvPicPr>
          <p:nvPr/>
        </p:nvPicPr>
        <p:blipFill>
          <a:blip r:embed="rId7"/>
          <a:stretch>
            <a:fillRect/>
          </a:stretch>
        </p:blipFill>
        <p:spPr>
          <a:xfrm>
            <a:off x="5607070" y="3512407"/>
            <a:ext cx="868413" cy="1280160"/>
          </a:xfrm>
          <a:prstGeom prst="rect">
            <a:avLst/>
          </a:prstGeom>
        </p:spPr>
      </p:pic>
      <p:pic>
        <p:nvPicPr>
          <p:cNvPr id="13" name="Picture 12">
            <a:extLst>
              <a:ext uri="{FF2B5EF4-FFF2-40B4-BE49-F238E27FC236}">
                <a16:creationId xmlns:a16="http://schemas.microsoft.com/office/drawing/2014/main" id="{558A5A24-1D28-9428-9A3C-D45A839A6629}"/>
              </a:ext>
            </a:extLst>
          </p:cNvPr>
          <p:cNvPicPr>
            <a:picLocks noChangeAspect="1"/>
          </p:cNvPicPr>
          <p:nvPr/>
        </p:nvPicPr>
        <p:blipFill>
          <a:blip r:embed="rId8"/>
          <a:stretch>
            <a:fillRect/>
          </a:stretch>
        </p:blipFill>
        <p:spPr>
          <a:xfrm>
            <a:off x="4313143" y="3512407"/>
            <a:ext cx="4023360" cy="2314707"/>
          </a:xfrm>
          <a:prstGeom prst="rect">
            <a:avLst/>
          </a:prstGeom>
        </p:spPr>
      </p:pic>
      <p:pic>
        <p:nvPicPr>
          <p:cNvPr id="15" name="Picture 14">
            <a:extLst>
              <a:ext uri="{FF2B5EF4-FFF2-40B4-BE49-F238E27FC236}">
                <a16:creationId xmlns:a16="http://schemas.microsoft.com/office/drawing/2014/main" id="{A3854933-7F56-4AA6-62CF-E205E6F6238B}"/>
              </a:ext>
            </a:extLst>
          </p:cNvPr>
          <p:cNvPicPr>
            <a:picLocks noChangeAspect="1"/>
          </p:cNvPicPr>
          <p:nvPr/>
        </p:nvPicPr>
        <p:blipFill>
          <a:blip r:embed="rId9"/>
          <a:stretch>
            <a:fillRect/>
          </a:stretch>
        </p:blipFill>
        <p:spPr>
          <a:xfrm>
            <a:off x="3747043" y="3436313"/>
            <a:ext cx="87780" cy="1645920"/>
          </a:xfrm>
          <a:prstGeom prst="rect">
            <a:avLst/>
          </a:prstGeom>
        </p:spPr>
      </p:pic>
      <p:pic>
        <p:nvPicPr>
          <p:cNvPr id="17" name="Picture 16">
            <a:extLst>
              <a:ext uri="{FF2B5EF4-FFF2-40B4-BE49-F238E27FC236}">
                <a16:creationId xmlns:a16="http://schemas.microsoft.com/office/drawing/2014/main" id="{4FD302F0-5A02-348C-BF66-D7B5DC6153F7}"/>
              </a:ext>
            </a:extLst>
          </p:cNvPr>
          <p:cNvPicPr>
            <a:picLocks noChangeAspect="1"/>
          </p:cNvPicPr>
          <p:nvPr/>
        </p:nvPicPr>
        <p:blipFill>
          <a:blip r:embed="rId10"/>
          <a:stretch>
            <a:fillRect/>
          </a:stretch>
        </p:blipFill>
        <p:spPr>
          <a:xfrm flipV="1">
            <a:off x="4316391" y="2560000"/>
            <a:ext cx="3306162" cy="87388"/>
          </a:xfrm>
          <a:prstGeom prst="rect">
            <a:avLst/>
          </a:prstGeom>
        </p:spPr>
      </p:pic>
      <p:pic>
        <p:nvPicPr>
          <p:cNvPr id="19" name="Picture 18">
            <a:extLst>
              <a:ext uri="{FF2B5EF4-FFF2-40B4-BE49-F238E27FC236}">
                <a16:creationId xmlns:a16="http://schemas.microsoft.com/office/drawing/2014/main" id="{8ED6DF59-0390-F68E-7CEF-67505EA8A872}"/>
              </a:ext>
            </a:extLst>
          </p:cNvPr>
          <p:cNvPicPr>
            <a:picLocks noChangeAspect="1"/>
          </p:cNvPicPr>
          <p:nvPr/>
        </p:nvPicPr>
        <p:blipFill>
          <a:blip r:embed="rId11"/>
          <a:stretch>
            <a:fillRect/>
          </a:stretch>
        </p:blipFill>
        <p:spPr>
          <a:xfrm>
            <a:off x="8431942" y="3512407"/>
            <a:ext cx="88667" cy="1463040"/>
          </a:xfrm>
          <a:prstGeom prst="rect">
            <a:avLst/>
          </a:prstGeom>
        </p:spPr>
      </p:pic>
      <p:pic>
        <p:nvPicPr>
          <p:cNvPr id="21" name="Picture 20">
            <a:extLst>
              <a:ext uri="{FF2B5EF4-FFF2-40B4-BE49-F238E27FC236}">
                <a16:creationId xmlns:a16="http://schemas.microsoft.com/office/drawing/2014/main" id="{4EB90965-2AC7-6561-8F8B-F09A4FF8B8B3}"/>
              </a:ext>
            </a:extLst>
          </p:cNvPr>
          <p:cNvPicPr>
            <a:picLocks noChangeAspect="1"/>
          </p:cNvPicPr>
          <p:nvPr/>
        </p:nvPicPr>
        <p:blipFill>
          <a:blip r:embed="rId12"/>
          <a:stretch>
            <a:fillRect/>
          </a:stretch>
        </p:blipFill>
        <p:spPr>
          <a:xfrm>
            <a:off x="6017741" y="2808894"/>
            <a:ext cx="1600200" cy="640080"/>
          </a:xfrm>
          <a:prstGeom prst="rect">
            <a:avLst/>
          </a:prstGeom>
        </p:spPr>
      </p:pic>
      <p:pic>
        <p:nvPicPr>
          <p:cNvPr id="23" name="Picture 22">
            <a:extLst>
              <a:ext uri="{FF2B5EF4-FFF2-40B4-BE49-F238E27FC236}">
                <a16:creationId xmlns:a16="http://schemas.microsoft.com/office/drawing/2014/main" id="{EBAD88FC-AEFC-220C-7C03-AA10EADC7201}"/>
              </a:ext>
            </a:extLst>
          </p:cNvPr>
          <p:cNvPicPr>
            <a:picLocks noChangeAspect="1"/>
          </p:cNvPicPr>
          <p:nvPr/>
        </p:nvPicPr>
        <p:blipFill>
          <a:blip r:embed="rId13"/>
          <a:stretch>
            <a:fillRect/>
          </a:stretch>
        </p:blipFill>
        <p:spPr>
          <a:xfrm>
            <a:off x="3550612" y="3440405"/>
            <a:ext cx="1920240" cy="671013"/>
          </a:xfrm>
          <a:prstGeom prst="rect">
            <a:avLst/>
          </a:prstGeom>
        </p:spPr>
      </p:pic>
      <p:pic>
        <p:nvPicPr>
          <p:cNvPr id="25" name="Picture 24">
            <a:extLst>
              <a:ext uri="{FF2B5EF4-FFF2-40B4-BE49-F238E27FC236}">
                <a16:creationId xmlns:a16="http://schemas.microsoft.com/office/drawing/2014/main" id="{706B6F66-EDBC-CFA5-1733-7CA98DF66779}"/>
              </a:ext>
            </a:extLst>
          </p:cNvPr>
          <p:cNvPicPr>
            <a:picLocks noChangeAspect="1"/>
          </p:cNvPicPr>
          <p:nvPr/>
        </p:nvPicPr>
        <p:blipFill>
          <a:blip r:embed="rId14"/>
          <a:stretch>
            <a:fillRect/>
          </a:stretch>
        </p:blipFill>
        <p:spPr>
          <a:xfrm>
            <a:off x="3546477" y="4199288"/>
            <a:ext cx="1928509" cy="899490"/>
          </a:xfrm>
          <a:prstGeom prst="rect">
            <a:avLst/>
          </a:prstGeom>
        </p:spPr>
      </p:pic>
      <p:pic>
        <p:nvPicPr>
          <p:cNvPr id="27" name="Picture 26">
            <a:extLst>
              <a:ext uri="{FF2B5EF4-FFF2-40B4-BE49-F238E27FC236}">
                <a16:creationId xmlns:a16="http://schemas.microsoft.com/office/drawing/2014/main" id="{E080A894-2153-A51A-467F-E2D3BD3513F6}"/>
              </a:ext>
            </a:extLst>
          </p:cNvPr>
          <p:cNvPicPr>
            <a:picLocks noChangeAspect="1"/>
          </p:cNvPicPr>
          <p:nvPr/>
        </p:nvPicPr>
        <p:blipFill>
          <a:blip r:embed="rId15"/>
          <a:stretch>
            <a:fillRect/>
          </a:stretch>
        </p:blipFill>
        <p:spPr>
          <a:xfrm>
            <a:off x="6017741" y="4896523"/>
            <a:ext cx="1812595" cy="1097280"/>
          </a:xfrm>
          <a:prstGeom prst="rect">
            <a:avLst/>
          </a:prstGeom>
        </p:spPr>
      </p:pic>
      <p:pic>
        <p:nvPicPr>
          <p:cNvPr id="31" name="Picture 30">
            <a:extLst>
              <a:ext uri="{FF2B5EF4-FFF2-40B4-BE49-F238E27FC236}">
                <a16:creationId xmlns:a16="http://schemas.microsoft.com/office/drawing/2014/main" id="{39BACCAF-73F4-7B35-A73F-2DE35E1C7FF2}"/>
              </a:ext>
            </a:extLst>
          </p:cNvPr>
          <p:cNvPicPr>
            <a:picLocks noChangeAspect="1"/>
          </p:cNvPicPr>
          <p:nvPr/>
        </p:nvPicPr>
        <p:blipFill>
          <a:blip r:embed="rId16"/>
          <a:stretch>
            <a:fillRect/>
          </a:stretch>
        </p:blipFill>
        <p:spPr>
          <a:xfrm>
            <a:off x="4313143" y="5584524"/>
            <a:ext cx="3520440" cy="878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n-US"/>
              <a:t>CONCLUSIONS</a:t>
            </a:r>
            <a:endParaRPr/>
          </a:p>
        </p:txBody>
      </p:sp>
      <p:sp>
        <p:nvSpPr>
          <p:cNvPr id="173" name="Google Shape;173;p2"/>
          <p:cNvSpPr txBox="1">
            <a:spLocks noGrp="1"/>
          </p:cNvSpPr>
          <p:nvPr>
            <p:ph type="body" idx="1"/>
          </p:nvPr>
        </p:nvSpPr>
        <p:spPr>
          <a:xfrm>
            <a:off x="581200" y="1794924"/>
            <a:ext cx="11029500" cy="5063075"/>
          </a:xfrm>
          <a:prstGeom prst="rect">
            <a:avLst/>
          </a:prstGeom>
          <a:noFill/>
          <a:ln>
            <a:noFill/>
          </a:ln>
        </p:spPr>
        <p:txBody>
          <a:bodyPr spcFirstLastPara="1" wrap="square" lIns="91425" tIns="45700" rIns="91425" bIns="45700" anchor="ctr" anchorCtr="0">
            <a:normAutofit/>
          </a:bodyPr>
          <a:lstStyle/>
          <a:p>
            <a:pPr marL="314706" lvl="0" indent="-342900" algn="just" rtl="0">
              <a:lnSpc>
                <a:spcPct val="150000"/>
              </a:lnSpc>
              <a:spcBef>
                <a:spcPts val="0"/>
              </a:spcBef>
              <a:spcAft>
                <a:spcPts val="0"/>
              </a:spcAft>
              <a:buSzPts val="2100"/>
              <a:buFont typeface="Wingdings" panose="05000000000000000000" pitchFamily="2" charset="2"/>
              <a:buChar char="q"/>
            </a:pPr>
            <a:r>
              <a:rPr lang="en-US" sz="2000" dirty="0"/>
              <a:t>In our country, well-known hospitals are using different software technologies, which can be quite expensive. However, it can be challenging for general hospitals or clinics to afford such system.</a:t>
            </a:r>
          </a:p>
          <a:p>
            <a:pPr marL="314706" lvl="0" indent="-342900" algn="just" rtl="0">
              <a:lnSpc>
                <a:spcPct val="150000"/>
              </a:lnSpc>
              <a:spcBef>
                <a:spcPts val="0"/>
              </a:spcBef>
              <a:spcAft>
                <a:spcPts val="0"/>
              </a:spcAft>
              <a:buSzPts val="2100"/>
              <a:buFont typeface="Wingdings" panose="05000000000000000000" pitchFamily="2" charset="2"/>
              <a:buChar char="q"/>
            </a:pPr>
            <a:r>
              <a:rPr lang="en-US" sz="2000" dirty="0"/>
              <a:t>Our solution offers a common platform that provides a smart system that accessible to hospitals regardless of their size or budget constraints.</a:t>
            </a:r>
          </a:p>
          <a:p>
            <a:pPr marL="314706" lvl="0" indent="-342900" algn="just" rtl="0">
              <a:lnSpc>
                <a:spcPct val="150000"/>
              </a:lnSpc>
              <a:spcBef>
                <a:spcPts val="0"/>
              </a:spcBef>
              <a:spcAft>
                <a:spcPts val="0"/>
              </a:spcAft>
              <a:buSzPts val="2100"/>
              <a:buFont typeface="Wingdings" panose="05000000000000000000" pitchFamily="2" charset="2"/>
              <a:buChar char="q"/>
            </a:pPr>
            <a:r>
              <a:rPr lang="en-US" sz="2000" dirty="0"/>
              <a:t>It offers a wide range of features and services, including online booking systems, patient monitoring, hospital management, pharmacy services, emergency services and more. </a:t>
            </a:r>
            <a:endParaRPr sz="2000" dirty="0"/>
          </a:p>
          <a:p>
            <a:pPr marL="314706" lvl="0" indent="-342900" algn="just" rtl="0">
              <a:lnSpc>
                <a:spcPct val="150000"/>
              </a:lnSpc>
              <a:spcBef>
                <a:spcPts val="0"/>
              </a:spcBef>
              <a:spcAft>
                <a:spcPts val="0"/>
              </a:spcAft>
              <a:buSzPts val="2100"/>
              <a:buFont typeface="Wingdings" panose="05000000000000000000" pitchFamily="2" charset="2"/>
              <a:buChar char="q"/>
            </a:pPr>
            <a:r>
              <a:rPr lang="en-US" sz="2000" dirty="0"/>
              <a:t>The platform has the potential to revolutionize the way healthcare services are delivered, improve patient outcomes, increase efficiency, improve access to healthcare services, and drive innovation in healthcare. </a:t>
            </a: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4EAF9F-15C8-7A5C-9CA0-950A79369507}"/>
              </a:ext>
            </a:extLst>
          </p:cNvPr>
          <p:cNvSpPr>
            <a:spLocks noGrp="1"/>
          </p:cNvSpPr>
          <p:nvPr>
            <p:ph type="body" idx="1"/>
          </p:nvPr>
        </p:nvSpPr>
        <p:spPr>
          <a:xfrm>
            <a:off x="1151792" y="2110154"/>
            <a:ext cx="9838593" cy="3701561"/>
          </a:xfrm>
        </p:spPr>
        <p:txBody>
          <a:bodyPr>
            <a:normAutofit/>
          </a:bodyPr>
          <a:lstStyle/>
          <a:p>
            <a:endParaRPr lang="en-US" sz="4000" dirty="0"/>
          </a:p>
          <a:p>
            <a:r>
              <a:rPr lang="en-US" sz="4000" dirty="0"/>
              <a:t>Thank You for your kind attention</a:t>
            </a:r>
          </a:p>
        </p:txBody>
      </p:sp>
    </p:spTree>
    <p:extLst>
      <p:ext uri="{BB962C8B-B14F-4D97-AF65-F5344CB8AC3E}">
        <p14:creationId xmlns:p14="http://schemas.microsoft.com/office/powerpoint/2010/main" val="371203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Outline</a:t>
            </a:r>
          </a:p>
        </p:txBody>
      </p:sp>
      <p:sp>
        <p:nvSpPr>
          <p:cNvPr id="3" name="Content Placeholder 2"/>
          <p:cNvSpPr>
            <a:spLocks noGrp="1"/>
          </p:cNvSpPr>
          <p:nvPr>
            <p:ph idx="1"/>
          </p:nvPr>
        </p:nvSpPr>
        <p:spPr>
          <a:xfrm>
            <a:off x="766249" y="1960364"/>
            <a:ext cx="11029615" cy="4897636"/>
          </a:xfrm>
        </p:spPr>
        <p:txBody>
          <a:bodyPr>
            <a:normAutofit/>
          </a:bodyPr>
          <a:lstStyle/>
          <a:p>
            <a:r>
              <a:rPr lang="en-US" dirty="0"/>
              <a:t>Introduction</a:t>
            </a:r>
          </a:p>
          <a:p>
            <a:r>
              <a:rPr lang="en-US" dirty="0"/>
              <a:t>Goals and Visions</a:t>
            </a:r>
          </a:p>
          <a:p>
            <a:r>
              <a:rPr lang="en-US" dirty="0"/>
              <a:t>User Base</a:t>
            </a:r>
          </a:p>
          <a:p>
            <a:r>
              <a:rPr lang="en-US" dirty="0"/>
              <a:t>Patient</a:t>
            </a:r>
          </a:p>
          <a:p>
            <a:r>
              <a:rPr lang="en-US" dirty="0"/>
              <a:t>Doctor</a:t>
            </a:r>
          </a:p>
          <a:p>
            <a:r>
              <a:rPr lang="en-US" dirty="0"/>
              <a:t>Receptionist</a:t>
            </a:r>
          </a:p>
          <a:p>
            <a:r>
              <a:rPr lang="en-US" dirty="0"/>
              <a:t>Laboratory Personnel</a:t>
            </a:r>
          </a:p>
          <a:p>
            <a:r>
              <a:rPr lang="en-US" dirty="0"/>
              <a:t>Administrator</a:t>
            </a:r>
          </a:p>
          <a:p>
            <a:r>
              <a:rPr lang="en-US" dirty="0"/>
              <a:t>Collaboration &amp; Coordination</a:t>
            </a:r>
          </a:p>
          <a:p>
            <a:r>
              <a:rPr lang="en-US" dirty="0"/>
              <a:t>Conclusions</a:t>
            </a:r>
          </a:p>
          <a:p>
            <a:endParaRPr lang="en-US" dirty="0"/>
          </a:p>
        </p:txBody>
      </p:sp>
    </p:spTree>
    <p:extLst>
      <p:ext uri="{BB962C8B-B14F-4D97-AF65-F5344CB8AC3E}">
        <p14:creationId xmlns:p14="http://schemas.microsoft.com/office/powerpoint/2010/main" val="67600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n-US"/>
              <a:t>INTRODUCTION</a:t>
            </a:r>
            <a:endParaRPr/>
          </a:p>
        </p:txBody>
      </p:sp>
      <p:sp>
        <p:nvSpPr>
          <p:cNvPr id="182" name="Google Shape;182;p2"/>
          <p:cNvSpPr txBox="1">
            <a:spLocks noGrp="1"/>
          </p:cNvSpPr>
          <p:nvPr>
            <p:ph type="body" idx="1"/>
          </p:nvPr>
        </p:nvSpPr>
        <p:spPr>
          <a:xfrm>
            <a:off x="461819" y="1874981"/>
            <a:ext cx="7121236" cy="4843371"/>
          </a:xfrm>
          <a:prstGeom prst="rect">
            <a:avLst/>
          </a:prstGeom>
          <a:noFill/>
          <a:ln>
            <a:noFill/>
          </a:ln>
        </p:spPr>
        <p:txBody>
          <a:bodyPr spcFirstLastPara="1" wrap="square" lIns="91425" tIns="45700" rIns="91425" bIns="45700" anchor="ctr" anchorCtr="0">
            <a:noAutofit/>
          </a:bodyPr>
          <a:lstStyle/>
          <a:p>
            <a:pPr marL="306000" lvl="0" indent="-306000" algn="just" rtl="0">
              <a:spcBef>
                <a:spcPts val="0"/>
              </a:spcBef>
              <a:spcAft>
                <a:spcPts val="0"/>
              </a:spcAft>
              <a:buSzPts val="1840"/>
              <a:buFont typeface="Noto Sans Symbols"/>
              <a:buChar char="❑"/>
            </a:pPr>
            <a:r>
              <a:rPr lang="en-US" b="0" i="0" u="none" strike="noStrike" dirty="0"/>
              <a:t>The medical ecosystem is a comprehensive solution for the healthcare industry, connecting various stakeholders including labs, doctors, receptionists, and administration. </a:t>
            </a:r>
          </a:p>
          <a:p>
            <a:pPr marL="0" lvl="0" indent="0" algn="just" rtl="0">
              <a:spcBef>
                <a:spcPts val="0"/>
              </a:spcBef>
              <a:spcAft>
                <a:spcPts val="0"/>
              </a:spcAft>
              <a:buSzPts val="1840"/>
              <a:buNone/>
            </a:pPr>
            <a:r>
              <a:rPr lang="en-US" sz="500" dirty="0"/>
              <a:t>    </a:t>
            </a:r>
            <a:endParaRPr sz="500" dirty="0"/>
          </a:p>
          <a:p>
            <a:pPr marL="306000" lvl="0" indent="-306000" algn="just" rtl="0">
              <a:spcBef>
                <a:spcPts val="1000"/>
              </a:spcBef>
              <a:spcAft>
                <a:spcPts val="0"/>
              </a:spcAft>
              <a:buSzPts val="1840"/>
              <a:buFont typeface="Noto Sans Symbols"/>
              <a:buChar char="❑"/>
            </a:pPr>
            <a:r>
              <a:rPr lang="en-US" b="0" i="0" u="none" strike="noStrike" dirty="0"/>
              <a:t>The system aims to provide a seamless and efficient approach to managing all aspects of healthcare delivery.</a:t>
            </a:r>
          </a:p>
          <a:p>
            <a:pPr marL="0" lvl="0" indent="0" algn="just" rtl="0">
              <a:spcBef>
                <a:spcPts val="1000"/>
              </a:spcBef>
              <a:spcAft>
                <a:spcPts val="0"/>
              </a:spcAft>
              <a:buSzPts val="1840"/>
              <a:buNone/>
            </a:pPr>
            <a:r>
              <a:rPr lang="en-US" sz="500" dirty="0"/>
              <a:t>    </a:t>
            </a:r>
            <a:endParaRPr sz="500" dirty="0"/>
          </a:p>
          <a:p>
            <a:pPr marL="306000" lvl="0" indent="-306000" algn="just" rtl="0">
              <a:spcBef>
                <a:spcPts val="1000"/>
              </a:spcBef>
              <a:spcAft>
                <a:spcPts val="0"/>
              </a:spcAft>
              <a:buSzPts val="1840"/>
              <a:buFont typeface="Noto Sans Symbols"/>
              <a:buChar char="❑"/>
            </a:pPr>
            <a:r>
              <a:rPr lang="en-US" b="0" i="0" dirty="0"/>
              <a:t>In this presentation, we will introduce the key players in the medical ecosystem and their roles, discuss the challenges and opportunities in healthcare delivery, and highlight the goals and vision of this project. </a:t>
            </a:r>
          </a:p>
          <a:p>
            <a:pPr marL="0" lvl="0" indent="0" algn="just" rtl="0">
              <a:spcBef>
                <a:spcPts val="1000"/>
              </a:spcBef>
              <a:spcAft>
                <a:spcPts val="0"/>
              </a:spcAft>
              <a:buSzPts val="1840"/>
              <a:buNone/>
            </a:pPr>
            <a:r>
              <a:rPr lang="en-US" sz="500" dirty="0"/>
              <a:t>  </a:t>
            </a:r>
            <a:endParaRPr sz="500" dirty="0"/>
          </a:p>
          <a:p>
            <a:pPr marL="306000" lvl="0" indent="-306000" algn="just" rtl="0">
              <a:spcBef>
                <a:spcPts val="1000"/>
              </a:spcBef>
              <a:spcAft>
                <a:spcPts val="0"/>
              </a:spcAft>
              <a:buSzPts val="1840"/>
              <a:buFont typeface="Noto Sans Symbols"/>
              <a:buChar char="❑"/>
            </a:pPr>
            <a:r>
              <a:rPr lang="en-US" b="0" i="0" dirty="0"/>
              <a:t>We believe that this application has the potential to transform healthcare delivery and contribute to the overall well-being of individuals and communities.</a:t>
            </a:r>
            <a:endParaRPr dirty="0"/>
          </a:p>
        </p:txBody>
      </p:sp>
      <p:pic>
        <p:nvPicPr>
          <p:cNvPr id="15" name="Picture 14">
            <a:extLst>
              <a:ext uri="{FF2B5EF4-FFF2-40B4-BE49-F238E27FC236}">
                <a16:creationId xmlns:a16="http://schemas.microsoft.com/office/drawing/2014/main" id="{97239CE4-7180-43CE-ACB8-DEA71FFD1DF0}"/>
              </a:ext>
            </a:extLst>
          </p:cNvPr>
          <p:cNvPicPr>
            <a:picLocks noChangeAspect="1"/>
          </p:cNvPicPr>
          <p:nvPr/>
        </p:nvPicPr>
        <p:blipFill>
          <a:blip r:embed="rId2"/>
          <a:stretch>
            <a:fillRect/>
          </a:stretch>
        </p:blipFill>
        <p:spPr>
          <a:xfrm>
            <a:off x="7876822" y="2203424"/>
            <a:ext cx="4048864" cy="4605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F74E-BCFD-20AA-385B-0F92099BD0C6}"/>
              </a:ext>
            </a:extLst>
          </p:cNvPr>
          <p:cNvSpPr>
            <a:spLocks noGrp="1"/>
          </p:cNvSpPr>
          <p:nvPr>
            <p:ph type="title"/>
          </p:nvPr>
        </p:nvSpPr>
        <p:spPr>
          <a:xfrm>
            <a:off x="581192" y="690912"/>
            <a:ext cx="11029616" cy="1013800"/>
          </a:xfrm>
        </p:spPr>
        <p:txBody>
          <a:bodyPr anchor="ctr"/>
          <a:lstStyle/>
          <a:p>
            <a:r>
              <a:rPr lang="en-US" dirty="0"/>
              <a:t>Goals &amp; Visions</a:t>
            </a:r>
          </a:p>
        </p:txBody>
      </p:sp>
      <p:sp>
        <p:nvSpPr>
          <p:cNvPr id="3" name="Content Placeholder 2">
            <a:extLst>
              <a:ext uri="{FF2B5EF4-FFF2-40B4-BE49-F238E27FC236}">
                <a16:creationId xmlns:a16="http://schemas.microsoft.com/office/drawing/2014/main" id="{1EA597C1-2F69-6E93-EE36-F606504A5C27}"/>
              </a:ext>
            </a:extLst>
          </p:cNvPr>
          <p:cNvSpPr>
            <a:spLocks noGrp="1"/>
          </p:cNvSpPr>
          <p:nvPr>
            <p:ph idx="1"/>
          </p:nvPr>
        </p:nvSpPr>
        <p:spPr>
          <a:xfrm>
            <a:off x="581192" y="2161912"/>
            <a:ext cx="11029616" cy="4018755"/>
          </a:xfrm>
        </p:spPr>
        <p:txBody>
          <a:bodyPr>
            <a:normAutofit/>
          </a:bodyPr>
          <a:lstStyle/>
          <a:p>
            <a:pPr algn="just">
              <a:lnSpc>
                <a:spcPct val="150000"/>
              </a:lnSpc>
            </a:pPr>
            <a:r>
              <a:rPr lang="en-US" dirty="0"/>
              <a:t>Provide a comprehensive, user-friendly, and integrated platform for patients, healthcare professionals, and administrators to improve healthcare outcomes, increase efficiency, and reduce costs.</a:t>
            </a:r>
          </a:p>
          <a:p>
            <a:pPr algn="just">
              <a:lnSpc>
                <a:spcPct val="150000"/>
              </a:lnSpc>
            </a:pPr>
            <a:r>
              <a:rPr lang="en-US" dirty="0"/>
              <a:t>The platform will leverage advanced technologies, such as artificial intelligence, big data analytics, and telemedicine, to enable more efficient and effective healthcare service delivery. </a:t>
            </a:r>
          </a:p>
          <a:p>
            <a:pPr algn="just">
              <a:lnSpc>
                <a:spcPct val="150000"/>
              </a:lnSpc>
            </a:pPr>
            <a:r>
              <a:rPr lang="en-US" dirty="0"/>
              <a:t>It will also provide patients with real-time access to their medical records and enable them to manage their healthcare needs more effectively. </a:t>
            </a:r>
          </a:p>
          <a:p>
            <a:pPr algn="just">
              <a:lnSpc>
                <a:spcPct val="150000"/>
              </a:lnSpc>
            </a:pPr>
            <a:r>
              <a:rPr lang="en-US" dirty="0"/>
              <a:t>By improving providing all these features, this Medical Ecosystem has the potential to revolutionize the way healthcare services are delivered</a:t>
            </a:r>
          </a:p>
        </p:txBody>
      </p:sp>
    </p:spTree>
    <p:extLst>
      <p:ext uri="{BB962C8B-B14F-4D97-AF65-F5344CB8AC3E}">
        <p14:creationId xmlns:p14="http://schemas.microsoft.com/office/powerpoint/2010/main" val="310821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EE53-49C0-1ED7-D97F-10A383871D1A}"/>
              </a:ext>
            </a:extLst>
          </p:cNvPr>
          <p:cNvSpPr>
            <a:spLocks noGrp="1"/>
          </p:cNvSpPr>
          <p:nvPr>
            <p:ph type="title"/>
          </p:nvPr>
        </p:nvSpPr>
        <p:spPr/>
        <p:txBody>
          <a:bodyPr anchor="ctr"/>
          <a:lstStyle/>
          <a:p>
            <a:r>
              <a:rPr lang="en-US" dirty="0"/>
              <a:t>User Base</a:t>
            </a:r>
          </a:p>
        </p:txBody>
      </p:sp>
      <p:sp>
        <p:nvSpPr>
          <p:cNvPr id="3" name="Content Placeholder 2">
            <a:extLst>
              <a:ext uri="{FF2B5EF4-FFF2-40B4-BE49-F238E27FC236}">
                <a16:creationId xmlns:a16="http://schemas.microsoft.com/office/drawing/2014/main" id="{4D416DAA-EC6A-EA8C-C9E9-9CE6705EFF66}"/>
              </a:ext>
            </a:extLst>
          </p:cNvPr>
          <p:cNvSpPr>
            <a:spLocks noGrp="1"/>
          </p:cNvSpPr>
          <p:nvPr>
            <p:ph idx="1"/>
          </p:nvPr>
        </p:nvSpPr>
        <p:spPr>
          <a:xfrm>
            <a:off x="581192" y="1854201"/>
            <a:ext cx="11029616" cy="4682066"/>
          </a:xfrm>
        </p:spPr>
        <p:txBody>
          <a:bodyPr>
            <a:normAutofit/>
          </a:bodyPr>
          <a:lstStyle/>
          <a:p>
            <a:r>
              <a:rPr lang="en-US" sz="2400" dirty="0"/>
              <a:t>Patient</a:t>
            </a:r>
          </a:p>
          <a:p>
            <a:r>
              <a:rPr lang="en-US" sz="2400" dirty="0"/>
              <a:t>Doctor</a:t>
            </a:r>
          </a:p>
          <a:p>
            <a:r>
              <a:rPr lang="en-US" sz="2400" dirty="0"/>
              <a:t>Receptionist</a:t>
            </a:r>
          </a:p>
          <a:p>
            <a:r>
              <a:rPr lang="en-US" sz="2400" dirty="0"/>
              <a:t>Laboratory personnel</a:t>
            </a:r>
          </a:p>
          <a:p>
            <a:r>
              <a:rPr lang="en-US" sz="2400" dirty="0"/>
              <a:t>Pharmacist</a:t>
            </a:r>
          </a:p>
          <a:p>
            <a:r>
              <a:rPr lang="en-US" sz="2400" dirty="0"/>
              <a:t>Administrator</a:t>
            </a:r>
          </a:p>
          <a:p>
            <a:pPr marL="0" indent="0">
              <a:buNone/>
            </a:pPr>
            <a:endParaRPr lang="en-US" dirty="0"/>
          </a:p>
          <a:p>
            <a:pPr marL="0" indent="0" algn="just">
              <a:buNone/>
            </a:pPr>
            <a:r>
              <a:rPr lang="en-US" dirty="0"/>
              <a:t>The application will be designed to meet the needs of all these user groups, providing them with easy access to the information and tools they need to provide and receive high-quality healthcare services.</a:t>
            </a:r>
          </a:p>
        </p:txBody>
      </p:sp>
    </p:spTree>
    <p:extLst>
      <p:ext uri="{BB962C8B-B14F-4D97-AF65-F5344CB8AC3E}">
        <p14:creationId xmlns:p14="http://schemas.microsoft.com/office/powerpoint/2010/main" val="170646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579864" y="618238"/>
            <a:ext cx="11002500" cy="1176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n-US"/>
              <a:t>PATIENT</a:t>
            </a:r>
            <a:endParaRPr/>
          </a:p>
        </p:txBody>
      </p:sp>
      <p:sp>
        <p:nvSpPr>
          <p:cNvPr id="47" name="Google Shape;47;p1"/>
          <p:cNvSpPr txBox="1"/>
          <p:nvPr/>
        </p:nvSpPr>
        <p:spPr>
          <a:xfrm>
            <a:off x="574764" y="1968750"/>
            <a:ext cx="11007600" cy="36929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Overview of the features available to patients through the</a:t>
            </a:r>
            <a:r>
              <a:rPr lang="en-US" dirty="0">
                <a:sym typeface="Gill Sans"/>
              </a:rPr>
              <a:t> </a:t>
            </a:r>
            <a:r>
              <a:rPr lang="en-US" sz="1800" dirty="0">
                <a:solidFill>
                  <a:schemeClr val="dk1"/>
                </a:solidFill>
                <a:latin typeface="Gill Sans"/>
                <a:ea typeface="Gill Sans"/>
                <a:cs typeface="Gill Sans"/>
                <a:sym typeface="Gill Sans"/>
              </a:rPr>
              <a:t>Medical Ecosystem application :</a:t>
            </a:r>
            <a:endParaRPr dirty="0"/>
          </a:p>
        </p:txBody>
      </p:sp>
      <p:sp>
        <p:nvSpPr>
          <p:cNvPr id="48" name="Google Shape;48;p1"/>
          <p:cNvSpPr txBox="1"/>
          <p:nvPr/>
        </p:nvSpPr>
        <p:spPr>
          <a:xfrm>
            <a:off x="822337" y="3094034"/>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Online appointment booking system</a:t>
            </a:r>
            <a:endParaRPr dirty="0"/>
          </a:p>
        </p:txBody>
      </p:sp>
      <p:sp>
        <p:nvSpPr>
          <p:cNvPr id="49" name="Google Shape;49;p1"/>
          <p:cNvSpPr txBox="1"/>
          <p:nvPr/>
        </p:nvSpPr>
        <p:spPr>
          <a:xfrm>
            <a:off x="822337" y="3574457"/>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Secure </a:t>
            </a:r>
            <a:r>
              <a:rPr lang="en-US" dirty="0">
                <a:solidFill>
                  <a:schemeClr val="dk1"/>
                </a:solidFill>
                <a:latin typeface="Gill Sans"/>
                <a:ea typeface="Gill Sans"/>
                <a:cs typeface="Gill Sans"/>
                <a:sym typeface="Gill Sans"/>
              </a:rPr>
              <a:t>consultation</a:t>
            </a:r>
            <a:r>
              <a:rPr lang="en-US" sz="1800" dirty="0">
                <a:solidFill>
                  <a:schemeClr val="dk1"/>
                </a:solidFill>
                <a:latin typeface="Gill Sans"/>
                <a:ea typeface="Gill Sans"/>
                <a:cs typeface="Gill Sans"/>
                <a:sym typeface="Gill Sans"/>
              </a:rPr>
              <a:t> system</a:t>
            </a:r>
            <a:endParaRPr sz="1800" dirty="0">
              <a:solidFill>
                <a:schemeClr val="dk1"/>
              </a:solidFill>
              <a:latin typeface="Gill Sans"/>
              <a:ea typeface="Gill Sans"/>
              <a:cs typeface="Gill Sans"/>
              <a:sym typeface="Gill Sans"/>
            </a:endParaRPr>
          </a:p>
        </p:txBody>
      </p:sp>
      <p:sp>
        <p:nvSpPr>
          <p:cNvPr id="50" name="Google Shape;50;p1"/>
          <p:cNvSpPr txBox="1"/>
          <p:nvPr/>
        </p:nvSpPr>
        <p:spPr>
          <a:xfrm>
            <a:off x="822337" y="4054880"/>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err="1">
                <a:solidFill>
                  <a:schemeClr val="dk1"/>
                </a:solidFill>
                <a:latin typeface="Gill Sans"/>
                <a:ea typeface="Gill Sans"/>
                <a:cs typeface="Gill Sans"/>
                <a:sym typeface="Gill Sans"/>
              </a:rPr>
              <a:t>EHR</a:t>
            </a:r>
            <a:r>
              <a:rPr lang="en-US" sz="1800" dirty="0">
                <a:solidFill>
                  <a:schemeClr val="dk1"/>
                </a:solidFill>
                <a:latin typeface="Gill Sans"/>
                <a:ea typeface="Gill Sans"/>
                <a:cs typeface="Gill Sans"/>
                <a:sym typeface="Gill Sans"/>
              </a:rPr>
              <a:t> (Electronic Health Records)</a:t>
            </a:r>
            <a:endParaRPr sz="1800" dirty="0">
              <a:solidFill>
                <a:schemeClr val="dk1"/>
              </a:solidFill>
              <a:latin typeface="Gill Sans"/>
              <a:ea typeface="Gill Sans"/>
              <a:cs typeface="Gill Sans"/>
              <a:sym typeface="Gill Sans"/>
            </a:endParaRPr>
          </a:p>
        </p:txBody>
      </p:sp>
      <p:sp>
        <p:nvSpPr>
          <p:cNvPr id="51" name="Google Shape;51;p1"/>
          <p:cNvSpPr txBox="1"/>
          <p:nvPr/>
        </p:nvSpPr>
        <p:spPr>
          <a:xfrm>
            <a:off x="822337" y="4995411"/>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Review doctors</a:t>
            </a:r>
            <a:endParaRPr sz="1800" dirty="0">
              <a:solidFill>
                <a:schemeClr val="dk1"/>
              </a:solidFill>
              <a:latin typeface="Gill Sans"/>
              <a:ea typeface="Gill Sans"/>
              <a:cs typeface="Gill Sans"/>
              <a:sym typeface="Gill Sans"/>
            </a:endParaRPr>
          </a:p>
        </p:txBody>
      </p:sp>
      <p:sp>
        <p:nvSpPr>
          <p:cNvPr id="52" name="Google Shape;52;p1"/>
          <p:cNvSpPr txBox="1"/>
          <p:nvPr/>
        </p:nvSpPr>
        <p:spPr>
          <a:xfrm>
            <a:off x="822337" y="5438629"/>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Digital Payment</a:t>
            </a:r>
            <a:endParaRPr sz="1800" dirty="0">
              <a:solidFill>
                <a:schemeClr val="dk1"/>
              </a:solidFill>
              <a:latin typeface="Gill Sans"/>
              <a:ea typeface="Gill Sans"/>
              <a:cs typeface="Gill Sans"/>
              <a:sym typeface="Gill Sans"/>
            </a:endParaRPr>
          </a:p>
        </p:txBody>
      </p:sp>
      <p:pic>
        <p:nvPicPr>
          <p:cNvPr id="53" name="Google Shape;53;p1"/>
          <p:cNvPicPr preferRelativeResize="0"/>
          <p:nvPr/>
        </p:nvPicPr>
        <p:blipFill rotWithShape="1">
          <a:blip r:embed="rId2">
            <a:alphaModFix/>
          </a:blip>
          <a:srcRect/>
          <a:stretch/>
        </p:blipFill>
        <p:spPr>
          <a:xfrm>
            <a:off x="8582286" y="4405240"/>
            <a:ext cx="615203" cy="615203"/>
          </a:xfrm>
          <a:prstGeom prst="rect">
            <a:avLst/>
          </a:prstGeom>
          <a:noFill/>
          <a:ln>
            <a:noFill/>
          </a:ln>
        </p:spPr>
      </p:pic>
      <p:pic>
        <p:nvPicPr>
          <p:cNvPr id="54" name="Google Shape;54;p1"/>
          <p:cNvPicPr preferRelativeResize="0"/>
          <p:nvPr/>
        </p:nvPicPr>
        <p:blipFill rotWithShape="1">
          <a:blip r:embed="rId3">
            <a:alphaModFix/>
          </a:blip>
          <a:srcRect/>
          <a:stretch/>
        </p:blipFill>
        <p:spPr>
          <a:xfrm>
            <a:off x="6427967" y="4916728"/>
            <a:ext cx="677254" cy="677254"/>
          </a:xfrm>
          <a:prstGeom prst="rect">
            <a:avLst/>
          </a:prstGeom>
          <a:noFill/>
          <a:ln>
            <a:noFill/>
          </a:ln>
        </p:spPr>
      </p:pic>
      <p:pic>
        <p:nvPicPr>
          <p:cNvPr id="55" name="Google Shape;55;p1"/>
          <p:cNvPicPr preferRelativeResize="0"/>
          <p:nvPr/>
        </p:nvPicPr>
        <p:blipFill rotWithShape="1">
          <a:blip r:embed="rId4">
            <a:alphaModFix/>
          </a:blip>
          <a:srcRect/>
          <a:stretch/>
        </p:blipFill>
        <p:spPr>
          <a:xfrm>
            <a:off x="10715076" y="4899922"/>
            <a:ext cx="649224" cy="649224"/>
          </a:xfrm>
          <a:prstGeom prst="rect">
            <a:avLst/>
          </a:prstGeom>
          <a:noFill/>
          <a:ln>
            <a:noFill/>
          </a:ln>
        </p:spPr>
      </p:pic>
      <p:pic>
        <p:nvPicPr>
          <p:cNvPr id="56" name="Google Shape;56;p1"/>
          <p:cNvPicPr preferRelativeResize="0"/>
          <p:nvPr/>
        </p:nvPicPr>
        <p:blipFill rotWithShape="1">
          <a:blip r:embed="rId5">
            <a:alphaModFix/>
          </a:blip>
          <a:srcRect/>
          <a:stretch/>
        </p:blipFill>
        <p:spPr>
          <a:xfrm>
            <a:off x="7295195" y="5598941"/>
            <a:ext cx="649224" cy="649224"/>
          </a:xfrm>
          <a:prstGeom prst="rect">
            <a:avLst/>
          </a:prstGeom>
          <a:noFill/>
          <a:ln>
            <a:noFill/>
          </a:ln>
        </p:spPr>
      </p:pic>
      <p:pic>
        <p:nvPicPr>
          <p:cNvPr id="58" name="Google Shape;58;p1"/>
          <p:cNvPicPr preferRelativeResize="0"/>
          <p:nvPr/>
        </p:nvPicPr>
        <p:blipFill rotWithShape="1">
          <a:blip r:embed="rId6">
            <a:alphaModFix/>
          </a:blip>
          <a:srcRect/>
          <a:stretch/>
        </p:blipFill>
        <p:spPr>
          <a:xfrm>
            <a:off x="10715076" y="3661856"/>
            <a:ext cx="649224" cy="649224"/>
          </a:xfrm>
          <a:prstGeom prst="rect">
            <a:avLst/>
          </a:prstGeom>
          <a:noFill/>
          <a:ln>
            <a:noFill/>
          </a:ln>
        </p:spPr>
      </p:pic>
      <p:pic>
        <p:nvPicPr>
          <p:cNvPr id="59" name="Google Shape;59;p1"/>
          <p:cNvPicPr preferRelativeResize="0"/>
          <p:nvPr/>
        </p:nvPicPr>
        <p:blipFill rotWithShape="1">
          <a:blip r:embed="rId7">
            <a:alphaModFix/>
          </a:blip>
          <a:srcRect/>
          <a:stretch/>
        </p:blipFill>
        <p:spPr>
          <a:xfrm>
            <a:off x="9692670" y="3112301"/>
            <a:ext cx="649224" cy="649224"/>
          </a:xfrm>
          <a:prstGeom prst="rect">
            <a:avLst/>
          </a:prstGeom>
          <a:noFill/>
          <a:ln>
            <a:noFill/>
          </a:ln>
        </p:spPr>
      </p:pic>
      <p:pic>
        <p:nvPicPr>
          <p:cNvPr id="60" name="Google Shape;60;p1"/>
          <p:cNvPicPr preferRelativeResize="0"/>
          <p:nvPr/>
        </p:nvPicPr>
        <p:blipFill rotWithShape="1">
          <a:blip r:embed="rId8">
            <a:alphaModFix/>
          </a:blip>
          <a:srcRect/>
          <a:stretch/>
        </p:blipFill>
        <p:spPr>
          <a:xfrm>
            <a:off x="9692670" y="5575718"/>
            <a:ext cx="649224" cy="649224"/>
          </a:xfrm>
          <a:prstGeom prst="rect">
            <a:avLst/>
          </a:prstGeom>
          <a:noFill/>
          <a:ln>
            <a:noFill/>
          </a:ln>
        </p:spPr>
      </p:pic>
      <p:pic>
        <p:nvPicPr>
          <p:cNvPr id="61" name="Google Shape;61;p1"/>
          <p:cNvPicPr preferRelativeResize="0"/>
          <p:nvPr/>
        </p:nvPicPr>
        <p:blipFill rotWithShape="1">
          <a:blip r:embed="rId9">
            <a:alphaModFix/>
          </a:blip>
          <a:srcRect/>
          <a:stretch/>
        </p:blipFill>
        <p:spPr>
          <a:xfrm rot="6007518">
            <a:off x="7774136" y="4879655"/>
            <a:ext cx="666209" cy="548640"/>
          </a:xfrm>
          <a:prstGeom prst="rect">
            <a:avLst/>
          </a:prstGeom>
          <a:noFill/>
          <a:ln>
            <a:noFill/>
          </a:ln>
        </p:spPr>
      </p:pic>
      <p:pic>
        <p:nvPicPr>
          <p:cNvPr id="62" name="Google Shape;62;p1"/>
          <p:cNvPicPr preferRelativeResize="0"/>
          <p:nvPr/>
        </p:nvPicPr>
        <p:blipFill rotWithShape="1">
          <a:blip r:embed="rId9">
            <a:alphaModFix/>
          </a:blip>
          <a:srcRect/>
          <a:stretch/>
        </p:blipFill>
        <p:spPr>
          <a:xfrm rot="7371099">
            <a:off x="7373239" y="4668758"/>
            <a:ext cx="666209" cy="548640"/>
          </a:xfrm>
          <a:prstGeom prst="rect">
            <a:avLst/>
          </a:prstGeom>
          <a:noFill/>
          <a:ln>
            <a:noFill/>
          </a:ln>
        </p:spPr>
      </p:pic>
      <p:pic>
        <p:nvPicPr>
          <p:cNvPr id="63" name="Google Shape;63;p1"/>
          <p:cNvPicPr preferRelativeResize="0"/>
          <p:nvPr/>
        </p:nvPicPr>
        <p:blipFill rotWithShape="1">
          <a:blip r:embed="rId9">
            <a:alphaModFix/>
          </a:blip>
          <a:srcRect/>
          <a:stretch/>
        </p:blipFill>
        <p:spPr>
          <a:xfrm rot="9380072">
            <a:off x="7382989" y="4240115"/>
            <a:ext cx="666209" cy="548640"/>
          </a:xfrm>
          <a:prstGeom prst="rect">
            <a:avLst/>
          </a:prstGeom>
          <a:noFill/>
          <a:ln>
            <a:noFill/>
          </a:ln>
        </p:spPr>
      </p:pic>
      <p:pic>
        <p:nvPicPr>
          <p:cNvPr id="64" name="Google Shape;64;p1"/>
          <p:cNvPicPr preferRelativeResize="0"/>
          <p:nvPr/>
        </p:nvPicPr>
        <p:blipFill rotWithShape="1">
          <a:blip r:embed="rId9">
            <a:alphaModFix/>
          </a:blip>
          <a:srcRect/>
          <a:stretch/>
        </p:blipFill>
        <p:spPr>
          <a:xfrm rot="10800000">
            <a:off x="7930692" y="3996584"/>
            <a:ext cx="555174" cy="457200"/>
          </a:xfrm>
          <a:prstGeom prst="rect">
            <a:avLst/>
          </a:prstGeom>
          <a:noFill/>
          <a:ln>
            <a:noFill/>
          </a:ln>
        </p:spPr>
      </p:pic>
      <p:pic>
        <p:nvPicPr>
          <p:cNvPr id="65" name="Google Shape;65;p1"/>
          <p:cNvPicPr preferRelativeResize="0"/>
          <p:nvPr/>
        </p:nvPicPr>
        <p:blipFill rotWithShape="1">
          <a:blip r:embed="rId9">
            <a:alphaModFix/>
          </a:blip>
          <a:srcRect/>
          <a:stretch/>
        </p:blipFill>
        <p:spPr>
          <a:xfrm rot="-4529187">
            <a:off x="9307193" y="4083886"/>
            <a:ext cx="555174" cy="457200"/>
          </a:xfrm>
          <a:prstGeom prst="rect">
            <a:avLst/>
          </a:prstGeom>
          <a:noFill/>
          <a:ln>
            <a:noFill/>
          </a:ln>
        </p:spPr>
      </p:pic>
      <p:pic>
        <p:nvPicPr>
          <p:cNvPr id="66" name="Google Shape;66;p1"/>
          <p:cNvPicPr preferRelativeResize="0"/>
          <p:nvPr/>
        </p:nvPicPr>
        <p:blipFill rotWithShape="1">
          <a:blip r:embed="rId9">
            <a:alphaModFix/>
          </a:blip>
          <a:srcRect/>
          <a:stretch/>
        </p:blipFill>
        <p:spPr>
          <a:xfrm rot="-3339127">
            <a:off x="9717314" y="4225124"/>
            <a:ext cx="666209" cy="548640"/>
          </a:xfrm>
          <a:prstGeom prst="rect">
            <a:avLst/>
          </a:prstGeom>
          <a:noFill/>
          <a:ln>
            <a:noFill/>
          </a:ln>
        </p:spPr>
      </p:pic>
      <p:pic>
        <p:nvPicPr>
          <p:cNvPr id="67" name="Google Shape;67;p1"/>
          <p:cNvPicPr preferRelativeResize="0"/>
          <p:nvPr/>
        </p:nvPicPr>
        <p:blipFill rotWithShape="1">
          <a:blip r:embed="rId9">
            <a:alphaModFix/>
          </a:blip>
          <a:srcRect/>
          <a:stretch/>
        </p:blipFill>
        <p:spPr>
          <a:xfrm rot="-1180568">
            <a:off x="9736671" y="4654920"/>
            <a:ext cx="666209" cy="548640"/>
          </a:xfrm>
          <a:prstGeom prst="rect">
            <a:avLst/>
          </a:prstGeom>
          <a:noFill/>
          <a:ln>
            <a:noFill/>
          </a:ln>
        </p:spPr>
      </p:pic>
      <p:pic>
        <p:nvPicPr>
          <p:cNvPr id="68" name="Google Shape;68;p1"/>
          <p:cNvPicPr preferRelativeResize="0"/>
          <p:nvPr/>
        </p:nvPicPr>
        <p:blipFill rotWithShape="1">
          <a:blip r:embed="rId9">
            <a:alphaModFix/>
          </a:blip>
          <a:srcRect/>
          <a:stretch/>
        </p:blipFill>
        <p:spPr>
          <a:xfrm>
            <a:off x="9292674" y="4914521"/>
            <a:ext cx="555174" cy="457200"/>
          </a:xfrm>
          <a:prstGeom prst="rect">
            <a:avLst/>
          </a:prstGeom>
          <a:noFill/>
          <a:ln>
            <a:noFill/>
          </a:ln>
        </p:spPr>
      </p:pic>
      <p:sp>
        <p:nvSpPr>
          <p:cNvPr id="69" name="Google Shape;69;p1"/>
          <p:cNvSpPr txBox="1"/>
          <p:nvPr/>
        </p:nvSpPr>
        <p:spPr>
          <a:xfrm>
            <a:off x="822337" y="5883964"/>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Emergency Services</a:t>
            </a:r>
            <a:endParaRPr sz="1800" dirty="0">
              <a:solidFill>
                <a:schemeClr val="dk1"/>
              </a:solidFill>
              <a:latin typeface="Gill Sans"/>
              <a:ea typeface="Gill Sans"/>
              <a:cs typeface="Gill Sans"/>
              <a:sym typeface="Gill Sans"/>
            </a:endParaRPr>
          </a:p>
        </p:txBody>
      </p:sp>
      <p:pic>
        <p:nvPicPr>
          <p:cNvPr id="70" name="Google Shape;70;p1"/>
          <p:cNvPicPr preferRelativeResize="0"/>
          <p:nvPr/>
        </p:nvPicPr>
        <p:blipFill rotWithShape="1">
          <a:blip r:embed="rId10">
            <a:alphaModFix/>
          </a:blip>
          <a:srcRect/>
          <a:stretch/>
        </p:blipFill>
        <p:spPr>
          <a:xfrm>
            <a:off x="6519594" y="3941815"/>
            <a:ext cx="649224" cy="649224"/>
          </a:xfrm>
          <a:prstGeom prst="rect">
            <a:avLst/>
          </a:prstGeom>
          <a:noFill/>
          <a:ln>
            <a:noFill/>
          </a:ln>
        </p:spPr>
      </p:pic>
      <p:sp>
        <p:nvSpPr>
          <p:cNvPr id="71" name="Google Shape;71;p1"/>
          <p:cNvSpPr txBox="1"/>
          <p:nvPr/>
        </p:nvSpPr>
        <p:spPr>
          <a:xfrm>
            <a:off x="827700" y="2617711"/>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a:solidFill>
                  <a:schemeClr val="dk1"/>
                </a:solidFill>
                <a:latin typeface="Gill Sans"/>
                <a:ea typeface="Gill Sans"/>
                <a:cs typeface="Gill Sans"/>
                <a:sym typeface="Gill Sans"/>
              </a:rPr>
              <a:t>Search for Doctors</a:t>
            </a:r>
            <a:endParaRPr sz="1800">
              <a:solidFill>
                <a:schemeClr val="dk1"/>
              </a:solidFill>
              <a:latin typeface="Gill Sans"/>
              <a:ea typeface="Gill Sans"/>
              <a:cs typeface="Gill Sans"/>
              <a:sym typeface="Gill Sans"/>
            </a:endParaRPr>
          </a:p>
        </p:txBody>
      </p:sp>
      <p:sp>
        <p:nvSpPr>
          <p:cNvPr id="72" name="Google Shape;72;p1"/>
          <p:cNvSpPr txBox="1"/>
          <p:nvPr/>
        </p:nvSpPr>
        <p:spPr>
          <a:xfrm>
            <a:off x="827700" y="4519088"/>
            <a:ext cx="4360200" cy="3693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Patient monitoring</a:t>
            </a:r>
            <a:endParaRPr sz="1800" dirty="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F1C5790C-3BBB-4E82-ADD1-15BAA283007C}"/>
              </a:ext>
            </a:extLst>
          </p:cNvPr>
          <p:cNvPicPr>
            <a:picLocks noChangeAspect="1"/>
          </p:cNvPicPr>
          <p:nvPr/>
        </p:nvPicPr>
        <p:blipFill>
          <a:blip r:embed="rId11"/>
          <a:stretch>
            <a:fillRect/>
          </a:stretch>
        </p:blipFill>
        <p:spPr>
          <a:xfrm>
            <a:off x="7166403" y="3094034"/>
            <a:ext cx="685758" cy="685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anim calcmode="lin" valueType="num">
                                      <p:cBhvr>
                                        <p:cTn id="30" dur="1000" fill="hold"/>
                                        <p:tgtEl>
                                          <p:spTgt spid="63"/>
                                        </p:tgtEl>
                                        <p:attrNameLst>
                                          <p:attrName>ppt_x</p:attrName>
                                        </p:attrNameLst>
                                      </p:cBhvr>
                                      <p:tavLst>
                                        <p:tav tm="0">
                                          <p:val>
                                            <p:strVal val="#ppt_x"/>
                                          </p:val>
                                        </p:tav>
                                        <p:tav tm="100000">
                                          <p:val>
                                            <p:strVal val="#ppt_x"/>
                                          </p:val>
                                        </p:tav>
                                      </p:tavLst>
                                    </p:anim>
                                    <p:anim calcmode="lin" valueType="num">
                                      <p:cBhvr>
                                        <p:cTn id="31" dur="1000" fill="hold"/>
                                        <p:tgtEl>
                                          <p:spTgt spid="6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1000"/>
                                        <p:tgtEl>
                                          <p:spTgt spid="70"/>
                                        </p:tgtEl>
                                      </p:cBhvr>
                                    </p:animEffect>
                                    <p:anim calcmode="lin" valueType="num">
                                      <p:cBhvr>
                                        <p:cTn id="35" dur="1000" fill="hold"/>
                                        <p:tgtEl>
                                          <p:spTgt spid="70"/>
                                        </p:tgtEl>
                                        <p:attrNameLst>
                                          <p:attrName>ppt_x</p:attrName>
                                        </p:attrNameLst>
                                      </p:cBhvr>
                                      <p:tavLst>
                                        <p:tav tm="0">
                                          <p:val>
                                            <p:strVal val="#ppt_x"/>
                                          </p:val>
                                        </p:tav>
                                        <p:tav tm="100000">
                                          <p:val>
                                            <p:strVal val="#ppt_x"/>
                                          </p:val>
                                        </p:tav>
                                      </p:tavLst>
                                    </p:anim>
                                    <p:anim calcmode="lin" valueType="num">
                                      <p:cBhvr>
                                        <p:cTn id="3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1000"/>
                                        <p:tgtEl>
                                          <p:spTgt spid="62"/>
                                        </p:tgtEl>
                                      </p:cBhvr>
                                    </p:animEffect>
                                    <p:anim calcmode="lin" valueType="num">
                                      <p:cBhvr>
                                        <p:cTn id="47" dur="1000" fill="hold"/>
                                        <p:tgtEl>
                                          <p:spTgt spid="62"/>
                                        </p:tgtEl>
                                        <p:attrNameLst>
                                          <p:attrName>ppt_x</p:attrName>
                                        </p:attrNameLst>
                                      </p:cBhvr>
                                      <p:tavLst>
                                        <p:tav tm="0">
                                          <p:val>
                                            <p:strVal val="#ppt_x"/>
                                          </p:val>
                                        </p:tav>
                                        <p:tav tm="100000">
                                          <p:val>
                                            <p:strVal val="#ppt_x"/>
                                          </p:val>
                                        </p:tav>
                                      </p:tavLst>
                                    </p:anim>
                                    <p:anim calcmode="lin" valueType="num">
                                      <p:cBhvr>
                                        <p:cTn id="48" dur="1000" fill="hold"/>
                                        <p:tgtEl>
                                          <p:spTgt spid="62"/>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1000"/>
                                        <p:tgtEl>
                                          <p:spTgt spid="54"/>
                                        </p:tgtEl>
                                      </p:cBhvr>
                                    </p:animEffect>
                                    <p:anim calcmode="lin" valueType="num">
                                      <p:cBhvr>
                                        <p:cTn id="52" dur="1000" fill="hold"/>
                                        <p:tgtEl>
                                          <p:spTgt spid="54"/>
                                        </p:tgtEl>
                                        <p:attrNameLst>
                                          <p:attrName>ppt_x</p:attrName>
                                        </p:attrNameLst>
                                      </p:cBhvr>
                                      <p:tavLst>
                                        <p:tav tm="0">
                                          <p:val>
                                            <p:strVal val="#ppt_x"/>
                                          </p:val>
                                        </p:tav>
                                        <p:tav tm="100000">
                                          <p:val>
                                            <p:strVal val="#ppt_x"/>
                                          </p:val>
                                        </p:tav>
                                      </p:tavLst>
                                    </p:anim>
                                    <p:anim calcmode="lin" valueType="num">
                                      <p:cBhvr>
                                        <p:cTn id="5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1000"/>
                                        <p:tgtEl>
                                          <p:spTgt spid="50"/>
                                        </p:tgtEl>
                                      </p:cBhvr>
                                    </p:animEffect>
                                    <p:anim calcmode="lin" valueType="num">
                                      <p:cBhvr>
                                        <p:cTn id="59" dur="1000" fill="hold"/>
                                        <p:tgtEl>
                                          <p:spTgt spid="50"/>
                                        </p:tgtEl>
                                        <p:attrNameLst>
                                          <p:attrName>ppt_x</p:attrName>
                                        </p:attrNameLst>
                                      </p:cBhvr>
                                      <p:tavLst>
                                        <p:tav tm="0">
                                          <p:val>
                                            <p:strVal val="#ppt_x"/>
                                          </p:val>
                                        </p:tav>
                                        <p:tav tm="100000">
                                          <p:val>
                                            <p:strVal val="#ppt_x"/>
                                          </p:val>
                                        </p:tav>
                                      </p:tavLst>
                                    </p:anim>
                                    <p:anim calcmode="lin" valueType="num">
                                      <p:cBhvr>
                                        <p:cTn id="60" dur="1000" fill="hold"/>
                                        <p:tgtEl>
                                          <p:spTgt spid="50"/>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1000"/>
                                        <p:tgtEl>
                                          <p:spTgt spid="61"/>
                                        </p:tgtEl>
                                      </p:cBhvr>
                                    </p:animEffect>
                                    <p:anim calcmode="lin" valueType="num">
                                      <p:cBhvr>
                                        <p:cTn id="64" dur="1000" fill="hold"/>
                                        <p:tgtEl>
                                          <p:spTgt spid="61"/>
                                        </p:tgtEl>
                                        <p:attrNameLst>
                                          <p:attrName>ppt_x</p:attrName>
                                        </p:attrNameLst>
                                      </p:cBhvr>
                                      <p:tavLst>
                                        <p:tav tm="0">
                                          <p:val>
                                            <p:strVal val="#ppt_x"/>
                                          </p:val>
                                        </p:tav>
                                        <p:tav tm="100000">
                                          <p:val>
                                            <p:strVal val="#ppt_x"/>
                                          </p:val>
                                        </p:tav>
                                      </p:tavLst>
                                    </p:anim>
                                    <p:anim calcmode="lin" valueType="num">
                                      <p:cBhvr>
                                        <p:cTn id="65" dur="1000" fill="hold"/>
                                        <p:tgtEl>
                                          <p:spTgt spid="6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1000"/>
                                        <p:tgtEl>
                                          <p:spTgt spid="56"/>
                                        </p:tgtEl>
                                      </p:cBhvr>
                                    </p:animEffect>
                                    <p:anim calcmode="lin" valueType="num">
                                      <p:cBhvr>
                                        <p:cTn id="69" dur="1000" fill="hold"/>
                                        <p:tgtEl>
                                          <p:spTgt spid="56"/>
                                        </p:tgtEl>
                                        <p:attrNameLst>
                                          <p:attrName>ppt_x</p:attrName>
                                        </p:attrNameLst>
                                      </p:cBhvr>
                                      <p:tavLst>
                                        <p:tav tm="0">
                                          <p:val>
                                            <p:strVal val="#ppt_x"/>
                                          </p:val>
                                        </p:tav>
                                        <p:tav tm="100000">
                                          <p:val>
                                            <p:strVal val="#ppt_x"/>
                                          </p:val>
                                        </p:tav>
                                      </p:tavLst>
                                    </p:anim>
                                    <p:anim calcmode="lin" valueType="num">
                                      <p:cBhvr>
                                        <p:cTn id="7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1000"/>
                                        <p:tgtEl>
                                          <p:spTgt spid="72"/>
                                        </p:tgtEl>
                                      </p:cBhvr>
                                    </p:animEffect>
                                    <p:anim calcmode="lin" valueType="num">
                                      <p:cBhvr>
                                        <p:cTn id="76" dur="1000" fill="hold"/>
                                        <p:tgtEl>
                                          <p:spTgt spid="72"/>
                                        </p:tgtEl>
                                        <p:attrNameLst>
                                          <p:attrName>ppt_x</p:attrName>
                                        </p:attrNameLst>
                                      </p:cBhvr>
                                      <p:tavLst>
                                        <p:tav tm="0">
                                          <p:val>
                                            <p:strVal val="#ppt_x"/>
                                          </p:val>
                                        </p:tav>
                                        <p:tav tm="100000">
                                          <p:val>
                                            <p:strVal val="#ppt_x"/>
                                          </p:val>
                                        </p:tav>
                                      </p:tavLst>
                                    </p:anim>
                                    <p:anim calcmode="lin" valueType="num">
                                      <p:cBhvr>
                                        <p:cTn id="77" dur="1000" fill="hold"/>
                                        <p:tgtEl>
                                          <p:spTgt spid="7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1000"/>
                                        <p:tgtEl>
                                          <p:spTgt spid="65"/>
                                        </p:tgtEl>
                                      </p:cBhvr>
                                    </p:animEffect>
                                    <p:anim calcmode="lin" valueType="num">
                                      <p:cBhvr>
                                        <p:cTn id="81" dur="1000" fill="hold"/>
                                        <p:tgtEl>
                                          <p:spTgt spid="65"/>
                                        </p:tgtEl>
                                        <p:attrNameLst>
                                          <p:attrName>ppt_x</p:attrName>
                                        </p:attrNameLst>
                                      </p:cBhvr>
                                      <p:tavLst>
                                        <p:tav tm="0">
                                          <p:val>
                                            <p:strVal val="#ppt_x"/>
                                          </p:val>
                                        </p:tav>
                                        <p:tav tm="100000">
                                          <p:val>
                                            <p:strVal val="#ppt_x"/>
                                          </p:val>
                                        </p:tav>
                                      </p:tavLst>
                                    </p:anim>
                                    <p:anim calcmode="lin" valueType="num">
                                      <p:cBhvr>
                                        <p:cTn id="82" dur="1000" fill="hold"/>
                                        <p:tgtEl>
                                          <p:spTgt spid="65"/>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fade">
                                      <p:cBhvr>
                                        <p:cTn id="85" dur="1000"/>
                                        <p:tgtEl>
                                          <p:spTgt spid="59"/>
                                        </p:tgtEl>
                                      </p:cBhvr>
                                    </p:animEffect>
                                    <p:anim calcmode="lin" valueType="num">
                                      <p:cBhvr>
                                        <p:cTn id="86" dur="1000" fill="hold"/>
                                        <p:tgtEl>
                                          <p:spTgt spid="59"/>
                                        </p:tgtEl>
                                        <p:attrNameLst>
                                          <p:attrName>ppt_x</p:attrName>
                                        </p:attrNameLst>
                                      </p:cBhvr>
                                      <p:tavLst>
                                        <p:tav tm="0">
                                          <p:val>
                                            <p:strVal val="#ppt_x"/>
                                          </p:val>
                                        </p:tav>
                                        <p:tav tm="100000">
                                          <p:val>
                                            <p:strVal val="#ppt_x"/>
                                          </p:val>
                                        </p:tav>
                                      </p:tavLst>
                                    </p:anim>
                                    <p:anim calcmode="lin" valueType="num">
                                      <p:cBhvr>
                                        <p:cTn id="87"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1000"/>
                                        <p:tgtEl>
                                          <p:spTgt spid="51"/>
                                        </p:tgtEl>
                                      </p:cBhvr>
                                    </p:animEffect>
                                    <p:anim calcmode="lin" valueType="num">
                                      <p:cBhvr>
                                        <p:cTn id="93" dur="1000" fill="hold"/>
                                        <p:tgtEl>
                                          <p:spTgt spid="51"/>
                                        </p:tgtEl>
                                        <p:attrNameLst>
                                          <p:attrName>ppt_x</p:attrName>
                                        </p:attrNameLst>
                                      </p:cBhvr>
                                      <p:tavLst>
                                        <p:tav tm="0">
                                          <p:val>
                                            <p:strVal val="#ppt_x"/>
                                          </p:val>
                                        </p:tav>
                                        <p:tav tm="100000">
                                          <p:val>
                                            <p:strVal val="#ppt_x"/>
                                          </p:val>
                                        </p:tav>
                                      </p:tavLst>
                                    </p:anim>
                                    <p:anim calcmode="lin" valueType="num">
                                      <p:cBhvr>
                                        <p:cTn id="94" dur="1000" fill="hold"/>
                                        <p:tgtEl>
                                          <p:spTgt spid="5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1000"/>
                                        <p:tgtEl>
                                          <p:spTgt spid="66"/>
                                        </p:tgtEl>
                                      </p:cBhvr>
                                    </p:animEffect>
                                    <p:anim calcmode="lin" valueType="num">
                                      <p:cBhvr>
                                        <p:cTn id="98" dur="1000" fill="hold"/>
                                        <p:tgtEl>
                                          <p:spTgt spid="66"/>
                                        </p:tgtEl>
                                        <p:attrNameLst>
                                          <p:attrName>ppt_x</p:attrName>
                                        </p:attrNameLst>
                                      </p:cBhvr>
                                      <p:tavLst>
                                        <p:tav tm="0">
                                          <p:val>
                                            <p:strVal val="#ppt_x"/>
                                          </p:val>
                                        </p:tav>
                                        <p:tav tm="100000">
                                          <p:val>
                                            <p:strVal val="#ppt_x"/>
                                          </p:val>
                                        </p:tav>
                                      </p:tavLst>
                                    </p:anim>
                                    <p:anim calcmode="lin" valueType="num">
                                      <p:cBhvr>
                                        <p:cTn id="99" dur="1000" fill="hold"/>
                                        <p:tgtEl>
                                          <p:spTgt spid="66"/>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1000"/>
                                        <p:tgtEl>
                                          <p:spTgt spid="58"/>
                                        </p:tgtEl>
                                      </p:cBhvr>
                                    </p:animEffect>
                                    <p:anim calcmode="lin" valueType="num">
                                      <p:cBhvr>
                                        <p:cTn id="103" dur="1000" fill="hold"/>
                                        <p:tgtEl>
                                          <p:spTgt spid="58"/>
                                        </p:tgtEl>
                                        <p:attrNameLst>
                                          <p:attrName>ppt_x</p:attrName>
                                        </p:attrNameLst>
                                      </p:cBhvr>
                                      <p:tavLst>
                                        <p:tav tm="0">
                                          <p:val>
                                            <p:strVal val="#ppt_x"/>
                                          </p:val>
                                        </p:tav>
                                        <p:tav tm="100000">
                                          <p:val>
                                            <p:strVal val="#ppt_x"/>
                                          </p:val>
                                        </p:tav>
                                      </p:tavLst>
                                    </p:anim>
                                    <p:anim calcmode="lin" valueType="num">
                                      <p:cBhvr>
                                        <p:cTn id="10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1000"/>
                                        <p:tgtEl>
                                          <p:spTgt spid="52"/>
                                        </p:tgtEl>
                                      </p:cBhvr>
                                    </p:animEffect>
                                    <p:anim calcmode="lin" valueType="num">
                                      <p:cBhvr>
                                        <p:cTn id="110" dur="1000" fill="hold"/>
                                        <p:tgtEl>
                                          <p:spTgt spid="52"/>
                                        </p:tgtEl>
                                        <p:attrNameLst>
                                          <p:attrName>ppt_x</p:attrName>
                                        </p:attrNameLst>
                                      </p:cBhvr>
                                      <p:tavLst>
                                        <p:tav tm="0">
                                          <p:val>
                                            <p:strVal val="#ppt_x"/>
                                          </p:val>
                                        </p:tav>
                                        <p:tav tm="100000">
                                          <p:val>
                                            <p:strVal val="#ppt_x"/>
                                          </p:val>
                                        </p:tav>
                                      </p:tavLst>
                                    </p:anim>
                                    <p:anim calcmode="lin" valueType="num">
                                      <p:cBhvr>
                                        <p:cTn id="111" dur="1000" fill="hold"/>
                                        <p:tgtEl>
                                          <p:spTgt spid="52"/>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1000"/>
                                        <p:tgtEl>
                                          <p:spTgt spid="67"/>
                                        </p:tgtEl>
                                      </p:cBhvr>
                                    </p:animEffect>
                                    <p:anim calcmode="lin" valueType="num">
                                      <p:cBhvr>
                                        <p:cTn id="115" dur="1000" fill="hold"/>
                                        <p:tgtEl>
                                          <p:spTgt spid="67"/>
                                        </p:tgtEl>
                                        <p:attrNameLst>
                                          <p:attrName>ppt_x</p:attrName>
                                        </p:attrNameLst>
                                      </p:cBhvr>
                                      <p:tavLst>
                                        <p:tav tm="0">
                                          <p:val>
                                            <p:strVal val="#ppt_x"/>
                                          </p:val>
                                        </p:tav>
                                        <p:tav tm="100000">
                                          <p:val>
                                            <p:strVal val="#ppt_x"/>
                                          </p:val>
                                        </p:tav>
                                      </p:tavLst>
                                    </p:anim>
                                    <p:anim calcmode="lin" valueType="num">
                                      <p:cBhvr>
                                        <p:cTn id="116" dur="1000" fill="hold"/>
                                        <p:tgtEl>
                                          <p:spTgt spid="6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fade">
                                      <p:cBhvr>
                                        <p:cTn id="119" dur="1000"/>
                                        <p:tgtEl>
                                          <p:spTgt spid="55"/>
                                        </p:tgtEl>
                                      </p:cBhvr>
                                    </p:animEffect>
                                    <p:anim calcmode="lin" valueType="num">
                                      <p:cBhvr>
                                        <p:cTn id="120" dur="1000" fill="hold"/>
                                        <p:tgtEl>
                                          <p:spTgt spid="55"/>
                                        </p:tgtEl>
                                        <p:attrNameLst>
                                          <p:attrName>ppt_x</p:attrName>
                                        </p:attrNameLst>
                                      </p:cBhvr>
                                      <p:tavLst>
                                        <p:tav tm="0">
                                          <p:val>
                                            <p:strVal val="#ppt_x"/>
                                          </p:val>
                                        </p:tav>
                                        <p:tav tm="100000">
                                          <p:val>
                                            <p:strVal val="#ppt_x"/>
                                          </p:val>
                                        </p:tav>
                                      </p:tavLst>
                                    </p:anim>
                                    <p:anim calcmode="lin" valueType="num">
                                      <p:cBhvr>
                                        <p:cTn id="12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1000"/>
                                        <p:tgtEl>
                                          <p:spTgt spid="69"/>
                                        </p:tgtEl>
                                      </p:cBhvr>
                                    </p:animEffect>
                                    <p:anim calcmode="lin" valueType="num">
                                      <p:cBhvr>
                                        <p:cTn id="127" dur="1000" fill="hold"/>
                                        <p:tgtEl>
                                          <p:spTgt spid="69"/>
                                        </p:tgtEl>
                                        <p:attrNameLst>
                                          <p:attrName>ppt_x</p:attrName>
                                        </p:attrNameLst>
                                      </p:cBhvr>
                                      <p:tavLst>
                                        <p:tav tm="0">
                                          <p:val>
                                            <p:strVal val="#ppt_x"/>
                                          </p:val>
                                        </p:tav>
                                        <p:tav tm="100000">
                                          <p:val>
                                            <p:strVal val="#ppt_x"/>
                                          </p:val>
                                        </p:tav>
                                      </p:tavLst>
                                    </p:anim>
                                    <p:anim calcmode="lin" valueType="num">
                                      <p:cBhvr>
                                        <p:cTn id="128" dur="1000" fill="hold"/>
                                        <p:tgtEl>
                                          <p:spTgt spid="69"/>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1000"/>
                                        <p:tgtEl>
                                          <p:spTgt spid="68"/>
                                        </p:tgtEl>
                                      </p:cBhvr>
                                    </p:animEffect>
                                    <p:anim calcmode="lin" valueType="num">
                                      <p:cBhvr>
                                        <p:cTn id="132" dur="1000" fill="hold"/>
                                        <p:tgtEl>
                                          <p:spTgt spid="68"/>
                                        </p:tgtEl>
                                        <p:attrNameLst>
                                          <p:attrName>ppt_x</p:attrName>
                                        </p:attrNameLst>
                                      </p:cBhvr>
                                      <p:tavLst>
                                        <p:tav tm="0">
                                          <p:val>
                                            <p:strVal val="#ppt_x"/>
                                          </p:val>
                                        </p:tav>
                                        <p:tav tm="100000">
                                          <p:val>
                                            <p:strVal val="#ppt_x"/>
                                          </p:val>
                                        </p:tav>
                                      </p:tavLst>
                                    </p:anim>
                                    <p:anim calcmode="lin" valueType="num">
                                      <p:cBhvr>
                                        <p:cTn id="133" dur="1000" fill="hold"/>
                                        <p:tgtEl>
                                          <p:spTgt spid="68"/>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60"/>
                                        </p:tgtEl>
                                        <p:attrNameLst>
                                          <p:attrName>style.visibility</p:attrName>
                                        </p:attrNameLst>
                                      </p:cBhvr>
                                      <p:to>
                                        <p:strVal val="visible"/>
                                      </p:to>
                                    </p:set>
                                    <p:animEffect transition="in" filter="fade">
                                      <p:cBhvr>
                                        <p:cTn id="136" dur="1000"/>
                                        <p:tgtEl>
                                          <p:spTgt spid="60"/>
                                        </p:tgtEl>
                                      </p:cBhvr>
                                    </p:animEffect>
                                    <p:anim calcmode="lin" valueType="num">
                                      <p:cBhvr>
                                        <p:cTn id="137" dur="1000" fill="hold"/>
                                        <p:tgtEl>
                                          <p:spTgt spid="60"/>
                                        </p:tgtEl>
                                        <p:attrNameLst>
                                          <p:attrName>ppt_x</p:attrName>
                                        </p:attrNameLst>
                                      </p:cBhvr>
                                      <p:tavLst>
                                        <p:tav tm="0">
                                          <p:val>
                                            <p:strVal val="#ppt_x"/>
                                          </p:val>
                                        </p:tav>
                                        <p:tav tm="100000">
                                          <p:val>
                                            <p:strVal val="#ppt_x"/>
                                          </p:val>
                                        </p:tav>
                                      </p:tavLst>
                                    </p:anim>
                                    <p:anim calcmode="lin" valueType="num">
                                      <p:cBhvr>
                                        <p:cTn id="1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69"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579687" y="702733"/>
            <a:ext cx="11053500" cy="999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n-US"/>
              <a:t>DOCTOR</a:t>
            </a:r>
            <a:endParaRPr/>
          </a:p>
        </p:txBody>
      </p:sp>
      <p:sp>
        <p:nvSpPr>
          <p:cNvPr id="75" name="Google Shape;75;p2"/>
          <p:cNvSpPr txBox="1"/>
          <p:nvPr/>
        </p:nvSpPr>
        <p:spPr>
          <a:xfrm>
            <a:off x="579687" y="2113306"/>
            <a:ext cx="10932175" cy="369291"/>
          </a:xfrm>
          <a:prstGeom prst="rect">
            <a:avLst/>
          </a:prstGeom>
          <a:noFill/>
          <a:ln>
            <a:noFill/>
          </a:ln>
        </p:spPr>
        <p:txBody>
          <a:bodyPr spcFirstLastPara="1" wrap="square" lIns="91425" tIns="45700" rIns="91425" bIns="45700" anchor="ctr"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Overview of the features available </a:t>
            </a:r>
            <a:r>
              <a:rPr lang="en-US" sz="1800">
                <a:solidFill>
                  <a:schemeClr val="dk1"/>
                </a:solidFill>
                <a:latin typeface="Gill Sans"/>
                <a:ea typeface="Gill Sans"/>
                <a:cs typeface="Gill Sans"/>
                <a:sym typeface="Gill Sans"/>
              </a:rPr>
              <a:t>to </a:t>
            </a:r>
            <a:r>
              <a:rPr lang="en-GB" sz="1800">
                <a:solidFill>
                  <a:schemeClr val="dk1"/>
                </a:solidFill>
                <a:latin typeface="Gill Sans"/>
                <a:ea typeface="Gill Sans"/>
                <a:cs typeface="Gill Sans"/>
                <a:sym typeface="Gill Sans"/>
              </a:rPr>
              <a:t>doctors</a:t>
            </a:r>
            <a:r>
              <a:rPr lang="en-US" sz="1800">
                <a:solidFill>
                  <a:schemeClr val="dk1"/>
                </a:solidFill>
                <a:latin typeface="Gill Sans"/>
                <a:ea typeface="Gill Sans"/>
                <a:cs typeface="Gill Sans"/>
                <a:sym typeface="Gill Sans"/>
              </a:rPr>
              <a:t> </a:t>
            </a:r>
            <a:r>
              <a:rPr lang="en-US" sz="1800" dirty="0">
                <a:solidFill>
                  <a:schemeClr val="dk1"/>
                </a:solidFill>
                <a:latin typeface="Gill Sans"/>
                <a:ea typeface="Gill Sans"/>
                <a:cs typeface="Gill Sans"/>
                <a:sym typeface="Gill Sans"/>
              </a:rPr>
              <a:t>through the Medical Ecosystem application   :</a:t>
            </a:r>
            <a:endParaRPr sz="1800" dirty="0">
              <a:solidFill>
                <a:schemeClr val="dk1"/>
              </a:solidFill>
              <a:latin typeface="Gill Sans"/>
              <a:ea typeface="Gill Sans"/>
              <a:cs typeface="Gill Sans"/>
              <a:sym typeface="Gill Sans"/>
            </a:endParaRPr>
          </a:p>
        </p:txBody>
      </p:sp>
      <p:sp>
        <p:nvSpPr>
          <p:cNvPr id="76" name="Google Shape;76;p2"/>
          <p:cNvSpPr txBox="1"/>
          <p:nvPr/>
        </p:nvSpPr>
        <p:spPr>
          <a:xfrm>
            <a:off x="875032" y="2944511"/>
            <a:ext cx="3845100" cy="369300"/>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Online appointment scheduling</a:t>
            </a:r>
            <a:endParaRPr sz="1800" dirty="0">
              <a:solidFill>
                <a:schemeClr val="dk1"/>
              </a:solidFill>
              <a:latin typeface="Gill Sans"/>
              <a:ea typeface="Gill Sans"/>
              <a:cs typeface="Gill Sans"/>
              <a:sym typeface="Gill Sans"/>
            </a:endParaRPr>
          </a:p>
        </p:txBody>
      </p:sp>
      <p:sp>
        <p:nvSpPr>
          <p:cNvPr id="77" name="Google Shape;77;p2"/>
          <p:cNvSpPr txBox="1"/>
          <p:nvPr/>
        </p:nvSpPr>
        <p:spPr>
          <a:xfrm>
            <a:off x="875032" y="3544190"/>
            <a:ext cx="4227320" cy="369300"/>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Electronic prescription management</a:t>
            </a:r>
            <a:endParaRPr sz="1800" dirty="0">
              <a:solidFill>
                <a:schemeClr val="dk1"/>
              </a:solidFill>
              <a:latin typeface="Gill Sans"/>
              <a:ea typeface="Gill Sans"/>
              <a:cs typeface="Gill Sans"/>
              <a:sym typeface="Gill Sans"/>
            </a:endParaRPr>
          </a:p>
        </p:txBody>
      </p:sp>
      <p:sp>
        <p:nvSpPr>
          <p:cNvPr id="78" name="Google Shape;78;p2"/>
          <p:cNvSpPr txBox="1"/>
          <p:nvPr/>
        </p:nvSpPr>
        <p:spPr>
          <a:xfrm>
            <a:off x="875032" y="4140983"/>
            <a:ext cx="3845100" cy="369300"/>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Patient monitoring</a:t>
            </a:r>
            <a:endParaRPr sz="1800" dirty="0">
              <a:solidFill>
                <a:schemeClr val="dk1"/>
              </a:solidFill>
              <a:latin typeface="Gill Sans"/>
              <a:ea typeface="Gill Sans"/>
              <a:cs typeface="Gill Sans"/>
              <a:sym typeface="Gill Sans"/>
            </a:endParaRPr>
          </a:p>
        </p:txBody>
      </p:sp>
      <p:sp>
        <p:nvSpPr>
          <p:cNvPr id="79" name="Google Shape;79;p2"/>
          <p:cNvSpPr txBox="1"/>
          <p:nvPr/>
        </p:nvSpPr>
        <p:spPr>
          <a:xfrm>
            <a:off x="875032" y="4737776"/>
            <a:ext cx="3845100" cy="369300"/>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Patient management</a:t>
            </a:r>
            <a:endParaRPr sz="1800" dirty="0">
              <a:solidFill>
                <a:schemeClr val="dk1"/>
              </a:solidFill>
              <a:latin typeface="Gill Sans"/>
              <a:ea typeface="Gill Sans"/>
              <a:cs typeface="Gill Sans"/>
              <a:sym typeface="Gill Sans"/>
            </a:endParaRPr>
          </a:p>
        </p:txBody>
      </p:sp>
      <p:sp>
        <p:nvSpPr>
          <p:cNvPr id="80" name="Google Shape;80;p2"/>
          <p:cNvSpPr txBox="1"/>
          <p:nvPr/>
        </p:nvSpPr>
        <p:spPr>
          <a:xfrm>
            <a:off x="875032" y="5334569"/>
            <a:ext cx="3845100" cy="369300"/>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Analytics and Reporting</a:t>
            </a:r>
            <a:endParaRPr sz="1800" dirty="0">
              <a:solidFill>
                <a:schemeClr val="dk1"/>
              </a:solidFill>
              <a:latin typeface="Gill Sans"/>
              <a:ea typeface="Gill Sans"/>
              <a:cs typeface="Gill Sans"/>
              <a:sym typeface="Gill Sans"/>
            </a:endParaRPr>
          </a:p>
        </p:txBody>
      </p:sp>
      <p:pic>
        <p:nvPicPr>
          <p:cNvPr id="81" name="Google Shape;81;p2"/>
          <p:cNvPicPr preferRelativeResize="0"/>
          <p:nvPr/>
        </p:nvPicPr>
        <p:blipFill rotWithShape="1">
          <a:blip r:embed="rId2">
            <a:alphaModFix/>
          </a:blip>
          <a:srcRect/>
          <a:stretch/>
        </p:blipFill>
        <p:spPr>
          <a:xfrm>
            <a:off x="9365181" y="5803520"/>
            <a:ext cx="914400" cy="914400"/>
          </a:xfrm>
          <a:prstGeom prst="rect">
            <a:avLst/>
          </a:prstGeom>
          <a:noFill/>
          <a:ln>
            <a:noFill/>
          </a:ln>
        </p:spPr>
      </p:pic>
      <p:pic>
        <p:nvPicPr>
          <p:cNvPr id="82" name="Google Shape;82;p2"/>
          <p:cNvPicPr preferRelativeResize="0"/>
          <p:nvPr/>
        </p:nvPicPr>
        <p:blipFill rotWithShape="1">
          <a:blip r:embed="rId3">
            <a:alphaModFix/>
          </a:blip>
          <a:srcRect/>
          <a:stretch/>
        </p:blipFill>
        <p:spPr>
          <a:xfrm>
            <a:off x="10597462" y="4710534"/>
            <a:ext cx="914400" cy="914400"/>
          </a:xfrm>
          <a:prstGeom prst="rect">
            <a:avLst/>
          </a:prstGeom>
          <a:noFill/>
          <a:ln>
            <a:noFill/>
          </a:ln>
        </p:spPr>
      </p:pic>
      <p:pic>
        <p:nvPicPr>
          <p:cNvPr id="83" name="Google Shape;83;p2"/>
          <p:cNvPicPr preferRelativeResize="0"/>
          <p:nvPr/>
        </p:nvPicPr>
        <p:blipFill rotWithShape="1">
          <a:blip r:embed="rId4">
            <a:alphaModFix/>
          </a:blip>
          <a:srcRect/>
          <a:stretch/>
        </p:blipFill>
        <p:spPr>
          <a:xfrm>
            <a:off x="7758375" y="5803520"/>
            <a:ext cx="914400" cy="914400"/>
          </a:xfrm>
          <a:prstGeom prst="rect">
            <a:avLst/>
          </a:prstGeom>
          <a:noFill/>
          <a:ln>
            <a:noFill/>
          </a:ln>
        </p:spPr>
      </p:pic>
      <p:pic>
        <p:nvPicPr>
          <p:cNvPr id="84" name="Google Shape;84;p2"/>
          <p:cNvPicPr preferRelativeResize="0"/>
          <p:nvPr/>
        </p:nvPicPr>
        <p:blipFill rotWithShape="1">
          <a:blip r:embed="rId5">
            <a:alphaModFix/>
          </a:blip>
          <a:srcRect/>
          <a:stretch/>
        </p:blipFill>
        <p:spPr>
          <a:xfrm>
            <a:off x="8575077" y="3263463"/>
            <a:ext cx="914400" cy="914400"/>
          </a:xfrm>
          <a:prstGeom prst="rect">
            <a:avLst/>
          </a:prstGeom>
          <a:noFill/>
          <a:ln>
            <a:noFill/>
          </a:ln>
        </p:spPr>
      </p:pic>
      <p:pic>
        <p:nvPicPr>
          <p:cNvPr id="85" name="Google Shape;85;p2"/>
          <p:cNvPicPr preferRelativeResize="0"/>
          <p:nvPr/>
        </p:nvPicPr>
        <p:blipFill rotWithShape="1">
          <a:blip r:embed="rId6">
            <a:alphaModFix/>
          </a:blip>
          <a:srcRect/>
          <a:stretch/>
        </p:blipFill>
        <p:spPr>
          <a:xfrm rot="-1789395">
            <a:off x="8160340" y="4513114"/>
            <a:ext cx="992920" cy="822960"/>
          </a:xfrm>
          <a:prstGeom prst="rect">
            <a:avLst/>
          </a:prstGeom>
          <a:noFill/>
          <a:ln>
            <a:noFill/>
          </a:ln>
        </p:spPr>
      </p:pic>
      <p:pic>
        <p:nvPicPr>
          <p:cNvPr id="86" name="Google Shape;86;p2"/>
          <p:cNvPicPr preferRelativeResize="0"/>
          <p:nvPr/>
        </p:nvPicPr>
        <p:blipFill rotWithShape="1">
          <a:blip r:embed="rId7">
            <a:alphaModFix/>
          </a:blip>
          <a:srcRect/>
          <a:stretch/>
        </p:blipFill>
        <p:spPr>
          <a:xfrm>
            <a:off x="9365181" y="4206893"/>
            <a:ext cx="1001865" cy="822960"/>
          </a:xfrm>
          <a:prstGeom prst="rect">
            <a:avLst/>
          </a:prstGeom>
          <a:noFill/>
          <a:ln>
            <a:noFill/>
          </a:ln>
        </p:spPr>
      </p:pic>
      <p:pic>
        <p:nvPicPr>
          <p:cNvPr id="87" name="Google Shape;87;p2"/>
          <p:cNvPicPr preferRelativeResize="0"/>
          <p:nvPr/>
        </p:nvPicPr>
        <p:blipFill rotWithShape="1">
          <a:blip r:embed="rId8">
            <a:alphaModFix/>
          </a:blip>
          <a:srcRect/>
          <a:stretch/>
        </p:blipFill>
        <p:spPr>
          <a:xfrm>
            <a:off x="6558765" y="4700826"/>
            <a:ext cx="914400" cy="914400"/>
          </a:xfrm>
          <a:prstGeom prst="rect">
            <a:avLst/>
          </a:prstGeom>
          <a:noFill/>
          <a:ln>
            <a:noFill/>
          </a:ln>
        </p:spPr>
      </p:pic>
      <p:pic>
        <p:nvPicPr>
          <p:cNvPr id="88" name="Google Shape;88;p2"/>
          <p:cNvPicPr preferRelativeResize="0"/>
          <p:nvPr/>
        </p:nvPicPr>
        <p:blipFill rotWithShape="1">
          <a:blip r:embed="rId6">
            <a:alphaModFix/>
          </a:blip>
          <a:srcRect/>
          <a:stretch/>
        </p:blipFill>
        <p:spPr>
          <a:xfrm>
            <a:off x="7712526" y="4217388"/>
            <a:ext cx="992920" cy="822960"/>
          </a:xfrm>
          <a:prstGeom prst="rect">
            <a:avLst/>
          </a:prstGeom>
          <a:noFill/>
          <a:ln>
            <a:noFill/>
          </a:ln>
        </p:spPr>
      </p:pic>
      <p:pic>
        <p:nvPicPr>
          <p:cNvPr id="89" name="Google Shape;89;p2"/>
          <p:cNvPicPr preferRelativeResize="0"/>
          <p:nvPr/>
        </p:nvPicPr>
        <p:blipFill rotWithShape="1">
          <a:blip r:embed="rId6">
            <a:alphaModFix/>
          </a:blip>
          <a:srcRect/>
          <a:stretch/>
        </p:blipFill>
        <p:spPr>
          <a:xfrm rot="-4388918">
            <a:off x="8910335" y="4534451"/>
            <a:ext cx="992920" cy="8229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anim calcmode="lin" valueType="num">
                                      <p:cBhvr>
                                        <p:cTn id="8" dur="1000" fill="hold"/>
                                        <p:tgtEl>
                                          <p:spTgt spid="76"/>
                                        </p:tgtEl>
                                        <p:attrNameLst>
                                          <p:attrName>ppt_x</p:attrName>
                                        </p:attrNameLst>
                                      </p:cBhvr>
                                      <p:tavLst>
                                        <p:tav tm="0">
                                          <p:val>
                                            <p:strVal val="#ppt_x"/>
                                          </p:val>
                                        </p:tav>
                                        <p:tav tm="100000">
                                          <p:val>
                                            <p:strVal val="#ppt_x"/>
                                          </p:val>
                                        </p:tav>
                                      </p:tavLst>
                                    </p:anim>
                                    <p:anim calcmode="lin" valueType="num">
                                      <p:cBhvr>
                                        <p:cTn id="9" dur="1000" fill="hold"/>
                                        <p:tgtEl>
                                          <p:spTgt spid="7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1000"/>
                                        <p:tgtEl>
                                          <p:spTgt spid="88"/>
                                        </p:tgtEl>
                                      </p:cBhvr>
                                    </p:animEffect>
                                    <p:anim calcmode="lin" valueType="num">
                                      <p:cBhvr>
                                        <p:cTn id="13" dur="1000" fill="hold"/>
                                        <p:tgtEl>
                                          <p:spTgt spid="88"/>
                                        </p:tgtEl>
                                        <p:attrNameLst>
                                          <p:attrName>ppt_x</p:attrName>
                                        </p:attrNameLst>
                                      </p:cBhvr>
                                      <p:tavLst>
                                        <p:tav tm="0">
                                          <p:val>
                                            <p:strVal val="#ppt_x"/>
                                          </p:val>
                                        </p:tav>
                                        <p:tav tm="100000">
                                          <p:val>
                                            <p:strVal val="#ppt_x"/>
                                          </p:val>
                                        </p:tav>
                                      </p:tavLst>
                                    </p:anim>
                                    <p:anim calcmode="lin" valueType="num">
                                      <p:cBhvr>
                                        <p:cTn id="14" dur="1000" fill="hold"/>
                                        <p:tgtEl>
                                          <p:spTgt spid="8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1000"/>
                                        <p:tgtEl>
                                          <p:spTgt spid="87"/>
                                        </p:tgtEl>
                                      </p:cBhvr>
                                    </p:animEffect>
                                    <p:anim calcmode="lin" valueType="num">
                                      <p:cBhvr>
                                        <p:cTn id="18" dur="1000" fill="hold"/>
                                        <p:tgtEl>
                                          <p:spTgt spid="87"/>
                                        </p:tgtEl>
                                        <p:attrNameLst>
                                          <p:attrName>ppt_x</p:attrName>
                                        </p:attrNameLst>
                                      </p:cBhvr>
                                      <p:tavLst>
                                        <p:tav tm="0">
                                          <p:val>
                                            <p:strVal val="#ppt_x"/>
                                          </p:val>
                                        </p:tav>
                                        <p:tav tm="100000">
                                          <p:val>
                                            <p:strVal val="#ppt_x"/>
                                          </p:val>
                                        </p:tav>
                                      </p:tavLst>
                                    </p:anim>
                                    <p:anim calcmode="lin" valueType="num">
                                      <p:cBhvr>
                                        <p:cTn id="19"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fade">
                                      <p:cBhvr>
                                        <p:cTn id="29" dur="1000"/>
                                        <p:tgtEl>
                                          <p:spTgt spid="85"/>
                                        </p:tgtEl>
                                      </p:cBhvr>
                                    </p:animEffect>
                                    <p:anim calcmode="lin" valueType="num">
                                      <p:cBhvr>
                                        <p:cTn id="30" dur="1000" fill="hold"/>
                                        <p:tgtEl>
                                          <p:spTgt spid="85"/>
                                        </p:tgtEl>
                                        <p:attrNameLst>
                                          <p:attrName>ppt_x</p:attrName>
                                        </p:attrNameLst>
                                      </p:cBhvr>
                                      <p:tavLst>
                                        <p:tav tm="0">
                                          <p:val>
                                            <p:strVal val="#ppt_x"/>
                                          </p:val>
                                        </p:tav>
                                        <p:tav tm="100000">
                                          <p:val>
                                            <p:strVal val="#ppt_x"/>
                                          </p:val>
                                        </p:tav>
                                      </p:tavLst>
                                    </p:anim>
                                    <p:anim calcmode="lin" valueType="num">
                                      <p:cBhvr>
                                        <p:cTn id="31" dur="1000" fill="hold"/>
                                        <p:tgtEl>
                                          <p:spTgt spid="8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1000"/>
                                        <p:tgtEl>
                                          <p:spTgt spid="83"/>
                                        </p:tgtEl>
                                      </p:cBhvr>
                                    </p:animEffect>
                                    <p:anim calcmode="lin" valueType="num">
                                      <p:cBhvr>
                                        <p:cTn id="35" dur="1000" fill="hold"/>
                                        <p:tgtEl>
                                          <p:spTgt spid="83"/>
                                        </p:tgtEl>
                                        <p:attrNameLst>
                                          <p:attrName>ppt_x</p:attrName>
                                        </p:attrNameLst>
                                      </p:cBhvr>
                                      <p:tavLst>
                                        <p:tav tm="0">
                                          <p:val>
                                            <p:strVal val="#ppt_x"/>
                                          </p:val>
                                        </p:tav>
                                        <p:tav tm="100000">
                                          <p:val>
                                            <p:strVal val="#ppt_x"/>
                                          </p:val>
                                        </p:tav>
                                      </p:tavLst>
                                    </p:anim>
                                    <p:anim calcmode="lin" valueType="num">
                                      <p:cBhvr>
                                        <p:cTn id="36"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000"/>
                                        <p:tgtEl>
                                          <p:spTgt spid="78"/>
                                        </p:tgtEl>
                                      </p:cBhvr>
                                    </p:animEffect>
                                    <p:anim calcmode="lin" valueType="num">
                                      <p:cBhvr>
                                        <p:cTn id="42" dur="1000" fill="hold"/>
                                        <p:tgtEl>
                                          <p:spTgt spid="78"/>
                                        </p:tgtEl>
                                        <p:attrNameLst>
                                          <p:attrName>ppt_x</p:attrName>
                                        </p:attrNameLst>
                                      </p:cBhvr>
                                      <p:tavLst>
                                        <p:tav tm="0">
                                          <p:val>
                                            <p:strVal val="#ppt_x"/>
                                          </p:val>
                                        </p:tav>
                                        <p:tav tm="100000">
                                          <p:val>
                                            <p:strVal val="#ppt_x"/>
                                          </p:val>
                                        </p:tav>
                                      </p:tavLst>
                                    </p:anim>
                                    <p:anim calcmode="lin" valueType="num">
                                      <p:cBhvr>
                                        <p:cTn id="43" dur="1000" fill="hold"/>
                                        <p:tgtEl>
                                          <p:spTgt spid="7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fade">
                                      <p:cBhvr>
                                        <p:cTn id="46" dur="1000"/>
                                        <p:tgtEl>
                                          <p:spTgt spid="89"/>
                                        </p:tgtEl>
                                      </p:cBhvr>
                                    </p:animEffect>
                                    <p:anim calcmode="lin" valueType="num">
                                      <p:cBhvr>
                                        <p:cTn id="47" dur="1000" fill="hold"/>
                                        <p:tgtEl>
                                          <p:spTgt spid="89"/>
                                        </p:tgtEl>
                                        <p:attrNameLst>
                                          <p:attrName>ppt_x</p:attrName>
                                        </p:attrNameLst>
                                      </p:cBhvr>
                                      <p:tavLst>
                                        <p:tav tm="0">
                                          <p:val>
                                            <p:strVal val="#ppt_x"/>
                                          </p:val>
                                        </p:tav>
                                        <p:tav tm="100000">
                                          <p:val>
                                            <p:strVal val="#ppt_x"/>
                                          </p:val>
                                        </p:tav>
                                      </p:tavLst>
                                    </p:anim>
                                    <p:anim calcmode="lin" valueType="num">
                                      <p:cBhvr>
                                        <p:cTn id="48" dur="1000" fill="hold"/>
                                        <p:tgtEl>
                                          <p:spTgt spid="8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anim calcmode="lin" valueType="num">
                                      <p:cBhvr>
                                        <p:cTn id="52" dur="1000" fill="hold"/>
                                        <p:tgtEl>
                                          <p:spTgt spid="81"/>
                                        </p:tgtEl>
                                        <p:attrNameLst>
                                          <p:attrName>ppt_x</p:attrName>
                                        </p:attrNameLst>
                                      </p:cBhvr>
                                      <p:tavLst>
                                        <p:tav tm="0">
                                          <p:val>
                                            <p:strVal val="#ppt_x"/>
                                          </p:val>
                                        </p:tav>
                                        <p:tav tm="100000">
                                          <p:val>
                                            <p:strVal val="#ppt_x"/>
                                          </p:val>
                                        </p:tav>
                                      </p:tavLst>
                                    </p:anim>
                                    <p:anim calcmode="lin" valueType="num">
                                      <p:cBhvr>
                                        <p:cTn id="53" dur="1000" fill="hold"/>
                                        <p:tgtEl>
                                          <p:spTgt spid="8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1000"/>
                                        <p:tgtEl>
                                          <p:spTgt spid="79"/>
                                        </p:tgtEl>
                                      </p:cBhvr>
                                    </p:animEffect>
                                    <p:anim calcmode="lin" valueType="num">
                                      <p:cBhvr>
                                        <p:cTn id="57" dur="1000" fill="hold"/>
                                        <p:tgtEl>
                                          <p:spTgt spid="79"/>
                                        </p:tgtEl>
                                        <p:attrNameLst>
                                          <p:attrName>ppt_x</p:attrName>
                                        </p:attrNameLst>
                                      </p:cBhvr>
                                      <p:tavLst>
                                        <p:tav tm="0">
                                          <p:val>
                                            <p:strVal val="#ppt_x"/>
                                          </p:val>
                                        </p:tav>
                                        <p:tav tm="100000">
                                          <p:val>
                                            <p:strVal val="#ppt_x"/>
                                          </p:val>
                                        </p:tav>
                                      </p:tavLst>
                                    </p:anim>
                                    <p:anim calcmode="lin" valueType="num">
                                      <p:cBhvr>
                                        <p:cTn id="5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1000"/>
                                        <p:tgtEl>
                                          <p:spTgt spid="80"/>
                                        </p:tgtEl>
                                      </p:cBhvr>
                                    </p:animEffect>
                                    <p:anim calcmode="lin" valueType="num">
                                      <p:cBhvr>
                                        <p:cTn id="64" dur="1000" fill="hold"/>
                                        <p:tgtEl>
                                          <p:spTgt spid="80"/>
                                        </p:tgtEl>
                                        <p:attrNameLst>
                                          <p:attrName>ppt_x</p:attrName>
                                        </p:attrNameLst>
                                      </p:cBhvr>
                                      <p:tavLst>
                                        <p:tav tm="0">
                                          <p:val>
                                            <p:strVal val="#ppt_x"/>
                                          </p:val>
                                        </p:tav>
                                        <p:tav tm="100000">
                                          <p:val>
                                            <p:strVal val="#ppt_x"/>
                                          </p:val>
                                        </p:tav>
                                      </p:tavLst>
                                    </p:anim>
                                    <p:anim calcmode="lin" valueType="num">
                                      <p:cBhvr>
                                        <p:cTn id="65" dur="1000" fill="hold"/>
                                        <p:tgtEl>
                                          <p:spTgt spid="8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fade">
                                      <p:cBhvr>
                                        <p:cTn id="68" dur="1000"/>
                                        <p:tgtEl>
                                          <p:spTgt spid="86"/>
                                        </p:tgtEl>
                                      </p:cBhvr>
                                    </p:animEffect>
                                    <p:anim calcmode="lin" valueType="num">
                                      <p:cBhvr>
                                        <p:cTn id="69" dur="1000" fill="hold"/>
                                        <p:tgtEl>
                                          <p:spTgt spid="86"/>
                                        </p:tgtEl>
                                        <p:attrNameLst>
                                          <p:attrName>ppt_x</p:attrName>
                                        </p:attrNameLst>
                                      </p:cBhvr>
                                      <p:tavLst>
                                        <p:tav tm="0">
                                          <p:val>
                                            <p:strVal val="#ppt_x"/>
                                          </p:val>
                                        </p:tav>
                                        <p:tav tm="100000">
                                          <p:val>
                                            <p:strVal val="#ppt_x"/>
                                          </p:val>
                                        </p:tav>
                                      </p:tavLst>
                                    </p:anim>
                                    <p:anim calcmode="lin" valueType="num">
                                      <p:cBhvr>
                                        <p:cTn id="70" dur="1000" fill="hold"/>
                                        <p:tgtEl>
                                          <p:spTgt spid="8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fade">
                                      <p:cBhvr>
                                        <p:cTn id="73" dur="1000"/>
                                        <p:tgtEl>
                                          <p:spTgt spid="82"/>
                                        </p:tgtEl>
                                      </p:cBhvr>
                                    </p:animEffect>
                                    <p:anim calcmode="lin" valueType="num">
                                      <p:cBhvr>
                                        <p:cTn id="74" dur="1000" fill="hold"/>
                                        <p:tgtEl>
                                          <p:spTgt spid="82"/>
                                        </p:tgtEl>
                                        <p:attrNameLst>
                                          <p:attrName>ppt_x</p:attrName>
                                        </p:attrNameLst>
                                      </p:cBhvr>
                                      <p:tavLst>
                                        <p:tav tm="0">
                                          <p:val>
                                            <p:strVal val="#ppt_x"/>
                                          </p:val>
                                        </p:tav>
                                        <p:tav tm="100000">
                                          <p:val>
                                            <p:strVal val="#ppt_x"/>
                                          </p:val>
                                        </p:tav>
                                      </p:tavLst>
                                    </p:anim>
                                    <p:anim calcmode="lin" valueType="num">
                                      <p:cBhvr>
                                        <p:cTn id="75"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n-US"/>
              <a:t>RECEPTIONIST</a:t>
            </a:r>
            <a:endParaRPr/>
          </a:p>
        </p:txBody>
      </p:sp>
      <p:sp>
        <p:nvSpPr>
          <p:cNvPr id="92" name="Google Shape;92;p3"/>
          <p:cNvSpPr txBox="1"/>
          <p:nvPr/>
        </p:nvSpPr>
        <p:spPr>
          <a:xfrm>
            <a:off x="671041" y="2044653"/>
            <a:ext cx="10939651" cy="36929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Overview of the features available to receptionist through the Medical Ecosystem application :</a:t>
            </a:r>
            <a:endParaRPr sz="1800" dirty="0">
              <a:solidFill>
                <a:schemeClr val="dk1"/>
              </a:solidFill>
              <a:latin typeface="Gill Sans"/>
              <a:ea typeface="Gill Sans"/>
              <a:cs typeface="Gill Sans"/>
              <a:sym typeface="Gill Sans"/>
            </a:endParaRPr>
          </a:p>
        </p:txBody>
      </p:sp>
      <p:sp>
        <p:nvSpPr>
          <p:cNvPr id="93" name="Google Shape;93;p3"/>
          <p:cNvSpPr txBox="1"/>
          <p:nvPr/>
        </p:nvSpPr>
        <p:spPr>
          <a:xfrm>
            <a:off x="962571" y="3792856"/>
            <a:ext cx="38184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Appointment booking system</a:t>
            </a:r>
            <a:endParaRPr sz="1800" dirty="0">
              <a:solidFill>
                <a:schemeClr val="dk1"/>
              </a:solidFill>
              <a:latin typeface="Gill Sans"/>
              <a:ea typeface="Gill Sans"/>
              <a:cs typeface="Gill Sans"/>
              <a:sym typeface="Gill Sans"/>
            </a:endParaRPr>
          </a:p>
        </p:txBody>
      </p:sp>
      <p:sp>
        <p:nvSpPr>
          <p:cNvPr id="94" name="Google Shape;94;p3"/>
          <p:cNvSpPr txBox="1"/>
          <p:nvPr/>
        </p:nvSpPr>
        <p:spPr>
          <a:xfrm>
            <a:off x="962571" y="2837390"/>
            <a:ext cx="38184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Patient queue management</a:t>
            </a:r>
            <a:endParaRPr sz="1800" dirty="0">
              <a:solidFill>
                <a:schemeClr val="dk1"/>
              </a:solidFill>
              <a:latin typeface="Gill Sans"/>
              <a:ea typeface="Gill Sans"/>
              <a:cs typeface="Gill Sans"/>
              <a:sym typeface="Gill Sans"/>
            </a:endParaRPr>
          </a:p>
        </p:txBody>
      </p:sp>
      <p:sp>
        <p:nvSpPr>
          <p:cNvPr id="95" name="Google Shape;95;p3"/>
          <p:cNvSpPr txBox="1"/>
          <p:nvPr/>
        </p:nvSpPr>
        <p:spPr>
          <a:xfrm>
            <a:off x="962571" y="3317034"/>
            <a:ext cx="38184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Patient check-in management</a:t>
            </a:r>
            <a:endParaRPr sz="1800" dirty="0">
              <a:solidFill>
                <a:schemeClr val="dk1"/>
              </a:solidFill>
              <a:latin typeface="Gill Sans"/>
              <a:ea typeface="Gill Sans"/>
              <a:cs typeface="Gill Sans"/>
              <a:sym typeface="Gill Sans"/>
            </a:endParaRPr>
          </a:p>
        </p:txBody>
      </p:sp>
      <p:sp>
        <p:nvSpPr>
          <p:cNvPr id="96" name="Google Shape;96;p3"/>
          <p:cNvSpPr txBox="1"/>
          <p:nvPr/>
        </p:nvSpPr>
        <p:spPr>
          <a:xfrm>
            <a:off x="962571" y="4266444"/>
            <a:ext cx="38184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Communication</a:t>
            </a:r>
            <a:endParaRPr sz="1800" dirty="0">
              <a:solidFill>
                <a:schemeClr val="dk1"/>
              </a:solidFill>
              <a:latin typeface="Gill Sans"/>
              <a:ea typeface="Gill Sans"/>
              <a:cs typeface="Gill Sans"/>
              <a:sym typeface="Gill Sans"/>
            </a:endParaRPr>
          </a:p>
        </p:txBody>
      </p:sp>
      <p:sp>
        <p:nvSpPr>
          <p:cNvPr id="97" name="Google Shape;97;p3"/>
          <p:cNvSpPr txBox="1"/>
          <p:nvPr/>
        </p:nvSpPr>
        <p:spPr>
          <a:xfrm>
            <a:off x="962571" y="4751911"/>
            <a:ext cx="38184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Patient information management</a:t>
            </a:r>
            <a:endParaRPr sz="1800" dirty="0">
              <a:solidFill>
                <a:schemeClr val="dk1"/>
              </a:solidFill>
              <a:latin typeface="Gill Sans"/>
              <a:ea typeface="Gill Sans"/>
              <a:cs typeface="Gill Sans"/>
              <a:sym typeface="Gill Sans"/>
            </a:endParaRPr>
          </a:p>
        </p:txBody>
      </p:sp>
      <p:sp>
        <p:nvSpPr>
          <p:cNvPr id="98" name="Google Shape;98;p3"/>
          <p:cNvSpPr txBox="1"/>
          <p:nvPr/>
        </p:nvSpPr>
        <p:spPr>
          <a:xfrm>
            <a:off x="962570" y="5237378"/>
            <a:ext cx="4240365"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Billing and payment management</a:t>
            </a:r>
            <a:endParaRPr sz="1800" dirty="0">
              <a:solidFill>
                <a:schemeClr val="dk1"/>
              </a:solidFill>
              <a:latin typeface="Gill Sans"/>
              <a:ea typeface="Gill Sans"/>
              <a:cs typeface="Gill Sans"/>
              <a:sym typeface="Gill Sans"/>
            </a:endParaRPr>
          </a:p>
        </p:txBody>
      </p:sp>
      <p:pic>
        <p:nvPicPr>
          <p:cNvPr id="99" name="Google Shape;99;p3"/>
          <p:cNvPicPr preferRelativeResize="0"/>
          <p:nvPr/>
        </p:nvPicPr>
        <p:blipFill rotWithShape="1">
          <a:blip r:embed="rId2">
            <a:alphaModFix/>
          </a:blip>
          <a:srcRect/>
          <a:stretch/>
        </p:blipFill>
        <p:spPr>
          <a:xfrm>
            <a:off x="9344869" y="3957395"/>
            <a:ext cx="888275" cy="731520"/>
          </a:xfrm>
          <a:prstGeom prst="rect">
            <a:avLst/>
          </a:prstGeom>
          <a:noFill/>
          <a:ln>
            <a:noFill/>
          </a:ln>
        </p:spPr>
      </p:pic>
      <p:pic>
        <p:nvPicPr>
          <p:cNvPr id="100" name="Google Shape;100;p3"/>
          <p:cNvPicPr preferRelativeResize="0"/>
          <p:nvPr/>
        </p:nvPicPr>
        <p:blipFill rotWithShape="1">
          <a:blip r:embed="rId3">
            <a:alphaModFix/>
          </a:blip>
          <a:srcRect/>
          <a:stretch/>
        </p:blipFill>
        <p:spPr>
          <a:xfrm>
            <a:off x="7583974" y="3963660"/>
            <a:ext cx="896982" cy="731520"/>
          </a:xfrm>
          <a:prstGeom prst="rect">
            <a:avLst/>
          </a:prstGeom>
          <a:noFill/>
          <a:ln>
            <a:noFill/>
          </a:ln>
        </p:spPr>
      </p:pic>
      <p:pic>
        <p:nvPicPr>
          <p:cNvPr id="101" name="Google Shape;101;p3"/>
          <p:cNvPicPr preferRelativeResize="0"/>
          <p:nvPr/>
        </p:nvPicPr>
        <p:blipFill rotWithShape="1">
          <a:blip r:embed="rId4">
            <a:alphaModFix/>
          </a:blip>
          <a:srcRect/>
          <a:stretch/>
        </p:blipFill>
        <p:spPr>
          <a:xfrm>
            <a:off x="9431987" y="3713266"/>
            <a:ext cx="864524" cy="182880"/>
          </a:xfrm>
          <a:prstGeom prst="rect">
            <a:avLst/>
          </a:prstGeom>
          <a:noFill/>
          <a:ln>
            <a:noFill/>
          </a:ln>
        </p:spPr>
      </p:pic>
      <p:pic>
        <p:nvPicPr>
          <p:cNvPr id="102" name="Google Shape;102;p3"/>
          <p:cNvPicPr preferRelativeResize="0"/>
          <p:nvPr/>
        </p:nvPicPr>
        <p:blipFill rotWithShape="1">
          <a:blip r:embed="rId5">
            <a:alphaModFix/>
          </a:blip>
          <a:srcRect/>
          <a:stretch/>
        </p:blipFill>
        <p:spPr>
          <a:xfrm>
            <a:off x="7558036" y="3692912"/>
            <a:ext cx="856212" cy="182880"/>
          </a:xfrm>
          <a:prstGeom prst="rect">
            <a:avLst/>
          </a:prstGeom>
          <a:noFill/>
          <a:ln>
            <a:noFill/>
          </a:ln>
        </p:spPr>
      </p:pic>
      <p:pic>
        <p:nvPicPr>
          <p:cNvPr id="103" name="Google Shape;103;p3"/>
          <p:cNvPicPr preferRelativeResize="0"/>
          <p:nvPr/>
        </p:nvPicPr>
        <p:blipFill rotWithShape="1">
          <a:blip r:embed="rId6">
            <a:alphaModFix/>
          </a:blip>
          <a:srcRect/>
          <a:stretch/>
        </p:blipFill>
        <p:spPr>
          <a:xfrm>
            <a:off x="9064356" y="4044465"/>
            <a:ext cx="480666" cy="1005840"/>
          </a:xfrm>
          <a:prstGeom prst="rect">
            <a:avLst/>
          </a:prstGeom>
          <a:noFill/>
          <a:ln>
            <a:noFill/>
          </a:ln>
        </p:spPr>
      </p:pic>
      <p:pic>
        <p:nvPicPr>
          <p:cNvPr id="104" name="Google Shape;104;p3"/>
          <p:cNvPicPr preferRelativeResize="0"/>
          <p:nvPr/>
        </p:nvPicPr>
        <p:blipFill rotWithShape="1">
          <a:blip r:embed="rId7">
            <a:alphaModFix/>
          </a:blip>
          <a:srcRect/>
          <a:stretch/>
        </p:blipFill>
        <p:spPr>
          <a:xfrm>
            <a:off x="8310044" y="4090185"/>
            <a:ext cx="436969" cy="914400"/>
          </a:xfrm>
          <a:prstGeom prst="rect">
            <a:avLst/>
          </a:prstGeom>
          <a:noFill/>
          <a:ln>
            <a:noFill/>
          </a:ln>
        </p:spPr>
      </p:pic>
      <p:pic>
        <p:nvPicPr>
          <p:cNvPr id="105" name="Google Shape;105;p3"/>
          <p:cNvPicPr preferRelativeResize="0"/>
          <p:nvPr/>
        </p:nvPicPr>
        <p:blipFill rotWithShape="1">
          <a:blip r:embed="rId8">
            <a:alphaModFix/>
          </a:blip>
          <a:srcRect/>
          <a:stretch/>
        </p:blipFill>
        <p:spPr>
          <a:xfrm>
            <a:off x="6474079" y="4825202"/>
            <a:ext cx="914400" cy="914400"/>
          </a:xfrm>
          <a:prstGeom prst="rect">
            <a:avLst/>
          </a:prstGeom>
          <a:noFill/>
          <a:ln>
            <a:noFill/>
          </a:ln>
        </p:spPr>
      </p:pic>
      <p:pic>
        <p:nvPicPr>
          <p:cNvPr id="106" name="Google Shape;106;p3"/>
          <p:cNvPicPr preferRelativeResize="0"/>
          <p:nvPr/>
        </p:nvPicPr>
        <p:blipFill rotWithShape="1">
          <a:blip r:embed="rId9">
            <a:alphaModFix/>
          </a:blip>
          <a:srcRect/>
          <a:stretch/>
        </p:blipFill>
        <p:spPr>
          <a:xfrm>
            <a:off x="8480956" y="2971800"/>
            <a:ext cx="914400" cy="914400"/>
          </a:xfrm>
          <a:prstGeom prst="rect">
            <a:avLst/>
          </a:prstGeom>
          <a:noFill/>
          <a:ln>
            <a:noFill/>
          </a:ln>
        </p:spPr>
      </p:pic>
      <p:pic>
        <p:nvPicPr>
          <p:cNvPr id="107" name="Google Shape;107;p3"/>
          <p:cNvPicPr preferRelativeResize="0"/>
          <p:nvPr/>
        </p:nvPicPr>
        <p:blipFill rotWithShape="1">
          <a:blip r:embed="rId10">
            <a:alphaModFix/>
          </a:blip>
          <a:srcRect/>
          <a:stretch/>
        </p:blipFill>
        <p:spPr>
          <a:xfrm>
            <a:off x="6548817" y="3418592"/>
            <a:ext cx="914400" cy="914400"/>
          </a:xfrm>
          <a:prstGeom prst="rect">
            <a:avLst/>
          </a:prstGeom>
          <a:noFill/>
          <a:ln>
            <a:noFill/>
          </a:ln>
        </p:spPr>
      </p:pic>
      <p:pic>
        <p:nvPicPr>
          <p:cNvPr id="108" name="Google Shape;108;p3"/>
          <p:cNvPicPr preferRelativeResize="0"/>
          <p:nvPr/>
        </p:nvPicPr>
        <p:blipFill rotWithShape="1">
          <a:blip r:embed="rId11">
            <a:alphaModFix/>
          </a:blip>
          <a:srcRect/>
          <a:stretch/>
        </p:blipFill>
        <p:spPr>
          <a:xfrm>
            <a:off x="7810490" y="5202561"/>
            <a:ext cx="914400" cy="914400"/>
          </a:xfrm>
          <a:prstGeom prst="rect">
            <a:avLst/>
          </a:prstGeom>
          <a:noFill/>
          <a:ln>
            <a:noFill/>
          </a:ln>
        </p:spPr>
      </p:pic>
      <p:pic>
        <p:nvPicPr>
          <p:cNvPr id="109" name="Google Shape;109;p3"/>
          <p:cNvPicPr preferRelativeResize="0"/>
          <p:nvPr/>
        </p:nvPicPr>
        <p:blipFill rotWithShape="1">
          <a:blip r:embed="rId12">
            <a:alphaModFix/>
          </a:blip>
          <a:srcRect/>
          <a:stretch/>
        </p:blipFill>
        <p:spPr>
          <a:xfrm>
            <a:off x="10483312" y="4808814"/>
            <a:ext cx="914400" cy="914400"/>
          </a:xfrm>
          <a:prstGeom prst="rect">
            <a:avLst/>
          </a:prstGeom>
          <a:noFill/>
          <a:ln>
            <a:noFill/>
          </a:ln>
        </p:spPr>
      </p:pic>
      <p:pic>
        <p:nvPicPr>
          <p:cNvPr id="110" name="Google Shape;110;p3"/>
          <p:cNvPicPr preferRelativeResize="0"/>
          <p:nvPr/>
        </p:nvPicPr>
        <p:blipFill rotWithShape="1">
          <a:blip r:embed="rId13">
            <a:alphaModFix/>
          </a:blip>
          <a:srcRect/>
          <a:stretch/>
        </p:blipFill>
        <p:spPr>
          <a:xfrm>
            <a:off x="10263337" y="3418592"/>
            <a:ext cx="914400" cy="914400"/>
          </a:xfrm>
          <a:prstGeom prst="rect">
            <a:avLst/>
          </a:prstGeom>
          <a:noFill/>
          <a:ln>
            <a:noFill/>
          </a:ln>
        </p:spPr>
      </p:pic>
      <p:pic>
        <p:nvPicPr>
          <p:cNvPr id="111" name="Google Shape;111;p3"/>
          <p:cNvPicPr preferRelativeResize="0"/>
          <p:nvPr/>
        </p:nvPicPr>
        <p:blipFill rotWithShape="1">
          <a:blip r:embed="rId14">
            <a:alphaModFix/>
          </a:blip>
          <a:srcRect/>
          <a:stretch/>
        </p:blipFill>
        <p:spPr>
          <a:xfrm>
            <a:off x="9146901" y="5202561"/>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anim calcmode="lin" valueType="num">
                                      <p:cBhvr>
                                        <p:cTn id="8" dur="1000" fill="hold"/>
                                        <p:tgtEl>
                                          <p:spTgt spid="94"/>
                                        </p:tgtEl>
                                        <p:attrNameLst>
                                          <p:attrName>ppt_x</p:attrName>
                                        </p:attrNameLst>
                                      </p:cBhvr>
                                      <p:tavLst>
                                        <p:tav tm="0">
                                          <p:val>
                                            <p:strVal val="#ppt_x"/>
                                          </p:val>
                                        </p:tav>
                                        <p:tav tm="100000">
                                          <p:val>
                                            <p:strVal val="#ppt_x"/>
                                          </p:val>
                                        </p:tav>
                                      </p:tavLst>
                                    </p:anim>
                                    <p:anim calcmode="lin" valueType="num">
                                      <p:cBhvr>
                                        <p:cTn id="9" dur="1000" fill="hold"/>
                                        <p:tgtEl>
                                          <p:spTgt spid="9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anim calcmode="lin" valueType="num">
                                      <p:cBhvr>
                                        <p:cTn id="13" dur="1000" fill="hold"/>
                                        <p:tgtEl>
                                          <p:spTgt spid="102"/>
                                        </p:tgtEl>
                                        <p:attrNameLst>
                                          <p:attrName>ppt_x</p:attrName>
                                        </p:attrNameLst>
                                      </p:cBhvr>
                                      <p:tavLst>
                                        <p:tav tm="0">
                                          <p:val>
                                            <p:strVal val="#ppt_x"/>
                                          </p:val>
                                        </p:tav>
                                        <p:tav tm="100000">
                                          <p:val>
                                            <p:strVal val="#ppt_x"/>
                                          </p:val>
                                        </p:tav>
                                      </p:tavLst>
                                    </p:anim>
                                    <p:anim calcmode="lin" valueType="num">
                                      <p:cBhvr>
                                        <p:cTn id="14" dur="1000" fill="hold"/>
                                        <p:tgtEl>
                                          <p:spTgt spid="10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1000"/>
                                        <p:tgtEl>
                                          <p:spTgt spid="107"/>
                                        </p:tgtEl>
                                      </p:cBhvr>
                                    </p:animEffect>
                                    <p:anim calcmode="lin" valueType="num">
                                      <p:cBhvr>
                                        <p:cTn id="18" dur="1000" fill="hold"/>
                                        <p:tgtEl>
                                          <p:spTgt spid="107"/>
                                        </p:tgtEl>
                                        <p:attrNameLst>
                                          <p:attrName>ppt_x</p:attrName>
                                        </p:attrNameLst>
                                      </p:cBhvr>
                                      <p:tavLst>
                                        <p:tav tm="0">
                                          <p:val>
                                            <p:strVal val="#ppt_x"/>
                                          </p:val>
                                        </p:tav>
                                        <p:tav tm="100000">
                                          <p:val>
                                            <p:strVal val="#ppt_x"/>
                                          </p:val>
                                        </p:tav>
                                      </p:tavLst>
                                    </p:anim>
                                    <p:anim calcmode="lin" valueType="num">
                                      <p:cBhvr>
                                        <p:cTn id="1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fade">
                                      <p:cBhvr>
                                        <p:cTn id="24" dur="1000"/>
                                        <p:tgtEl>
                                          <p:spTgt spid="95"/>
                                        </p:tgtEl>
                                      </p:cBhvr>
                                    </p:animEffect>
                                    <p:anim calcmode="lin" valueType="num">
                                      <p:cBhvr>
                                        <p:cTn id="25" dur="1000" fill="hold"/>
                                        <p:tgtEl>
                                          <p:spTgt spid="95"/>
                                        </p:tgtEl>
                                        <p:attrNameLst>
                                          <p:attrName>ppt_x</p:attrName>
                                        </p:attrNameLst>
                                      </p:cBhvr>
                                      <p:tavLst>
                                        <p:tav tm="0">
                                          <p:val>
                                            <p:strVal val="#ppt_x"/>
                                          </p:val>
                                        </p:tav>
                                        <p:tav tm="100000">
                                          <p:val>
                                            <p:strVal val="#ppt_x"/>
                                          </p:val>
                                        </p:tav>
                                      </p:tavLst>
                                    </p:anim>
                                    <p:anim calcmode="lin" valueType="num">
                                      <p:cBhvr>
                                        <p:cTn id="26" dur="1000" fill="hold"/>
                                        <p:tgtEl>
                                          <p:spTgt spid="9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1000"/>
                                        <p:tgtEl>
                                          <p:spTgt spid="100"/>
                                        </p:tgtEl>
                                      </p:cBhvr>
                                    </p:animEffect>
                                    <p:anim calcmode="lin" valueType="num">
                                      <p:cBhvr>
                                        <p:cTn id="30" dur="1000" fill="hold"/>
                                        <p:tgtEl>
                                          <p:spTgt spid="100"/>
                                        </p:tgtEl>
                                        <p:attrNameLst>
                                          <p:attrName>ppt_x</p:attrName>
                                        </p:attrNameLst>
                                      </p:cBhvr>
                                      <p:tavLst>
                                        <p:tav tm="0">
                                          <p:val>
                                            <p:strVal val="#ppt_x"/>
                                          </p:val>
                                        </p:tav>
                                        <p:tav tm="100000">
                                          <p:val>
                                            <p:strVal val="#ppt_x"/>
                                          </p:val>
                                        </p:tav>
                                      </p:tavLst>
                                    </p:anim>
                                    <p:anim calcmode="lin" valueType="num">
                                      <p:cBhvr>
                                        <p:cTn id="31" dur="1000" fill="hold"/>
                                        <p:tgtEl>
                                          <p:spTgt spid="10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fade">
                                      <p:cBhvr>
                                        <p:cTn id="34" dur="1000"/>
                                        <p:tgtEl>
                                          <p:spTgt spid="105"/>
                                        </p:tgtEl>
                                      </p:cBhvr>
                                    </p:animEffect>
                                    <p:anim calcmode="lin" valueType="num">
                                      <p:cBhvr>
                                        <p:cTn id="35" dur="1000" fill="hold"/>
                                        <p:tgtEl>
                                          <p:spTgt spid="105"/>
                                        </p:tgtEl>
                                        <p:attrNameLst>
                                          <p:attrName>ppt_x</p:attrName>
                                        </p:attrNameLst>
                                      </p:cBhvr>
                                      <p:tavLst>
                                        <p:tav tm="0">
                                          <p:val>
                                            <p:strVal val="#ppt_x"/>
                                          </p:val>
                                        </p:tav>
                                        <p:tav tm="100000">
                                          <p:val>
                                            <p:strVal val="#ppt_x"/>
                                          </p:val>
                                        </p:tav>
                                      </p:tavLst>
                                    </p:anim>
                                    <p:anim calcmode="lin" valueType="num">
                                      <p:cBhvr>
                                        <p:cTn id="36"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1000"/>
                                        <p:tgtEl>
                                          <p:spTgt spid="93"/>
                                        </p:tgtEl>
                                      </p:cBhvr>
                                    </p:animEffect>
                                    <p:anim calcmode="lin" valueType="num">
                                      <p:cBhvr>
                                        <p:cTn id="42" dur="1000" fill="hold"/>
                                        <p:tgtEl>
                                          <p:spTgt spid="93"/>
                                        </p:tgtEl>
                                        <p:attrNameLst>
                                          <p:attrName>ppt_x</p:attrName>
                                        </p:attrNameLst>
                                      </p:cBhvr>
                                      <p:tavLst>
                                        <p:tav tm="0">
                                          <p:val>
                                            <p:strVal val="#ppt_x"/>
                                          </p:val>
                                        </p:tav>
                                        <p:tav tm="100000">
                                          <p:val>
                                            <p:strVal val="#ppt_x"/>
                                          </p:val>
                                        </p:tav>
                                      </p:tavLst>
                                    </p:anim>
                                    <p:anim calcmode="lin" valueType="num">
                                      <p:cBhvr>
                                        <p:cTn id="43" dur="1000" fill="hold"/>
                                        <p:tgtEl>
                                          <p:spTgt spid="9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fade">
                                      <p:cBhvr>
                                        <p:cTn id="46" dur="1000"/>
                                        <p:tgtEl>
                                          <p:spTgt spid="104"/>
                                        </p:tgtEl>
                                      </p:cBhvr>
                                    </p:animEffect>
                                    <p:anim calcmode="lin" valueType="num">
                                      <p:cBhvr>
                                        <p:cTn id="47" dur="1000" fill="hold"/>
                                        <p:tgtEl>
                                          <p:spTgt spid="104"/>
                                        </p:tgtEl>
                                        <p:attrNameLst>
                                          <p:attrName>ppt_x</p:attrName>
                                        </p:attrNameLst>
                                      </p:cBhvr>
                                      <p:tavLst>
                                        <p:tav tm="0">
                                          <p:val>
                                            <p:strVal val="#ppt_x"/>
                                          </p:val>
                                        </p:tav>
                                        <p:tav tm="100000">
                                          <p:val>
                                            <p:strVal val="#ppt_x"/>
                                          </p:val>
                                        </p:tav>
                                      </p:tavLst>
                                    </p:anim>
                                    <p:anim calcmode="lin" valueType="num">
                                      <p:cBhvr>
                                        <p:cTn id="48" dur="1000" fill="hold"/>
                                        <p:tgtEl>
                                          <p:spTgt spid="10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1000"/>
                                        <p:tgtEl>
                                          <p:spTgt spid="108"/>
                                        </p:tgtEl>
                                      </p:cBhvr>
                                    </p:animEffect>
                                    <p:anim calcmode="lin" valueType="num">
                                      <p:cBhvr>
                                        <p:cTn id="52" dur="1000" fill="hold"/>
                                        <p:tgtEl>
                                          <p:spTgt spid="108"/>
                                        </p:tgtEl>
                                        <p:attrNameLst>
                                          <p:attrName>ppt_x</p:attrName>
                                        </p:attrNameLst>
                                      </p:cBhvr>
                                      <p:tavLst>
                                        <p:tav tm="0">
                                          <p:val>
                                            <p:strVal val="#ppt_x"/>
                                          </p:val>
                                        </p:tav>
                                        <p:tav tm="100000">
                                          <p:val>
                                            <p:strVal val="#ppt_x"/>
                                          </p:val>
                                        </p:tav>
                                      </p:tavLst>
                                    </p:anim>
                                    <p:anim calcmode="lin" valueType="num">
                                      <p:cBhvr>
                                        <p:cTn id="53"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fade">
                                      <p:cBhvr>
                                        <p:cTn id="58" dur="1000"/>
                                        <p:tgtEl>
                                          <p:spTgt spid="96"/>
                                        </p:tgtEl>
                                      </p:cBhvr>
                                    </p:animEffect>
                                    <p:anim calcmode="lin" valueType="num">
                                      <p:cBhvr>
                                        <p:cTn id="59" dur="1000" fill="hold"/>
                                        <p:tgtEl>
                                          <p:spTgt spid="96"/>
                                        </p:tgtEl>
                                        <p:attrNameLst>
                                          <p:attrName>ppt_x</p:attrName>
                                        </p:attrNameLst>
                                      </p:cBhvr>
                                      <p:tavLst>
                                        <p:tav tm="0">
                                          <p:val>
                                            <p:strVal val="#ppt_x"/>
                                          </p:val>
                                        </p:tav>
                                        <p:tav tm="100000">
                                          <p:val>
                                            <p:strVal val="#ppt_x"/>
                                          </p:val>
                                        </p:tav>
                                      </p:tavLst>
                                    </p:anim>
                                    <p:anim calcmode="lin" valueType="num">
                                      <p:cBhvr>
                                        <p:cTn id="60" dur="1000" fill="hold"/>
                                        <p:tgtEl>
                                          <p:spTgt spid="96"/>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1000"/>
                                        <p:tgtEl>
                                          <p:spTgt spid="103"/>
                                        </p:tgtEl>
                                      </p:cBhvr>
                                    </p:animEffect>
                                    <p:anim calcmode="lin" valueType="num">
                                      <p:cBhvr>
                                        <p:cTn id="64" dur="1000" fill="hold"/>
                                        <p:tgtEl>
                                          <p:spTgt spid="103"/>
                                        </p:tgtEl>
                                        <p:attrNameLst>
                                          <p:attrName>ppt_x</p:attrName>
                                        </p:attrNameLst>
                                      </p:cBhvr>
                                      <p:tavLst>
                                        <p:tav tm="0">
                                          <p:val>
                                            <p:strVal val="#ppt_x"/>
                                          </p:val>
                                        </p:tav>
                                        <p:tav tm="100000">
                                          <p:val>
                                            <p:strVal val="#ppt_x"/>
                                          </p:val>
                                        </p:tav>
                                      </p:tavLst>
                                    </p:anim>
                                    <p:anim calcmode="lin" valueType="num">
                                      <p:cBhvr>
                                        <p:cTn id="65" dur="1000" fill="hold"/>
                                        <p:tgtEl>
                                          <p:spTgt spid="103"/>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1"/>
                                        </p:tgtEl>
                                        <p:attrNameLst>
                                          <p:attrName>style.visibility</p:attrName>
                                        </p:attrNameLst>
                                      </p:cBhvr>
                                      <p:to>
                                        <p:strVal val="visible"/>
                                      </p:to>
                                    </p:set>
                                    <p:animEffect transition="in" filter="fade">
                                      <p:cBhvr>
                                        <p:cTn id="68" dur="1000"/>
                                        <p:tgtEl>
                                          <p:spTgt spid="111"/>
                                        </p:tgtEl>
                                      </p:cBhvr>
                                    </p:animEffect>
                                    <p:anim calcmode="lin" valueType="num">
                                      <p:cBhvr>
                                        <p:cTn id="69" dur="1000" fill="hold"/>
                                        <p:tgtEl>
                                          <p:spTgt spid="111"/>
                                        </p:tgtEl>
                                        <p:attrNameLst>
                                          <p:attrName>ppt_x</p:attrName>
                                        </p:attrNameLst>
                                      </p:cBhvr>
                                      <p:tavLst>
                                        <p:tav tm="0">
                                          <p:val>
                                            <p:strVal val="#ppt_x"/>
                                          </p:val>
                                        </p:tav>
                                        <p:tav tm="100000">
                                          <p:val>
                                            <p:strVal val="#ppt_x"/>
                                          </p:val>
                                        </p:tav>
                                      </p:tavLst>
                                    </p:anim>
                                    <p:anim calcmode="lin" valueType="num">
                                      <p:cBhvr>
                                        <p:cTn id="7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1000"/>
                                        <p:tgtEl>
                                          <p:spTgt spid="97"/>
                                        </p:tgtEl>
                                      </p:cBhvr>
                                    </p:animEffect>
                                    <p:anim calcmode="lin" valueType="num">
                                      <p:cBhvr>
                                        <p:cTn id="76" dur="1000" fill="hold"/>
                                        <p:tgtEl>
                                          <p:spTgt spid="97"/>
                                        </p:tgtEl>
                                        <p:attrNameLst>
                                          <p:attrName>ppt_x</p:attrName>
                                        </p:attrNameLst>
                                      </p:cBhvr>
                                      <p:tavLst>
                                        <p:tav tm="0">
                                          <p:val>
                                            <p:strVal val="#ppt_x"/>
                                          </p:val>
                                        </p:tav>
                                        <p:tav tm="100000">
                                          <p:val>
                                            <p:strVal val="#ppt_x"/>
                                          </p:val>
                                        </p:tav>
                                      </p:tavLst>
                                    </p:anim>
                                    <p:anim calcmode="lin" valueType="num">
                                      <p:cBhvr>
                                        <p:cTn id="77" dur="1000" fill="hold"/>
                                        <p:tgtEl>
                                          <p:spTgt spid="97"/>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99"/>
                                        </p:tgtEl>
                                        <p:attrNameLst>
                                          <p:attrName>style.visibility</p:attrName>
                                        </p:attrNameLst>
                                      </p:cBhvr>
                                      <p:to>
                                        <p:strVal val="visible"/>
                                      </p:to>
                                    </p:set>
                                    <p:animEffect transition="in" filter="fade">
                                      <p:cBhvr>
                                        <p:cTn id="80" dur="1000"/>
                                        <p:tgtEl>
                                          <p:spTgt spid="99"/>
                                        </p:tgtEl>
                                      </p:cBhvr>
                                    </p:animEffect>
                                    <p:anim calcmode="lin" valueType="num">
                                      <p:cBhvr>
                                        <p:cTn id="81" dur="1000" fill="hold"/>
                                        <p:tgtEl>
                                          <p:spTgt spid="99"/>
                                        </p:tgtEl>
                                        <p:attrNameLst>
                                          <p:attrName>ppt_x</p:attrName>
                                        </p:attrNameLst>
                                      </p:cBhvr>
                                      <p:tavLst>
                                        <p:tav tm="0">
                                          <p:val>
                                            <p:strVal val="#ppt_x"/>
                                          </p:val>
                                        </p:tav>
                                        <p:tav tm="100000">
                                          <p:val>
                                            <p:strVal val="#ppt_x"/>
                                          </p:val>
                                        </p:tav>
                                      </p:tavLst>
                                    </p:anim>
                                    <p:anim calcmode="lin" valueType="num">
                                      <p:cBhvr>
                                        <p:cTn id="82" dur="1000" fill="hold"/>
                                        <p:tgtEl>
                                          <p:spTgt spid="99"/>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animEffect transition="in" filter="fade">
                                      <p:cBhvr>
                                        <p:cTn id="85" dur="1000"/>
                                        <p:tgtEl>
                                          <p:spTgt spid="109"/>
                                        </p:tgtEl>
                                      </p:cBhvr>
                                    </p:animEffect>
                                    <p:anim calcmode="lin" valueType="num">
                                      <p:cBhvr>
                                        <p:cTn id="86" dur="1000" fill="hold"/>
                                        <p:tgtEl>
                                          <p:spTgt spid="109"/>
                                        </p:tgtEl>
                                        <p:attrNameLst>
                                          <p:attrName>ppt_x</p:attrName>
                                        </p:attrNameLst>
                                      </p:cBhvr>
                                      <p:tavLst>
                                        <p:tav tm="0">
                                          <p:val>
                                            <p:strVal val="#ppt_x"/>
                                          </p:val>
                                        </p:tav>
                                        <p:tav tm="100000">
                                          <p:val>
                                            <p:strVal val="#ppt_x"/>
                                          </p:val>
                                        </p:tav>
                                      </p:tavLst>
                                    </p:anim>
                                    <p:anim calcmode="lin" valueType="num">
                                      <p:cBhvr>
                                        <p:cTn id="87"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fade">
                                      <p:cBhvr>
                                        <p:cTn id="92" dur="1000"/>
                                        <p:tgtEl>
                                          <p:spTgt spid="98"/>
                                        </p:tgtEl>
                                      </p:cBhvr>
                                    </p:animEffect>
                                    <p:anim calcmode="lin" valueType="num">
                                      <p:cBhvr>
                                        <p:cTn id="93" dur="1000" fill="hold"/>
                                        <p:tgtEl>
                                          <p:spTgt spid="98"/>
                                        </p:tgtEl>
                                        <p:attrNameLst>
                                          <p:attrName>ppt_x</p:attrName>
                                        </p:attrNameLst>
                                      </p:cBhvr>
                                      <p:tavLst>
                                        <p:tav tm="0">
                                          <p:val>
                                            <p:strVal val="#ppt_x"/>
                                          </p:val>
                                        </p:tav>
                                        <p:tav tm="100000">
                                          <p:val>
                                            <p:strVal val="#ppt_x"/>
                                          </p:val>
                                        </p:tav>
                                      </p:tavLst>
                                    </p:anim>
                                    <p:anim calcmode="lin" valueType="num">
                                      <p:cBhvr>
                                        <p:cTn id="94" dur="1000" fill="hold"/>
                                        <p:tgtEl>
                                          <p:spTgt spid="98"/>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101"/>
                                        </p:tgtEl>
                                        <p:attrNameLst>
                                          <p:attrName>style.visibility</p:attrName>
                                        </p:attrNameLst>
                                      </p:cBhvr>
                                      <p:to>
                                        <p:strVal val="visible"/>
                                      </p:to>
                                    </p:set>
                                    <p:animEffect transition="in" filter="fade">
                                      <p:cBhvr>
                                        <p:cTn id="97" dur="1000"/>
                                        <p:tgtEl>
                                          <p:spTgt spid="101"/>
                                        </p:tgtEl>
                                      </p:cBhvr>
                                    </p:animEffect>
                                    <p:anim calcmode="lin" valueType="num">
                                      <p:cBhvr>
                                        <p:cTn id="98" dur="1000" fill="hold"/>
                                        <p:tgtEl>
                                          <p:spTgt spid="101"/>
                                        </p:tgtEl>
                                        <p:attrNameLst>
                                          <p:attrName>ppt_x</p:attrName>
                                        </p:attrNameLst>
                                      </p:cBhvr>
                                      <p:tavLst>
                                        <p:tav tm="0">
                                          <p:val>
                                            <p:strVal val="#ppt_x"/>
                                          </p:val>
                                        </p:tav>
                                        <p:tav tm="100000">
                                          <p:val>
                                            <p:strVal val="#ppt_x"/>
                                          </p:val>
                                        </p:tav>
                                      </p:tavLst>
                                    </p:anim>
                                    <p:anim calcmode="lin" valueType="num">
                                      <p:cBhvr>
                                        <p:cTn id="99" dur="1000" fill="hold"/>
                                        <p:tgtEl>
                                          <p:spTgt spid="101"/>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110"/>
                                        </p:tgtEl>
                                        <p:attrNameLst>
                                          <p:attrName>style.visibility</p:attrName>
                                        </p:attrNameLst>
                                      </p:cBhvr>
                                      <p:to>
                                        <p:strVal val="visible"/>
                                      </p:to>
                                    </p:set>
                                    <p:animEffect transition="in" filter="fade">
                                      <p:cBhvr>
                                        <p:cTn id="102" dur="1000"/>
                                        <p:tgtEl>
                                          <p:spTgt spid="110"/>
                                        </p:tgtEl>
                                      </p:cBhvr>
                                    </p:animEffect>
                                    <p:anim calcmode="lin" valueType="num">
                                      <p:cBhvr>
                                        <p:cTn id="103" dur="1000" fill="hold"/>
                                        <p:tgtEl>
                                          <p:spTgt spid="110"/>
                                        </p:tgtEl>
                                        <p:attrNameLst>
                                          <p:attrName>ppt_x</p:attrName>
                                        </p:attrNameLst>
                                      </p:cBhvr>
                                      <p:tavLst>
                                        <p:tav tm="0">
                                          <p:val>
                                            <p:strVal val="#ppt_x"/>
                                          </p:val>
                                        </p:tav>
                                        <p:tav tm="100000">
                                          <p:val>
                                            <p:strVal val="#ppt_x"/>
                                          </p:val>
                                        </p:tav>
                                      </p:tavLst>
                                    </p:anim>
                                    <p:anim calcmode="lin" valueType="num">
                                      <p:cBhvr>
                                        <p:cTn id="104"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97" grpId="0"/>
      <p:bldP spid="9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581192" y="817685"/>
            <a:ext cx="11029500" cy="634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LABORATORY PERSONNEL</a:t>
            </a:r>
            <a:endParaRPr/>
          </a:p>
        </p:txBody>
      </p:sp>
      <p:sp>
        <p:nvSpPr>
          <p:cNvPr id="114" name="Google Shape;114;p4"/>
          <p:cNvSpPr txBox="1"/>
          <p:nvPr/>
        </p:nvSpPr>
        <p:spPr>
          <a:xfrm>
            <a:off x="581192" y="2164431"/>
            <a:ext cx="11029500" cy="36929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Overview of the features available to laboratory personnel through the Medical Ecosystem application   :</a:t>
            </a:r>
            <a:endParaRPr sz="1800" dirty="0">
              <a:solidFill>
                <a:schemeClr val="dk1"/>
              </a:solidFill>
              <a:latin typeface="Gill Sans"/>
              <a:ea typeface="Gill Sans"/>
              <a:cs typeface="Gill Sans"/>
              <a:sym typeface="Gill Sans"/>
            </a:endParaRPr>
          </a:p>
        </p:txBody>
      </p:sp>
      <p:sp>
        <p:nvSpPr>
          <p:cNvPr id="115" name="Google Shape;115;p4"/>
          <p:cNvSpPr txBox="1"/>
          <p:nvPr/>
        </p:nvSpPr>
        <p:spPr>
          <a:xfrm>
            <a:off x="925955" y="3136772"/>
            <a:ext cx="36582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dirty="0">
                <a:solidFill>
                  <a:schemeClr val="dk1"/>
                </a:solidFill>
                <a:latin typeface="Gill Sans"/>
                <a:ea typeface="Gill Sans"/>
                <a:cs typeface="Gill Sans"/>
                <a:sym typeface="Gill Sans"/>
              </a:rPr>
              <a:t>Manage electronics orders</a:t>
            </a:r>
            <a:endParaRPr sz="1800" dirty="0">
              <a:solidFill>
                <a:schemeClr val="dk1"/>
              </a:solidFill>
              <a:latin typeface="Gill Sans"/>
              <a:ea typeface="Gill Sans"/>
              <a:cs typeface="Gill Sans"/>
              <a:sym typeface="Gill Sans"/>
            </a:endParaRPr>
          </a:p>
        </p:txBody>
      </p:sp>
      <p:sp>
        <p:nvSpPr>
          <p:cNvPr id="116" name="Google Shape;116;p4"/>
          <p:cNvSpPr txBox="1"/>
          <p:nvPr/>
        </p:nvSpPr>
        <p:spPr>
          <a:xfrm>
            <a:off x="925955" y="3678202"/>
            <a:ext cx="36582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Sample Tracking</a:t>
            </a:r>
            <a:endParaRPr sz="1800" dirty="0">
              <a:solidFill>
                <a:schemeClr val="dk1"/>
              </a:solidFill>
              <a:latin typeface="Gill Sans"/>
              <a:ea typeface="Gill Sans"/>
              <a:cs typeface="Gill Sans"/>
              <a:sym typeface="Gill Sans"/>
            </a:endParaRPr>
          </a:p>
        </p:txBody>
      </p:sp>
      <p:sp>
        <p:nvSpPr>
          <p:cNvPr id="117" name="Google Shape;117;p4"/>
          <p:cNvSpPr txBox="1"/>
          <p:nvPr/>
        </p:nvSpPr>
        <p:spPr>
          <a:xfrm>
            <a:off x="925955" y="4219633"/>
            <a:ext cx="36582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Test Management</a:t>
            </a:r>
            <a:endParaRPr sz="1800" dirty="0">
              <a:solidFill>
                <a:schemeClr val="dk1"/>
              </a:solidFill>
              <a:latin typeface="Gill Sans"/>
              <a:ea typeface="Gill Sans"/>
              <a:cs typeface="Gill Sans"/>
              <a:sym typeface="Gill Sans"/>
            </a:endParaRPr>
          </a:p>
        </p:txBody>
      </p:sp>
      <p:sp>
        <p:nvSpPr>
          <p:cNvPr id="118" name="Google Shape;118;p4"/>
          <p:cNvSpPr txBox="1"/>
          <p:nvPr/>
        </p:nvSpPr>
        <p:spPr>
          <a:xfrm>
            <a:off x="925955" y="4761064"/>
            <a:ext cx="36582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dirty="0">
                <a:solidFill>
                  <a:schemeClr val="dk1"/>
                </a:solidFill>
                <a:latin typeface="Gill Sans"/>
                <a:ea typeface="Gill Sans"/>
                <a:cs typeface="Gill Sans"/>
                <a:sym typeface="Gill Sans"/>
              </a:rPr>
              <a:t>Analytics and Reporting</a:t>
            </a:r>
            <a:endParaRPr sz="1800" dirty="0">
              <a:solidFill>
                <a:schemeClr val="dk1"/>
              </a:solidFill>
              <a:latin typeface="Gill Sans"/>
              <a:ea typeface="Gill Sans"/>
              <a:cs typeface="Gill Sans"/>
              <a:sym typeface="Gill Sans"/>
            </a:endParaRPr>
          </a:p>
        </p:txBody>
      </p:sp>
      <p:sp>
        <p:nvSpPr>
          <p:cNvPr id="119" name="Google Shape;119;p4"/>
          <p:cNvSpPr txBox="1"/>
          <p:nvPr/>
        </p:nvSpPr>
        <p:spPr>
          <a:xfrm>
            <a:off x="925955" y="5302495"/>
            <a:ext cx="3658200" cy="369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accent2"/>
              </a:buClr>
              <a:buSzPts val="1800"/>
              <a:buFont typeface="Noto Sans Symbols"/>
              <a:buChar char="▪"/>
            </a:pPr>
            <a:r>
              <a:rPr lang="en-US" sz="1800" dirty="0">
                <a:solidFill>
                  <a:schemeClr val="dk1"/>
                </a:solidFill>
                <a:latin typeface="Gill Sans"/>
                <a:ea typeface="Gill Sans"/>
                <a:cs typeface="Gill Sans"/>
                <a:sym typeface="Gill Sans"/>
              </a:rPr>
              <a:t>Quality Control</a:t>
            </a:r>
            <a:endParaRPr sz="1800" dirty="0">
              <a:solidFill>
                <a:schemeClr val="dk1"/>
              </a:solidFill>
              <a:latin typeface="Gill Sans"/>
              <a:ea typeface="Gill Sans"/>
              <a:cs typeface="Gill Sans"/>
              <a:sym typeface="Gill Sans"/>
            </a:endParaRPr>
          </a:p>
        </p:txBody>
      </p:sp>
      <p:pic>
        <p:nvPicPr>
          <p:cNvPr id="120" name="Google Shape;120;p4"/>
          <p:cNvPicPr preferRelativeResize="0"/>
          <p:nvPr/>
        </p:nvPicPr>
        <p:blipFill rotWithShape="1">
          <a:blip r:embed="rId2">
            <a:alphaModFix/>
          </a:blip>
          <a:srcRect/>
          <a:stretch/>
        </p:blipFill>
        <p:spPr>
          <a:xfrm>
            <a:off x="8852328" y="3423322"/>
            <a:ext cx="822960" cy="822960"/>
          </a:xfrm>
          <a:prstGeom prst="rect">
            <a:avLst/>
          </a:prstGeom>
          <a:noFill/>
          <a:ln>
            <a:noFill/>
          </a:ln>
        </p:spPr>
      </p:pic>
      <p:pic>
        <p:nvPicPr>
          <p:cNvPr id="121" name="Google Shape;121;p4"/>
          <p:cNvPicPr preferRelativeResize="0"/>
          <p:nvPr/>
        </p:nvPicPr>
        <p:blipFill rotWithShape="1">
          <a:blip r:embed="rId3">
            <a:alphaModFix/>
          </a:blip>
          <a:srcRect/>
          <a:stretch/>
        </p:blipFill>
        <p:spPr>
          <a:xfrm>
            <a:off x="8935756" y="5485837"/>
            <a:ext cx="822960" cy="822960"/>
          </a:xfrm>
          <a:prstGeom prst="rect">
            <a:avLst/>
          </a:prstGeom>
          <a:noFill/>
          <a:ln>
            <a:noFill/>
          </a:ln>
        </p:spPr>
      </p:pic>
      <p:pic>
        <p:nvPicPr>
          <p:cNvPr id="122" name="Google Shape;122;p4"/>
          <p:cNvPicPr preferRelativeResize="0"/>
          <p:nvPr/>
        </p:nvPicPr>
        <p:blipFill rotWithShape="1">
          <a:blip r:embed="rId4">
            <a:alphaModFix/>
          </a:blip>
          <a:srcRect/>
          <a:stretch/>
        </p:blipFill>
        <p:spPr>
          <a:xfrm>
            <a:off x="10194108" y="5203853"/>
            <a:ext cx="822960" cy="822960"/>
          </a:xfrm>
          <a:prstGeom prst="rect">
            <a:avLst/>
          </a:prstGeom>
          <a:noFill/>
          <a:ln>
            <a:noFill/>
          </a:ln>
        </p:spPr>
      </p:pic>
      <p:pic>
        <p:nvPicPr>
          <p:cNvPr id="123" name="Google Shape;123;p4"/>
          <p:cNvPicPr preferRelativeResize="0"/>
          <p:nvPr/>
        </p:nvPicPr>
        <p:blipFill rotWithShape="1">
          <a:blip r:embed="rId5">
            <a:alphaModFix/>
          </a:blip>
          <a:srcRect/>
          <a:stretch/>
        </p:blipFill>
        <p:spPr>
          <a:xfrm>
            <a:off x="7468967" y="5203853"/>
            <a:ext cx="822960" cy="822960"/>
          </a:xfrm>
          <a:prstGeom prst="rect">
            <a:avLst/>
          </a:prstGeom>
          <a:noFill/>
          <a:ln>
            <a:noFill/>
          </a:ln>
        </p:spPr>
      </p:pic>
      <p:pic>
        <p:nvPicPr>
          <p:cNvPr id="124" name="Google Shape;124;p4"/>
          <p:cNvPicPr preferRelativeResize="0"/>
          <p:nvPr/>
        </p:nvPicPr>
        <p:blipFill rotWithShape="1">
          <a:blip r:embed="rId6">
            <a:alphaModFix/>
          </a:blip>
          <a:srcRect/>
          <a:stretch/>
        </p:blipFill>
        <p:spPr>
          <a:xfrm>
            <a:off x="10669220" y="3825055"/>
            <a:ext cx="822960" cy="822960"/>
          </a:xfrm>
          <a:prstGeom prst="rect">
            <a:avLst/>
          </a:prstGeom>
          <a:noFill/>
          <a:ln>
            <a:noFill/>
          </a:ln>
        </p:spPr>
      </p:pic>
      <p:pic>
        <p:nvPicPr>
          <p:cNvPr id="126" name="Google Shape;126;p4"/>
          <p:cNvPicPr preferRelativeResize="0"/>
          <p:nvPr/>
        </p:nvPicPr>
        <p:blipFill rotWithShape="1">
          <a:blip r:embed="rId7">
            <a:alphaModFix/>
          </a:blip>
          <a:srcRect/>
          <a:stretch/>
        </p:blipFill>
        <p:spPr>
          <a:xfrm>
            <a:off x="9115654" y="4363139"/>
            <a:ext cx="135746" cy="822960"/>
          </a:xfrm>
          <a:prstGeom prst="rect">
            <a:avLst/>
          </a:prstGeom>
          <a:noFill/>
          <a:ln>
            <a:noFill/>
          </a:ln>
        </p:spPr>
      </p:pic>
      <p:pic>
        <p:nvPicPr>
          <p:cNvPr id="127" name="Google Shape;127;p4"/>
          <p:cNvPicPr preferRelativeResize="0"/>
          <p:nvPr/>
        </p:nvPicPr>
        <p:blipFill rotWithShape="1">
          <a:blip r:embed="rId8">
            <a:alphaModFix/>
          </a:blip>
          <a:srcRect/>
          <a:stretch/>
        </p:blipFill>
        <p:spPr>
          <a:xfrm>
            <a:off x="9448108" y="4306489"/>
            <a:ext cx="609600" cy="731520"/>
          </a:xfrm>
          <a:prstGeom prst="rect">
            <a:avLst/>
          </a:prstGeom>
          <a:noFill/>
          <a:ln>
            <a:noFill/>
          </a:ln>
        </p:spPr>
      </p:pic>
      <p:pic>
        <p:nvPicPr>
          <p:cNvPr id="128" name="Google Shape;128;p4"/>
          <p:cNvPicPr preferRelativeResize="0"/>
          <p:nvPr/>
        </p:nvPicPr>
        <p:blipFill rotWithShape="1">
          <a:blip r:embed="rId9">
            <a:alphaModFix/>
          </a:blip>
          <a:srcRect/>
          <a:stretch/>
        </p:blipFill>
        <p:spPr>
          <a:xfrm>
            <a:off x="9602010" y="4075888"/>
            <a:ext cx="908094" cy="274320"/>
          </a:xfrm>
          <a:prstGeom prst="rect">
            <a:avLst/>
          </a:prstGeom>
          <a:noFill/>
          <a:ln>
            <a:noFill/>
          </a:ln>
        </p:spPr>
      </p:pic>
      <p:pic>
        <p:nvPicPr>
          <p:cNvPr id="129" name="Google Shape;129;p4"/>
          <p:cNvPicPr preferRelativeResize="0"/>
          <p:nvPr/>
        </p:nvPicPr>
        <p:blipFill rotWithShape="1">
          <a:blip r:embed="rId10">
            <a:alphaModFix/>
          </a:blip>
          <a:srcRect/>
          <a:stretch/>
        </p:blipFill>
        <p:spPr>
          <a:xfrm>
            <a:off x="8240708" y="4311995"/>
            <a:ext cx="609600" cy="731520"/>
          </a:xfrm>
          <a:prstGeom prst="rect">
            <a:avLst/>
          </a:prstGeom>
          <a:noFill/>
          <a:ln>
            <a:noFill/>
          </a:ln>
        </p:spPr>
      </p:pic>
      <p:pic>
        <p:nvPicPr>
          <p:cNvPr id="130" name="Google Shape;130;p4"/>
          <p:cNvPicPr preferRelativeResize="0"/>
          <p:nvPr/>
        </p:nvPicPr>
        <p:blipFill rotWithShape="1">
          <a:blip r:embed="rId11">
            <a:alphaModFix/>
          </a:blip>
          <a:srcRect/>
          <a:stretch/>
        </p:blipFill>
        <p:spPr>
          <a:xfrm>
            <a:off x="7880447" y="4109122"/>
            <a:ext cx="863600" cy="274320"/>
          </a:xfrm>
          <a:prstGeom prst="rect">
            <a:avLst/>
          </a:prstGeom>
          <a:noFill/>
          <a:ln>
            <a:noFill/>
          </a:ln>
        </p:spPr>
      </p:pic>
      <p:pic>
        <p:nvPicPr>
          <p:cNvPr id="20" name="Google Shape;108;p3"/>
          <p:cNvPicPr preferRelativeResize="0"/>
          <p:nvPr/>
        </p:nvPicPr>
        <p:blipFill rotWithShape="1">
          <a:blip r:embed="rId12">
            <a:alphaModFix/>
          </a:blip>
          <a:srcRect/>
          <a:stretch/>
        </p:blipFill>
        <p:spPr>
          <a:xfrm>
            <a:off x="6807838" y="3947083"/>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1000"/>
                                        <p:tgtEl>
                                          <p:spTgt spid="130"/>
                                        </p:tgtEl>
                                      </p:cBhvr>
                                    </p:animEffect>
                                    <p:anim calcmode="lin" valueType="num">
                                      <p:cBhvr>
                                        <p:cTn id="13" dur="1000" fill="hold"/>
                                        <p:tgtEl>
                                          <p:spTgt spid="130"/>
                                        </p:tgtEl>
                                        <p:attrNameLst>
                                          <p:attrName>ppt_x</p:attrName>
                                        </p:attrNameLst>
                                      </p:cBhvr>
                                      <p:tavLst>
                                        <p:tav tm="0">
                                          <p:val>
                                            <p:strVal val="#ppt_x"/>
                                          </p:val>
                                        </p:tav>
                                        <p:tav tm="100000">
                                          <p:val>
                                            <p:strVal val="#ppt_x"/>
                                          </p:val>
                                        </p:tav>
                                      </p:tavLst>
                                    </p:anim>
                                    <p:anim calcmode="lin" valueType="num">
                                      <p:cBhvr>
                                        <p:cTn id="14" dur="1000" fill="hold"/>
                                        <p:tgtEl>
                                          <p:spTgt spid="1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fade">
                                      <p:cBhvr>
                                        <p:cTn id="24" dur="1000"/>
                                        <p:tgtEl>
                                          <p:spTgt spid="116"/>
                                        </p:tgtEl>
                                      </p:cBhvr>
                                    </p:animEffect>
                                    <p:anim calcmode="lin" valueType="num">
                                      <p:cBhvr>
                                        <p:cTn id="25" dur="1000" fill="hold"/>
                                        <p:tgtEl>
                                          <p:spTgt spid="116"/>
                                        </p:tgtEl>
                                        <p:attrNameLst>
                                          <p:attrName>ppt_x</p:attrName>
                                        </p:attrNameLst>
                                      </p:cBhvr>
                                      <p:tavLst>
                                        <p:tav tm="0">
                                          <p:val>
                                            <p:strVal val="#ppt_x"/>
                                          </p:val>
                                        </p:tav>
                                        <p:tav tm="100000">
                                          <p:val>
                                            <p:strVal val="#ppt_x"/>
                                          </p:val>
                                        </p:tav>
                                      </p:tavLst>
                                    </p:anim>
                                    <p:anim calcmode="lin" valueType="num">
                                      <p:cBhvr>
                                        <p:cTn id="26" dur="1000" fill="hold"/>
                                        <p:tgtEl>
                                          <p:spTgt spid="1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1000"/>
                                        <p:tgtEl>
                                          <p:spTgt spid="129"/>
                                        </p:tgtEl>
                                      </p:cBhvr>
                                    </p:animEffect>
                                    <p:anim calcmode="lin" valueType="num">
                                      <p:cBhvr>
                                        <p:cTn id="30" dur="1000" fill="hold"/>
                                        <p:tgtEl>
                                          <p:spTgt spid="129"/>
                                        </p:tgtEl>
                                        <p:attrNameLst>
                                          <p:attrName>ppt_x</p:attrName>
                                        </p:attrNameLst>
                                      </p:cBhvr>
                                      <p:tavLst>
                                        <p:tav tm="0">
                                          <p:val>
                                            <p:strVal val="#ppt_x"/>
                                          </p:val>
                                        </p:tav>
                                        <p:tav tm="100000">
                                          <p:val>
                                            <p:strVal val="#ppt_x"/>
                                          </p:val>
                                        </p:tav>
                                      </p:tavLst>
                                    </p:anim>
                                    <p:anim calcmode="lin" valueType="num">
                                      <p:cBhvr>
                                        <p:cTn id="31" dur="1000" fill="hold"/>
                                        <p:tgtEl>
                                          <p:spTgt spid="12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fade">
                                      <p:cBhvr>
                                        <p:cTn id="34" dur="1000"/>
                                        <p:tgtEl>
                                          <p:spTgt spid="123"/>
                                        </p:tgtEl>
                                      </p:cBhvr>
                                    </p:animEffect>
                                    <p:anim calcmode="lin" valueType="num">
                                      <p:cBhvr>
                                        <p:cTn id="35" dur="1000" fill="hold"/>
                                        <p:tgtEl>
                                          <p:spTgt spid="123"/>
                                        </p:tgtEl>
                                        <p:attrNameLst>
                                          <p:attrName>ppt_x</p:attrName>
                                        </p:attrNameLst>
                                      </p:cBhvr>
                                      <p:tavLst>
                                        <p:tav tm="0">
                                          <p:val>
                                            <p:strVal val="#ppt_x"/>
                                          </p:val>
                                        </p:tav>
                                        <p:tav tm="100000">
                                          <p:val>
                                            <p:strVal val="#ppt_x"/>
                                          </p:val>
                                        </p:tav>
                                      </p:tavLst>
                                    </p:anim>
                                    <p:anim calcmode="lin" valueType="num">
                                      <p:cBhvr>
                                        <p:cTn id="36"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fade">
                                      <p:cBhvr>
                                        <p:cTn id="41" dur="1000"/>
                                        <p:tgtEl>
                                          <p:spTgt spid="117"/>
                                        </p:tgtEl>
                                      </p:cBhvr>
                                    </p:animEffect>
                                    <p:anim calcmode="lin" valueType="num">
                                      <p:cBhvr>
                                        <p:cTn id="42" dur="1000" fill="hold"/>
                                        <p:tgtEl>
                                          <p:spTgt spid="117"/>
                                        </p:tgtEl>
                                        <p:attrNameLst>
                                          <p:attrName>ppt_x</p:attrName>
                                        </p:attrNameLst>
                                      </p:cBhvr>
                                      <p:tavLst>
                                        <p:tav tm="0">
                                          <p:val>
                                            <p:strVal val="#ppt_x"/>
                                          </p:val>
                                        </p:tav>
                                        <p:tav tm="100000">
                                          <p:val>
                                            <p:strVal val="#ppt_x"/>
                                          </p:val>
                                        </p:tav>
                                      </p:tavLst>
                                    </p:anim>
                                    <p:anim calcmode="lin" valueType="num">
                                      <p:cBhvr>
                                        <p:cTn id="43" dur="1000" fill="hold"/>
                                        <p:tgtEl>
                                          <p:spTgt spid="11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1"/>
                                        </p:tgtEl>
                                        <p:attrNameLst>
                                          <p:attrName>style.visibility</p:attrName>
                                        </p:attrNameLst>
                                      </p:cBhvr>
                                      <p:to>
                                        <p:strVal val="visible"/>
                                      </p:to>
                                    </p:set>
                                    <p:animEffect transition="in" filter="fade">
                                      <p:cBhvr>
                                        <p:cTn id="51" dur="1000"/>
                                        <p:tgtEl>
                                          <p:spTgt spid="121"/>
                                        </p:tgtEl>
                                      </p:cBhvr>
                                    </p:animEffect>
                                    <p:anim calcmode="lin" valueType="num">
                                      <p:cBhvr>
                                        <p:cTn id="52" dur="1000" fill="hold"/>
                                        <p:tgtEl>
                                          <p:spTgt spid="121"/>
                                        </p:tgtEl>
                                        <p:attrNameLst>
                                          <p:attrName>ppt_x</p:attrName>
                                        </p:attrNameLst>
                                      </p:cBhvr>
                                      <p:tavLst>
                                        <p:tav tm="0">
                                          <p:val>
                                            <p:strVal val="#ppt_x"/>
                                          </p:val>
                                        </p:tav>
                                        <p:tav tm="100000">
                                          <p:val>
                                            <p:strVal val="#ppt_x"/>
                                          </p:val>
                                        </p:tav>
                                      </p:tavLst>
                                    </p:anim>
                                    <p:anim calcmode="lin" valueType="num">
                                      <p:cBhvr>
                                        <p:cTn id="53"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fade">
                                      <p:cBhvr>
                                        <p:cTn id="58" dur="1000"/>
                                        <p:tgtEl>
                                          <p:spTgt spid="118"/>
                                        </p:tgtEl>
                                      </p:cBhvr>
                                    </p:animEffect>
                                    <p:anim calcmode="lin" valueType="num">
                                      <p:cBhvr>
                                        <p:cTn id="59" dur="1000" fill="hold"/>
                                        <p:tgtEl>
                                          <p:spTgt spid="118"/>
                                        </p:tgtEl>
                                        <p:attrNameLst>
                                          <p:attrName>ppt_x</p:attrName>
                                        </p:attrNameLst>
                                      </p:cBhvr>
                                      <p:tavLst>
                                        <p:tav tm="0">
                                          <p:val>
                                            <p:strVal val="#ppt_x"/>
                                          </p:val>
                                        </p:tav>
                                        <p:tav tm="100000">
                                          <p:val>
                                            <p:strVal val="#ppt_x"/>
                                          </p:val>
                                        </p:tav>
                                      </p:tavLst>
                                    </p:anim>
                                    <p:anim calcmode="lin" valueType="num">
                                      <p:cBhvr>
                                        <p:cTn id="60" dur="1000" fill="hold"/>
                                        <p:tgtEl>
                                          <p:spTgt spid="118"/>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fade">
                                      <p:cBhvr>
                                        <p:cTn id="63" dur="1000"/>
                                        <p:tgtEl>
                                          <p:spTgt spid="127"/>
                                        </p:tgtEl>
                                      </p:cBhvr>
                                    </p:animEffect>
                                    <p:anim calcmode="lin" valueType="num">
                                      <p:cBhvr>
                                        <p:cTn id="64" dur="1000" fill="hold"/>
                                        <p:tgtEl>
                                          <p:spTgt spid="127"/>
                                        </p:tgtEl>
                                        <p:attrNameLst>
                                          <p:attrName>ppt_x</p:attrName>
                                        </p:attrNameLst>
                                      </p:cBhvr>
                                      <p:tavLst>
                                        <p:tav tm="0">
                                          <p:val>
                                            <p:strVal val="#ppt_x"/>
                                          </p:val>
                                        </p:tav>
                                        <p:tav tm="100000">
                                          <p:val>
                                            <p:strVal val="#ppt_x"/>
                                          </p:val>
                                        </p:tav>
                                      </p:tavLst>
                                    </p:anim>
                                    <p:anim calcmode="lin" valueType="num">
                                      <p:cBhvr>
                                        <p:cTn id="65" dur="1000" fill="hold"/>
                                        <p:tgtEl>
                                          <p:spTgt spid="12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1000"/>
                                        <p:tgtEl>
                                          <p:spTgt spid="122"/>
                                        </p:tgtEl>
                                      </p:cBhvr>
                                    </p:animEffect>
                                    <p:anim calcmode="lin" valueType="num">
                                      <p:cBhvr>
                                        <p:cTn id="69" dur="1000" fill="hold"/>
                                        <p:tgtEl>
                                          <p:spTgt spid="122"/>
                                        </p:tgtEl>
                                        <p:attrNameLst>
                                          <p:attrName>ppt_x</p:attrName>
                                        </p:attrNameLst>
                                      </p:cBhvr>
                                      <p:tavLst>
                                        <p:tav tm="0">
                                          <p:val>
                                            <p:strVal val="#ppt_x"/>
                                          </p:val>
                                        </p:tav>
                                        <p:tav tm="100000">
                                          <p:val>
                                            <p:strVal val="#ppt_x"/>
                                          </p:val>
                                        </p:tav>
                                      </p:tavLst>
                                    </p:anim>
                                    <p:anim calcmode="lin" valueType="num">
                                      <p:cBhvr>
                                        <p:cTn id="70"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19"/>
                                        </p:tgtEl>
                                        <p:attrNameLst>
                                          <p:attrName>style.visibility</p:attrName>
                                        </p:attrNameLst>
                                      </p:cBhvr>
                                      <p:to>
                                        <p:strVal val="visible"/>
                                      </p:to>
                                    </p:set>
                                    <p:animEffect transition="in" filter="fade">
                                      <p:cBhvr>
                                        <p:cTn id="75" dur="1000"/>
                                        <p:tgtEl>
                                          <p:spTgt spid="119"/>
                                        </p:tgtEl>
                                      </p:cBhvr>
                                    </p:animEffect>
                                    <p:anim calcmode="lin" valueType="num">
                                      <p:cBhvr>
                                        <p:cTn id="76" dur="1000" fill="hold"/>
                                        <p:tgtEl>
                                          <p:spTgt spid="119"/>
                                        </p:tgtEl>
                                        <p:attrNameLst>
                                          <p:attrName>ppt_x</p:attrName>
                                        </p:attrNameLst>
                                      </p:cBhvr>
                                      <p:tavLst>
                                        <p:tav tm="0">
                                          <p:val>
                                            <p:strVal val="#ppt_x"/>
                                          </p:val>
                                        </p:tav>
                                        <p:tav tm="100000">
                                          <p:val>
                                            <p:strVal val="#ppt_x"/>
                                          </p:val>
                                        </p:tav>
                                      </p:tavLst>
                                    </p:anim>
                                    <p:anim calcmode="lin" valueType="num">
                                      <p:cBhvr>
                                        <p:cTn id="77" dur="1000" fill="hold"/>
                                        <p:tgtEl>
                                          <p:spTgt spid="119"/>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fade">
                                      <p:cBhvr>
                                        <p:cTn id="80" dur="1000"/>
                                        <p:tgtEl>
                                          <p:spTgt spid="128"/>
                                        </p:tgtEl>
                                      </p:cBhvr>
                                    </p:animEffect>
                                    <p:anim calcmode="lin" valueType="num">
                                      <p:cBhvr>
                                        <p:cTn id="81" dur="1000" fill="hold"/>
                                        <p:tgtEl>
                                          <p:spTgt spid="128"/>
                                        </p:tgtEl>
                                        <p:attrNameLst>
                                          <p:attrName>ppt_x</p:attrName>
                                        </p:attrNameLst>
                                      </p:cBhvr>
                                      <p:tavLst>
                                        <p:tav tm="0">
                                          <p:val>
                                            <p:strVal val="#ppt_x"/>
                                          </p:val>
                                        </p:tav>
                                        <p:tav tm="100000">
                                          <p:val>
                                            <p:strVal val="#ppt_x"/>
                                          </p:val>
                                        </p:tav>
                                      </p:tavLst>
                                    </p:anim>
                                    <p:anim calcmode="lin" valueType="num">
                                      <p:cBhvr>
                                        <p:cTn id="82" dur="1000" fill="hold"/>
                                        <p:tgtEl>
                                          <p:spTgt spid="128"/>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24"/>
                                        </p:tgtEl>
                                        <p:attrNameLst>
                                          <p:attrName>style.visibility</p:attrName>
                                        </p:attrNameLst>
                                      </p:cBhvr>
                                      <p:to>
                                        <p:strVal val="visible"/>
                                      </p:to>
                                    </p:set>
                                    <p:animEffect transition="in" filter="fade">
                                      <p:cBhvr>
                                        <p:cTn id="85" dur="1000"/>
                                        <p:tgtEl>
                                          <p:spTgt spid="124"/>
                                        </p:tgtEl>
                                      </p:cBhvr>
                                    </p:animEffect>
                                    <p:anim calcmode="lin" valueType="num">
                                      <p:cBhvr>
                                        <p:cTn id="86" dur="1000" fill="hold"/>
                                        <p:tgtEl>
                                          <p:spTgt spid="124"/>
                                        </p:tgtEl>
                                        <p:attrNameLst>
                                          <p:attrName>ppt_x</p:attrName>
                                        </p:attrNameLst>
                                      </p:cBhvr>
                                      <p:tavLst>
                                        <p:tav tm="0">
                                          <p:val>
                                            <p:strVal val="#ppt_x"/>
                                          </p:val>
                                        </p:tav>
                                        <p:tav tm="100000">
                                          <p:val>
                                            <p:strVal val="#ppt_x"/>
                                          </p:val>
                                        </p:tav>
                                      </p:tavLst>
                                    </p:anim>
                                    <p:anim calcmode="lin" valueType="num">
                                      <p:cBhvr>
                                        <p:cTn id="87"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TotalTime>
  <Words>614</Words>
  <Application>Microsoft Office PowerPoint</Application>
  <PresentationFormat>Widescreen</PresentationFormat>
  <Paragraphs>92</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Dividend</vt:lpstr>
      <vt:lpstr>Damask</vt:lpstr>
      <vt:lpstr>DEVELOPMENT OF SMART HEALTH CARE SYSTEM</vt:lpstr>
      <vt:lpstr>Outline</vt:lpstr>
      <vt:lpstr>INTRODUCTION</vt:lpstr>
      <vt:lpstr>Goals &amp; Visions</vt:lpstr>
      <vt:lpstr>User Base</vt:lpstr>
      <vt:lpstr>PATIENT</vt:lpstr>
      <vt:lpstr>DOCTOR</vt:lpstr>
      <vt:lpstr>RECEPTIONIST</vt:lpstr>
      <vt:lpstr>LABORATORY PERSONNEL</vt:lpstr>
      <vt:lpstr>ADMINISTRATOR</vt:lpstr>
      <vt:lpstr>PowerPoint Presentation</vt:lpstr>
      <vt:lpstr>COLLABORATION &amp; COORDINATION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SMART HEALTH CARE SYSTEM</dc:title>
  <cp:lastModifiedBy>Mobinul Islam</cp:lastModifiedBy>
  <cp:revision>25</cp:revision>
  <dcterms:modified xsi:type="dcterms:W3CDTF">2023-03-10T06:46:20Z</dcterms:modified>
</cp:coreProperties>
</file>