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6" r:id="rId1"/>
  </p:sldMasterIdLst>
  <p:notesMasterIdLst>
    <p:notesMasterId r:id="rId50"/>
  </p:notesMasterIdLst>
  <p:sldIdLst>
    <p:sldId id="256" r:id="rId2"/>
    <p:sldId id="257" r:id="rId3"/>
    <p:sldId id="263" r:id="rId4"/>
    <p:sldId id="258" r:id="rId5"/>
    <p:sldId id="259" r:id="rId6"/>
    <p:sldId id="261" r:id="rId7"/>
    <p:sldId id="264" r:id="rId8"/>
    <p:sldId id="271" r:id="rId9"/>
    <p:sldId id="272" r:id="rId10"/>
    <p:sldId id="273" r:id="rId11"/>
    <p:sldId id="274" r:id="rId12"/>
    <p:sldId id="275" r:id="rId13"/>
    <p:sldId id="276" r:id="rId14"/>
    <p:sldId id="266" r:id="rId15"/>
    <p:sldId id="270" r:id="rId16"/>
    <p:sldId id="269" r:id="rId17"/>
    <p:sldId id="277" r:id="rId18"/>
    <p:sldId id="279" r:id="rId19"/>
    <p:sldId id="280" r:id="rId20"/>
    <p:sldId id="282" r:id="rId21"/>
    <p:sldId id="267" r:id="rId22"/>
    <p:sldId id="283" r:id="rId23"/>
    <p:sldId id="284" r:id="rId24"/>
    <p:sldId id="285" r:id="rId25"/>
    <p:sldId id="286" r:id="rId26"/>
    <p:sldId id="278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4" r:id="rId43"/>
    <p:sldId id="305" r:id="rId44"/>
    <p:sldId id="306" r:id="rId45"/>
    <p:sldId id="307" r:id="rId46"/>
    <p:sldId id="268" r:id="rId47"/>
    <p:sldId id="309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1"/>
    <p:restoredTop sz="94695"/>
  </p:normalViewPr>
  <p:slideViewPr>
    <p:cSldViewPr snapToGrid="0" snapToObjects="1">
      <p:cViewPr>
        <p:scale>
          <a:sx n="100" d="100"/>
          <a:sy n="100" d="100"/>
        </p:scale>
        <p:origin x="14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86BDB-CC9A-ED40-9AF5-E71DD20094E1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522B-57BD-D24F-8B23-FEC206FF4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4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94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</a:t>
            </a:r>
            <a:r>
              <a:rPr lang="en-US" baseline="0" dirty="0" smtClean="0"/>
              <a:t> into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15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2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8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1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Mabe</a:t>
            </a:r>
            <a:r>
              <a:rPr lang="en-US" baseline="0" dirty="0" smtClean="0"/>
              <a:t> remove?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3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Combine with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81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summerrze</a:t>
            </a:r>
            <a:r>
              <a:rPr lang="en-US" baseline="0" dirty="0" smtClean="0"/>
              <a:t> in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77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03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6522B-57BD-D24F-8B23-FEC206FF412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1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47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56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2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99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7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1650-8D0E-F34D-899B-DA25D073FCB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0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D1650-8D0E-F34D-899B-DA25D073FCB6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F523-CAC3-EE44-8BBD-5F2889CB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Development of a Curriculum Analysis and Simulation Library with Applications in Curricular Analytics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Hickman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</a:t>
                </a:r>
                <a:r>
                  <a:rPr lang="en-US" b="1" dirty="0" smtClean="0"/>
                  <a:t>blocking factor </a:t>
                </a:r>
                <a:r>
                  <a:rPr lang="en-US" dirty="0" smtClean="0"/>
                  <a:t>of course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denoted b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is defined as the number of </a:t>
                </a:r>
                <a:r>
                  <a:rPr lang="en-US" dirty="0" smtClean="0"/>
                  <a:t>courses it blocks </a:t>
                </a:r>
                <a:r>
                  <a:rPr lang="en-US" dirty="0" smtClean="0"/>
                  <a:t>until </a:t>
                </a:r>
                <a:r>
                  <a:rPr lang="en-US" dirty="0" smtClean="0"/>
                  <a:t>it is </a:t>
                </a:r>
                <a:r>
                  <a:rPr lang="en-US" dirty="0" smtClean="0"/>
                  <a:t>completed.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Ex:</a:t>
                </a: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89648"/>
            <a:ext cx="2981789" cy="209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delay and blocking factor, together, define the overall complexity of a curriculum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=(</m:t>
                    </m:r>
                    <m:r>
                      <a:rPr lang="en-US" b="0" i="1" smtClean="0">
                        <a:latin typeface="Cambria Math" charset="0"/>
                      </a:rPr>
                      <m:t>𝑉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	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67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Saltzman and Roeder </a:t>
            </a:r>
            <a:r>
              <a:rPr lang="en-US" dirty="0" smtClean="0"/>
              <a:t>developed simulations to observe how changes to the business </a:t>
            </a:r>
            <a:r>
              <a:rPr lang="en-US" dirty="0" smtClean="0"/>
              <a:t>curriculum at SFSU </a:t>
            </a:r>
            <a:r>
              <a:rPr lang="en-US" dirty="0" smtClean="0"/>
              <a:t>affected graduation rates.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Every semester an influx of students is added.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would enroll in classes based on historic course-demand data.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would be determined to pass/fail based on course </a:t>
            </a:r>
            <a:r>
              <a:rPr lang="en-US" dirty="0" err="1" smtClean="0"/>
              <a:t>passrates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75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Limitations of their model: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Implemented in expensive propriety software.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Designed only for the </a:t>
            </a:r>
            <a:r>
              <a:rPr lang="en-US" dirty="0" smtClean="0"/>
              <a:t>single </a:t>
            </a:r>
            <a:r>
              <a:rPr lang="en-US" dirty="0" smtClean="0"/>
              <a:t>curriculum.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 performance was based solely </a:t>
            </a:r>
            <a:r>
              <a:rPr lang="en-US" dirty="0" smtClean="0"/>
              <a:t>on course </a:t>
            </a:r>
            <a:r>
              <a:rPr lang="en-US" dirty="0" err="1" smtClean="0"/>
              <a:t>passrates</a:t>
            </a:r>
            <a:r>
              <a:rPr lang="en-US" dirty="0" smtClean="0"/>
              <a:t> </a:t>
            </a:r>
            <a:r>
              <a:rPr lang="en-US" dirty="0" smtClean="0"/>
              <a:t>with no support for more sophisticated models.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Did not support grad </a:t>
            </a:r>
            <a:r>
              <a:rPr lang="en-US" dirty="0" smtClean="0"/>
              <a:t>assignments.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Strictly simulations.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81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 &amp;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2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CASL is developed as a free, open-source Julia </a:t>
            </a:r>
            <a:r>
              <a:rPr lang="en-US" dirty="0" smtClean="0"/>
              <a:t>package.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Julia is a free, open-source computational language designed for scientific computing as well as general-purpose use.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Reasons for using Julia:</a:t>
            </a:r>
          </a:p>
          <a:p>
            <a:r>
              <a:rPr lang="en-US" dirty="0" smtClean="0"/>
              <a:t>Performance </a:t>
            </a:r>
            <a:r>
              <a:rPr lang="mr-IN" dirty="0" smtClean="0"/>
              <a:t>–</a:t>
            </a:r>
            <a:r>
              <a:rPr lang="en-US" dirty="0" smtClean="0"/>
              <a:t> close to C with </a:t>
            </a:r>
            <a:r>
              <a:rPr lang="en-US" dirty="0"/>
              <a:t>parallelism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Type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Great package system with a wide selection of machine-learning and statistical analysis libraries.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CASL is </a:t>
            </a:r>
            <a:r>
              <a:rPr lang="en-US" dirty="0" smtClean="0"/>
              <a:t>comprised </a:t>
            </a:r>
            <a:r>
              <a:rPr lang="en-US" dirty="0" smtClean="0"/>
              <a:t>of three main components:</a:t>
            </a:r>
          </a:p>
          <a:p>
            <a:pPr lvl="1"/>
            <a:r>
              <a:rPr lang="en-US" dirty="0" smtClean="0"/>
              <a:t>Curricula-related data types:</a:t>
            </a:r>
          </a:p>
          <a:p>
            <a:pPr lvl="2"/>
            <a:r>
              <a:rPr lang="en-US" dirty="0" smtClean="0"/>
              <a:t>Courses</a:t>
            </a:r>
          </a:p>
          <a:p>
            <a:pPr lvl="2"/>
            <a:r>
              <a:rPr lang="en-US" dirty="0" smtClean="0"/>
              <a:t>Terms</a:t>
            </a:r>
          </a:p>
          <a:p>
            <a:pPr lvl="2"/>
            <a:r>
              <a:rPr lang="en-US" dirty="0" smtClean="0"/>
              <a:t>Curricula</a:t>
            </a:r>
          </a:p>
          <a:p>
            <a:pPr lvl="2"/>
            <a:r>
              <a:rPr lang="en-US" dirty="0" smtClean="0"/>
              <a:t>Students</a:t>
            </a:r>
          </a:p>
          <a:p>
            <a:pPr lvl="2"/>
            <a:r>
              <a:rPr lang="en-US" dirty="0" smtClean="0"/>
              <a:t>Simulations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Course performance predictions modules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Simulation method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 &amp;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834166"/>
            <a:ext cx="9631680" cy="4334256"/>
          </a:xfrm>
        </p:spPr>
      </p:pic>
    </p:spTree>
    <p:extLst>
      <p:ext uri="{BB962C8B-B14F-4D97-AF65-F5344CB8AC3E}">
        <p14:creationId xmlns:p14="http://schemas.microsoft.com/office/powerpoint/2010/main" val="131705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Custom Data Types</a:t>
            </a:r>
            <a:r>
              <a:rPr lang="en-US" i="1" dirty="0" smtClean="0"/>
              <a:t>, </a:t>
            </a:r>
            <a:r>
              <a:rPr lang="en-US" dirty="0" smtClean="0"/>
              <a:t>while note true objects, are entities similar to structures in C in that they encapsulate a set of attributes.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Course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credit hours, </a:t>
            </a:r>
            <a:r>
              <a:rPr lang="en-US" dirty="0" err="1" smtClean="0"/>
              <a:t>prereqs</a:t>
            </a:r>
            <a:r>
              <a:rPr lang="en-US" dirty="0" smtClean="0"/>
              <a:t>, </a:t>
            </a:r>
            <a:r>
              <a:rPr lang="en-US" dirty="0" err="1" smtClean="0"/>
              <a:t>coreqs</a:t>
            </a:r>
            <a:r>
              <a:rPr lang="en-US" dirty="0" smtClean="0"/>
              <a:t>, </a:t>
            </a:r>
            <a:r>
              <a:rPr lang="en-US" dirty="0" err="1" smtClean="0"/>
              <a:t>passrate</a:t>
            </a:r>
            <a:r>
              <a:rPr lang="en-US" dirty="0" smtClean="0"/>
              <a:t>, complexity measures, simulation statistics, etc.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Term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a set of courses, simulation statistics, etc.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Curriculum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set of terms, credit hours, complexity measures, etc.</a:t>
            </a:r>
          </a:p>
          <a:p>
            <a:pPr marL="0" indent="0">
              <a:buNone/>
            </a:pPr>
            <a:r>
              <a:rPr lang="en-US" b="1" dirty="0" smtClean="0"/>
              <a:t>Students </a:t>
            </a:r>
            <a:r>
              <a:rPr lang="mr-IN" b="1" dirty="0" smtClean="0"/>
              <a:t>–</a:t>
            </a:r>
            <a:r>
              <a:rPr lang="en-US" dirty="0" smtClean="0"/>
              <a:t> attempted credit hours, status, user-defined characteristics (ACT), received grades, GPA, etc.</a:t>
            </a:r>
          </a:p>
          <a:p>
            <a:pPr marL="0" indent="0">
              <a:buNone/>
            </a:pPr>
            <a:r>
              <a:rPr lang="en-US" b="1" dirty="0" smtClean="0"/>
              <a:t>Simulation </a:t>
            </a:r>
            <a:r>
              <a:rPr lang="mr-IN" b="1" dirty="0" smtClean="0"/>
              <a:t>–</a:t>
            </a:r>
            <a:r>
              <a:rPr lang="en-US" dirty="0" smtClean="0"/>
              <a:t> simulation results and statistics.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5407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Performance Models</a:t>
            </a:r>
            <a:r>
              <a:rPr lang="en-US" dirty="0" smtClean="0"/>
              <a:t> are </a:t>
            </a:r>
            <a:r>
              <a:rPr lang="en-US" dirty="0"/>
              <a:t>J</a:t>
            </a:r>
            <a:r>
              <a:rPr lang="en-US" dirty="0" smtClean="0"/>
              <a:t>ulia modules that are used in simulations to determine how student’s perform in their courses. This gives users flexibility in designing their own simulations.</a:t>
            </a:r>
          </a:p>
          <a:p>
            <a:r>
              <a:rPr lang="en-US" i="1" dirty="0" smtClean="0"/>
              <a:t>train(curriculum)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called before the simulation and is used to train any models to predict grades for each course. </a:t>
            </a:r>
          </a:p>
          <a:p>
            <a:r>
              <a:rPr lang="en-US" i="1" dirty="0" err="1" smtClean="0"/>
              <a:t>predict_grade</a:t>
            </a:r>
            <a:r>
              <a:rPr lang="en-US" i="1" dirty="0" smtClean="0"/>
              <a:t>(course, student)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en-US" dirty="0" smtClean="0"/>
              <a:t>predicts the received grade for a student in the enrolled course using trained models.</a:t>
            </a:r>
          </a:p>
          <a:p>
            <a:r>
              <a:rPr lang="en-US" i="1" dirty="0" err="1" smtClean="0"/>
              <a:t>predict_stopout</a:t>
            </a:r>
            <a:r>
              <a:rPr lang="en-US" i="1" dirty="0" smtClean="0"/>
              <a:t>(student, </a:t>
            </a:r>
            <a:r>
              <a:rPr lang="en-US" i="1" dirty="0" err="1" smtClean="0"/>
              <a:t>current_term</a:t>
            </a:r>
            <a:r>
              <a:rPr lang="en-US" i="1" dirty="0" smtClean="0"/>
              <a:t>, model) </a:t>
            </a:r>
            <a:r>
              <a:rPr lang="mr-IN" i="1" dirty="0" smtClean="0"/>
              <a:t>–</a:t>
            </a:r>
            <a:r>
              <a:rPr lang="en-US" i="1" dirty="0" smtClean="0"/>
              <a:t> predicts whether the student will drop out at the end of each term.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812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Library Design &amp; Implementation</a:t>
            </a:r>
          </a:p>
          <a:p>
            <a:r>
              <a:rPr lang="en-US" dirty="0" smtClean="0"/>
              <a:t>Simulation Details</a:t>
            </a:r>
          </a:p>
          <a:p>
            <a:r>
              <a:rPr lang="en-US" dirty="0" smtClean="0"/>
              <a:t>Applications in Curricular Analytics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Finally, everything comes together to simulate students through CASL’s </a:t>
            </a:r>
            <a:r>
              <a:rPr lang="en-US" i="1" dirty="0" smtClean="0"/>
              <a:t>simulate()</a:t>
            </a:r>
            <a:r>
              <a:rPr lang="en-US" dirty="0" smtClean="0"/>
              <a:t> method which requires the following arguments:</a:t>
            </a:r>
          </a:p>
          <a:p>
            <a:r>
              <a:rPr lang="en-US" dirty="0" smtClean="0"/>
              <a:t>Curriculum</a:t>
            </a:r>
          </a:p>
          <a:p>
            <a:r>
              <a:rPr lang="en-US" dirty="0" smtClean="0"/>
              <a:t>A set of students</a:t>
            </a:r>
          </a:p>
          <a:p>
            <a:r>
              <a:rPr lang="en-US" dirty="0" smtClean="0"/>
              <a:t>Performance Module (optional) </a:t>
            </a:r>
            <a:r>
              <a:rPr lang="mr-IN" dirty="0" smtClean="0"/>
              <a:t>–</a:t>
            </a:r>
            <a:r>
              <a:rPr lang="en-US" dirty="0" smtClean="0"/>
              <a:t> if not supplied a built in model that uses course </a:t>
            </a:r>
            <a:r>
              <a:rPr lang="en-US" dirty="0" err="1" smtClean="0"/>
              <a:t>passrates</a:t>
            </a:r>
            <a:r>
              <a:rPr lang="en-US" dirty="0" smtClean="0"/>
              <a:t> is used.</a:t>
            </a:r>
          </a:p>
          <a:p>
            <a:r>
              <a:rPr lang="en-US" dirty="0" smtClean="0"/>
              <a:t>Parameters: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uration </a:t>
            </a:r>
            <a:r>
              <a:rPr lang="mr-IN" dirty="0" smtClean="0"/>
              <a:t>–</a:t>
            </a:r>
            <a:r>
              <a:rPr lang="en-US" dirty="0" smtClean="0"/>
              <a:t> the number of semesters to run the </a:t>
            </a:r>
            <a:r>
              <a:rPr lang="en-US" dirty="0" err="1" smtClean="0"/>
              <a:t>simulatio</a:t>
            </a:r>
            <a:r>
              <a:rPr lang="en-US" dirty="0" smtClean="0"/>
              <a:t> for.</a:t>
            </a:r>
          </a:p>
          <a:p>
            <a:pPr lvl="1"/>
            <a:r>
              <a:rPr lang="en-US" dirty="0" smtClean="0"/>
              <a:t>max-credits </a:t>
            </a:r>
            <a:r>
              <a:rPr lang="mr-IN" dirty="0" smtClean="0"/>
              <a:t>–</a:t>
            </a:r>
            <a:r>
              <a:rPr lang="en-US" dirty="0" smtClean="0"/>
              <a:t> the maximum number of credit hours a student can take in one semester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topouts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 </a:t>
            </a:r>
            <a:r>
              <a:rPr lang="en-US" dirty="0" err="1" smtClean="0"/>
              <a:t>boolean</a:t>
            </a:r>
            <a:r>
              <a:rPr lang="en-US" dirty="0" smtClean="0"/>
              <a:t>, that when set to false, will not simulate students stopping out.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2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CASL’s simulations are </a:t>
            </a:r>
            <a:r>
              <a:rPr lang="en-US" b="1" dirty="0" smtClean="0"/>
              <a:t>Discrete-Event Simulations (DES)</a:t>
            </a:r>
          </a:p>
          <a:p>
            <a:r>
              <a:rPr lang="en-US" dirty="0" smtClean="0"/>
              <a:t>Events occur instantaneously at a given point in time.</a:t>
            </a:r>
          </a:p>
          <a:p>
            <a:r>
              <a:rPr lang="en-US" dirty="0" smtClean="0"/>
              <a:t>Events occur sequentially.</a:t>
            </a:r>
          </a:p>
          <a:p>
            <a:r>
              <a:rPr lang="en-US" dirty="0" smtClean="0"/>
              <a:t>Time isn’t continuous, but jumps ahead once certain events take place.</a:t>
            </a:r>
          </a:p>
          <a:p>
            <a:r>
              <a:rPr lang="en-US" dirty="0" smtClean="0"/>
              <a:t>Has the following components:</a:t>
            </a:r>
          </a:p>
          <a:p>
            <a:pPr lvl="1"/>
            <a:r>
              <a:rPr lang="en-US" dirty="0" smtClean="0"/>
              <a:t>Starting and Ending states</a:t>
            </a:r>
          </a:p>
          <a:p>
            <a:pPr lvl="1"/>
            <a:r>
              <a:rPr lang="en-US" dirty="0" smtClean="0"/>
              <a:t>Clock</a:t>
            </a:r>
          </a:p>
          <a:p>
            <a:pPr lvl="1"/>
            <a:r>
              <a:rPr lang="en-US" dirty="0" smtClean="0"/>
              <a:t>List of events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567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Discrete Event Simulations</a:t>
            </a:r>
            <a:r>
              <a:rPr lang="en-US" sz="2800" dirty="0" smtClean="0"/>
              <a:t> provide a good fit for simulating students through a curriculum: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Events 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 enrolls in the university.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 enrolls in courses.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 receive </a:t>
            </a:r>
            <a:r>
              <a:rPr lang="en-US" dirty="0" smtClean="0"/>
              <a:t>grades.</a:t>
            </a:r>
            <a:endParaRPr lang="en-US" dirty="0" smtClean="0"/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stop out.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graduate.</a:t>
            </a:r>
          </a:p>
          <a:p>
            <a:pPr marL="914400" lvl="2" indent="-4572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remained enrolled.</a:t>
            </a:r>
            <a:endParaRPr lang="en-US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 smtClean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/>
              <a:t>Clock </a:t>
            </a:r>
            <a:r>
              <a:rPr lang="mr-IN" sz="2800" b="1" dirty="0" smtClean="0"/>
              <a:t>–</a:t>
            </a:r>
            <a:r>
              <a:rPr lang="en-US" sz="2800" b="1" dirty="0" smtClean="0"/>
              <a:t> </a:t>
            </a:r>
            <a:r>
              <a:rPr lang="en-US" sz="2800" dirty="0" smtClean="0"/>
              <a:t>keeps track of </a:t>
            </a:r>
            <a:r>
              <a:rPr lang="en-US" sz="2800" dirty="0" smtClean="0"/>
              <a:t>semester and is incremented one semester at a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Starting Condition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All </a:t>
            </a:r>
            <a:r>
              <a:rPr lang="en-US" dirty="0"/>
              <a:t>s</a:t>
            </a:r>
            <a:r>
              <a:rPr lang="en-US" dirty="0" smtClean="0"/>
              <a:t>tudents enrolled.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Ending Condition </a:t>
            </a:r>
            <a:r>
              <a:rPr lang="mr-IN" b="1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All students graduate, or duration is reached.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Statistics</a:t>
            </a:r>
            <a:endParaRPr lang="en-US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Graduation rates at each term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Stopout</a:t>
            </a:r>
            <a:r>
              <a:rPr lang="en-US" dirty="0" smtClean="0"/>
              <a:t> rates at each term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 performance (course grades, GPA,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Course enrollment by term.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Simulated course pass rates.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Simulation Assumptions</a:t>
            </a:r>
            <a:endParaRPr lang="en-US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All </a:t>
            </a:r>
            <a:r>
              <a:rPr lang="en-US" dirty="0" smtClean="0"/>
              <a:t>students are first-time, full-time students.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new class of students is not added each semester.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register for as many courses as they can.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can only register for courses defined within the curriculum.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order in which students is enrolled is defined by the order they appear in the curriculum.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Course enrollment requirements are strictly enforced.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All courses are offered every semester.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Courses have infinite capacity.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20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in Curricular Analytics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primary motivation behind developing CASL and it’s simulation capabilities is to correlate a curriculum’s complexity with student success: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/>
              <a:t>higher the complexity, the harder it is for students to move through </a:t>
            </a:r>
            <a:r>
              <a:rPr lang="en-US" dirty="0" smtClean="0"/>
              <a:t>it and therefore is inversely correlated with student success.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formal definition of the complexity of a curriculum,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 - The structural complexity of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, which is a function of its graph: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𝑔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 - The instructional complexity of </a:t>
                </a:r>
                <a:r>
                  <a:rPr lang="en-US" i="1" dirty="0" smtClean="0"/>
                  <a:t>C,</a:t>
                </a:r>
                <a:r>
                  <a:rPr lang="en-US" dirty="0" smtClean="0"/>
                  <a:t> which is the difficulty of it’s courses.</a:t>
                </a:r>
              </a:p>
              <a:p>
                <a:endParaRPr lang="en-US" dirty="0"/>
              </a:p>
              <a:p>
                <a:r>
                  <a:rPr lang="en-US" dirty="0" smtClean="0"/>
                  <a:t>These values can be difficulty to quantify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Simulations provide a solution.</a:t>
                </a:r>
              </a:p>
              <a:p>
                <a:pPr lvl="1"/>
                <a:r>
                  <a:rPr lang="en-US" dirty="0"/>
                  <a:t>They can show a correlation between complexity </a:t>
                </a:r>
                <a:r>
                  <a:rPr lang="en-US" dirty="0" smtClean="0"/>
                  <a:t>and student success, without having to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Simulations can be used to help best characterize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S</a:t>
                </a:r>
                <a:r>
                  <a:rPr lang="en-US" dirty="0" smtClean="0"/>
                  <a:t>everal simulations were performed to show that a negative correlation exists between structural complexity and the rate at which students complete a program.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𝑓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𝑑𝑒𝑙𝑎𝑦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𝑏𝑙𝑜𝑐𝑘𝑖𝑛𝑔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𝑎𝑣𝑒𝑟𝑎𝑔𝑒𝑃𝑎𝑠𝑠𝑟𝑎𝑡𝑒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Simulations are performed over a set of curricula with varying structural complexities (defined by their delay and blocking factors) while all courses </a:t>
                </a:r>
                <a:r>
                  <a:rPr lang="en-US" dirty="0" err="1" smtClean="0"/>
                  <a:t>passrates</a:t>
                </a:r>
                <a:r>
                  <a:rPr lang="en-US" dirty="0" smtClean="0"/>
                  <a:t> in every curriculum are set to the same value.</a:t>
                </a:r>
              </a:p>
              <a:p>
                <a:r>
                  <a:rPr lang="en-US" dirty="0" smtClean="0"/>
                  <a:t>Student performance is based solely on course </a:t>
                </a:r>
                <a:r>
                  <a:rPr lang="en-US" dirty="0" err="1" smtClean="0"/>
                  <a:t>passrates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48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First, simple </a:t>
            </a:r>
            <a:r>
              <a:rPr lang="en-US" dirty="0" smtClean="0"/>
              <a:t>four-course</a:t>
            </a:r>
            <a:r>
              <a:rPr lang="en-US" dirty="0" smtClean="0"/>
              <a:t>, </a:t>
            </a:r>
            <a:r>
              <a:rPr lang="en-US" dirty="0" smtClean="0"/>
              <a:t>two-term </a:t>
            </a:r>
            <a:r>
              <a:rPr lang="en-US" dirty="0" smtClean="0"/>
              <a:t>curricula were simulated.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47775" y="2493869"/>
            <a:ext cx="9696450" cy="1896596"/>
            <a:chOff x="838200" y="2493869"/>
            <a:chExt cx="9696450" cy="1896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93869"/>
              <a:ext cx="1905000" cy="189659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350" y="2493869"/>
              <a:ext cx="1905000" cy="189659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9650" y="2493869"/>
              <a:ext cx="1905000" cy="189659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500" y="2493869"/>
              <a:ext cx="1905000" cy="1896596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2362200" y="4390465"/>
            <a:ext cx="7467600" cy="1896596"/>
            <a:chOff x="2044700" y="4390465"/>
            <a:chExt cx="7467600" cy="189659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4700" y="4390465"/>
              <a:ext cx="1905000" cy="189659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6000" y="4390465"/>
              <a:ext cx="1905000" cy="189659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300" y="4390465"/>
              <a:ext cx="1905000" cy="1896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00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1388"/>
            <a:ext cx="6364110" cy="3579812"/>
          </a:xfrm>
        </p:spPr>
      </p:pic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7734300" y="1825625"/>
            <a:ext cx="36195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50% course pass rate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4 terms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Students can take up to three courses a term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75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introduce more variance in complexity, next simulations were done over three term curricula with two courses in each term.</a:t>
            </a:r>
          </a:p>
          <a:p>
            <a:r>
              <a:rPr lang="en-US" dirty="0" smtClean="0"/>
              <a:t>Every permutation was created.</a:t>
            </a:r>
          </a:p>
          <a:p>
            <a:r>
              <a:rPr lang="en-US" dirty="0" smtClean="0"/>
              <a:t>256 in total.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94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734300" y="1825625"/>
                <a:ext cx="36195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8</a:t>
                </a:r>
                <a:r>
                  <a:rPr lang="en-US" sz="2400" dirty="0" smtClean="0"/>
                  <a:t>0% course pass rate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/>
                  <a:t>5</a:t>
                </a:r>
                <a:r>
                  <a:rPr lang="en-US" sz="2400" dirty="0" smtClean="0"/>
                  <a:t> terms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Students can take up to three courses a term.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94</m:t>
                    </m:r>
                    <m:r>
                      <a:rPr lang="en-US" sz="2400" i="1">
                        <a:latin typeface="Cambria Math" charset="0"/>
                      </a:rPr>
                      <m:t>%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For each point of complexity, 5</a:t>
                </a:r>
                <a:r>
                  <a:rPr lang="en-US" sz="2400" baseline="30000" dirty="0" smtClean="0"/>
                  <a:t>th</a:t>
                </a:r>
                <a:r>
                  <a:rPr lang="en-US" sz="2400" dirty="0" smtClean="0"/>
                  <a:t> term completion drops by 0.7%</a:t>
                </a:r>
              </a:p>
            </p:txBody>
          </p:sp>
        </mc:Choice>
        <mc:Fallback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734300" y="1825625"/>
                <a:ext cx="3619500" cy="4351338"/>
              </a:xfrm>
              <a:blipFill rotWithShape="0">
                <a:blip r:embed="rId2"/>
                <a:stretch>
                  <a:fillRect l="-2357" t="-1120" r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958181"/>
            <a:ext cx="7264400" cy="4086226"/>
          </a:xfrm>
        </p:spPr>
      </p:pic>
    </p:spTree>
    <p:extLst>
      <p:ext uri="{BB962C8B-B14F-4D97-AF65-F5344CB8AC3E}">
        <p14:creationId xmlns:p14="http://schemas.microsoft.com/office/powerpoint/2010/main" val="4595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Finally, simulations over real-world curricula </a:t>
            </a:r>
            <a:r>
              <a:rPr lang="en-US" dirty="0" smtClean="0"/>
              <a:t>wer</a:t>
            </a:r>
            <a:r>
              <a:rPr lang="en-US" dirty="0" smtClean="0"/>
              <a:t>e performed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Curricula came from </a:t>
            </a:r>
            <a:r>
              <a:rPr lang="en-US" dirty="0" err="1" smtClean="0"/>
              <a:t>analytics.academicdashboards.org</a:t>
            </a:r>
            <a:r>
              <a:rPr lang="en-US" dirty="0" smtClean="0"/>
              <a:t> where universities uploaded their own curricula.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all, 32 curricula were selected.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All eight term with between 120 and 150 credit hours.</a:t>
            </a:r>
          </a:p>
        </p:txBody>
      </p:sp>
    </p:spTree>
    <p:extLst>
      <p:ext uri="{BB962C8B-B14F-4D97-AF65-F5344CB8AC3E}">
        <p14:creationId xmlns:p14="http://schemas.microsoft.com/office/powerpoint/2010/main" val="5061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734300" y="1825625"/>
                <a:ext cx="36195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80</a:t>
                </a:r>
                <a:r>
                  <a:rPr lang="en-US" sz="2400" dirty="0" smtClean="0"/>
                  <a:t>% course pass rate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10 terms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Students can take up to 18 credits a term.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 smtClean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=43.5%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400" dirty="0" smtClean="0"/>
                  <a:t>For </a:t>
                </a:r>
                <a:r>
                  <a:rPr lang="en-US" sz="2400" dirty="0" smtClean="0"/>
                  <a:t>each point of complexity, 10</a:t>
                </a:r>
                <a:r>
                  <a:rPr lang="en-US" sz="2400" baseline="30000" dirty="0" smtClean="0"/>
                  <a:t>th</a:t>
                </a:r>
                <a:r>
                  <a:rPr lang="en-US" sz="2400" dirty="0" smtClean="0"/>
                  <a:t> term completion drops by 0.1%</a:t>
                </a:r>
              </a:p>
            </p:txBody>
          </p:sp>
        </mc:Choice>
        <mc:Fallback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734300" y="1825625"/>
                <a:ext cx="3619500" cy="4351338"/>
              </a:xfrm>
              <a:blipFill rotWithShape="0">
                <a:blip r:embed="rId2"/>
                <a:stretch>
                  <a:fillRect l="-2357" t="-1120" r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2" y="2055812"/>
            <a:ext cx="7095068" cy="3990976"/>
          </a:xfrm>
        </p:spPr>
      </p:pic>
    </p:spTree>
    <p:extLst>
      <p:ext uri="{BB962C8B-B14F-4D97-AF65-F5344CB8AC3E}">
        <p14:creationId xmlns:p14="http://schemas.microsoft.com/office/powerpoint/2010/main" val="201439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There is a correlation between delay + blocking and completion rates, but there might be a better way to characterize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, better.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Delay and blocking might not capture all the structural characteristics that affect students moving through.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Additional structural complexity measures: </a:t>
                </a:r>
                <a:r>
                  <a:rPr lang="en-US" b="1" dirty="0" smtClean="0"/>
                  <a:t>Centrality, Reachability, and Number of Prerequisites, Number of Free Courses</a:t>
                </a: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83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 smtClean="0"/>
                  <a:t>Centrality</a:t>
                </a:r>
                <a:r>
                  <a:rPr lang="en-US" dirty="0" smtClean="0"/>
                  <a:t>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how central a course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to a curriculum. This is determined by the number of shortest paths that </a:t>
                </a:r>
                <a:r>
                  <a:rPr lang="en-US" dirty="0" err="1" smtClean="0"/>
                  <a:t>pasths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 smtClean="0"/>
                  <a:t>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b="1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 smtClean="0"/>
                  <a:t>Reachability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how difficulty it is to reach a course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1" i="0" smtClean="0">
                        <a:latin typeface="Cambria Math" charset="0"/>
                      </a:rPr>
                      <m:t>.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Defined as the number of courses that need to be passed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can be taken.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b="1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 smtClean="0"/>
                  <a:t>Number of Prerequisites</a:t>
                </a:r>
                <a:r>
                  <a:rPr lang="en-US" dirty="0" smtClean="0"/>
                  <a:t>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the number of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b="1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 smtClean="0"/>
                  <a:t>Number of Free Courses</a:t>
                </a:r>
                <a:r>
                  <a:rPr lang="en-US" dirty="0" smtClean="0"/>
                  <a:t> </a:t>
                </a:r>
                <a:r>
                  <a:rPr lang="mr-IN" dirty="0" smtClean="0"/>
                  <a:t>–</a:t>
                </a:r>
                <a:r>
                  <a:rPr lang="en-US" dirty="0" smtClean="0"/>
                  <a:t> the number of courses with no prerequisites.</a:t>
                </a:r>
                <a:endParaRPr lang="en-US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5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So which of these measures or combination of measures is best?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This can be determined by finding the combination that provides the best fit to completion rates.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Simulations were done over the real-world curricula (80% pass rate, 18 credit limit, 10 terms)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</a:t>
            </a:r>
            <a:r>
              <a:rPr lang="en-US" dirty="0" smtClean="0"/>
              <a:t>every possible </a:t>
            </a:r>
            <a:r>
              <a:rPr lang="en-US" dirty="0" smtClean="0"/>
              <a:t>combination of structural complexity measures, linear regression was </a:t>
            </a:r>
            <a:r>
              <a:rPr lang="en-US" dirty="0" smtClean="0"/>
              <a:t>performed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7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The best fit: credit hours, </a:t>
                </a:r>
                <a:r>
                  <a:rPr lang="en-US" dirty="0" err="1" smtClean="0"/>
                  <a:t>delay+blocking</a:t>
                </a:r>
                <a:r>
                  <a:rPr lang="en-US" dirty="0" smtClean="0"/>
                  <a:t>, centrality, reachability: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𝑐𝑟𝑒𝑑𝑖𝑡𝑠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𝑑𝑒𝑙𝑎𝑦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𝑏𝑙𝑜𝑐𝑘𝑖𝑛𝑔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𝑐𝑒𝑛𝑡𝑟𝑎𝑙𝑖𝑡𝑦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𝑟𝑒𝑎𝑐h𝑎𝑏𝑖𝑙𝑖𝑡𝑦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𝑝𝑟𝑒𝑟𝑒𝑞𝑠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primary goals </a:t>
            </a:r>
            <a:r>
              <a:rPr lang="en-US" dirty="0" smtClean="0"/>
              <a:t>of </a:t>
            </a:r>
            <a:r>
              <a:rPr lang="en-US" dirty="0" smtClean="0"/>
              <a:t>higher-education </a:t>
            </a:r>
            <a:r>
              <a:rPr lang="en-US" dirty="0" smtClean="0"/>
              <a:t>institutions is to prepare students for the workforce efficiently </a:t>
            </a:r>
            <a:r>
              <a:rPr lang="mr-IN" dirty="0" smtClean="0"/>
              <a:t>–</a:t>
            </a:r>
            <a:r>
              <a:rPr lang="en-US" dirty="0" smtClean="0"/>
              <a:t> student success.</a:t>
            </a:r>
          </a:p>
          <a:p>
            <a:r>
              <a:rPr lang="en-US" dirty="0" smtClean="0"/>
              <a:t>Methods for improving success:</a:t>
            </a:r>
          </a:p>
          <a:p>
            <a:pPr lvl="1"/>
            <a:r>
              <a:rPr lang="en-US" dirty="0" smtClean="0"/>
              <a:t>Tutoring Programs</a:t>
            </a:r>
          </a:p>
          <a:p>
            <a:pPr lvl="1"/>
            <a:r>
              <a:rPr lang="en-US" dirty="0" smtClean="0"/>
              <a:t>Intervention Programs</a:t>
            </a:r>
          </a:p>
          <a:p>
            <a:pPr lvl="1"/>
            <a:r>
              <a:rPr lang="en-US" dirty="0" smtClean="0"/>
              <a:t>Financial Support</a:t>
            </a:r>
          </a:p>
          <a:p>
            <a:pPr lvl="1"/>
            <a:r>
              <a:rPr lang="en-US" dirty="0" smtClean="0"/>
              <a:t>Improving Instruction Quality</a:t>
            </a:r>
          </a:p>
          <a:p>
            <a:pPr lvl="1"/>
            <a:r>
              <a:rPr lang="en-US" dirty="0" smtClean="0"/>
              <a:t>Classroom Structures (hybrid, flipped)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What about curriculum structure?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536700"/>
            <a:ext cx="8763000" cy="4929188"/>
          </a:xfrm>
        </p:spPr>
      </p:pic>
      <p:sp>
        <p:nvSpPr>
          <p:cNvPr id="6" name="Rectangle 5"/>
          <p:cNvSpPr/>
          <p:nvPr/>
        </p:nvSpPr>
        <p:spPr>
          <a:xfrm>
            <a:off x="5537200" y="6197600"/>
            <a:ext cx="10287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The effects of instructional complexity,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/>
                  <a:t>, is also worth investigating.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Although it is difficulty to characterize, it is easy to understand it’s relationship to success.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Simulation can reveal the nature of the relationship.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 smtClean="0"/>
                  <a:t>Simulate students in the same curriculum and varying the average course </a:t>
                </a:r>
                <a:r>
                  <a:rPr lang="en-US" dirty="0" err="1" smtClean="0"/>
                  <a:t>passrate</a:t>
                </a:r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0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7734300" y="1825625"/>
            <a:ext cx="36195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Computer Engineering at UNM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10 terms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Students can take up to 18 credits a term.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22" y="2095500"/>
            <a:ext cx="6776156" cy="3811588"/>
          </a:xfrm>
        </p:spPr>
      </p:pic>
    </p:spTree>
    <p:extLst>
      <p:ext uri="{BB962C8B-B14F-4D97-AF65-F5344CB8AC3E}">
        <p14:creationId xmlns:p14="http://schemas.microsoft.com/office/powerpoint/2010/main" val="136522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Increasing pass-rates increases success.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However, it’s not realistic to simply increase course </a:t>
            </a:r>
            <a:r>
              <a:rPr lang="en-US" dirty="0" err="1" smtClean="0"/>
              <a:t>passrates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Which courses would have the largest effect on overall graduations rates with an increase in </a:t>
            </a:r>
            <a:r>
              <a:rPr lang="en-US" dirty="0" err="1" smtClean="0"/>
              <a:t>passrate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520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To answer this question, sensitivity analysis was performed over all courses in UNM’s accounting, mechanical engineering, and computer engineering programs.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Students could take up to 18 credits/term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Actual course pass rates were used.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baseline simulation is carried out. Then, one at a time, each courses pass rate is increased by 30% and is simulated.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change in 10</a:t>
            </a:r>
            <a:r>
              <a:rPr lang="en-US" baseline="30000" dirty="0" smtClean="0"/>
              <a:t>th</a:t>
            </a:r>
            <a:r>
              <a:rPr lang="en-US" dirty="0" smtClean="0"/>
              <a:t> term completion rate is recorded.</a:t>
            </a:r>
          </a:p>
        </p:txBody>
      </p:sp>
    </p:spTree>
    <p:extLst>
      <p:ext uri="{BB962C8B-B14F-4D97-AF65-F5344CB8AC3E}">
        <p14:creationId xmlns:p14="http://schemas.microsoft.com/office/powerpoint/2010/main" val="107608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Curricular Analytics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6099" y="1690688"/>
            <a:ext cx="3516311" cy="823912"/>
          </a:xfrm>
        </p:spPr>
        <p:txBody>
          <a:bodyPr/>
          <a:lstStyle/>
          <a:p>
            <a:r>
              <a:rPr lang="en-US" dirty="0" smtClean="0"/>
              <a:t>Computer Eng.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099" y="2514600"/>
            <a:ext cx="3516311" cy="3684588"/>
          </a:xfrm>
        </p:spPr>
        <p:txBody>
          <a:bodyPr/>
          <a:lstStyle/>
          <a:p>
            <a:r>
              <a:rPr lang="en-US" dirty="0" smtClean="0"/>
              <a:t>MATH 162: 6.1%</a:t>
            </a:r>
          </a:p>
          <a:p>
            <a:r>
              <a:rPr lang="en-US" dirty="0" smtClean="0"/>
              <a:t>MATH 163: 5.5%</a:t>
            </a:r>
          </a:p>
          <a:p>
            <a:r>
              <a:rPr lang="en-US" dirty="0" smtClean="0"/>
              <a:t>PHYC 160: 2.8%</a:t>
            </a:r>
          </a:p>
          <a:p>
            <a:r>
              <a:rPr lang="en-US" dirty="0" smtClean="0"/>
              <a:t>MATH 264: 2.5%</a:t>
            </a:r>
          </a:p>
          <a:p>
            <a:r>
              <a:rPr lang="en-US" dirty="0" smtClean="0"/>
              <a:t>ECON 105: 2.4%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839077" y="1690688"/>
            <a:ext cx="3516311" cy="823912"/>
          </a:xfrm>
        </p:spPr>
        <p:txBody>
          <a:bodyPr/>
          <a:lstStyle/>
          <a:p>
            <a:r>
              <a:rPr lang="en-US" dirty="0" smtClean="0"/>
              <a:t>Mechanical Eng.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7839077" y="2514600"/>
            <a:ext cx="3516311" cy="3684588"/>
          </a:xfrm>
        </p:spPr>
        <p:txBody>
          <a:bodyPr/>
          <a:lstStyle/>
          <a:p>
            <a:r>
              <a:rPr lang="en-US" dirty="0" smtClean="0"/>
              <a:t>MATH 162: 4.1%</a:t>
            </a:r>
          </a:p>
          <a:p>
            <a:r>
              <a:rPr lang="en-US" dirty="0" smtClean="0"/>
              <a:t>MATH 163: 4.0%</a:t>
            </a:r>
          </a:p>
          <a:p>
            <a:r>
              <a:rPr lang="en-US" dirty="0" smtClean="0"/>
              <a:t>MATH 264: 2.7%</a:t>
            </a:r>
          </a:p>
          <a:p>
            <a:r>
              <a:rPr lang="en-US" dirty="0" smtClean="0"/>
              <a:t>PHYC 160: 2.1%</a:t>
            </a:r>
          </a:p>
          <a:p>
            <a:r>
              <a:rPr lang="en-US" dirty="0" smtClean="0"/>
              <a:t>ECON 105: 2.1%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0688"/>
            <a:ext cx="3516311" cy="823912"/>
          </a:xfrm>
        </p:spPr>
        <p:txBody>
          <a:bodyPr/>
          <a:lstStyle/>
          <a:p>
            <a:r>
              <a:rPr lang="en-US" dirty="0" smtClean="0"/>
              <a:t>Accounting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3516311" cy="36845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 180: 2.8%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MGMT 202: 2.8%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 121: 2.7%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ECON 105: 2.2%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ECON 106: 2.2%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CASL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Development </a:t>
            </a:r>
            <a:r>
              <a:rPr lang="en-US" dirty="0" smtClean="0"/>
              <a:t>of more course performance </a:t>
            </a:r>
            <a:r>
              <a:rPr lang="en-US" dirty="0" smtClean="0"/>
              <a:t>modules (</a:t>
            </a:r>
            <a:r>
              <a:rPr lang="en-US" dirty="0" err="1" smtClean="0"/>
              <a:t>probit</a:t>
            </a:r>
            <a:r>
              <a:rPr lang="en-US" dirty="0" smtClean="0"/>
              <a:t>, NN, etc.)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More flexibility in how students are enrolled.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Integration with </a:t>
            </a:r>
            <a:r>
              <a:rPr lang="en-US" dirty="0" err="1" smtClean="0"/>
              <a:t>curricula.academicdashboards.org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Visualizations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Analytics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</a:t>
            </a:r>
            <a:r>
              <a:rPr lang="en-US" dirty="0" smtClean="0"/>
              <a:t>imulations </a:t>
            </a:r>
            <a:r>
              <a:rPr lang="en-US" dirty="0" smtClean="0"/>
              <a:t>using student characteristics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Predictive simulations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Continue to develop better characterizations for curricular complexity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75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I need to go back a previous slide?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7093042" y="438613"/>
            <a:ext cx="4650320" cy="570533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Two Curricula: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Same Major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Four year programs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Within four </a:t>
            </a:r>
            <a:r>
              <a:rPr lang="en-US" dirty="0" smtClean="0"/>
              <a:t>total credits </a:t>
            </a:r>
            <a:r>
              <a:rPr lang="en-US" dirty="0" smtClean="0"/>
              <a:t>of each other.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Their structures look very different </a:t>
            </a:r>
            <a:r>
              <a:rPr lang="mr-IN" dirty="0" smtClean="0"/>
              <a:t>–</a:t>
            </a:r>
            <a:r>
              <a:rPr lang="en-US" dirty="0" smtClean="0"/>
              <a:t> one appears much more complex than the other.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Does this structural complexity influence student success?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3" y="83189"/>
            <a:ext cx="6135419" cy="32777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4" y="3535655"/>
            <a:ext cx="6168204" cy="329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6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Seeing a curriculum as data (a graph) </a:t>
            </a:r>
            <a:r>
              <a:rPr lang="en-US" dirty="0" smtClean="0"/>
              <a:t>allows for analytics and correlating structure to student success </a:t>
            </a:r>
            <a:r>
              <a:rPr lang="mr-IN" dirty="0" smtClean="0"/>
              <a:t>–</a:t>
            </a:r>
            <a:r>
              <a:rPr lang="en-US" dirty="0" smtClean="0"/>
              <a:t> given the right tools.</a:t>
            </a:r>
          </a:p>
          <a:p>
            <a:endParaRPr lang="en-US" dirty="0" smtClean="0"/>
          </a:p>
          <a:p>
            <a:r>
              <a:rPr lang="en-US" dirty="0" smtClean="0"/>
              <a:t>Providing these tools was the motivation behind the development of the Curriculum Analysis and Simulation Library (CASL).</a:t>
            </a:r>
          </a:p>
          <a:p>
            <a:endParaRPr lang="en-US" dirty="0" smtClean="0"/>
          </a:p>
          <a:p>
            <a:r>
              <a:rPr lang="en-US" dirty="0" smtClean="0"/>
              <a:t>CASL:</a:t>
            </a:r>
          </a:p>
          <a:p>
            <a:pPr lvl="1"/>
            <a:r>
              <a:rPr lang="en-US" dirty="0" smtClean="0"/>
              <a:t>Represents curricula in a programming environment.</a:t>
            </a:r>
          </a:p>
          <a:p>
            <a:pPr lvl="1"/>
            <a:r>
              <a:rPr lang="en-US" dirty="0" smtClean="0"/>
              <a:t>Defines a JSON-based standard for representing curricula.</a:t>
            </a:r>
          </a:p>
          <a:p>
            <a:pPr lvl="1"/>
            <a:r>
              <a:rPr lang="en-US" dirty="0" smtClean="0"/>
              <a:t>Provides metrics for characterizing the structural </a:t>
            </a:r>
            <a:r>
              <a:rPr lang="en-US" dirty="0" smtClean="0"/>
              <a:t>properties </a:t>
            </a:r>
            <a:r>
              <a:rPr lang="en-US" dirty="0" smtClean="0"/>
              <a:t>of curricula.</a:t>
            </a:r>
          </a:p>
          <a:p>
            <a:pPr lvl="1"/>
            <a:r>
              <a:rPr lang="en-US" dirty="0" smtClean="0"/>
              <a:t>Provides an interface and framework for simulating students moving through a curriculum.</a:t>
            </a:r>
          </a:p>
        </p:txBody>
      </p:sp>
    </p:spTree>
    <p:extLst>
      <p:ext uri="{BB962C8B-B14F-4D97-AF65-F5344CB8AC3E}">
        <p14:creationId xmlns:p14="http://schemas.microsoft.com/office/powerpoint/2010/main" val="7291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Slim et al., at </a:t>
            </a:r>
            <a:r>
              <a:rPr lang="en-US" dirty="0" smtClean="0"/>
              <a:t>UNM developed </a:t>
            </a:r>
            <a:r>
              <a:rPr lang="en-US" dirty="0" smtClean="0"/>
              <a:t>metrics for quantifying the structural complexity of a curriculum with two factors: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Delay Factor:</a:t>
            </a:r>
            <a:r>
              <a:rPr lang="en-US" dirty="0" smtClean="0"/>
              <a:t> characterized by long paths in a curriculum.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Blocking Factor:</a:t>
            </a:r>
            <a:r>
              <a:rPr lang="en-US" dirty="0"/>
              <a:t> </a:t>
            </a:r>
            <a:r>
              <a:rPr lang="en-US" dirty="0" smtClean="0"/>
              <a:t>the number of courses that a student cannot take until a certain class has been passed.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266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</a:t>
                </a:r>
                <a:r>
                  <a:rPr lang="en-US" b="1" dirty="0" smtClean="0"/>
                  <a:t>delay </a:t>
                </a:r>
                <a:r>
                  <a:rPr lang="en-US" b="1" dirty="0"/>
                  <a:t>f</a:t>
                </a:r>
                <a:r>
                  <a:rPr lang="en-US" b="1" dirty="0" smtClean="0"/>
                  <a:t>actor </a:t>
                </a:r>
                <a:r>
                  <a:rPr lang="en-US" dirty="0" smtClean="0"/>
                  <a:t>of course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is defined as the number of nodes in the longest path that passes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Ex:</a:t>
                </a:r>
                <a:endParaRPr lang="en-US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64" y="3922076"/>
            <a:ext cx="3012611" cy="21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2942</TotalTime>
  <Words>1724</Words>
  <Application>Microsoft Macintosh PowerPoint</Application>
  <PresentationFormat>Widescreen</PresentationFormat>
  <Paragraphs>324</Paragraphs>
  <Slides>48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Calibri</vt:lpstr>
      <vt:lpstr>Calibri Light</vt:lpstr>
      <vt:lpstr>Cambria Math</vt:lpstr>
      <vt:lpstr>Mangal</vt:lpstr>
      <vt:lpstr>Arial</vt:lpstr>
      <vt:lpstr>Office Theme</vt:lpstr>
      <vt:lpstr>Development of a Curriculum Analysis and Simulation Library with Applications in Curricular Analytics</vt:lpstr>
      <vt:lpstr>Outline</vt:lpstr>
      <vt:lpstr>Background &amp; Motivation</vt:lpstr>
      <vt:lpstr>Background &amp; Motivation</vt:lpstr>
      <vt:lpstr>PowerPoint Presentation</vt:lpstr>
      <vt:lpstr>Background &amp; Motivation</vt:lpstr>
      <vt:lpstr>Previous Work</vt:lpstr>
      <vt:lpstr>Previous Work</vt:lpstr>
      <vt:lpstr>Previous Work</vt:lpstr>
      <vt:lpstr>Previous Work</vt:lpstr>
      <vt:lpstr>Previous Work</vt:lpstr>
      <vt:lpstr>Previous Work</vt:lpstr>
      <vt:lpstr>Previous Work</vt:lpstr>
      <vt:lpstr>Library Design &amp; Implementation</vt:lpstr>
      <vt:lpstr>Library Design &amp; Implementation</vt:lpstr>
      <vt:lpstr>Library Design &amp; Implementation</vt:lpstr>
      <vt:lpstr>Library Design &amp; Implementation</vt:lpstr>
      <vt:lpstr>Library Design &amp; Implementation</vt:lpstr>
      <vt:lpstr>Library Design &amp; Implementation</vt:lpstr>
      <vt:lpstr>Library Design &amp; Implementation</vt:lpstr>
      <vt:lpstr>Simulation Details</vt:lpstr>
      <vt:lpstr>Simulation Details</vt:lpstr>
      <vt:lpstr>Simulation Details</vt:lpstr>
      <vt:lpstr>Simulation Details</vt:lpstr>
      <vt:lpstr>Simulation Details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Applications in Curricular Analytics</vt:lpstr>
      <vt:lpstr>Future Work</vt:lpstr>
      <vt:lpstr>Future Work</vt:lpstr>
      <vt:lpstr>Questions?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Simulation Library with Application in Curricular Analytics</dc:title>
  <dc:creator>Michael Hickman</dc:creator>
  <cp:lastModifiedBy>Michael Hickman</cp:lastModifiedBy>
  <cp:revision>60</cp:revision>
  <cp:lastPrinted>2017-05-15T05:27:13Z</cp:lastPrinted>
  <dcterms:created xsi:type="dcterms:W3CDTF">2017-05-08T16:19:22Z</dcterms:created>
  <dcterms:modified xsi:type="dcterms:W3CDTF">2017-05-16T03:22:17Z</dcterms:modified>
</cp:coreProperties>
</file>