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39"/>
  </p:notesMasterIdLst>
  <p:sldIdLst>
    <p:sldId id="256" r:id="rId2"/>
    <p:sldId id="257" r:id="rId3"/>
    <p:sldId id="263" r:id="rId4"/>
    <p:sldId id="259" r:id="rId5"/>
    <p:sldId id="261" r:id="rId6"/>
    <p:sldId id="264" r:id="rId7"/>
    <p:sldId id="271" r:id="rId8"/>
    <p:sldId id="266" r:id="rId9"/>
    <p:sldId id="269" r:id="rId10"/>
    <p:sldId id="277" r:id="rId11"/>
    <p:sldId id="267" r:id="rId12"/>
    <p:sldId id="283" r:id="rId13"/>
    <p:sldId id="284" r:id="rId14"/>
    <p:sldId id="286" r:id="rId15"/>
    <p:sldId id="278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310" r:id="rId26"/>
    <p:sldId id="297" r:id="rId27"/>
    <p:sldId id="298" r:id="rId28"/>
    <p:sldId id="299" r:id="rId29"/>
    <p:sldId id="300" r:id="rId30"/>
    <p:sldId id="301" r:id="rId31"/>
    <p:sldId id="302" r:id="rId32"/>
    <p:sldId id="304" r:id="rId33"/>
    <p:sldId id="306" r:id="rId34"/>
    <p:sldId id="307" r:id="rId35"/>
    <p:sldId id="268" r:id="rId36"/>
    <p:sldId id="309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7"/>
    <p:restoredTop sz="94679"/>
  </p:normalViewPr>
  <p:slideViewPr>
    <p:cSldViewPr snapToGrid="0" snapToObjects="1">
      <p:cViewPr>
        <p:scale>
          <a:sx n="100" d="100"/>
          <a:sy n="100" d="100"/>
        </p:scale>
        <p:origin x="-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6BDB-CC9A-ED40-9AF5-E71DD20094E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522B-57BD-D24F-8B23-FEC206FF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with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8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summerrze</a:t>
            </a:r>
            <a:r>
              <a:rPr lang="en-US" baseline="0" dirty="0" smtClean="0"/>
              <a:t> in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7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7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9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Development of a Curriculum Analysis and Simulation Library with Applications in Curricular Analytics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Hickman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34166"/>
            <a:ext cx="9631680" cy="4334256"/>
          </a:xfrm>
        </p:spPr>
      </p:pic>
    </p:spTree>
    <p:extLst>
      <p:ext uri="{BB962C8B-B14F-4D97-AF65-F5344CB8AC3E}">
        <p14:creationId xmlns:p14="http://schemas.microsoft.com/office/powerpoint/2010/main" val="13170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CASL’s simulations are </a:t>
            </a:r>
            <a:r>
              <a:rPr lang="en-US" b="1" dirty="0" smtClean="0"/>
              <a:t>Discrete-Event Simulations (DES)</a:t>
            </a:r>
          </a:p>
          <a:p>
            <a:r>
              <a:rPr lang="en-US" dirty="0" smtClean="0"/>
              <a:t>Events occur instantaneously at a given point in time.</a:t>
            </a:r>
          </a:p>
          <a:p>
            <a:r>
              <a:rPr lang="en-US" dirty="0" smtClean="0"/>
              <a:t>Events occur sequentially.</a:t>
            </a:r>
          </a:p>
          <a:p>
            <a:r>
              <a:rPr lang="en-US" dirty="0" smtClean="0"/>
              <a:t>Time isn’t continuous, but </a:t>
            </a:r>
            <a:r>
              <a:rPr lang="en-US" dirty="0" smtClean="0"/>
              <a:t>increases incrementally once </a:t>
            </a:r>
            <a:r>
              <a:rPr lang="en-US" dirty="0" smtClean="0"/>
              <a:t>certain events take place.</a:t>
            </a:r>
          </a:p>
          <a:p>
            <a:r>
              <a:rPr lang="en-US" dirty="0" smtClean="0"/>
              <a:t>Has the following components:</a:t>
            </a:r>
          </a:p>
          <a:p>
            <a:pPr lvl="1"/>
            <a:r>
              <a:rPr lang="en-US" dirty="0" smtClean="0"/>
              <a:t>Starting and Ending states</a:t>
            </a:r>
          </a:p>
          <a:p>
            <a:pPr lvl="1"/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List of events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6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Discrete Event Simulations</a:t>
            </a:r>
            <a:r>
              <a:rPr lang="en-US" sz="2800" dirty="0" smtClean="0"/>
              <a:t> provide a good fit for simulating students through a curriculum: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smtClean="0"/>
              <a:t>Events </a:t>
            </a:r>
            <a:r>
              <a:rPr lang="mr-IN" b="1" dirty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Students </a:t>
            </a:r>
            <a:r>
              <a:rPr lang="en-US" dirty="0"/>
              <a:t>e</a:t>
            </a:r>
            <a:r>
              <a:rPr lang="en-US" dirty="0" smtClean="0"/>
              <a:t>nroll in courses, receive grades, stop out, graduate or remain enrolled.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Clock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keeps track of </a:t>
            </a:r>
            <a:r>
              <a:rPr lang="en-US" dirty="0" smtClean="0"/>
              <a:t>semester and is incremented one semester at a time.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Starting Condition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all students enrolled.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Ending Condition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no enrolled students or semester limit is reached.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Statistcs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graduation rates, time-to-degree, course enrollment, simulated course </a:t>
            </a:r>
            <a:r>
              <a:rPr lang="en-US" dirty="0" err="1" smtClean="0"/>
              <a:t>passrates</a:t>
            </a:r>
            <a:r>
              <a:rPr lang="en-US" dirty="0" smtClean="0"/>
              <a:t>,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Simulation Assumptions</a:t>
            </a:r>
            <a:endParaRPr lang="en-US" b="1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</a:t>
            </a:r>
            <a:r>
              <a:rPr lang="en-US" dirty="0" smtClean="0"/>
              <a:t>students are first-time, full-time students.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new class of students is not added each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register for as many courses as they can.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can only register for courses defined within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order in which students is enrolled is defined by the order they appear 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requirements are strictly enforced.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courses are offered every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Courses have infinite capacity.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Curricular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primary motivation behind developing CASL and it’s simulation capabilities is determine a correlation between a curriculum’s complexity, and student success.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Lower complexity leads to greater student success.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formal definition of the complexity of a curriculum,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 The structural complexity of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which is a function of its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 The instructional complexity of </a:t>
                </a:r>
                <a:r>
                  <a:rPr lang="en-US" i="1" dirty="0" smtClean="0"/>
                  <a:t>C,</a:t>
                </a:r>
                <a:r>
                  <a:rPr lang="en-US" dirty="0" smtClean="0"/>
                  <a:t> which is the difficulty of it’s courses.</a:t>
                </a:r>
              </a:p>
              <a:p>
                <a:endParaRPr lang="en-US" dirty="0"/>
              </a:p>
              <a:p>
                <a:r>
                  <a:rPr lang="en-US" dirty="0" smtClean="0"/>
                  <a:t>To determine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relatess to student success, simulations are used to observe the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everal simulations were performed to show that a negative correlation exists between structural complexity and the rate at which students complete a program.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𝑑𝑒𝑙𝑎𝑦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𝑏𝑙𝑜𝑐𝑘𝑖𝑛𝑔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𝑎𝑣𝑒𝑟𝑎𝑔𝑒𝑃𝑎𝑠𝑠𝑟𝑎𝑡𝑒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Simulations are performed over a set of curricula with varying structural complexities (defined by their delay and blocking factors) while all courses </a:t>
                </a:r>
                <a:r>
                  <a:rPr lang="en-US" dirty="0" err="1" smtClean="0"/>
                  <a:t>passrates</a:t>
                </a:r>
                <a:r>
                  <a:rPr lang="en-US" dirty="0" smtClean="0"/>
                  <a:t> in every curriculum are set to the same value.</a:t>
                </a:r>
              </a:p>
              <a:p>
                <a:r>
                  <a:rPr lang="en-US" dirty="0" smtClean="0"/>
                  <a:t>Student performance is based solely on course </a:t>
                </a:r>
                <a:r>
                  <a:rPr lang="en-US" dirty="0" err="1" smtClean="0"/>
                  <a:t>passrates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First, simple </a:t>
            </a:r>
            <a:r>
              <a:rPr lang="en-US" dirty="0" smtClean="0"/>
              <a:t>four-course</a:t>
            </a:r>
            <a:r>
              <a:rPr lang="en-US" dirty="0" smtClean="0"/>
              <a:t>, </a:t>
            </a:r>
            <a:r>
              <a:rPr lang="en-US" dirty="0" smtClean="0"/>
              <a:t>two-term </a:t>
            </a:r>
            <a:r>
              <a:rPr lang="en-US" dirty="0" smtClean="0"/>
              <a:t>curricula were simulated.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47775" y="2493869"/>
            <a:ext cx="9696450" cy="1896596"/>
            <a:chOff x="838200" y="2493869"/>
            <a:chExt cx="9696450" cy="189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93869"/>
              <a:ext cx="1905000" cy="18965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493869"/>
              <a:ext cx="1905000" cy="18965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650" y="2493869"/>
              <a:ext cx="1905000" cy="18965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0" y="2493869"/>
              <a:ext cx="1905000" cy="18965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62200" y="4390465"/>
            <a:ext cx="7467600" cy="1896596"/>
            <a:chOff x="2044700" y="4390465"/>
            <a:chExt cx="7467600" cy="18965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700" y="4390465"/>
              <a:ext cx="1905000" cy="18965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000" y="4390465"/>
              <a:ext cx="1905000" cy="18965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300" y="4390465"/>
              <a:ext cx="1905000" cy="1896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Library Design &amp; Implementation</a:t>
            </a:r>
          </a:p>
          <a:p>
            <a:r>
              <a:rPr lang="en-US" dirty="0" smtClean="0"/>
              <a:t>Simulation Details</a:t>
            </a:r>
          </a:p>
          <a:p>
            <a:r>
              <a:rPr lang="en-US" dirty="0" smtClean="0"/>
              <a:t>Applications in Curricular Analytics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388"/>
            <a:ext cx="6364110" cy="3579812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50% course pass rate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4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three courses a term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5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introduce more variance in complexity, next simulations were done over three term curricula with two courses in each term.</a:t>
            </a:r>
          </a:p>
          <a:p>
            <a:r>
              <a:rPr lang="en-US" dirty="0" smtClean="0"/>
              <a:t>Every permutation was created.</a:t>
            </a:r>
          </a:p>
          <a:p>
            <a:r>
              <a:rPr lang="en-US" dirty="0" smtClean="0"/>
              <a:t>256 in total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4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</a:t>
                </a:r>
                <a:r>
                  <a:rPr lang="en-US" sz="2400" dirty="0" smtClean="0"/>
                  <a:t>0% course pass rate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5</a:t>
                </a:r>
                <a:r>
                  <a:rPr lang="en-US" sz="2400" dirty="0" smtClean="0"/>
                  <a:t> terms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Students can take up to three courses a term.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94</m:t>
                    </m:r>
                    <m:r>
                      <a:rPr lang="en-US" sz="2400" i="1">
                        <a:latin typeface="Cambria Math" charset="0"/>
                      </a:rPr>
                      <m:t>%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For each point of complexity, 5</a:t>
                </a:r>
                <a:r>
                  <a:rPr lang="en-US" sz="2400" baseline="30000" dirty="0" smtClean="0"/>
                  <a:t>th</a:t>
                </a:r>
                <a:r>
                  <a:rPr lang="en-US" sz="2400" dirty="0" smtClean="0"/>
                  <a:t> term completion drops by 0.7</a:t>
                </a:r>
                <a:r>
                  <a:rPr lang="en-US" sz="2400" dirty="0" smtClean="0"/>
                  <a:t>%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Justifies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  <a:blipFill rotWithShape="0">
                <a:blip r:embed="rId2"/>
                <a:stretch>
                  <a:fillRect l="-2357" t="-1120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958181"/>
            <a:ext cx="7264400" cy="4086226"/>
          </a:xfrm>
        </p:spPr>
      </p:pic>
    </p:spTree>
    <p:extLst>
      <p:ext uri="{BB962C8B-B14F-4D97-AF65-F5344CB8AC3E}">
        <p14:creationId xmlns:p14="http://schemas.microsoft.com/office/powerpoint/2010/main" val="4595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 simulations over real-world curricula </a:t>
            </a:r>
            <a:r>
              <a:rPr lang="en-US" dirty="0" smtClean="0"/>
              <a:t>wer</a:t>
            </a:r>
            <a:r>
              <a:rPr lang="en-US" dirty="0" smtClean="0"/>
              <a:t>e performed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Curricula came from </a:t>
            </a:r>
            <a:r>
              <a:rPr lang="en-US" smtClean="0"/>
              <a:t>curricula.academicdashboards.org</a:t>
            </a:r>
            <a:r>
              <a:rPr lang="en-US" dirty="0" smtClean="0"/>
              <a:t> </a:t>
            </a:r>
            <a:r>
              <a:rPr lang="en-US" dirty="0" smtClean="0"/>
              <a:t>where universities uploaded their own curricula.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all, 32 curricula were selected.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</a:t>
            </a:r>
            <a:r>
              <a:rPr lang="en-US" dirty="0" smtClean="0"/>
              <a:t>eight terms </a:t>
            </a:r>
            <a:r>
              <a:rPr lang="en-US" dirty="0" smtClean="0"/>
              <a:t>with between 120 and 150 credit hours.</a:t>
            </a:r>
          </a:p>
        </p:txBody>
      </p:sp>
    </p:spTree>
    <p:extLst>
      <p:ext uri="{BB962C8B-B14F-4D97-AF65-F5344CB8AC3E}">
        <p14:creationId xmlns:p14="http://schemas.microsoft.com/office/powerpoint/2010/main" val="5061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80</a:t>
                </a:r>
                <a:r>
                  <a:rPr lang="en-US" sz="2400" dirty="0" smtClean="0"/>
                  <a:t>% course pass rate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10 terms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Students can take up to 18 credits a term.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=43.5%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For </a:t>
                </a:r>
                <a:r>
                  <a:rPr lang="en-US" sz="2400" dirty="0" smtClean="0"/>
                  <a:t>each point of complexity, 10</a:t>
                </a:r>
                <a:r>
                  <a:rPr lang="en-US" sz="2400" baseline="30000" dirty="0" smtClean="0"/>
                  <a:t>th</a:t>
                </a:r>
                <a:r>
                  <a:rPr lang="en-US" sz="2400" dirty="0" smtClean="0"/>
                  <a:t> term completion drops by 0.1%</a:t>
                </a:r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  <a:blipFill rotWithShape="0">
                <a:blip r:embed="rId2"/>
                <a:stretch>
                  <a:fillRect l="-2357" t="-1120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2" y="2081212"/>
            <a:ext cx="7095068" cy="3990976"/>
          </a:xfrm>
        </p:spPr>
      </p:pic>
    </p:spTree>
    <p:extLst>
      <p:ext uri="{BB962C8B-B14F-4D97-AF65-F5344CB8AC3E}">
        <p14:creationId xmlns:p14="http://schemas.microsoft.com/office/powerpoint/2010/main" val="2014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77" y="1320800"/>
            <a:ext cx="9530646" cy="5360988"/>
          </a:xfrm>
        </p:spPr>
      </p:pic>
    </p:spTree>
    <p:extLst>
      <p:ext uri="{BB962C8B-B14F-4D97-AF65-F5344CB8AC3E}">
        <p14:creationId xmlns:p14="http://schemas.microsoft.com/office/powerpoint/2010/main" val="19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There is a correlation between delay + blocking and completion rates, but there might be a better way to characterize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 better.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Delay and blocking might not capture all the structural characteristics that affect students moving through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Additional structural complexity measures: </a:t>
                </a:r>
                <a:r>
                  <a:rPr lang="en-US" b="1" dirty="0" smtClean="0"/>
                  <a:t>Centrality, Reachability, and Number of Prerequisites, Number of Free Courses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Course Centrality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how central a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to a curriculum. This is </a:t>
                </a:r>
                <a:r>
                  <a:rPr lang="en-US" dirty="0" smtClean="0"/>
                  <a:t>defined as the </a:t>
                </a:r>
                <a:r>
                  <a:rPr lang="en-US" dirty="0" smtClean="0"/>
                  <a:t>number of shortest paths </a:t>
                </a:r>
                <a:r>
                  <a:rPr lang="en-US" dirty="0" smtClean="0"/>
                  <a:t>that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Reachability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how difficulty it is to reach a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Defined as the number of courses that need to be passed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can be taken.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Number of Prerequisites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Number of Free Courses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the number of courses with no prerequisites.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which of these measures or combination of measures is best?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can be determined by finding the combination that provides the best fit to completion </a:t>
            </a:r>
            <a:r>
              <a:rPr lang="en-US" dirty="0" smtClean="0"/>
              <a:t>rates using linear regression.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Simulations were done over the real-world curricula (80% pass rate, 18 credit limit, 10 terms)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 smtClean="0"/>
              <a:t>every possible </a:t>
            </a:r>
            <a:r>
              <a:rPr lang="en-US" dirty="0" smtClean="0"/>
              <a:t>combination of structural complexity measures, linear regression was </a:t>
            </a:r>
            <a:r>
              <a:rPr lang="en-US" dirty="0" smtClean="0"/>
              <a:t>performed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best fit: credit hours, </a:t>
                </a:r>
                <a:r>
                  <a:rPr lang="en-US" dirty="0" err="1" smtClean="0"/>
                  <a:t>delay+blocking</a:t>
                </a:r>
                <a:r>
                  <a:rPr lang="en-US" dirty="0" smtClean="0"/>
                  <a:t>, centrality, </a:t>
                </a:r>
                <a:r>
                  <a:rPr lang="en-US" dirty="0" smtClean="0"/>
                  <a:t>reachability, and the number or perquisites: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𝑐𝑟𝑒𝑑𝑖𝑡𝑠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𝑏𝑙𝑜𝑐𝑘𝑖𝑛𝑔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𝑐𝑒𝑛𝑡𝑟𝑎𝑙𝑖𝑡𝑦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𝑟𝑒𝑎𝑐h𝑎𝑏𝑖𝑙𝑖𝑡𝑦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𝑝𝑟𝑒𝑟𝑒𝑞𝑠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36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84%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7200" y="6197600"/>
            <a:ext cx="10287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55" y="1447800"/>
            <a:ext cx="9079090" cy="5106988"/>
          </a:xfrm>
        </p:spPr>
      </p:pic>
    </p:spTree>
    <p:extLst>
      <p:ext uri="{BB962C8B-B14F-4D97-AF65-F5344CB8AC3E}">
        <p14:creationId xmlns:p14="http://schemas.microsoft.com/office/powerpoint/2010/main" val="18693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effects of instructional complexity,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 is also worth investigating.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Although it is difficulty to characterize, it is easy to understand it’s relationship to success.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Simulation can reveal the nature of the relationship.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Simulate students in the same curriculum and varying the average course </a:t>
                </a:r>
                <a:r>
                  <a:rPr lang="en-US" dirty="0" err="1" smtClean="0"/>
                  <a:t>passrate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Computer Engineering at UNM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10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18 credits a term.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8000"/>
            <a:ext cx="7340600" cy="4129088"/>
          </a:xfrm>
        </p:spPr>
      </p:pic>
    </p:spTree>
    <p:extLst>
      <p:ext uri="{BB962C8B-B14F-4D97-AF65-F5344CB8AC3E}">
        <p14:creationId xmlns:p14="http://schemas.microsoft.com/office/powerpoint/2010/main" val="13652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Decreasing instructional complexity can be achieved through increase course </a:t>
            </a:r>
            <a:r>
              <a:rPr lang="en-US" dirty="0" err="1" smtClean="0"/>
              <a:t>passrates</a:t>
            </a:r>
            <a:r>
              <a:rPr lang="en-US" dirty="0" smtClean="0"/>
              <a:t>. But which courses should receive the most attention?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Sensitivity Analysis via Simulation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could take up to 18 credits/term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Actual course pass rates were used.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baseline simulation is carried out. Then, one at a time, each courses pass rate is increased by 30% and is simulated.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change in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term completion rate is recorded.</a:t>
            </a:r>
          </a:p>
        </p:txBody>
      </p:sp>
    </p:spTree>
    <p:extLst>
      <p:ext uri="{BB962C8B-B14F-4D97-AF65-F5344CB8AC3E}">
        <p14:creationId xmlns:p14="http://schemas.microsoft.com/office/powerpoint/2010/main" val="10760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6099" y="1690688"/>
            <a:ext cx="3516311" cy="823912"/>
          </a:xfrm>
        </p:spPr>
        <p:txBody>
          <a:bodyPr/>
          <a:lstStyle/>
          <a:p>
            <a:r>
              <a:rPr lang="en-US" dirty="0" smtClean="0"/>
              <a:t>Computer Eng.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099" y="2514600"/>
            <a:ext cx="3516311" cy="3684588"/>
          </a:xfrm>
        </p:spPr>
        <p:txBody>
          <a:bodyPr/>
          <a:lstStyle/>
          <a:p>
            <a:r>
              <a:rPr lang="en-US" dirty="0" smtClean="0"/>
              <a:t>MATH 162: 6.1%</a:t>
            </a:r>
          </a:p>
          <a:p>
            <a:r>
              <a:rPr lang="en-US" dirty="0" smtClean="0"/>
              <a:t>MATH 163: 5.5%</a:t>
            </a:r>
          </a:p>
          <a:p>
            <a:r>
              <a:rPr lang="en-US" dirty="0" smtClean="0"/>
              <a:t>PHYC 160: 2.8%</a:t>
            </a:r>
          </a:p>
          <a:p>
            <a:r>
              <a:rPr lang="en-US" dirty="0" smtClean="0"/>
              <a:t>MATH 264: 2.5%</a:t>
            </a:r>
          </a:p>
          <a:p>
            <a:r>
              <a:rPr lang="en-US" dirty="0" smtClean="0"/>
              <a:t>ECON 105: 2.4%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839077" y="1690688"/>
            <a:ext cx="3516311" cy="823912"/>
          </a:xfrm>
        </p:spPr>
        <p:txBody>
          <a:bodyPr/>
          <a:lstStyle/>
          <a:p>
            <a:r>
              <a:rPr lang="en-US" dirty="0" smtClean="0"/>
              <a:t>Mechanical Eng.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839077" y="2514600"/>
            <a:ext cx="3516311" cy="3684588"/>
          </a:xfrm>
        </p:spPr>
        <p:txBody>
          <a:bodyPr/>
          <a:lstStyle/>
          <a:p>
            <a:r>
              <a:rPr lang="en-US" dirty="0" smtClean="0"/>
              <a:t>MATH 162: 4.1%</a:t>
            </a:r>
          </a:p>
          <a:p>
            <a:r>
              <a:rPr lang="en-US" dirty="0" smtClean="0"/>
              <a:t>MATH 163: 4.0%</a:t>
            </a:r>
          </a:p>
          <a:p>
            <a:r>
              <a:rPr lang="en-US" dirty="0" smtClean="0"/>
              <a:t>MATH 264: 2.7%</a:t>
            </a:r>
          </a:p>
          <a:p>
            <a:r>
              <a:rPr lang="en-US" dirty="0" smtClean="0"/>
              <a:t>PHYC 160: 2.1%</a:t>
            </a:r>
          </a:p>
          <a:p>
            <a:r>
              <a:rPr lang="en-US" dirty="0" smtClean="0"/>
              <a:t>ECON 105: 2.1%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3516311" cy="823912"/>
          </a:xfrm>
        </p:spPr>
        <p:txBody>
          <a:bodyPr/>
          <a:lstStyle/>
          <a:p>
            <a:r>
              <a:rPr lang="en-US" dirty="0" smtClean="0"/>
              <a:t>Accounting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3516311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 180: 2.8%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MGMT 202: 2.8%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 121: 2.7%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 105: 2.2%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 106: 2.2%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CASL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Development </a:t>
            </a:r>
            <a:r>
              <a:rPr lang="en-US" dirty="0" smtClean="0"/>
              <a:t>of more course performance </a:t>
            </a:r>
            <a:r>
              <a:rPr lang="en-US" dirty="0" smtClean="0"/>
              <a:t>modules (</a:t>
            </a:r>
            <a:r>
              <a:rPr lang="en-US" dirty="0" err="1" smtClean="0"/>
              <a:t>probit</a:t>
            </a:r>
            <a:r>
              <a:rPr lang="en-US" dirty="0" smtClean="0"/>
              <a:t>, NN, etc.)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flexibility in how students are enrolled.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with </a:t>
            </a:r>
            <a:r>
              <a:rPr lang="en-US" dirty="0" err="1" smtClean="0"/>
              <a:t>curricula.academicdashboards.org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Visualizations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Analytics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imulations </a:t>
            </a:r>
            <a:r>
              <a:rPr lang="en-US" dirty="0" smtClean="0"/>
              <a:t>using student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Predictive simulations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Continue to develop better characterizations for curricular </a:t>
            </a:r>
            <a:r>
              <a:rPr lang="en-US" dirty="0" smtClean="0"/>
              <a:t>complexity, especially instructional.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I need to go back to a previous slide?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093042" y="438613"/>
            <a:ext cx="4650320" cy="570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Curricula: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Major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Four year programs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Within four </a:t>
            </a:r>
            <a:r>
              <a:rPr lang="en-US" dirty="0" smtClean="0"/>
              <a:t>total credits </a:t>
            </a:r>
            <a:r>
              <a:rPr lang="en-US" dirty="0" smtClean="0"/>
              <a:t>of each other.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Their structures look very different </a:t>
            </a:r>
            <a:r>
              <a:rPr lang="mr-IN" dirty="0" smtClean="0"/>
              <a:t>–</a:t>
            </a:r>
            <a:r>
              <a:rPr lang="en-US" dirty="0" smtClean="0"/>
              <a:t> one appears much more complex than the other.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Does this structural complexity influence student success?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" y="83189"/>
            <a:ext cx="6135419" cy="327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" y="3535655"/>
            <a:ext cx="6168204" cy="3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Seeing a curriculum as data (a graph) </a:t>
            </a:r>
            <a:r>
              <a:rPr lang="en-US" dirty="0" smtClean="0"/>
              <a:t>allows for </a:t>
            </a:r>
            <a:r>
              <a:rPr lang="en-US" dirty="0" smtClean="0"/>
              <a:t>analytics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given the right tools.</a:t>
            </a:r>
          </a:p>
          <a:p>
            <a:endParaRPr lang="en-US" dirty="0" smtClean="0"/>
          </a:p>
          <a:p>
            <a:r>
              <a:rPr lang="en-US" dirty="0" smtClean="0"/>
              <a:t>Providing these tools was the motivation behind the development of the Curriculum Analysis and Simulation Library (CASL).</a:t>
            </a:r>
          </a:p>
          <a:p>
            <a:endParaRPr lang="en-US" dirty="0" smtClean="0"/>
          </a:p>
          <a:p>
            <a:r>
              <a:rPr lang="en-US" dirty="0" smtClean="0"/>
              <a:t>CASL:</a:t>
            </a:r>
          </a:p>
          <a:p>
            <a:pPr lvl="1"/>
            <a:r>
              <a:rPr lang="en-US" dirty="0" smtClean="0"/>
              <a:t>Represents curricula in a programming environment.</a:t>
            </a:r>
          </a:p>
          <a:p>
            <a:pPr lvl="1"/>
            <a:r>
              <a:rPr lang="en-US" dirty="0" smtClean="0"/>
              <a:t>Defines a JSON-based standard for representing curricula.</a:t>
            </a:r>
          </a:p>
          <a:p>
            <a:pPr lvl="1"/>
            <a:r>
              <a:rPr lang="en-US" dirty="0" smtClean="0"/>
              <a:t>Provides metrics for characterizing the structural </a:t>
            </a:r>
            <a:r>
              <a:rPr lang="en-US" dirty="0" smtClean="0"/>
              <a:t>properties </a:t>
            </a:r>
            <a:r>
              <a:rPr lang="en-US" dirty="0" smtClean="0"/>
              <a:t>of curricula.</a:t>
            </a:r>
          </a:p>
          <a:p>
            <a:pPr lvl="1"/>
            <a:r>
              <a:rPr lang="en-US" dirty="0" smtClean="0"/>
              <a:t>Provides an interface and framework for simulating students moving through a curriculum.</a:t>
            </a:r>
          </a:p>
        </p:txBody>
      </p:sp>
    </p:spTree>
    <p:extLst>
      <p:ext uri="{BB962C8B-B14F-4D97-AF65-F5344CB8AC3E}">
        <p14:creationId xmlns:p14="http://schemas.microsoft.com/office/powerpoint/2010/main" val="729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37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Slim et al., at </a:t>
            </a:r>
            <a:r>
              <a:rPr lang="en-US" dirty="0" smtClean="0"/>
              <a:t>UNM developed </a:t>
            </a:r>
            <a:r>
              <a:rPr lang="en-US" dirty="0" smtClean="0"/>
              <a:t>metrics for quantifying the structural complexity of a curriculum with two factors: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060700"/>
                <a:ext cx="4711700" cy="31162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r>
                  <a:rPr lang="en-US" sz="2000" dirty="0" smtClean="0"/>
                  <a:t>The </a:t>
                </a:r>
                <a:r>
                  <a:rPr lang="en-US" sz="2000" b="1" dirty="0" smtClean="0"/>
                  <a:t>delay </a:t>
                </a:r>
                <a:r>
                  <a:rPr lang="en-US" sz="2000" b="1" dirty="0"/>
                  <a:t>f</a:t>
                </a:r>
                <a:r>
                  <a:rPr lang="en-US" sz="2000" b="1" dirty="0" smtClean="0"/>
                  <a:t>actor </a:t>
                </a:r>
                <a:r>
                  <a:rPr lang="en-US" sz="2000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denoted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, is defined as the number of nodes in the longest path that passes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r>
                  <a:rPr lang="en-US" sz="2000" dirty="0" smtClean="0"/>
                  <a:t>Ex: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endParaRPr lang="en-US" sz="20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0700"/>
                <a:ext cx="4711700" cy="3116262"/>
              </a:xfrm>
              <a:prstGeom prst="rect">
                <a:avLst/>
              </a:prstGeom>
              <a:blipFill rotWithShape="0">
                <a:blip r:embed="rId2"/>
                <a:stretch>
                  <a:fillRect l="-1425" t="-978" r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4" y="4311434"/>
            <a:ext cx="3012611" cy="2119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362700" y="3060700"/>
                <a:ext cx="4711700" cy="31162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000" dirty="0"/>
                  <a:t>The </a:t>
                </a:r>
                <a:r>
                  <a:rPr lang="en-US" sz="2000" b="1" dirty="0"/>
                  <a:t>blocking factor </a:t>
                </a:r>
                <a:r>
                  <a:rPr lang="en-US" sz="2000" dirty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denoted 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is defined as the number of courses it blocks until it is completed.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r>
                  <a:rPr lang="en-US" sz="2000" dirty="0" smtClean="0"/>
                  <a:t>Ex: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defRPr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060700"/>
                <a:ext cx="4711700" cy="3116262"/>
              </a:xfrm>
              <a:prstGeom prst="rect">
                <a:avLst/>
              </a:prstGeom>
              <a:blipFill rotWithShape="0">
                <a:blip r:embed="rId4"/>
                <a:stretch>
                  <a:fillRect l="-142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86" y="4309576"/>
            <a:ext cx="2997201" cy="21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CASL is comprised of three main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Data Types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curricula, terms, courses, students, and simulations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Course Performance Modules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instruct the simulation in how to predict student grades.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Simulation Method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curriculum, students, options(duration, max credits, whether to include stop-out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3104</TotalTime>
  <Words>1120</Words>
  <Application>Microsoft Macintosh PowerPoint</Application>
  <PresentationFormat>Widescreen</PresentationFormat>
  <Paragraphs>230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Cambria Math</vt:lpstr>
      <vt:lpstr>Mangal</vt:lpstr>
      <vt:lpstr>Arial</vt:lpstr>
      <vt:lpstr>Office Theme</vt:lpstr>
      <vt:lpstr>Development of a Curriculum Analysis and Simulation Library with Applications in Curricular Analytics</vt:lpstr>
      <vt:lpstr>Outline</vt:lpstr>
      <vt:lpstr>Background &amp; Motivation</vt:lpstr>
      <vt:lpstr>PowerPoint Presentation</vt:lpstr>
      <vt:lpstr>Background &amp; Motivation</vt:lpstr>
      <vt:lpstr>Previous Work</vt:lpstr>
      <vt:lpstr>Previous Work</vt:lpstr>
      <vt:lpstr>Library Design &amp; Implementation</vt:lpstr>
      <vt:lpstr>Library Design &amp; Implementation</vt:lpstr>
      <vt:lpstr>Library Design &amp; Implementation</vt:lpstr>
      <vt:lpstr>Simulation Details</vt:lpstr>
      <vt:lpstr>Simulation Details</vt:lpstr>
      <vt:lpstr>Simulation Details</vt:lpstr>
      <vt:lpstr>Simulation Details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Future Work</vt:lpstr>
      <vt:lpstr>Future Work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Simulation Library with Application in Curricular Analytics</dc:title>
  <dc:creator>Michael Hickman</dc:creator>
  <cp:lastModifiedBy>Michael Hickman</cp:lastModifiedBy>
  <cp:revision>73</cp:revision>
  <cp:lastPrinted>2017-05-16T05:40:21Z</cp:lastPrinted>
  <dcterms:created xsi:type="dcterms:W3CDTF">2017-05-08T16:19:22Z</dcterms:created>
  <dcterms:modified xsi:type="dcterms:W3CDTF">2017-05-16T06:03:47Z</dcterms:modified>
</cp:coreProperties>
</file>