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2"/>
  </p:notesMasterIdLst>
  <p:sldIdLst>
    <p:sldId id="256" r:id="rId2"/>
    <p:sldId id="257" r:id="rId3"/>
    <p:sldId id="263" r:id="rId4"/>
    <p:sldId id="258" r:id="rId5"/>
    <p:sldId id="259" r:id="rId6"/>
    <p:sldId id="262" r:id="rId7"/>
    <p:sldId id="261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0" r:id="rId18"/>
    <p:sldId id="269" r:id="rId19"/>
    <p:sldId id="277" r:id="rId20"/>
    <p:sldId id="279" r:id="rId21"/>
    <p:sldId id="280" r:id="rId22"/>
    <p:sldId id="281" r:id="rId23"/>
    <p:sldId id="282" r:id="rId24"/>
    <p:sldId id="267" r:id="rId25"/>
    <p:sldId id="283" r:id="rId26"/>
    <p:sldId id="284" r:id="rId27"/>
    <p:sldId id="285" r:id="rId28"/>
    <p:sldId id="286" r:id="rId29"/>
    <p:sldId id="278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/>
    <p:restoredTop sz="94679"/>
  </p:normalViewPr>
  <p:slideViewPr>
    <p:cSldViewPr snapToGrid="0" snapToObjects="1">
      <p:cViewPr>
        <p:scale>
          <a:sx n="100" d="100"/>
          <a:sy n="100" d="100"/>
        </p:scale>
        <p:origin x="1936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6BDB-CC9A-ED40-9AF5-E71DD20094E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522B-57BD-D24F-8B23-FEC206FF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0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8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1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Development of a Curriculum Analysis and Simulation Library with Applications in Curricular Analytics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Hickman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Doctor Slim developed metrics for quantifying the structural complexity of a curriculum with two factors: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Delay Factor:</a:t>
            </a:r>
            <a:r>
              <a:rPr lang="en-US" dirty="0" smtClean="0"/>
              <a:t> characterized by long paths in a curriculum.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Blocking Factor:</a:t>
            </a:r>
            <a:r>
              <a:rPr lang="en-US" dirty="0"/>
              <a:t> </a:t>
            </a:r>
            <a:r>
              <a:rPr lang="en-US" dirty="0" smtClean="0"/>
              <a:t>the number of courses that a student cannot take until a certain class has been passed.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66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delay </a:t>
                </a:r>
                <a:r>
                  <a:rPr lang="en-US" b="1" dirty="0"/>
                  <a:t>f</a:t>
                </a:r>
                <a:r>
                  <a:rPr lang="en-US" b="1" dirty="0" smtClean="0"/>
                  <a:t>actor </a:t>
                </a:r>
                <a:r>
                  <a:rPr lang="en-US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is defined as the number of nodes in the longest path that passes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Ex: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4" y="3922076"/>
            <a:ext cx="3012611" cy="2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blocking factor </a:t>
                </a:r>
                <a:r>
                  <a:rPr lang="en-US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denoted 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is defined as the number of courses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completed.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Ex: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9648"/>
            <a:ext cx="2981789" cy="20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delay and blocking factor, together, define the overall complexity of a curriculum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Saltzman and Roeder </a:t>
            </a:r>
            <a:r>
              <a:rPr lang="en-US" dirty="0" smtClean="0"/>
              <a:t>developed simulations to observe how changes to the business curriculum affected graduation rates.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Every semester an influx of students is added.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would enroll in classes based on historic course-demand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would be determined to pass/fail based on course </a:t>
            </a:r>
            <a:r>
              <a:rPr lang="en-US" dirty="0" err="1" smtClean="0"/>
              <a:t>passrates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5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Limitations of their model: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Implemented in expensive propriety software.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Designed only for the business curriculum.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performance was based solely on pass rates with no support for more sophisticated models.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Did not support grad assignments.</a:t>
            </a:r>
          </a:p>
        </p:txBody>
      </p:sp>
    </p:spTree>
    <p:extLst>
      <p:ext uri="{BB962C8B-B14F-4D97-AF65-F5344CB8AC3E}">
        <p14:creationId xmlns:p14="http://schemas.microsoft.com/office/powerpoint/2010/main" val="19981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CASL is developed as a free, open-source Julia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Julia is a free, open-source computational language designed for scientific computing as well as general-purpose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Reasons for using Julia:</a:t>
            </a:r>
          </a:p>
          <a:p>
            <a:r>
              <a:rPr lang="en-US" dirty="0" smtClean="0"/>
              <a:t>Performance </a:t>
            </a:r>
            <a:r>
              <a:rPr lang="mr-IN" dirty="0" smtClean="0"/>
              <a:t>–</a:t>
            </a:r>
            <a:r>
              <a:rPr lang="en-US" dirty="0" smtClean="0"/>
              <a:t> close to C with </a:t>
            </a:r>
            <a:r>
              <a:rPr lang="en-US" dirty="0"/>
              <a:t>parallelism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Better scripting capabilities than other languages such as MATLAB</a:t>
            </a:r>
          </a:p>
          <a:p>
            <a:r>
              <a:rPr lang="en-US" dirty="0" smtClean="0"/>
              <a:t>Support for handling various data formats such as CSV and JSON</a:t>
            </a:r>
          </a:p>
          <a:p>
            <a:r>
              <a:rPr lang="en-US" dirty="0" smtClean="0"/>
              <a:t>Type system</a:t>
            </a:r>
          </a:p>
          <a:p>
            <a:r>
              <a:rPr lang="en-US" dirty="0" smtClean="0"/>
              <a:t>Great package system with a wide selection of machine-learning and statistical analysis libraries.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CASL is comprised of three main components:</a:t>
            </a:r>
          </a:p>
          <a:p>
            <a:pPr lvl="1"/>
            <a:r>
              <a:rPr lang="en-US" dirty="0" smtClean="0"/>
              <a:t>Curricula-related data types:</a:t>
            </a:r>
          </a:p>
          <a:p>
            <a:pPr lvl="2"/>
            <a:r>
              <a:rPr lang="en-US" dirty="0" smtClean="0"/>
              <a:t>Courses</a:t>
            </a:r>
          </a:p>
          <a:p>
            <a:pPr lvl="2"/>
            <a:r>
              <a:rPr lang="en-US" dirty="0" smtClean="0"/>
              <a:t>Terms</a:t>
            </a:r>
          </a:p>
          <a:p>
            <a:pPr lvl="2"/>
            <a:r>
              <a:rPr lang="en-US" dirty="0" smtClean="0"/>
              <a:t>Curricula</a:t>
            </a:r>
          </a:p>
          <a:p>
            <a:pPr lvl="2"/>
            <a:r>
              <a:rPr lang="en-US" dirty="0" smtClean="0"/>
              <a:t>Students</a:t>
            </a:r>
          </a:p>
          <a:p>
            <a:pPr lvl="2"/>
            <a:r>
              <a:rPr lang="en-US" dirty="0" smtClean="0"/>
              <a:t>Simulations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Course performance predictions modules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Simulation method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34166"/>
            <a:ext cx="9631680" cy="4334256"/>
          </a:xfrm>
        </p:spPr>
      </p:pic>
    </p:spTree>
    <p:extLst>
      <p:ext uri="{BB962C8B-B14F-4D97-AF65-F5344CB8AC3E}">
        <p14:creationId xmlns:p14="http://schemas.microsoft.com/office/powerpoint/2010/main" val="13170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Design &amp; Implementation</a:t>
            </a:r>
          </a:p>
          <a:p>
            <a:r>
              <a:rPr lang="en-US" dirty="0" smtClean="0"/>
              <a:t>Simulation Details</a:t>
            </a:r>
            <a:endParaRPr lang="en-US" dirty="0" smtClean="0"/>
          </a:p>
          <a:p>
            <a:r>
              <a:rPr lang="en-US" dirty="0" smtClean="0"/>
              <a:t>Applications in Curricular Analytics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Custom Data Types</a:t>
            </a:r>
            <a:r>
              <a:rPr lang="en-US" i="1" dirty="0" smtClean="0"/>
              <a:t>, </a:t>
            </a:r>
            <a:r>
              <a:rPr lang="en-US" dirty="0" smtClean="0"/>
              <a:t>while note true objects, are entities similar to structures in C in that they encapsulate a set of attributes.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Course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credit hours, </a:t>
            </a:r>
            <a:r>
              <a:rPr lang="en-US" dirty="0" err="1" smtClean="0"/>
              <a:t>prereqs</a:t>
            </a:r>
            <a:r>
              <a:rPr lang="en-US" dirty="0" smtClean="0"/>
              <a:t>, </a:t>
            </a:r>
            <a:r>
              <a:rPr lang="en-US" dirty="0" err="1" smtClean="0"/>
              <a:t>coreqs</a:t>
            </a:r>
            <a:r>
              <a:rPr lang="en-US" dirty="0" smtClean="0"/>
              <a:t>, </a:t>
            </a:r>
            <a:r>
              <a:rPr lang="en-US" dirty="0" err="1" smtClean="0"/>
              <a:t>passrate</a:t>
            </a:r>
            <a:r>
              <a:rPr lang="en-US" dirty="0" smtClean="0"/>
              <a:t>, complexity measures, simulation statistics, etc.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Term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 set of courses, simulation statistics, etc.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Curriculum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set of terms, credit hours, complexity measures, etc.</a:t>
            </a:r>
          </a:p>
          <a:p>
            <a:pPr marL="0" indent="0">
              <a:buNone/>
            </a:pPr>
            <a:r>
              <a:rPr lang="en-US" b="1" dirty="0" smtClean="0"/>
              <a:t>Students </a:t>
            </a:r>
            <a:r>
              <a:rPr lang="mr-IN" b="1" dirty="0" smtClean="0"/>
              <a:t>–</a:t>
            </a:r>
            <a:r>
              <a:rPr lang="en-US" dirty="0" smtClean="0"/>
              <a:t> attempted credit hours, status, user-defined characteristics (ACT), received grades, GPA, etc.</a:t>
            </a:r>
          </a:p>
          <a:p>
            <a:pPr marL="0" indent="0">
              <a:buNone/>
            </a:pPr>
            <a:r>
              <a:rPr lang="en-US" b="1" dirty="0" smtClean="0"/>
              <a:t>Simulation </a:t>
            </a:r>
            <a:r>
              <a:rPr lang="mr-IN" b="1" dirty="0" smtClean="0"/>
              <a:t>–</a:t>
            </a:r>
            <a:r>
              <a:rPr lang="en-US" dirty="0" smtClean="0"/>
              <a:t> simulation results and statistics.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40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Models</a:t>
            </a:r>
            <a:r>
              <a:rPr lang="en-US" dirty="0" smtClean="0"/>
              <a:t> are </a:t>
            </a:r>
            <a:r>
              <a:rPr lang="en-US" dirty="0"/>
              <a:t>J</a:t>
            </a:r>
            <a:r>
              <a:rPr lang="en-US" dirty="0" smtClean="0"/>
              <a:t>ulia modules that are used in simulations to determine how student’s perform in their courses. This gives users flexibility in designing their own simulations.</a:t>
            </a:r>
          </a:p>
          <a:p>
            <a:r>
              <a:rPr lang="en-US" i="1" dirty="0" smtClean="0"/>
              <a:t>train(curriculum)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called before the simulation and is used to train any models to predict grades for each course. </a:t>
            </a:r>
          </a:p>
          <a:p>
            <a:r>
              <a:rPr lang="en-US" i="1" dirty="0" err="1" smtClean="0"/>
              <a:t>predict_grade</a:t>
            </a:r>
            <a:r>
              <a:rPr lang="en-US" i="1" dirty="0" smtClean="0"/>
              <a:t>(course, student)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predicts the received grade for a student in the enrolled course using trained models.</a:t>
            </a:r>
          </a:p>
          <a:p>
            <a:r>
              <a:rPr lang="en-US" i="1" dirty="0" err="1" smtClean="0"/>
              <a:t>predict_stopout</a:t>
            </a:r>
            <a:r>
              <a:rPr lang="en-US" i="1" dirty="0" smtClean="0"/>
              <a:t>(student, </a:t>
            </a:r>
            <a:r>
              <a:rPr lang="en-US" i="1" dirty="0" err="1" smtClean="0"/>
              <a:t>current_term</a:t>
            </a:r>
            <a:r>
              <a:rPr lang="en-US" i="1" dirty="0" smtClean="0"/>
              <a:t>, model) </a:t>
            </a:r>
            <a:r>
              <a:rPr lang="mr-IN" i="1" dirty="0" smtClean="0"/>
              <a:t>–</a:t>
            </a:r>
            <a:r>
              <a:rPr lang="en-US" i="1" dirty="0" smtClean="0"/>
              <a:t> predicts whether the student will drop out at the end of each term.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12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Performance Model ex.</a:t>
            </a:r>
          </a:p>
        </p:txBody>
      </p:sp>
    </p:spTree>
    <p:extLst>
      <p:ext uri="{BB962C8B-B14F-4D97-AF65-F5344CB8AC3E}">
        <p14:creationId xmlns:p14="http://schemas.microsoft.com/office/powerpoint/2010/main" val="14959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Finally, everything comes together to simulate students through CASL’s </a:t>
            </a:r>
            <a:r>
              <a:rPr lang="en-US" i="1" dirty="0" smtClean="0"/>
              <a:t>simulate()</a:t>
            </a:r>
            <a:r>
              <a:rPr lang="en-US" dirty="0" smtClean="0"/>
              <a:t> method which requires the following arguments:</a:t>
            </a:r>
          </a:p>
          <a:p>
            <a:r>
              <a:rPr lang="en-US" dirty="0" smtClean="0"/>
              <a:t>Curriculum</a:t>
            </a:r>
          </a:p>
          <a:p>
            <a:r>
              <a:rPr lang="en-US" dirty="0" smtClean="0"/>
              <a:t>A set of students</a:t>
            </a:r>
          </a:p>
          <a:p>
            <a:r>
              <a:rPr lang="en-US" dirty="0" smtClean="0"/>
              <a:t>Performance Module (optional) </a:t>
            </a:r>
            <a:r>
              <a:rPr lang="mr-IN" dirty="0" smtClean="0"/>
              <a:t>–</a:t>
            </a:r>
            <a:r>
              <a:rPr lang="en-US" dirty="0" smtClean="0"/>
              <a:t> if not supplied a built in model that uses course </a:t>
            </a:r>
            <a:r>
              <a:rPr lang="en-US" dirty="0" err="1" smtClean="0"/>
              <a:t>passrates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uration </a:t>
            </a:r>
            <a:r>
              <a:rPr lang="mr-IN" dirty="0" smtClean="0"/>
              <a:t>–</a:t>
            </a:r>
            <a:r>
              <a:rPr lang="en-US" dirty="0" smtClean="0"/>
              <a:t> the number of semesters to run the </a:t>
            </a:r>
            <a:r>
              <a:rPr lang="en-US" dirty="0" err="1" smtClean="0"/>
              <a:t>simulatio</a:t>
            </a:r>
            <a:r>
              <a:rPr lang="en-US" dirty="0" smtClean="0"/>
              <a:t> for.</a:t>
            </a:r>
          </a:p>
          <a:p>
            <a:pPr lvl="1"/>
            <a:r>
              <a:rPr lang="en-US" dirty="0" smtClean="0"/>
              <a:t>max-credits </a:t>
            </a:r>
            <a:r>
              <a:rPr lang="mr-IN" dirty="0" smtClean="0"/>
              <a:t>–</a:t>
            </a:r>
            <a:r>
              <a:rPr lang="en-US" dirty="0" smtClean="0"/>
              <a:t> the maximum number of credit hours a student can take in one semester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topouts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err="1" smtClean="0"/>
              <a:t>boolean</a:t>
            </a:r>
            <a:r>
              <a:rPr lang="en-US" dirty="0" smtClean="0"/>
              <a:t>, that when set to false, will not simulate students stopping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CASL’s simulations are </a:t>
            </a:r>
            <a:r>
              <a:rPr lang="en-US" b="1" dirty="0" smtClean="0"/>
              <a:t>Discrete-Event Simulations (DES)</a:t>
            </a:r>
          </a:p>
          <a:p>
            <a:r>
              <a:rPr lang="en-US" dirty="0" smtClean="0"/>
              <a:t>Events occur instantaneously at a given point in time.</a:t>
            </a:r>
          </a:p>
          <a:p>
            <a:r>
              <a:rPr lang="en-US" dirty="0" smtClean="0"/>
              <a:t>Events occur sequentially.</a:t>
            </a:r>
          </a:p>
          <a:p>
            <a:r>
              <a:rPr lang="en-US" dirty="0" smtClean="0"/>
              <a:t>Time isn’t continuous, but jumps ahead once certain events take place.</a:t>
            </a:r>
          </a:p>
          <a:p>
            <a:r>
              <a:rPr lang="en-US" dirty="0" smtClean="0"/>
              <a:t>Has the following components:</a:t>
            </a:r>
          </a:p>
          <a:p>
            <a:pPr lvl="1"/>
            <a:r>
              <a:rPr lang="en-US" dirty="0" smtClean="0"/>
              <a:t>Starting and Ending states</a:t>
            </a:r>
          </a:p>
          <a:p>
            <a:pPr lvl="1"/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List of events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6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Discrete Event Simulations</a:t>
            </a:r>
            <a:r>
              <a:rPr lang="en-US" sz="2800" dirty="0" smtClean="0"/>
              <a:t> provide a good fit for simulating students through a curriculum: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Events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enrolls in the university.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enrolls in courses.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receive grad.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stop out.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graduate.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remained enrolled.</a:t>
            </a: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Clock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</a:t>
            </a:r>
            <a:r>
              <a:rPr lang="en-US" sz="2800" dirty="0" smtClean="0"/>
              <a:t>keeps track of </a:t>
            </a:r>
            <a:r>
              <a:rPr lang="en-US" sz="2800" dirty="0" err="1" smtClean="0"/>
              <a:t>semsters</a:t>
            </a:r>
            <a:r>
              <a:rPr lang="en-US" sz="2800" dirty="0" smtClean="0"/>
              <a:t> and jumps from one to the next once semester events take place.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Starting Condition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</a:t>
            </a:r>
            <a:r>
              <a:rPr lang="en-US" dirty="0"/>
              <a:t>s</a:t>
            </a:r>
            <a:r>
              <a:rPr lang="en-US" dirty="0" smtClean="0"/>
              <a:t>tudents enrolled.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Ending Condition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All students graduate, or duration is reached.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Statistics</a:t>
            </a: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Graduation rates at each term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Stopout</a:t>
            </a:r>
            <a:r>
              <a:rPr lang="en-US" dirty="0" smtClean="0"/>
              <a:t> rates at each term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performance (course grades, GPA,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by term.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Simulated course pass rates.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Simulating realistic student behavior is impossible </a:t>
            </a:r>
            <a:r>
              <a:rPr lang="mr-IN" dirty="0" smtClean="0"/>
              <a:t>–</a:t>
            </a:r>
            <a:r>
              <a:rPr lang="en-US" dirty="0" smtClean="0"/>
              <a:t> there's too many factors to take into account.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Therefore some assumptions have to be made: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students are first-time, full-time students.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new class of students is not added each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register for as many courses as they can.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can only register for courses defined within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order in which students is enrolled is defined by the order they appear 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requirements are strictly enforced.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courses are offered every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Courses have infinite capacity.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These might seem restrictive, but they are made to standardize student behavior and put an emphasis on the structure of curricula, not student behavior.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Curricular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of higher-</a:t>
            </a:r>
            <a:r>
              <a:rPr lang="en-US" dirty="0" err="1" smtClean="0"/>
              <a:t>ed</a:t>
            </a:r>
            <a:r>
              <a:rPr lang="en-US" dirty="0" smtClean="0"/>
              <a:t> institutions is to prepare students for the workforce efficiently </a:t>
            </a:r>
            <a:r>
              <a:rPr lang="mr-IN" dirty="0" smtClean="0"/>
              <a:t>–</a:t>
            </a:r>
            <a:r>
              <a:rPr lang="en-US" dirty="0" smtClean="0"/>
              <a:t> student success.</a:t>
            </a:r>
          </a:p>
          <a:p>
            <a:r>
              <a:rPr lang="en-US" dirty="0" smtClean="0"/>
              <a:t>Methods for improving success:</a:t>
            </a:r>
          </a:p>
          <a:p>
            <a:pPr lvl="1"/>
            <a:r>
              <a:rPr lang="en-US" dirty="0" smtClean="0"/>
              <a:t>Tutoring Programs</a:t>
            </a:r>
          </a:p>
          <a:p>
            <a:pPr lvl="1"/>
            <a:r>
              <a:rPr lang="en-US" dirty="0" smtClean="0"/>
              <a:t>Intervention Programs</a:t>
            </a:r>
          </a:p>
          <a:p>
            <a:pPr lvl="1"/>
            <a:r>
              <a:rPr lang="en-US" dirty="0" smtClean="0"/>
              <a:t>Financial Support</a:t>
            </a:r>
          </a:p>
          <a:p>
            <a:pPr lvl="1"/>
            <a:r>
              <a:rPr lang="en-US" dirty="0" smtClean="0"/>
              <a:t>Improving Instruction Quality</a:t>
            </a:r>
          </a:p>
          <a:p>
            <a:pPr lvl="1"/>
            <a:r>
              <a:rPr lang="en-US" dirty="0" smtClean="0"/>
              <a:t>Classroom Structures (hybrid, flipped)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What about curriculum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093042" y="438613"/>
            <a:ext cx="4650320" cy="570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Curricula: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Major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Four year programs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Within four credits of each other.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Their structures look very different </a:t>
            </a:r>
            <a:r>
              <a:rPr lang="mr-IN" dirty="0" smtClean="0"/>
              <a:t>–</a:t>
            </a:r>
            <a:r>
              <a:rPr lang="en-US" dirty="0" smtClean="0"/>
              <a:t> one appears much more complex than the other.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Does this structural complexity influence student success?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" y="83189"/>
            <a:ext cx="6135419" cy="327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" y="3535655"/>
            <a:ext cx="6168204" cy="3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curriculum is data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a directed acyclic graph (DAG):</a:t>
                </a: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lang="en-US" dirty="0" smtClean="0"/>
                  <a:t>, represent the courses within the curriculum.</a:t>
                </a:r>
              </a:p>
              <a:p>
                <a:r>
                  <a:rPr lang="en-US" dirty="0" smtClean="0"/>
                  <a:t>Directed edges,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dirty="0" smtClean="0"/>
                  <a:t>, signify prerequisite and co-requisite relationships between courses.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is referred to as the curriculum graph representing curriculum </a:t>
                </a:r>
                <a:r>
                  <a:rPr lang="en-US" i="1" dirty="0" smtClean="0"/>
                  <a:t>C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Representing a curriculum in this way allows for analytics and correlating structure to student success </a:t>
            </a:r>
            <a:r>
              <a:rPr lang="mr-IN" dirty="0" smtClean="0"/>
              <a:t>–</a:t>
            </a:r>
            <a:r>
              <a:rPr lang="en-US" dirty="0" smtClean="0"/>
              <a:t> given the right tools.</a:t>
            </a:r>
          </a:p>
          <a:p>
            <a:endParaRPr lang="en-US" dirty="0" smtClean="0"/>
          </a:p>
          <a:p>
            <a:r>
              <a:rPr lang="en-US" dirty="0" smtClean="0"/>
              <a:t>Providing these tools was the motivation behind the development of the Curriculum Analysis and Simulation Library (CASL).</a:t>
            </a:r>
          </a:p>
          <a:p>
            <a:endParaRPr lang="en-US" dirty="0" smtClean="0"/>
          </a:p>
          <a:p>
            <a:r>
              <a:rPr lang="en-US" dirty="0" smtClean="0"/>
              <a:t>CASL:</a:t>
            </a:r>
          </a:p>
          <a:p>
            <a:pPr lvl="1"/>
            <a:r>
              <a:rPr lang="en-US" dirty="0" smtClean="0"/>
              <a:t>Represents curricula in a programming environment.</a:t>
            </a:r>
          </a:p>
          <a:p>
            <a:pPr lvl="1"/>
            <a:r>
              <a:rPr lang="en-US" dirty="0" smtClean="0"/>
              <a:t>Defines a JSON-based standard for representing curricula.</a:t>
            </a:r>
          </a:p>
          <a:p>
            <a:pPr lvl="1"/>
            <a:r>
              <a:rPr lang="en-US" dirty="0" smtClean="0"/>
              <a:t>Provides metrics for characterizing the structural complexity of curricula.</a:t>
            </a:r>
          </a:p>
          <a:p>
            <a:pPr lvl="1"/>
            <a:r>
              <a:rPr lang="en-US" dirty="0" smtClean="0"/>
              <a:t>Provides an interface and framework for simulating students moving through a curriculum.</a:t>
            </a:r>
          </a:p>
        </p:txBody>
      </p:sp>
    </p:spTree>
    <p:extLst>
      <p:ext uri="{BB962C8B-B14F-4D97-AF65-F5344CB8AC3E}">
        <p14:creationId xmlns:p14="http://schemas.microsoft.com/office/powerpoint/2010/main" val="729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areas of work that influenced the feature set and implementation of CASL: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Characterizing a curriculum’s structural complexity: Slim, et al. at UNM.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Simulating students within a curriculum: </a:t>
            </a:r>
            <a:r>
              <a:rPr lang="en-US" dirty="0"/>
              <a:t>Saltzman and </a:t>
            </a:r>
            <a:r>
              <a:rPr lang="en-US" dirty="0" smtClean="0"/>
              <a:t>Roeder at SFSU.</a:t>
            </a:r>
          </a:p>
        </p:txBody>
      </p:sp>
    </p:spTree>
    <p:extLst>
      <p:ext uri="{BB962C8B-B14F-4D97-AF65-F5344CB8AC3E}">
        <p14:creationId xmlns:p14="http://schemas.microsoft.com/office/powerpoint/2010/main" val="13293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1161</Words>
  <Application>Microsoft Macintosh PowerPoint</Application>
  <PresentationFormat>Widescreen</PresentationFormat>
  <Paragraphs>188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Mangal</vt:lpstr>
      <vt:lpstr>Arial</vt:lpstr>
      <vt:lpstr>Office Theme</vt:lpstr>
      <vt:lpstr>Development of a Curriculum Analysis and Simulation Library with Applications in Curricular Analytics</vt:lpstr>
      <vt:lpstr>Outline</vt:lpstr>
      <vt:lpstr>Background &amp; Motivation</vt:lpstr>
      <vt:lpstr>Background &amp; Motivation</vt:lpstr>
      <vt:lpstr>PowerPoint Presentation</vt:lpstr>
      <vt:lpstr>Background &amp; Motivation</vt:lpstr>
      <vt:lpstr>Background &amp; Motivation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Simulation Details</vt:lpstr>
      <vt:lpstr>Simulation Details</vt:lpstr>
      <vt:lpstr>Simulation Details</vt:lpstr>
      <vt:lpstr>Simulation Details</vt:lpstr>
      <vt:lpstr>Simulation Details</vt:lpstr>
      <vt:lpstr>Applications in Curricular Analytics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Simulation Library with Application in Curricular Analytics</dc:title>
  <dc:creator>Michael Hickman</dc:creator>
  <cp:lastModifiedBy>Michael Hickman</cp:lastModifiedBy>
  <cp:revision>38</cp:revision>
  <dcterms:created xsi:type="dcterms:W3CDTF">2017-05-08T16:19:22Z</dcterms:created>
  <dcterms:modified xsi:type="dcterms:W3CDTF">2017-05-15T03:32:45Z</dcterms:modified>
</cp:coreProperties>
</file>