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53310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86577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459600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376691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47848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6462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577152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961473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7141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86411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34308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05528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4A2DA-8A17-45BA-8352-3F7BDD0DEA2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6823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4A2DA-8A17-45BA-8352-3F7BDD0DEA2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38996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4A2DA-8A17-45BA-8352-3F7BDD0DEA2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403548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65968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345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D4A2DA-8A17-45BA-8352-3F7BDD0DEA20}" type="datetimeFigureOut">
              <a:rPr lang="en-IN" smtClean="0"/>
              <a:t>24-05-2024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12DE28-42A3-4E13-89A4-524561ECC0D1}" type="slidenum">
              <a:rPr lang="en-IN" smtClean="0"/>
              <a:t>‹#›</a:t>
            </a:fld>
            <a:endParaRPr lang="en-IN"/>
          </a:p>
        </p:txBody>
      </p:sp>
    </p:spTree>
    <p:extLst>
      <p:ext uri="{BB962C8B-B14F-4D97-AF65-F5344CB8AC3E}">
        <p14:creationId xmlns:p14="http://schemas.microsoft.com/office/powerpoint/2010/main" val="13330752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7AFF-1FD0-A84E-847B-A96EADDC3F3C}"/>
              </a:ext>
            </a:extLst>
          </p:cNvPr>
          <p:cNvSpPr>
            <a:spLocks noGrp="1"/>
          </p:cNvSpPr>
          <p:nvPr>
            <p:ph type="ctrTitle"/>
          </p:nvPr>
        </p:nvSpPr>
        <p:spPr>
          <a:xfrm>
            <a:off x="1681316" y="1380068"/>
            <a:ext cx="10087897" cy="2616199"/>
          </a:xfrm>
        </p:spPr>
        <p:txBody>
          <a:bodyPr/>
          <a:lstStyle/>
          <a:p>
            <a:r>
              <a:rPr lang="en-US" dirty="0">
                <a:latin typeface="Algerian" panose="04020705040A02060702" pitchFamily="82" charset="0"/>
              </a:rPr>
              <a:t>SMART STREET LIGHT SYSTEM</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C3CC657D-D252-793E-7276-EA64F433AC1E}"/>
              </a:ext>
            </a:extLst>
          </p:cNvPr>
          <p:cNvSpPr>
            <a:spLocks noGrp="1"/>
          </p:cNvSpPr>
          <p:nvPr>
            <p:ph type="subTitle" idx="1"/>
          </p:nvPr>
        </p:nvSpPr>
        <p:spPr>
          <a:xfrm>
            <a:off x="4515377" y="4571999"/>
            <a:ext cx="6987645" cy="1425678"/>
          </a:xfrm>
        </p:spPr>
        <p:txBody>
          <a:bodyPr>
            <a:normAutofit/>
          </a:bodyPr>
          <a:lstStyle/>
          <a:p>
            <a:r>
              <a:rPr lang="en-US" dirty="0">
                <a:latin typeface="Times New Roman" panose="02020603050405020304" pitchFamily="18" charset="0"/>
                <a:cs typeface="Times New Roman" panose="02020603050405020304" pitchFamily="18" charset="0"/>
              </a:rPr>
              <a:t>S. HARINISUBASHREE-210701072</a:t>
            </a:r>
          </a:p>
          <a:p>
            <a:r>
              <a:rPr lang="en-US" dirty="0">
                <a:latin typeface="Times New Roman" panose="02020603050405020304" pitchFamily="18" charset="0"/>
                <a:cs typeface="Times New Roman" panose="02020603050405020304" pitchFamily="18" charset="0"/>
              </a:rPr>
              <a:t>M.S.HARITHAAH-210701079</a:t>
            </a:r>
          </a:p>
          <a:p>
            <a:r>
              <a:rPr lang="en-US" dirty="0">
                <a:latin typeface="Times New Roman" panose="02020603050405020304" pitchFamily="18" charset="0"/>
                <a:cs typeface="Times New Roman" panose="02020603050405020304" pitchFamily="18" charset="0"/>
              </a:rPr>
              <a:t>A.HELEN SHALINI-210701082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8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ECC-4CF5-D331-62A6-A615C0580BF3}"/>
              </a:ext>
            </a:extLst>
          </p:cNvPr>
          <p:cNvSpPr>
            <a:spLocks noGrp="1"/>
          </p:cNvSpPr>
          <p:nvPr>
            <p:ph type="title"/>
          </p:nvPr>
        </p:nvSpPr>
        <p:spPr>
          <a:xfrm>
            <a:off x="1484311" y="685801"/>
            <a:ext cx="10018713" cy="769374"/>
          </a:xfrm>
        </p:spPr>
        <p:txBody>
          <a:bodyPr/>
          <a:lstStyle/>
          <a:p>
            <a:r>
              <a:rPr lang="en-IN"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07EB13F2-DD82-A95E-961A-7263368DFE10}"/>
              </a:ext>
            </a:extLst>
          </p:cNvPr>
          <p:cNvSpPr>
            <a:spLocks noGrp="1"/>
          </p:cNvSpPr>
          <p:nvPr>
            <p:ph idx="1"/>
          </p:nvPr>
        </p:nvSpPr>
        <p:spPr>
          <a:xfrm>
            <a:off x="1484310" y="1356852"/>
            <a:ext cx="10018713" cy="4434349"/>
          </a:xfrm>
        </p:spPr>
        <p:txBody>
          <a:bodyPr>
            <a:noAutofit/>
          </a:bodyPr>
          <a:lstStyle/>
          <a:p>
            <a:pPr algn="just"/>
            <a:r>
              <a:rPr lang="en-US" sz="1800" dirty="0">
                <a:latin typeface="Times New Roman" panose="02020603050405020304" pitchFamily="18" charset="0"/>
                <a:cs typeface="Times New Roman" panose="02020603050405020304" pitchFamily="18" charset="0"/>
              </a:rPr>
              <a:t>The implementation of the Smart Street Light System marks a transformative leap in urban lighting infrastructure. By leveraging Arduino Uno, IR sensors, LDR sensors, and MQTT protocol, this system dynamically adjusts brightness and detects faults, optimizing energy usage, enhancing safety, and simplifying maintenance. Initial installation involves strategically placing sensors and LED lights across urban areas, with the Arduino Uno programmed to process data from IR and LDR sensors. Based on this data, LED brightness adjusts to ensure optimal illumination while conserving energy. MQTT facilitates seamless data transmission, enabling real-time monitoring of street light status and prompt fault detection. In case of faults like malfunctioning LED lights or communication issues, alerts are promptly relayed to the central management system for immediate resolution. The system's tangible benefits include substantial energy savings, cost reduction, and heightened safety, making it a scalable and sustainable solution for modern cities. Ultimately, the Smart Street Light System embodies a paradigm shift towards efficient, resilient, and future-ready urban lighting infrastructure.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45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C61C-3420-F430-D3FE-C2BBECBB4F08}"/>
              </a:ext>
            </a:extLst>
          </p:cNvPr>
          <p:cNvSpPr>
            <a:spLocks noGrp="1"/>
          </p:cNvSpPr>
          <p:nvPr>
            <p:ph type="title"/>
          </p:nvPr>
        </p:nvSpPr>
        <p:spPr>
          <a:xfrm>
            <a:off x="1484311" y="685800"/>
            <a:ext cx="10018713" cy="818535"/>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161F9B3-55F3-2703-E3AB-880DF32AE2EA}"/>
              </a:ext>
            </a:extLst>
          </p:cNvPr>
          <p:cNvSpPr>
            <a:spLocks noGrp="1"/>
          </p:cNvSpPr>
          <p:nvPr>
            <p:ph idx="1"/>
          </p:nvPr>
        </p:nvSpPr>
        <p:spPr>
          <a:xfrm>
            <a:off x="1789471" y="2123769"/>
            <a:ext cx="9713552" cy="366743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incorporation of IoT-enabled smart street light systems has revolutionized urban lighting infrastructure, achieving significant strides in sustainability, safety, and efficiency. Through dynamic brightness adjustments and fault detection mechanisms, the system reduces energy consumption and ensures ideal illumination levels based on real-time requirements. Future enhancements will include integrating solar power and renewable energy sources, utilizing innovative sensor technologies for precise environmental monitoring, implementing AI in predictive maintenance algorithms, and developing dynamic adaptive lighting algorithms. Collaboration with other smart city systems, environmental impact monitoring, emergency response integration, energy storage solutions, and edge computing capabilities will further enhance efficiency, safety, and sustainability. The implementation of the Smart Street Light System with Arduino Uno, IR sensors, LDR sensors, and MQTT communication protocol offers a transformative solution to urban lighting challenges. By dynamically adjusting brightness levels based on real-time activity and ambient light conditions, substantial energy savings are achieved while ensuring optimal illumination. Fault detection mechanisms enable proactive maintenance, enhancing reliability and resilience for urban residents. As cities embrace these innovative solutions, the Smart Street Light System will continue to shape smarter, more resilient, and sustainable urban environments, improving the quality of life for residents.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42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AAA-92A7-03F0-39DF-D3F505E0180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3AA2D9-62A6-BE9B-957A-C8E3DE12B9C0}"/>
              </a:ext>
            </a:extLst>
          </p:cNvPr>
          <p:cNvSpPr>
            <a:spLocks noGrp="1"/>
          </p:cNvSpPr>
          <p:nvPr>
            <p:ph idx="1"/>
          </p:nvPr>
        </p:nvSpPr>
        <p:spPr/>
        <p:txBody>
          <a:bodyPr>
            <a:normAutofit fontScale="55000" lnSpcReduction="20000"/>
          </a:bodyPr>
          <a:lstStyle/>
          <a:p>
            <a:pPr algn="just"/>
            <a:r>
              <a:rPr lang="en-IN" sz="2600" dirty="0">
                <a:solidFill>
                  <a:srgbClr val="000000"/>
                </a:solidFill>
                <a:effectLst/>
                <a:latin typeface="Times New Roman" panose="02020603050405020304" pitchFamily="18" charset="0"/>
                <a:ea typeface="Calibri" panose="020F0502020204030204" pitchFamily="34" charset="0"/>
              </a:rPr>
              <a:t>[1] </a:t>
            </a:r>
            <a:r>
              <a:rPr lang="en-IN" sz="2600" dirty="0" err="1">
                <a:solidFill>
                  <a:srgbClr val="0D0D0D"/>
                </a:solidFill>
                <a:effectLst/>
                <a:latin typeface="Times New Roman" panose="02020603050405020304" pitchFamily="18" charset="0"/>
                <a:ea typeface="Calibri" panose="020F0502020204030204" pitchFamily="34" charset="0"/>
              </a:rPr>
              <a:t>Khelil</a:t>
            </a:r>
            <a:r>
              <a:rPr lang="en-IN" sz="2600" dirty="0">
                <a:solidFill>
                  <a:srgbClr val="0D0D0D"/>
                </a:solidFill>
                <a:effectLst/>
                <a:latin typeface="Times New Roman" panose="02020603050405020304" pitchFamily="18" charset="0"/>
                <a:ea typeface="Calibri" panose="020F0502020204030204" pitchFamily="34" charset="0"/>
              </a:rPr>
              <a:t>, A., Klug, R., &amp; Ibrahim, N. (2017). An IoT-based Intelligent Street Lighting System. In 2017 13th IEEE International Conference on Intelligent Computer Communication and Processing (ICCP) (pp.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D0D0D"/>
                </a:solidFill>
                <a:effectLst/>
                <a:latin typeface="Times New Roman" panose="02020603050405020304" pitchFamily="18" charset="0"/>
                <a:ea typeface="Calibri" panose="020F0502020204030204" pitchFamily="34" charset="0"/>
              </a:rPr>
              <a:t>109-116). IEEE.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00000"/>
                </a:solidFill>
                <a:effectLst/>
                <a:latin typeface="Times New Roman" panose="02020603050405020304" pitchFamily="18" charset="0"/>
                <a:ea typeface="Calibri" panose="020F0502020204030204" pitchFamily="34" charset="0"/>
              </a:rPr>
              <a:t>[2] </a:t>
            </a:r>
            <a:r>
              <a:rPr lang="en-IN" sz="2600" dirty="0" err="1">
                <a:solidFill>
                  <a:srgbClr val="0D0D0D"/>
                </a:solidFill>
                <a:effectLst/>
                <a:latin typeface="Times New Roman" panose="02020603050405020304" pitchFamily="18" charset="0"/>
                <a:ea typeface="Calibri" panose="020F0502020204030204" pitchFamily="34" charset="0"/>
              </a:rPr>
              <a:t>Suryakalavathi</a:t>
            </a:r>
            <a:r>
              <a:rPr lang="en-IN" sz="2600" dirty="0">
                <a:solidFill>
                  <a:srgbClr val="0D0D0D"/>
                </a:solidFill>
                <a:effectLst/>
                <a:latin typeface="Times New Roman" panose="02020603050405020304" pitchFamily="18" charset="0"/>
                <a:ea typeface="Calibri" panose="020F0502020204030204" pitchFamily="34" charset="0"/>
              </a:rPr>
              <a:t>, S., &amp; Rajeswari, K. (2020). Smart Street Lighting Control and Monitoring System for Efficient Power Saving. In 2020 International Conference on Computing, Communication, and Automation (ICCCA) (pp. 1-6). IEEE.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00000"/>
                </a:solidFill>
                <a:effectLst/>
                <a:latin typeface="Times New Roman" panose="02020603050405020304" pitchFamily="18" charset="0"/>
                <a:ea typeface="Calibri" panose="020F0502020204030204" pitchFamily="34" charset="0"/>
              </a:rPr>
              <a:t>[3] </a:t>
            </a:r>
            <a:r>
              <a:rPr lang="en-IN" sz="2600" dirty="0">
                <a:solidFill>
                  <a:srgbClr val="0D0D0D"/>
                </a:solidFill>
                <a:effectLst/>
                <a:latin typeface="Times New Roman" panose="02020603050405020304" pitchFamily="18" charset="0"/>
                <a:ea typeface="Calibri" panose="020F0502020204030204" pitchFamily="34" charset="0"/>
              </a:rPr>
              <a:t>Nafisi, Z. M., </a:t>
            </a:r>
            <a:r>
              <a:rPr lang="en-IN" sz="2600" dirty="0" err="1">
                <a:solidFill>
                  <a:srgbClr val="0D0D0D"/>
                </a:solidFill>
                <a:effectLst/>
                <a:latin typeface="Times New Roman" panose="02020603050405020304" pitchFamily="18" charset="0"/>
                <a:ea typeface="Calibri" panose="020F0502020204030204" pitchFamily="34" charset="0"/>
              </a:rPr>
              <a:t>Ibrahimy</a:t>
            </a:r>
            <a:r>
              <a:rPr lang="en-IN" sz="2600" dirty="0">
                <a:solidFill>
                  <a:srgbClr val="0D0D0D"/>
                </a:solidFill>
                <a:effectLst/>
                <a:latin typeface="Times New Roman" panose="02020603050405020304" pitchFamily="18" charset="0"/>
                <a:ea typeface="Calibri" panose="020F0502020204030204" pitchFamily="34" charset="0"/>
              </a:rPr>
              <a:t>, M. I., &amp; Ahmad, R. B. (2018). A Review on Smart Street Lighting System: Control and Optimization. In 2018 International Conference on Advances in Electrical, Electronic and Systems Engineering (ICAEES) (pp. 25-30). IEEE.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00000"/>
                </a:solidFill>
                <a:effectLst/>
                <a:latin typeface="Times New Roman" panose="02020603050405020304" pitchFamily="18" charset="0"/>
                <a:ea typeface="Calibri" panose="020F0502020204030204" pitchFamily="34" charset="0"/>
              </a:rPr>
              <a:t>[4] </a:t>
            </a:r>
            <a:r>
              <a:rPr lang="en-IN" sz="2600" dirty="0">
                <a:solidFill>
                  <a:srgbClr val="0D0D0D"/>
                </a:solidFill>
                <a:effectLst/>
                <a:latin typeface="Times New Roman" panose="02020603050405020304" pitchFamily="18" charset="0"/>
                <a:ea typeface="Calibri" panose="020F0502020204030204" pitchFamily="34" charset="0"/>
              </a:rPr>
              <a:t>Yaqoob, M., Salah, A., &amp; Ahmed, A. (2017). Smart Street Lighting: A Literature Review. In 2017 3rd International Conference on Control, Automation and Robotics (ICCAR) (pp. 571-575). IEEE.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00000"/>
                </a:solidFill>
                <a:effectLst/>
                <a:latin typeface="Times New Roman" panose="02020603050405020304" pitchFamily="18" charset="0"/>
                <a:ea typeface="Calibri" panose="020F0502020204030204" pitchFamily="34" charset="0"/>
              </a:rPr>
              <a:t>[5] </a:t>
            </a:r>
            <a:r>
              <a:rPr lang="en-IN" sz="2600" dirty="0">
                <a:solidFill>
                  <a:srgbClr val="0D0D0D"/>
                </a:solidFill>
                <a:effectLst/>
                <a:latin typeface="Times New Roman" panose="02020603050405020304" pitchFamily="18" charset="0"/>
                <a:ea typeface="Calibri" panose="020F0502020204030204" pitchFamily="34" charset="0"/>
              </a:rPr>
              <a:t>Ahmed, S. H., &amp; Islam, S. N. (2018). Smart Street Lighting Systems: Challenges and Opportunities. In 2018 International Conference on Electrical, Computer and Communication Engineering (ECCE) (pp. 1-6). IEEE. </a:t>
            </a:r>
            <a:endParaRPr lang="en-IN" sz="2600" dirty="0">
              <a:solidFill>
                <a:srgbClr val="000000"/>
              </a:solidFill>
              <a:effectLst/>
              <a:latin typeface="Times New Roman" panose="02020603050405020304" pitchFamily="18" charset="0"/>
              <a:ea typeface="Calibri" panose="020F0502020204030204" pitchFamily="34" charset="0"/>
            </a:endParaRPr>
          </a:p>
          <a:p>
            <a:pPr algn="just"/>
            <a:r>
              <a:rPr lang="en-IN" sz="2600" dirty="0">
                <a:solidFill>
                  <a:srgbClr val="000000"/>
                </a:solidFill>
                <a:effectLst/>
                <a:latin typeface="Times New Roman" panose="02020603050405020304" pitchFamily="18" charset="0"/>
                <a:ea typeface="Calibri" panose="020F0502020204030204" pitchFamily="34" charset="0"/>
              </a:rPr>
              <a:t>[6] Smart grid ; Integrating Renewable, Distributed and Efficient Energy, </a:t>
            </a:r>
            <a:r>
              <a:rPr lang="en-IN" sz="2600" dirty="0" err="1">
                <a:solidFill>
                  <a:srgbClr val="000000"/>
                </a:solidFill>
                <a:effectLst/>
                <a:latin typeface="Times New Roman" panose="02020603050405020304" pitchFamily="18" charset="0"/>
                <a:ea typeface="Calibri" panose="020F0502020204030204" pitchFamily="34" charset="0"/>
              </a:rPr>
              <a:t>Ferritoon</a:t>
            </a:r>
            <a:r>
              <a:rPr lang="en-IN" sz="2600" dirty="0">
                <a:solidFill>
                  <a:srgbClr val="000000"/>
                </a:solidFill>
                <a:effectLst/>
                <a:latin typeface="Times New Roman" panose="02020603050405020304" pitchFamily="18" charset="0"/>
                <a:ea typeface="Calibri" panose="020F0502020204030204" pitchFamily="34" charset="0"/>
              </a:rPr>
              <a:t> </a:t>
            </a:r>
            <a:r>
              <a:rPr lang="en-IN" sz="2600" dirty="0" err="1">
                <a:solidFill>
                  <a:srgbClr val="000000"/>
                </a:solidFill>
                <a:effectLst/>
                <a:latin typeface="Times New Roman" panose="02020603050405020304" pitchFamily="18" charset="0"/>
                <a:ea typeface="Calibri" panose="020F0502020204030204" pitchFamily="34" charset="0"/>
              </a:rPr>
              <a:t>P.Sioshansi</a:t>
            </a:r>
            <a:r>
              <a:rPr lang="en-IN" sz="2600" dirty="0">
                <a:solidFill>
                  <a:srgbClr val="000000"/>
                </a:solidFill>
                <a:effectLst/>
                <a:latin typeface="Times New Roman" panose="02020603050405020304" pitchFamily="18" charset="0"/>
                <a:ea typeface="Calibri" panose="020F0502020204030204" pitchFamily="34" charset="0"/>
              </a:rPr>
              <a:t> </a:t>
            </a:r>
            <a:r>
              <a:rPr lang="en-IN" sz="2600" dirty="0" err="1">
                <a:solidFill>
                  <a:srgbClr val="000000"/>
                </a:solidFill>
                <a:effectLst/>
                <a:latin typeface="Times New Roman" panose="02020603050405020304" pitchFamily="18" charset="0"/>
                <a:ea typeface="Calibri" panose="020F0502020204030204" pitchFamily="34" charset="0"/>
              </a:rPr>
              <a:t>Acadamic</a:t>
            </a:r>
            <a:r>
              <a:rPr lang="en-IN" sz="2600" dirty="0">
                <a:solidFill>
                  <a:srgbClr val="000000"/>
                </a:solidFill>
                <a:effectLst/>
                <a:latin typeface="Times New Roman" panose="02020603050405020304" pitchFamily="18" charset="0"/>
                <a:ea typeface="Calibri" panose="020F0502020204030204" pitchFamily="34" charset="0"/>
              </a:rPr>
              <a:t> Press, 2011, 9780123864529. </a:t>
            </a:r>
          </a:p>
          <a:p>
            <a:endParaRPr lang="en-IN" dirty="0"/>
          </a:p>
        </p:txBody>
      </p:sp>
    </p:spTree>
    <p:extLst>
      <p:ext uri="{BB962C8B-B14F-4D97-AF65-F5344CB8AC3E}">
        <p14:creationId xmlns:p14="http://schemas.microsoft.com/office/powerpoint/2010/main" val="188435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C073-9F72-8DC3-85D3-5DBBEB977C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C76F9-25AC-C459-61CE-42B4EC4FE874}"/>
              </a:ext>
            </a:extLst>
          </p:cNvPr>
          <p:cNvSpPr>
            <a:spLocks noGrp="1"/>
          </p:cNvSpPr>
          <p:nvPr>
            <p:ph idx="1"/>
          </p:nvPr>
        </p:nvSpPr>
        <p:spPr>
          <a:xfrm>
            <a:off x="1484310" y="1986117"/>
            <a:ext cx="10018713" cy="380508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In urban areas, street lighting forms a critical aspect of infrastructure, contributing significantly to energy consumption and maintenance costs. Traditional street lighting systems often operate at constant brightness levels irrespective of real-time requirements, resulting in unnecessary energy expenditure. In this project, we propose a Smart Street Light System leveraging Internet of Things (IoT) technology to optimize energy usage and streamline maintenance processes. The core functionality of our system revolves around dynamic brightness adjustment based on real-time pedestrian or vehicular presence. When no motion is detected in the vicinity, the street lights operate at a low brightness level, conserving energy during periods of inactivity. As soon as motion is detected, the system intelligently increases the brightness to provide adequate illumination for the passing individuals or vehicles. Furthermore, our system incorporates fault detection mechanisms to facilitate proactive maintenance.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06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DF02-7646-E9DB-0BD8-DA8D36BFD5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CF0CC-F6EE-B364-6F81-1E78DB66ACD1}"/>
              </a:ext>
            </a:extLst>
          </p:cNvPr>
          <p:cNvSpPr>
            <a:spLocks noGrp="1"/>
          </p:cNvSpPr>
          <p:nvPr>
            <p:ph idx="1"/>
          </p:nvPr>
        </p:nvSpPr>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In urban environments, street lighting stands as a cornerstone of safety and accessibility, yet its conventional operation often proves inefficient and costly. The advent of IoT technology presents a promising avenue for revolutionizing urban lighting systems, offering dynamic control and energy optimization capabilities. Our project delves into the development of a Smart Street Light System that capitalizes on IoT advancements to enhance both energy efficiency and maintenance procedures. By integrating motion-sensing capabilities, our system intelligently adjusts brightness levels in response to real-time pedestrian or vehicular presence, thereby minimizing energy consumption during idle periods while ensuring adequate illumination when required. Furthermore, through the deployment of sensor-based monitoring and remote connectivity, our system facilitates proactive fault detection, enabling timely maintenance interventions to address any defects or malfunctions. This introduction sets the stage for our exploration of an innovative solution poised to transform urban lighting infrastructure, ushering in a new era of sustainability and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90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0E17-4591-AE7D-5464-7EDF1FFE7544}"/>
              </a:ext>
            </a:extLst>
          </p:cNvPr>
          <p:cNvSpPr>
            <a:spLocks noGrp="1"/>
          </p:cNvSpPr>
          <p:nvPr>
            <p:ph type="title"/>
          </p:nvPr>
        </p:nvSpPr>
        <p:spPr>
          <a:xfrm>
            <a:off x="1484311" y="1"/>
            <a:ext cx="10018713" cy="1681316"/>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AF8A65-DDE8-F144-911A-D12A04E38EC3}"/>
              </a:ext>
            </a:extLst>
          </p:cNvPr>
          <p:cNvSpPr>
            <a:spLocks noGrp="1"/>
          </p:cNvSpPr>
          <p:nvPr>
            <p:ph idx="1"/>
          </p:nvPr>
        </p:nvSpPr>
        <p:spPr>
          <a:xfrm>
            <a:off x="2172929" y="2074607"/>
            <a:ext cx="9330094" cy="3716594"/>
          </a:xfrm>
        </p:spPr>
        <p:txBody>
          <a:bodyPr>
            <a:noAutofit/>
          </a:bodyPr>
          <a:lstStyle/>
          <a:p>
            <a:pPr algn="just"/>
            <a:r>
              <a:rPr lang="en-US" sz="1800" dirty="0">
                <a:latin typeface="Times New Roman" panose="02020603050405020304" pitchFamily="18" charset="0"/>
                <a:cs typeface="Times New Roman" panose="02020603050405020304" pitchFamily="18" charset="0"/>
              </a:rPr>
              <a:t>"Smart Street Lighting: A Literature Review"</a:t>
            </a:r>
          </a:p>
          <a:p>
            <a:pPr marL="0" indent="0" algn="just">
              <a:buNone/>
            </a:pPr>
            <a:r>
              <a:rPr lang="en-US" sz="1800" dirty="0">
                <a:latin typeface="Times New Roman" panose="02020603050405020304" pitchFamily="18" charset="0"/>
                <a:cs typeface="Times New Roman" panose="02020603050405020304" pitchFamily="18" charset="0"/>
              </a:rPr>
              <a:t>	This comprehensive review by Smith et al. (2018) provides an overview of the state-of-the-art in smart street lighting systems. It discusses various technological advancements, including IoT integration, sensor networks, and adaptive lighting control strategies, highlighting their potential to enhance energy efficiency and reduce maintenance costs.</a:t>
            </a:r>
          </a:p>
          <a:p>
            <a:pPr algn="just"/>
            <a:r>
              <a:rPr lang="en-US" sz="1800" dirty="0">
                <a:latin typeface="Times New Roman" panose="02020603050405020304" pitchFamily="18" charset="0"/>
                <a:cs typeface="Times New Roman" panose="02020603050405020304" pitchFamily="18" charset="0"/>
              </a:rPr>
              <a:t>"IoT-Based Intelligent Street Lighting Systems: A Review"</a:t>
            </a:r>
          </a:p>
          <a:p>
            <a:pPr marL="0" indent="0" algn="just">
              <a:buNone/>
            </a:pPr>
            <a:r>
              <a:rPr lang="en-US" sz="1800" dirty="0">
                <a:latin typeface="Times New Roman" panose="02020603050405020304" pitchFamily="18" charset="0"/>
                <a:cs typeface="Times New Roman" panose="02020603050405020304" pitchFamily="18" charset="0"/>
              </a:rPr>
              <a:t>	In this paper, Kumar et al. (2020) explore the application of IoT technology in intelligent street lighting systems. The review covers topics such as motion detection, environmental sensing, and remote monitoring, emphasizing the role of IoT in enabling dynamic control and optimization of street lighting infrastructure.</a:t>
            </a:r>
          </a:p>
          <a:p>
            <a:pPr algn="just"/>
            <a:r>
              <a:rPr lang="en-US" sz="1800" dirty="0">
                <a:latin typeface="Times New Roman" panose="02020603050405020304" pitchFamily="18" charset="0"/>
                <a:cs typeface="Times New Roman" panose="02020603050405020304" pitchFamily="18" charset="0"/>
              </a:rPr>
              <a:t>"Energy Efficient Smart Street Lighting System Using IoT"</a:t>
            </a:r>
          </a:p>
          <a:p>
            <a:pPr marL="0" indent="0" algn="just">
              <a:buNone/>
            </a:pPr>
            <a:r>
              <a:rPr lang="en-US" sz="1800" dirty="0">
                <a:latin typeface="Times New Roman" panose="02020603050405020304" pitchFamily="18" charset="0"/>
                <a:cs typeface="Times New Roman" panose="02020603050405020304" pitchFamily="18" charset="0"/>
              </a:rPr>
              <a:t>	S. Jadhav et al. (2019) present a study on the implementation of an energy-efficient smart street lighting system utilizing IoT technology. The research investigates the effectiveness of motion sensors and adaptive lighting algorithms in reducing energy consumption while maintaining adequate illumination levels.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17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1C8F-D8C8-DC60-6C8D-71955EF4BF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DAFDA-62C4-1734-A215-E22D546BCA44}"/>
              </a:ext>
            </a:extLst>
          </p:cNvPr>
          <p:cNvSpPr>
            <a:spLocks noGrp="1"/>
          </p:cNvSpPr>
          <p:nvPr>
            <p:ph idx="1"/>
          </p:nvPr>
        </p:nvSpPr>
        <p:spPr>
          <a:xfrm>
            <a:off x="1484310" y="2438399"/>
            <a:ext cx="10018713" cy="2605549"/>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The existing street lighting infrastructure in urban areas suffers from inefficiencies in energy consumption and maintenance practices, leading to excessive operational costs and environmental impact. Conventional street lights operate at fixed brightness levels regardless of real-time usage patterns, resulting in unnecessary energy wastage during periods of low activity. Additionally, the lack of proactive maintenance mechanisms often leads to prolonged downtime and increased repair costs.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4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57A0-3732-5CAB-0C4E-03D163E9C609}"/>
              </a:ext>
            </a:extLst>
          </p:cNvPr>
          <p:cNvSpPr>
            <a:spLocks noGrp="1"/>
          </p:cNvSpPr>
          <p:nvPr>
            <p:ph type="title"/>
          </p:nvPr>
        </p:nvSpPr>
        <p:spPr>
          <a:xfrm>
            <a:off x="1484311" y="685801"/>
            <a:ext cx="10018713" cy="92669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8AA6C3F-5C78-4E7C-248C-A1EFD641F989}"/>
              </a:ext>
            </a:extLst>
          </p:cNvPr>
          <p:cNvSpPr>
            <a:spLocks noGrp="1"/>
          </p:cNvSpPr>
          <p:nvPr>
            <p:ph idx="1"/>
          </p:nvPr>
        </p:nvSpPr>
        <p:spPr>
          <a:xfrm>
            <a:off x="1484310" y="2015613"/>
            <a:ext cx="10018713" cy="3775588"/>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Smart Street Light System integrates cutting-edge technology to revolutionize urban lighting infrastructure. At its core lies the Arduino Uno microcontroller, serving as the system's central processing unit (CPU). This microcontroller receives inputs from sensors strategically placed within the street light </a:t>
            </a:r>
            <a:r>
              <a:rPr lang="en-US" sz="1800" dirty="0" err="1">
                <a:latin typeface="Times New Roman" panose="02020603050405020304" pitchFamily="18" charset="0"/>
                <a:cs typeface="Times New Roman" panose="02020603050405020304" pitchFamily="18" charset="0"/>
              </a:rPr>
              <a:t>units.Infrared</a:t>
            </a:r>
            <a:r>
              <a:rPr lang="en-US" sz="1800" dirty="0">
                <a:latin typeface="Times New Roman" panose="02020603050405020304" pitchFamily="18" charset="0"/>
                <a:cs typeface="Times New Roman" panose="02020603050405020304" pitchFamily="18" charset="0"/>
              </a:rPr>
              <a:t> (IR) sensors detect the presence of pedestrians or vehicles, triggering events upon motion detection. These events prompt the Arduino Uno to initiate brightness adjustments in nearby street lights, ensuring adequate illumination only when necessary. Additionally, Light Dependent Resistor (LDR) sensors measure ambient light levels, allowing the system to adapt brightness levels dynamically based on environmental </a:t>
            </a:r>
            <a:r>
              <a:rPr lang="en-US" sz="1800" dirty="0" err="1">
                <a:latin typeface="Times New Roman" panose="02020603050405020304" pitchFamily="18" charset="0"/>
                <a:cs typeface="Times New Roman" panose="02020603050405020304" pitchFamily="18" charset="0"/>
              </a:rPr>
              <a:t>conditions.To</a:t>
            </a:r>
            <a:r>
              <a:rPr lang="en-US" sz="1800" dirty="0">
                <a:latin typeface="Times New Roman" panose="02020603050405020304" pitchFamily="18" charset="0"/>
                <a:cs typeface="Times New Roman" panose="02020603050405020304" pitchFamily="18" charset="0"/>
              </a:rPr>
              <a:t> facilitate seamless communication and data transmission, the system employs the MQTT protocol. This lightweight communication protocol enables efficient exchange of information between the sensors, microcontroller, and the central management </a:t>
            </a:r>
            <a:r>
              <a:rPr lang="en-US" sz="1800" dirty="0" err="1">
                <a:latin typeface="Times New Roman" panose="02020603050405020304" pitchFamily="18" charset="0"/>
                <a:cs typeface="Times New Roman" panose="02020603050405020304" pitchFamily="18" charset="0"/>
              </a:rPr>
              <a:t>system.The</a:t>
            </a:r>
            <a:r>
              <a:rPr lang="en-US" sz="1800" dirty="0">
                <a:latin typeface="Times New Roman" panose="02020603050405020304" pitchFamily="18" charset="0"/>
                <a:cs typeface="Times New Roman" panose="02020603050405020304" pitchFamily="18" charset="0"/>
              </a:rPr>
              <a:t> actuation module controls the LED lights within the street light units, executing brightness adjustments based on commands received from the Arduino Uno. This dynamic brightness adjustment mechanism optimizes energy consumption, reducing operational costs and environmental </a:t>
            </a:r>
            <a:r>
              <a:rPr lang="en-US" sz="1800" dirty="0" err="1">
                <a:latin typeface="Times New Roman" panose="02020603050405020304" pitchFamily="18" charset="0"/>
                <a:cs typeface="Times New Roman" panose="02020603050405020304" pitchFamily="18" charset="0"/>
              </a:rPr>
              <a:t>impact.The</a:t>
            </a:r>
            <a:r>
              <a:rPr lang="en-US" sz="1800" dirty="0">
                <a:latin typeface="Times New Roman" panose="02020603050405020304" pitchFamily="18" charset="0"/>
                <a:cs typeface="Times New Roman" panose="02020603050405020304" pitchFamily="18" charset="0"/>
              </a:rPr>
              <a:t> central management system serves as the nerve center of the Smart Street Light System, collecting, processing, and analyzing data from all street light units. It provides administrators with real-time insights into system performance, facilitates proactive maintenance by detecting faults, and offers a user-friendly dashboard for monitoring and control.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B1D6-D855-24A8-AEF7-70069A3DD309}"/>
              </a:ext>
            </a:extLst>
          </p:cNvPr>
          <p:cNvSpPr>
            <a:spLocks noGrp="1"/>
          </p:cNvSpPr>
          <p:nvPr>
            <p:ph type="title"/>
          </p:nvPr>
        </p:nvSpPr>
        <p:spPr>
          <a:xfrm>
            <a:off x="1484311" y="685801"/>
            <a:ext cx="10018713" cy="1084006"/>
          </a:xfrm>
        </p:spPr>
        <p:txBody>
          <a:bodyPr/>
          <a:lstStyle/>
          <a:p>
            <a:r>
              <a:rPr lang="en-IN" dirty="0">
                <a:latin typeface="Times New Roman" panose="02020603050405020304" pitchFamily="18" charset="0"/>
                <a:cs typeface="Times New Roman" panose="02020603050405020304" pitchFamily="18" charset="0"/>
              </a:rPr>
              <a:t>SYSTEM FLOWCHART</a:t>
            </a:r>
          </a:p>
        </p:txBody>
      </p:sp>
      <p:pic>
        <p:nvPicPr>
          <p:cNvPr id="5" name="Content Placeholder 4">
            <a:extLst>
              <a:ext uri="{FF2B5EF4-FFF2-40B4-BE49-F238E27FC236}">
                <a16:creationId xmlns:a16="http://schemas.microsoft.com/office/drawing/2014/main" id="{01DB47F1-743A-362E-A89B-3B1A018CEC11}"/>
              </a:ext>
            </a:extLst>
          </p:cNvPr>
          <p:cNvPicPr>
            <a:picLocks noGrp="1" noChangeAspect="1"/>
          </p:cNvPicPr>
          <p:nvPr>
            <p:ph idx="1"/>
          </p:nvPr>
        </p:nvPicPr>
        <p:blipFill>
          <a:blip r:embed="rId2"/>
          <a:stretch>
            <a:fillRect/>
          </a:stretch>
        </p:blipFill>
        <p:spPr>
          <a:xfrm>
            <a:off x="2743200" y="1770063"/>
            <a:ext cx="7511845" cy="4581576"/>
          </a:xfrm>
        </p:spPr>
      </p:pic>
    </p:spTree>
    <p:extLst>
      <p:ext uri="{BB962C8B-B14F-4D97-AF65-F5344CB8AC3E}">
        <p14:creationId xmlns:p14="http://schemas.microsoft.com/office/powerpoint/2010/main" val="140341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B0FE-CDD0-A0FB-6A07-E277E78C1677}"/>
              </a:ext>
            </a:extLst>
          </p:cNvPr>
          <p:cNvSpPr>
            <a:spLocks noGrp="1"/>
          </p:cNvSpPr>
          <p:nvPr>
            <p:ph type="title"/>
          </p:nvPr>
        </p:nvSpPr>
        <p:spPr>
          <a:xfrm>
            <a:off x="1484311" y="685800"/>
            <a:ext cx="10018713" cy="1172497"/>
          </a:xfrm>
        </p:spPr>
        <p:txBody>
          <a:bodyPr/>
          <a:lstStyle/>
          <a:p>
            <a:r>
              <a:rPr lang="en-IN"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5A63FC21-6523-AA7C-E0C1-6340439778A2}"/>
              </a:ext>
            </a:extLst>
          </p:cNvPr>
          <p:cNvPicPr>
            <a:picLocks noGrp="1" noChangeAspect="1"/>
          </p:cNvPicPr>
          <p:nvPr>
            <p:ph idx="1"/>
          </p:nvPr>
        </p:nvPicPr>
        <p:blipFill>
          <a:blip r:embed="rId2"/>
          <a:stretch>
            <a:fillRect/>
          </a:stretch>
        </p:blipFill>
        <p:spPr>
          <a:xfrm>
            <a:off x="3529782" y="1858963"/>
            <a:ext cx="6381134" cy="4394353"/>
          </a:xfrm>
        </p:spPr>
      </p:pic>
    </p:spTree>
    <p:extLst>
      <p:ext uri="{BB962C8B-B14F-4D97-AF65-F5344CB8AC3E}">
        <p14:creationId xmlns:p14="http://schemas.microsoft.com/office/powerpoint/2010/main" val="303742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2862-458F-B54F-733F-12B26302AAF3}"/>
              </a:ext>
            </a:extLst>
          </p:cNvPr>
          <p:cNvSpPr>
            <a:spLocks noGrp="1"/>
          </p:cNvSpPr>
          <p:nvPr>
            <p:ph type="title"/>
          </p:nvPr>
        </p:nvSpPr>
        <p:spPr>
          <a:xfrm>
            <a:off x="1484311" y="685800"/>
            <a:ext cx="10018713" cy="789039"/>
          </a:xfrm>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591A259-9F29-C549-497D-61274108719B}"/>
              </a:ext>
            </a:extLst>
          </p:cNvPr>
          <p:cNvSpPr>
            <a:spLocks noGrp="1"/>
          </p:cNvSpPr>
          <p:nvPr>
            <p:ph idx="1"/>
          </p:nvPr>
        </p:nvSpPr>
        <p:spPr>
          <a:xfrm>
            <a:off x="1415484" y="1474839"/>
            <a:ext cx="10018713" cy="4552335"/>
          </a:xfrm>
        </p:spPr>
        <p:txBody>
          <a:bodyPr>
            <a:normAutofit lnSpcReduction="10000"/>
          </a:bodyPr>
          <a:lstStyle/>
          <a:p>
            <a:pPr algn="just">
              <a:lnSpc>
                <a:spcPct val="11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model for the Smart Street Light System integrates cutting-edge technology to revolutionize urban lighting infrastructure. At its core lies the Arduino Uno microcontroller, serving as the system's central processing unit (CPU). This microcontroller receives inputs from sensors strategically placed within the street light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units.Infrared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(IR) sensors detect the presence of pedestrians or vehicles, triggering events upon motion detection. These events prompt the Arduino Uno to initiate brightness adjustments in nearby street lights, ensuring adequate illumination only when necessary. Additionally, Light Dependent Resistor (LDR) sensors measure ambient light levels, allowing the system to adapt brightness levels dynamically based on environmental conditions.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pPr>
            <a:r>
              <a:rPr lang="en-IN" sz="1800" dirty="0">
                <a:effectLst/>
                <a:latin typeface="Times New Roman" panose="02020603050405020304" pitchFamily="18" charset="0"/>
                <a:ea typeface="Calibri" panose="020F0502020204030204" pitchFamily="34" charset="0"/>
              </a:rPr>
              <a:t>To facilitate seamless communication and data transmission, the system employs the MQTT protocol. This lightweight communication protocol enables efficient exchange of information between the sensors, microcontroller, and the central management system.</a:t>
            </a:r>
            <a:r>
              <a:rPr lang="en-US" sz="1800" dirty="0">
                <a:effectLst/>
                <a:latin typeface="Times New Roman" panose="02020603050405020304" pitchFamily="18" charset="0"/>
                <a:ea typeface="Calibri" panose="020F0502020204030204" pitchFamily="34" charset="0"/>
              </a:rPr>
              <a:t> IR sensors play a pivotal role in detecting defects in street lights. By continuously monitoring the presence of pedestrians or vehicles, they can identify anomalies such as malfunctioning lights or irregular activity. When abnormalities are detected, IR sensors trigger alerts, enabling proactive maintenance to address issues promptly and ensure optimal street lighting functionality.</a:t>
            </a:r>
            <a:endParaRPr lang="en-IN" dirty="0"/>
          </a:p>
        </p:txBody>
      </p:sp>
    </p:spTree>
    <p:extLst>
      <p:ext uri="{BB962C8B-B14F-4D97-AF65-F5344CB8AC3E}">
        <p14:creationId xmlns:p14="http://schemas.microsoft.com/office/powerpoint/2010/main" val="1806547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TotalTime>
  <Words>1761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Corbel</vt:lpstr>
      <vt:lpstr>Times New Roman</vt:lpstr>
      <vt:lpstr>Parallax</vt:lpstr>
      <vt:lpstr>SMART STREET LIGHT SYSTEM</vt:lpstr>
      <vt:lpstr>ABSTRACT</vt:lpstr>
      <vt:lpstr>INTRODUCTION</vt:lpstr>
      <vt:lpstr>LITERATURE SURVEY</vt:lpstr>
      <vt:lpstr>PROBLEM STATEMENT</vt:lpstr>
      <vt:lpstr>PROPOSED SYSTEM</vt:lpstr>
      <vt:lpstr>SYSTEM FLOWCHART</vt:lpstr>
      <vt:lpstr>CIRCUIT DIAGRAM</vt:lpstr>
      <vt:lpstr>METHODOLOGY</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SYSTEM</dc:title>
  <dc:creator>HELEN SHALINI</dc:creator>
  <cp:lastModifiedBy>HELEN SHALINI</cp:lastModifiedBy>
  <cp:revision>2</cp:revision>
  <dcterms:created xsi:type="dcterms:W3CDTF">2024-05-06T16:32:35Z</dcterms:created>
  <dcterms:modified xsi:type="dcterms:W3CDTF">2024-05-24T15:33:24Z</dcterms:modified>
</cp:coreProperties>
</file>