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530" r:id="rId5"/>
    <p:sldId id="531" r:id="rId6"/>
    <p:sldId id="533" r:id="rId7"/>
    <p:sldId id="547" r:id="rId8"/>
    <p:sldId id="534" r:id="rId9"/>
    <p:sldId id="545" r:id="rId10"/>
    <p:sldId id="548" r:id="rId11"/>
    <p:sldId id="546" r:id="rId12"/>
    <p:sldId id="543" r:id="rId13"/>
    <p:sldId id="54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Theme:</a:t>
            </a:r>
            <a:br>
              <a:rPr lang="en-US" dirty="0"/>
            </a:br>
            <a:r>
              <a:rPr lang="en-US" dirty="0"/>
              <a:t>Credit Risk Analysis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A Machine Learning Model</a:t>
            </a:r>
          </a:p>
        </p:txBody>
      </p:sp>
      <p:pic>
        <p:nvPicPr>
          <p:cNvPr id="1026" name="Picture 2" descr="Online Hackathon | HackerEarth developer event | Fibe - Hack the Vibe!">
            <a:extLst>
              <a:ext uri="{FF2B5EF4-FFF2-40B4-BE49-F238E27FC236}">
                <a16:creationId xmlns:a16="http://schemas.microsoft.com/office/drawing/2014/main" id="{8F7DAB26-8909-017C-1F66-DE6D8BBA1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65" y="280235"/>
            <a:ext cx="1365437" cy="1026644"/>
          </a:xfrm>
          <a:prstGeom prst="rect">
            <a:avLst/>
          </a:prstGeom>
          <a:noFill/>
          <a:effectLst>
            <a:glow rad="1397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028" name="Picture 4" descr="HackerEarth | UNLEASH">
            <a:extLst>
              <a:ext uri="{FF2B5EF4-FFF2-40B4-BE49-F238E27FC236}">
                <a16:creationId xmlns:a16="http://schemas.microsoft.com/office/drawing/2014/main" id="{28345C44-BF6C-AEB2-1435-F2A1D696B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0588" y="169581"/>
            <a:ext cx="3118195" cy="1403187"/>
          </a:xfrm>
          <a:prstGeom prst="rect">
            <a:avLst/>
          </a:prstGeom>
          <a:noFill/>
          <a:effectLst>
            <a:glow rad="139700">
              <a:schemeClr val="accent4">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49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0"/>
                                        <p:tgtEl>
                                          <p:spTgt spid="3">
                                            <p:txEl>
                                              <p:pRg st="0" end="0"/>
                                            </p:txEl>
                                          </p:spTgt>
                                        </p:tgtEl>
                                      </p:cBhvr>
                                    </p:animEffect>
                                    <p:anim calcmode="lin" valueType="num">
                                      <p:cBhvr>
                                        <p:cTn id="2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6601968" y="3374136"/>
            <a:ext cx="4709160" cy="2013652"/>
          </a:xfrm>
        </p:spPr>
        <p:txBody>
          <a:bodyPr/>
          <a:lstStyle/>
          <a:p>
            <a:pPr algn="l"/>
            <a:r>
              <a:rPr lang="en-US" b="1" dirty="0">
                <a:latin typeface="Segoe UI Light" panose="020B0502040204020203" pitchFamily="34" charset="0"/>
                <a:cs typeface="Segoe UI Light" panose="020B0502040204020203" pitchFamily="34" charset="0"/>
              </a:rPr>
              <a:t>Marri Sai Soorya</a:t>
            </a:r>
          </a:p>
          <a:p>
            <a:pPr algn="l"/>
            <a:r>
              <a:rPr lang="en-US" b="1" dirty="0">
                <a:latin typeface="Segoe UI Light" panose="020B0502040204020203" pitchFamily="34" charset="0"/>
                <a:cs typeface="Segoe UI Light" panose="020B0502040204020203" pitchFamily="34" charset="0"/>
              </a:rPr>
              <a:t>Vemula Vivek</a:t>
            </a:r>
            <a:endParaRPr lang="en-US" b="1" dirty="0">
              <a:latin typeface="Segoe UI Light" panose="020B0502040204020203" pitchFamily="34" charset="0"/>
              <a:ea typeface="Calibri"/>
              <a:cs typeface="Segoe UI Light" panose="020B0502040204020203" pitchFamily="34" charset="0"/>
            </a:endParaRPr>
          </a:p>
          <a:p>
            <a:pPr algn="l"/>
            <a:r>
              <a:rPr lang="en-US" b="1" dirty="0">
                <a:latin typeface="Segoe UI Light" panose="020B0502040204020203" pitchFamily="34" charset="0"/>
                <a:cs typeface="Segoe UI Light" panose="020B0502040204020203" pitchFamily="34" charset="0"/>
              </a:rPr>
              <a:t>Nagendra Kamesh M S</a:t>
            </a:r>
            <a:endParaRPr lang="en-US" b="1" dirty="0">
              <a:latin typeface="Segoe UI Light" panose="020B0502040204020203" pitchFamily="34" charset="0"/>
              <a:ea typeface="Calibri" panose="020F0502020204030204"/>
              <a:cs typeface="Segoe UI Light" panose="020B0502040204020203" pitchFamily="34" charset="0"/>
            </a:endParaRPr>
          </a:p>
          <a:p>
            <a:endParaRPr lang="en-US" b="1" dirty="0"/>
          </a:p>
        </p:txBody>
      </p:sp>
    </p:spTree>
    <p:extLst>
      <p:ext uri="{BB962C8B-B14F-4D97-AF65-F5344CB8AC3E}">
        <p14:creationId xmlns:p14="http://schemas.microsoft.com/office/powerpoint/2010/main" val="1877701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258286" y="0"/>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258286" y="1164331"/>
            <a:ext cx="6422136" cy="4653763"/>
          </a:xfrm>
        </p:spPr>
        <p:txBody>
          <a:bodyPr/>
          <a:lstStyle/>
          <a:p>
            <a:pPr marL="342900" indent="-342900" algn="l">
              <a:lnSpc>
                <a:spcPct val="150000"/>
              </a:lnSpc>
              <a:buClr>
                <a:schemeClr val="accent6"/>
              </a:buClr>
              <a:buFont typeface="Courier New" panose="02070309020205020404" pitchFamily="49" charset="0"/>
              <a:buChar char="o"/>
            </a:pPr>
            <a:r>
              <a:rPr lang="en-US" b="1" dirty="0">
                <a:solidFill>
                  <a:schemeClr val="bg1"/>
                </a:solidFill>
                <a:latin typeface="Segoe UI Light" panose="020B0502040204020203" pitchFamily="34" charset="0"/>
                <a:cs typeface="Segoe UI Light" panose="020B0502040204020203" pitchFamily="34" charset="0"/>
              </a:rPr>
              <a:t>The Team</a:t>
            </a:r>
          </a:p>
          <a:p>
            <a:pPr marL="342900" indent="-342900" algn="l">
              <a:lnSpc>
                <a:spcPct val="150000"/>
              </a:lnSpc>
              <a:buClr>
                <a:schemeClr val="accent6"/>
              </a:buClr>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An Overview</a:t>
            </a:r>
          </a:p>
          <a:p>
            <a:pPr marL="342900" indent="-342900" algn="l">
              <a:lnSpc>
                <a:spcPct val="150000"/>
              </a:lnSpc>
              <a:buClr>
                <a:schemeClr val="accent6"/>
              </a:buClr>
              <a:buFont typeface="Courier New" panose="02070309020205020404" pitchFamily="49" charset="0"/>
              <a:buChar char="o"/>
            </a:pPr>
            <a:r>
              <a:rPr lang="en-US" b="1" dirty="0">
                <a:solidFill>
                  <a:schemeClr val="bg1"/>
                </a:solidFill>
                <a:latin typeface="Segoe UI Light" panose="020B0502040204020203" pitchFamily="34" charset="0"/>
                <a:cs typeface="Segoe UI Light" panose="020B0502040204020203" pitchFamily="34" charset="0"/>
              </a:rPr>
              <a:t>Technologies Used</a:t>
            </a:r>
          </a:p>
          <a:p>
            <a:pPr marL="342900" indent="-342900" algn="l">
              <a:lnSpc>
                <a:spcPct val="150000"/>
              </a:lnSpc>
              <a:buClr>
                <a:schemeClr val="accent6"/>
              </a:buClr>
              <a:buFont typeface="Courier New" panose="02070309020205020404" pitchFamily="49" charset="0"/>
              <a:buChar char="o"/>
            </a:pPr>
            <a:r>
              <a:rPr lang="en-US" b="1" dirty="0">
                <a:solidFill>
                  <a:schemeClr val="bg1"/>
                </a:solidFill>
                <a:latin typeface="Segoe UI Light" panose="020B0502040204020203" pitchFamily="34" charset="0"/>
                <a:cs typeface="Segoe UI Light" panose="020B0502040204020203" pitchFamily="34" charset="0"/>
              </a:rPr>
              <a:t>Block Diagram</a:t>
            </a:r>
          </a:p>
          <a:p>
            <a:pPr marL="342900" indent="-342900" algn="l">
              <a:lnSpc>
                <a:spcPct val="150000"/>
              </a:lnSpc>
              <a:buClr>
                <a:schemeClr val="accent6"/>
              </a:buClr>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Machine Learning Model</a:t>
            </a:r>
          </a:p>
          <a:p>
            <a:pPr marL="342900" indent="-342900" algn="l">
              <a:lnSpc>
                <a:spcPct val="150000"/>
              </a:lnSpc>
              <a:buClr>
                <a:schemeClr val="accent6"/>
              </a:buClr>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Model Benefits</a:t>
            </a:r>
          </a:p>
          <a:p>
            <a:pPr marL="342900" indent="-342900" algn="l">
              <a:lnSpc>
                <a:spcPct val="150000"/>
              </a:lnSpc>
              <a:buClr>
                <a:schemeClr val="accent6"/>
              </a:buClr>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Summary</a:t>
            </a:r>
          </a:p>
          <a:p>
            <a:pPr marL="0" indent="0" algn="l">
              <a:lnSpc>
                <a:spcPct val="150000"/>
              </a:lnSpc>
              <a:buClr>
                <a:schemeClr val="accent6"/>
              </a:buClr>
              <a:buNone/>
            </a:pPr>
            <a:endParaRPr lang="en-US" b="1"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dirty="0"/>
              <a:t>Credit Risk Analysis</a:t>
            </a:r>
          </a:p>
        </p:txBody>
      </p:sp>
      <p:cxnSp>
        <p:nvCxnSpPr>
          <p:cNvPr id="7" name="Straight Connector 6">
            <a:extLst>
              <a:ext uri="{FF2B5EF4-FFF2-40B4-BE49-F238E27FC236}">
                <a16:creationId xmlns:a16="http://schemas.microsoft.com/office/drawing/2014/main" id="{1C7DF166-B1EF-0C4D-4E10-EF3434389989}"/>
              </a:ext>
            </a:extLst>
          </p:cNvPr>
          <p:cNvCxnSpPr/>
          <p:nvPr/>
        </p:nvCxnSpPr>
        <p:spPr>
          <a:xfrm flipV="1">
            <a:off x="591671" y="429052"/>
            <a:ext cx="0" cy="53492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27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The Team</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4110676" y="3738820"/>
            <a:ext cx="4594053" cy="1693792"/>
          </a:xfrm>
        </p:spPr>
        <p:txBody>
          <a:bodyPr/>
          <a:lstStyle/>
          <a:p>
            <a:pPr marL="285750" indent="-285750" algn="l">
              <a:buFont typeface="Courier New" panose="02070309020205020404" pitchFamily="49" charset="0"/>
              <a:buChar char="o"/>
            </a:pPr>
            <a:r>
              <a:rPr lang="en-US" sz="2800" b="1" dirty="0"/>
              <a:t>Marri Sai Soorya (Leader)</a:t>
            </a:r>
          </a:p>
          <a:p>
            <a:pPr marL="285750" indent="-285750" algn="l">
              <a:buFont typeface="Courier New" panose="02070309020205020404" pitchFamily="49" charset="0"/>
              <a:buChar char="o"/>
            </a:pPr>
            <a:r>
              <a:rPr lang="en-US" sz="2800" b="1" dirty="0"/>
              <a:t>Vemula Vivek</a:t>
            </a:r>
          </a:p>
          <a:p>
            <a:pPr marL="285750" indent="-285750" algn="l">
              <a:buFont typeface="Courier New" panose="02070309020205020404" pitchFamily="49" charset="0"/>
              <a:buChar char="o"/>
            </a:pPr>
            <a:r>
              <a:rPr lang="en-US" sz="2800" b="1" dirty="0"/>
              <a:t>Nagendra Kamesh M S</a:t>
            </a:r>
          </a:p>
        </p:txBody>
      </p:sp>
    </p:spTree>
    <p:extLst>
      <p:ext uri="{BB962C8B-B14F-4D97-AF65-F5344CB8AC3E}">
        <p14:creationId xmlns:p14="http://schemas.microsoft.com/office/powerpoint/2010/main" val="3380759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7FA2-FE04-2B00-706C-00955EDBBBAD}"/>
              </a:ext>
            </a:extLst>
          </p:cNvPr>
          <p:cNvSpPr>
            <a:spLocks noGrp="1"/>
          </p:cNvSpPr>
          <p:nvPr>
            <p:ph type="title"/>
          </p:nvPr>
        </p:nvSpPr>
        <p:spPr/>
        <p:txBody>
          <a:bodyPr/>
          <a:lstStyle/>
          <a:p>
            <a:pPr algn="l"/>
            <a:r>
              <a:rPr lang="en-IN" dirty="0"/>
              <a:t>An Overview</a:t>
            </a:r>
          </a:p>
        </p:txBody>
      </p:sp>
      <p:sp>
        <p:nvSpPr>
          <p:cNvPr id="3" name="Content Placeholder 2">
            <a:extLst>
              <a:ext uri="{FF2B5EF4-FFF2-40B4-BE49-F238E27FC236}">
                <a16:creationId xmlns:a16="http://schemas.microsoft.com/office/drawing/2014/main" id="{6601FFC6-E92B-B7A9-3F4F-DE3467AB3E80}"/>
              </a:ext>
            </a:extLst>
          </p:cNvPr>
          <p:cNvSpPr>
            <a:spLocks noGrp="1"/>
          </p:cNvSpPr>
          <p:nvPr>
            <p:ph idx="1"/>
          </p:nvPr>
        </p:nvSpPr>
        <p:spPr/>
        <p:txBody>
          <a:bodyPr/>
          <a:lstStyle/>
          <a:p>
            <a:pPr marL="0" indent="0">
              <a:buNone/>
            </a:pPr>
            <a:r>
              <a:rPr lang="en-US" sz="3600" b="1" i="0" dirty="0">
                <a:solidFill>
                  <a:srgbClr val="E2EEFF"/>
                </a:solidFill>
                <a:effectLst/>
              </a:rPr>
              <a:t>This Machine Learning model developed by our team determines a borrower's ability to meet their debt obligations and the lender's aim when advancing credit</a:t>
            </a:r>
            <a:r>
              <a:rPr lang="en-US" sz="3600" b="1" i="0" dirty="0">
                <a:solidFill>
                  <a:srgbClr val="E8EAED"/>
                </a:solidFill>
                <a:effectLst/>
              </a:rPr>
              <a:t>. Expected losses, risk-adjusted return, and other considerations all serve to inform the outcome of the credit risk analysis process.</a:t>
            </a:r>
            <a:endParaRPr lang="en-IN" sz="3600" b="1" dirty="0"/>
          </a:p>
        </p:txBody>
      </p:sp>
      <p:sp>
        <p:nvSpPr>
          <p:cNvPr id="5" name="Footer Placeholder 4">
            <a:extLst>
              <a:ext uri="{FF2B5EF4-FFF2-40B4-BE49-F238E27FC236}">
                <a16:creationId xmlns:a16="http://schemas.microsoft.com/office/drawing/2014/main" id="{A0AF7377-3E71-F6D1-4A3A-ECFE9F888D94}"/>
              </a:ext>
            </a:extLst>
          </p:cNvPr>
          <p:cNvSpPr>
            <a:spLocks noGrp="1"/>
          </p:cNvSpPr>
          <p:nvPr>
            <p:ph type="ftr" sz="quarter" idx="10"/>
          </p:nvPr>
        </p:nvSpPr>
        <p:spPr/>
        <p:txBody>
          <a:bodyPr/>
          <a:lstStyle/>
          <a:p>
            <a:r>
              <a:rPr lang="en-US" dirty="0"/>
              <a:t>Credit Risk Analysis</a:t>
            </a:r>
          </a:p>
        </p:txBody>
      </p:sp>
    </p:spTree>
    <p:extLst>
      <p:ext uri="{BB962C8B-B14F-4D97-AF65-F5344CB8AC3E}">
        <p14:creationId xmlns:p14="http://schemas.microsoft.com/office/powerpoint/2010/main" val="3627087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753035" y="263920"/>
            <a:ext cx="8059271" cy="1069848"/>
          </a:xfrm>
        </p:spPr>
        <p:txBody>
          <a:bodyPr/>
          <a:lstStyle/>
          <a:p>
            <a:pPr algn="l"/>
            <a:r>
              <a:rPr lang="en-US" dirty="0"/>
              <a:t>Technologies Used</a:t>
            </a:r>
          </a:p>
        </p:txBody>
      </p:sp>
      <p:sp>
        <p:nvSpPr>
          <p:cNvPr id="4" name="Rectangle 3">
            <a:extLst>
              <a:ext uri="{FF2B5EF4-FFF2-40B4-BE49-F238E27FC236}">
                <a16:creationId xmlns:a16="http://schemas.microsoft.com/office/drawing/2014/main" id="{07C28721-26DD-4F41-3848-A59341F35C86}"/>
              </a:ext>
            </a:extLst>
          </p:cNvPr>
          <p:cNvSpPr/>
          <p:nvPr/>
        </p:nvSpPr>
        <p:spPr>
          <a:xfrm>
            <a:off x="4939553" y="3099816"/>
            <a:ext cx="2205318" cy="459172"/>
          </a:xfrm>
          <a:prstGeom prst="rect">
            <a:avLst/>
          </a:prstGeom>
          <a:solidFill>
            <a:schemeClr val="accent3">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355002" y="1715127"/>
            <a:ext cx="11128786" cy="4959634"/>
          </a:xfrm>
        </p:spPr>
        <p:txBody>
          <a:bodyPr/>
          <a:lstStyle/>
          <a:p>
            <a:pPr marL="342900" indent="-342900" algn="l">
              <a:lnSpc>
                <a:spcPct val="100000"/>
              </a:lnSpc>
              <a:buFont typeface="Courier New" panose="02070309020205020404" pitchFamily="49" charset="0"/>
              <a:buChar char="o"/>
            </a:pPr>
            <a:r>
              <a:rPr lang="en-US" sz="3600" b="1" dirty="0"/>
              <a:t>Programming Language : Python</a:t>
            </a:r>
            <a:endParaRPr lang="en-US" sz="1600" b="1" dirty="0"/>
          </a:p>
          <a:p>
            <a:pPr algn="l">
              <a:lnSpc>
                <a:spcPct val="100000"/>
              </a:lnSpc>
            </a:pPr>
            <a:r>
              <a:rPr lang="en-US" sz="1600" b="1" dirty="0"/>
              <a:t> </a:t>
            </a:r>
            <a:endParaRPr lang="en-US" sz="3600" b="1" dirty="0"/>
          </a:p>
          <a:p>
            <a:pPr marL="342900" indent="-342900" algn="l">
              <a:lnSpc>
                <a:spcPct val="100000"/>
              </a:lnSpc>
              <a:buFont typeface="Courier New" panose="02070309020205020404" pitchFamily="49" charset="0"/>
              <a:buChar char="o"/>
            </a:pPr>
            <a:r>
              <a:rPr lang="en-US" sz="3600" b="1" dirty="0"/>
              <a:t>Python Libraries : </a:t>
            </a:r>
          </a:p>
          <a:p>
            <a:pPr marL="1028700" lvl="1" indent="-571500" algn="l">
              <a:lnSpc>
                <a:spcPct val="100000"/>
              </a:lnSpc>
              <a:buFont typeface="Wingdings" panose="05000000000000000000" pitchFamily="2" charset="2"/>
              <a:buChar char="q"/>
            </a:pPr>
            <a:r>
              <a:rPr lang="en-US" sz="3200" b="1" dirty="0"/>
              <a:t>	NumPy</a:t>
            </a:r>
          </a:p>
          <a:p>
            <a:pPr marL="1028700" lvl="1" indent="-571500" algn="l">
              <a:lnSpc>
                <a:spcPct val="100000"/>
              </a:lnSpc>
              <a:buFont typeface="Wingdings" panose="05000000000000000000" pitchFamily="2" charset="2"/>
              <a:buChar char="q"/>
            </a:pPr>
            <a:r>
              <a:rPr lang="en-US" sz="3200" b="1" dirty="0"/>
              <a:t>	Pandas</a:t>
            </a:r>
          </a:p>
          <a:p>
            <a:pPr marL="1028700" lvl="1" indent="-571500" algn="l">
              <a:lnSpc>
                <a:spcPct val="100000"/>
              </a:lnSpc>
              <a:buFont typeface="Wingdings" panose="05000000000000000000" pitchFamily="2" charset="2"/>
              <a:buChar char="q"/>
            </a:pPr>
            <a:r>
              <a:rPr lang="en-US" sz="3200" b="1" dirty="0"/>
              <a:t>	Dask</a:t>
            </a:r>
          </a:p>
          <a:p>
            <a:pPr marL="1028700" lvl="1" indent="-571500" algn="l">
              <a:lnSpc>
                <a:spcPct val="100000"/>
              </a:lnSpc>
              <a:buFont typeface="Wingdings" panose="05000000000000000000" pitchFamily="2" charset="2"/>
              <a:buChar char="q"/>
            </a:pPr>
            <a:r>
              <a:rPr lang="en-US" sz="3200" b="1" dirty="0"/>
              <a:t>	SkLearn</a:t>
            </a:r>
          </a:p>
          <a:p>
            <a:pPr marL="1028700" lvl="1" indent="-571500" algn="l">
              <a:lnSpc>
                <a:spcPct val="100000"/>
              </a:lnSpc>
              <a:buFont typeface="Wingdings" panose="05000000000000000000" pitchFamily="2" charset="2"/>
              <a:buChar char="q"/>
            </a:pPr>
            <a:r>
              <a:rPr lang="en-US" sz="3200" b="1" dirty="0"/>
              <a:t>	MatPlotLib</a:t>
            </a:r>
          </a:p>
        </p:txBody>
      </p:sp>
    </p:spTree>
    <p:extLst>
      <p:ext uri="{BB962C8B-B14F-4D97-AF65-F5344CB8AC3E}">
        <p14:creationId xmlns:p14="http://schemas.microsoft.com/office/powerpoint/2010/main" val="548476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53" presetClass="entr" presetSubtype="16"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3">
                                            <p:txEl>
                                              <p:pRg st="5" end="5"/>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3">
                                            <p:txEl>
                                              <p:pRg st="6" end="6"/>
                                            </p:txEl>
                                          </p:spTgt>
                                        </p:tgtEl>
                                      </p:cBhvr>
                                    </p:animEffect>
                                  </p:childTnLst>
                                </p:cTn>
                              </p:par>
                              <p:par>
                                <p:cTn id="42" presetID="53" presetClass="entr" presetSubtype="16"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BLOCK DIAGRAM</a:t>
            </a:r>
          </a:p>
        </p:txBody>
      </p:sp>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a:xfrm>
            <a:off x="1380744" y="4599432"/>
            <a:ext cx="1575816" cy="985580"/>
          </a:xfrm>
        </p:spPr>
        <p:txBody>
          <a:bodyPr/>
          <a:lstStyle/>
          <a:p>
            <a:r>
              <a:rPr lang="en-US" sz="1800" b="1" dirty="0"/>
              <a:t>Exploratory Data Analysis</a:t>
            </a:r>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sz="1800" b="1" dirty="0"/>
              <a:t>Feature Engineering</a:t>
            </a:r>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a:xfrm>
            <a:off x="5724144" y="4599431"/>
            <a:ext cx="1325880" cy="904897"/>
          </a:xfrm>
        </p:spPr>
        <p:txBody>
          <a:bodyPr/>
          <a:lstStyle/>
          <a:p>
            <a:r>
              <a:rPr lang="en-US" sz="1800" b="1" dirty="0"/>
              <a:t>Model Selection </a:t>
            </a:r>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sz="1800" b="1" dirty="0"/>
              <a:t>Model Training</a:t>
            </a:r>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sz="1800" b="1" dirty="0"/>
              <a:t>Model Evaluation</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dirty="0"/>
              <a:t>Credit Risk Analysis</a:t>
            </a:r>
          </a:p>
        </p:txBody>
      </p:sp>
      <p:pic>
        <p:nvPicPr>
          <p:cNvPr id="4" name="Graphic 3" descr="Research">
            <a:extLst>
              <a:ext uri="{FF2B5EF4-FFF2-40B4-BE49-F238E27FC236}">
                <a16:creationId xmlns:a16="http://schemas.microsoft.com/office/drawing/2014/main" id="{C212DDF4-84F8-BDA4-A88F-AD6BE3E661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32204" y="2962893"/>
            <a:ext cx="713074" cy="713074"/>
          </a:xfrm>
          <a:prstGeom prst="rect">
            <a:avLst/>
          </a:prstGeom>
        </p:spPr>
      </p:pic>
      <p:pic>
        <p:nvPicPr>
          <p:cNvPr id="14" name="Graphic 13" descr="Head with gears">
            <a:extLst>
              <a:ext uri="{FF2B5EF4-FFF2-40B4-BE49-F238E27FC236}">
                <a16:creationId xmlns:a16="http://schemas.microsoft.com/office/drawing/2014/main" id="{19E193E9-F8A3-9276-3A16-991B1FD7B1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74427" y="2976143"/>
            <a:ext cx="713074" cy="713074"/>
          </a:xfrm>
          <a:prstGeom prst="rect">
            <a:avLst/>
          </a:prstGeom>
        </p:spPr>
      </p:pic>
      <p:pic>
        <p:nvPicPr>
          <p:cNvPr id="20" name="Graphic 19" descr="Presentation with bar chart RTL">
            <a:extLst>
              <a:ext uri="{FF2B5EF4-FFF2-40B4-BE49-F238E27FC236}">
                <a16:creationId xmlns:a16="http://schemas.microsoft.com/office/drawing/2014/main" id="{357174ED-A37A-E5E6-7562-25BB8039B1D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25615" y="2976143"/>
            <a:ext cx="713074" cy="713074"/>
          </a:xfrm>
          <a:prstGeom prst="rect">
            <a:avLst/>
          </a:prstGeom>
        </p:spPr>
      </p:pic>
      <p:pic>
        <p:nvPicPr>
          <p:cNvPr id="26" name="Graphic 25" descr="Statistics">
            <a:extLst>
              <a:ext uri="{FF2B5EF4-FFF2-40B4-BE49-F238E27FC236}">
                <a16:creationId xmlns:a16="http://schemas.microsoft.com/office/drawing/2014/main" id="{7888092B-C6B2-6917-14DC-FB8BEEB835F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02279" y="2976143"/>
            <a:ext cx="713074" cy="713074"/>
          </a:xfrm>
          <a:prstGeom prst="rect">
            <a:avLst/>
          </a:prstGeom>
        </p:spPr>
      </p:pic>
      <p:pic>
        <p:nvPicPr>
          <p:cNvPr id="30" name="Graphic 29" descr="Bug under magnifying glass">
            <a:extLst>
              <a:ext uri="{FF2B5EF4-FFF2-40B4-BE49-F238E27FC236}">
                <a16:creationId xmlns:a16="http://schemas.microsoft.com/office/drawing/2014/main" id="{11DA0E9A-E77A-23A3-2406-E6C7ECBABF8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87908" y="2976143"/>
            <a:ext cx="713074" cy="713074"/>
          </a:xfrm>
          <a:prstGeom prst="rect">
            <a:avLst/>
          </a:prstGeom>
        </p:spPr>
      </p:pic>
    </p:spTree>
    <p:extLst>
      <p:ext uri="{BB962C8B-B14F-4D97-AF65-F5344CB8AC3E}">
        <p14:creationId xmlns:p14="http://schemas.microsoft.com/office/powerpoint/2010/main" val="3510130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3">
                                            <p:bg/>
                                          </p:spTgt>
                                        </p:tgtEl>
                                        <p:attrNameLst>
                                          <p:attrName>style.visibility</p:attrName>
                                        </p:attrNameLst>
                                      </p:cBhvr>
                                      <p:to>
                                        <p:strVal val="visible"/>
                                      </p:to>
                                    </p:set>
                                    <p:animEffect transition="in" filter="fade">
                                      <p:cBhvr>
                                        <p:cTn id="15" dur="500"/>
                                        <p:tgtEl>
                                          <p:spTgt spid="133">
                                            <p:bg/>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nodePh="1">
                                  <p:stCondLst>
                                    <p:cond delay="0"/>
                                  </p:stCondLst>
                                  <p:endCondLst>
                                    <p:cond evt="begin" delay="0">
                                      <p:tn val="18"/>
                                    </p:cond>
                                  </p:endCondLst>
                                  <p:childTnLst>
                                    <p:set>
                                      <p:cBhvr>
                                        <p:cTn id="19" dur="1" fill="hold">
                                          <p:stCondLst>
                                            <p:cond delay="0"/>
                                          </p:stCondLst>
                                        </p:cTn>
                                        <p:tgtEl>
                                          <p:spTgt spid="133">
                                            <p:txEl>
                                              <p:pRg st="0" end="0"/>
                                            </p:txEl>
                                          </p:spTgt>
                                        </p:tgtEl>
                                        <p:attrNameLst>
                                          <p:attrName>style.visibility</p:attrName>
                                        </p:attrNameLst>
                                      </p:cBhvr>
                                      <p:to>
                                        <p:strVal val="visible"/>
                                      </p:to>
                                    </p:set>
                                    <p:animEffect transition="in" filter="fade">
                                      <p:cBhvr>
                                        <p:cTn id="20" dur="500"/>
                                        <p:tgtEl>
                                          <p:spTgt spid="133">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9">
                                            <p:txEl>
                                              <p:pRg st="0" end="0"/>
                                            </p:txEl>
                                          </p:spTgt>
                                        </p:tgtEl>
                                        <p:attrNameLst>
                                          <p:attrName>style.visibility</p:attrName>
                                        </p:attrNameLst>
                                      </p:cBhvr>
                                      <p:to>
                                        <p:strVal val="visible"/>
                                      </p:to>
                                    </p:set>
                                    <p:animEffect transition="in" filter="fade">
                                      <p:cBhvr>
                                        <p:cTn id="23" dur="500"/>
                                        <p:tgtEl>
                                          <p:spTgt spid="69">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500"/>
                                        <p:tgtEl>
                                          <p:spTgt spid="5">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4">
                                            <p:bg/>
                                          </p:spTgt>
                                        </p:tgtEl>
                                        <p:attrNameLst>
                                          <p:attrName>style.visibility</p:attrName>
                                        </p:attrNameLst>
                                      </p:cBhvr>
                                      <p:to>
                                        <p:strVal val="visible"/>
                                      </p:to>
                                    </p:set>
                                    <p:animEffect transition="in" filter="fade">
                                      <p:cBhvr>
                                        <p:cTn id="34" dur="500"/>
                                        <p:tgtEl>
                                          <p:spTgt spid="134">
                                            <p:bg/>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nodePh="1">
                                  <p:stCondLst>
                                    <p:cond delay="0"/>
                                  </p:stCondLst>
                                  <p:endCondLst>
                                    <p:cond evt="begin" delay="0">
                                      <p:tn val="37"/>
                                    </p:cond>
                                  </p:endCondLst>
                                  <p:childTnLst>
                                    <p:set>
                                      <p:cBhvr>
                                        <p:cTn id="38" dur="1" fill="hold">
                                          <p:stCondLst>
                                            <p:cond delay="0"/>
                                          </p:stCondLst>
                                        </p:cTn>
                                        <p:tgtEl>
                                          <p:spTgt spid="134">
                                            <p:txEl>
                                              <p:pRg st="0" end="0"/>
                                            </p:txEl>
                                          </p:spTgt>
                                        </p:tgtEl>
                                        <p:attrNameLst>
                                          <p:attrName>style.visibility</p:attrName>
                                        </p:attrNameLst>
                                      </p:cBhvr>
                                      <p:to>
                                        <p:strVal val="visible"/>
                                      </p:to>
                                    </p:set>
                                    <p:animEffect transition="in" filter="fade">
                                      <p:cBhvr>
                                        <p:cTn id="39" dur="500"/>
                                        <p:tgtEl>
                                          <p:spTgt spid="134">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0">
                                            <p:txEl>
                                              <p:pRg st="0" end="0"/>
                                            </p:txEl>
                                          </p:spTgt>
                                        </p:tgtEl>
                                        <p:attrNameLst>
                                          <p:attrName>style.visibility</p:attrName>
                                        </p:attrNameLst>
                                      </p:cBhvr>
                                      <p:to>
                                        <p:strVal val="visible"/>
                                      </p:to>
                                    </p:set>
                                    <p:animEffect transition="in" filter="fade">
                                      <p:cBhvr>
                                        <p:cTn id="42" dur="500"/>
                                        <p:tgtEl>
                                          <p:spTgt spid="70">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500"/>
                                        <p:tgtEl>
                                          <p:spTgt spid="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35">
                                            <p:bg/>
                                          </p:spTgt>
                                        </p:tgtEl>
                                        <p:attrNameLst>
                                          <p:attrName>style.visibility</p:attrName>
                                        </p:attrNameLst>
                                      </p:cBhvr>
                                      <p:to>
                                        <p:strVal val="visible"/>
                                      </p:to>
                                    </p:set>
                                    <p:animEffect transition="in" filter="fade">
                                      <p:cBhvr>
                                        <p:cTn id="53" dur="500"/>
                                        <p:tgtEl>
                                          <p:spTgt spid="135">
                                            <p:bg/>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nodePh="1">
                                  <p:stCondLst>
                                    <p:cond delay="0"/>
                                  </p:stCondLst>
                                  <p:endCondLst>
                                    <p:cond evt="begin" delay="0">
                                      <p:tn val="56"/>
                                    </p:cond>
                                  </p:endCondLst>
                                  <p:childTnLst>
                                    <p:set>
                                      <p:cBhvr>
                                        <p:cTn id="57" dur="1" fill="hold">
                                          <p:stCondLst>
                                            <p:cond delay="0"/>
                                          </p:stCondLst>
                                        </p:cTn>
                                        <p:tgtEl>
                                          <p:spTgt spid="135">
                                            <p:txEl>
                                              <p:pRg st="0" end="0"/>
                                            </p:txEl>
                                          </p:spTgt>
                                        </p:tgtEl>
                                        <p:attrNameLst>
                                          <p:attrName>style.visibility</p:attrName>
                                        </p:attrNameLst>
                                      </p:cBhvr>
                                      <p:to>
                                        <p:strVal val="visible"/>
                                      </p:to>
                                    </p:set>
                                    <p:animEffect transition="in" filter="fade">
                                      <p:cBhvr>
                                        <p:cTn id="58" dur="500"/>
                                        <p:tgtEl>
                                          <p:spTgt spid="135">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1">
                                            <p:txEl>
                                              <p:pRg st="0" end="0"/>
                                            </p:txEl>
                                          </p:spTgt>
                                        </p:tgtEl>
                                        <p:attrNameLst>
                                          <p:attrName>style.visibility</p:attrName>
                                        </p:attrNameLst>
                                      </p:cBhvr>
                                      <p:to>
                                        <p:strVal val="visible"/>
                                      </p:to>
                                    </p:set>
                                    <p:animEffect transition="in" filter="fade">
                                      <p:cBhvr>
                                        <p:cTn id="61" dur="500"/>
                                        <p:tgtEl>
                                          <p:spTgt spid="71">
                                            <p:txEl>
                                              <p:pRg st="0" end="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9">
                                            <p:txEl>
                                              <p:pRg st="0" end="0"/>
                                            </p:txEl>
                                          </p:spTgt>
                                        </p:tgtEl>
                                        <p:attrNameLst>
                                          <p:attrName>style.visibility</p:attrName>
                                        </p:attrNameLst>
                                      </p:cBhvr>
                                      <p:to>
                                        <p:strVal val="visible"/>
                                      </p:to>
                                    </p:set>
                                    <p:animEffect transition="in" filter="fade">
                                      <p:cBhvr>
                                        <p:cTn id="69" dur="500"/>
                                        <p:tgtEl>
                                          <p:spTgt spid="9">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36">
                                            <p:bg/>
                                          </p:spTgt>
                                        </p:tgtEl>
                                        <p:attrNameLst>
                                          <p:attrName>style.visibility</p:attrName>
                                        </p:attrNameLst>
                                      </p:cBhvr>
                                      <p:to>
                                        <p:strVal val="visible"/>
                                      </p:to>
                                    </p:set>
                                    <p:animEffect transition="in" filter="fade">
                                      <p:cBhvr>
                                        <p:cTn id="72" dur="500"/>
                                        <p:tgtEl>
                                          <p:spTgt spid="136">
                                            <p:bg/>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nodePh="1">
                                  <p:stCondLst>
                                    <p:cond delay="0"/>
                                  </p:stCondLst>
                                  <p:endCondLst>
                                    <p:cond evt="begin" delay="0">
                                      <p:tn val="75"/>
                                    </p:cond>
                                  </p:endCondLst>
                                  <p:childTnLst>
                                    <p:set>
                                      <p:cBhvr>
                                        <p:cTn id="76" dur="1" fill="hold">
                                          <p:stCondLst>
                                            <p:cond delay="0"/>
                                          </p:stCondLst>
                                        </p:cTn>
                                        <p:tgtEl>
                                          <p:spTgt spid="136">
                                            <p:txEl>
                                              <p:pRg st="0" end="0"/>
                                            </p:txEl>
                                          </p:spTgt>
                                        </p:tgtEl>
                                        <p:attrNameLst>
                                          <p:attrName>style.visibility</p:attrName>
                                        </p:attrNameLst>
                                      </p:cBhvr>
                                      <p:to>
                                        <p:strVal val="visible"/>
                                      </p:to>
                                    </p:set>
                                    <p:animEffect transition="in" filter="fade">
                                      <p:cBhvr>
                                        <p:cTn id="77" dur="500"/>
                                        <p:tgtEl>
                                          <p:spTgt spid="136">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2">
                                            <p:txEl>
                                              <p:pRg st="0" end="0"/>
                                            </p:txEl>
                                          </p:spTgt>
                                        </p:tgtEl>
                                        <p:attrNameLst>
                                          <p:attrName>style.visibility</p:attrName>
                                        </p:attrNameLst>
                                      </p:cBhvr>
                                      <p:to>
                                        <p:strVal val="visible"/>
                                      </p:to>
                                    </p:set>
                                    <p:animEffect transition="in" filter="fade">
                                      <p:cBhvr>
                                        <p:cTn id="80" dur="500"/>
                                        <p:tgtEl>
                                          <p:spTgt spid="72">
                                            <p:txEl>
                                              <p:pRg st="0" end="0"/>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fade">
                                      <p:cBhvr>
                                        <p:cTn id="88" dur="500"/>
                                        <p:tgtEl>
                                          <p:spTgt spid="11">
                                            <p:txEl>
                                              <p:pRg st="0" end="0"/>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37">
                                            <p:bg/>
                                          </p:spTgt>
                                        </p:tgtEl>
                                        <p:attrNameLst>
                                          <p:attrName>style.visibility</p:attrName>
                                        </p:attrNameLst>
                                      </p:cBhvr>
                                      <p:to>
                                        <p:strVal val="visible"/>
                                      </p:to>
                                    </p:set>
                                    <p:animEffect transition="in" filter="fade">
                                      <p:cBhvr>
                                        <p:cTn id="91" dur="500"/>
                                        <p:tgtEl>
                                          <p:spTgt spid="137">
                                            <p:bg/>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nodePh="1">
                                  <p:stCondLst>
                                    <p:cond delay="0"/>
                                  </p:stCondLst>
                                  <p:endCondLst>
                                    <p:cond evt="begin" delay="0">
                                      <p:tn val="94"/>
                                    </p:cond>
                                  </p:endCondLst>
                                  <p:childTnLst>
                                    <p:set>
                                      <p:cBhvr>
                                        <p:cTn id="95" dur="1" fill="hold">
                                          <p:stCondLst>
                                            <p:cond delay="0"/>
                                          </p:stCondLst>
                                        </p:cTn>
                                        <p:tgtEl>
                                          <p:spTgt spid="137">
                                            <p:txEl>
                                              <p:pRg st="0" end="0"/>
                                            </p:txEl>
                                          </p:spTgt>
                                        </p:tgtEl>
                                        <p:attrNameLst>
                                          <p:attrName>style.visibility</p:attrName>
                                        </p:attrNameLst>
                                      </p:cBhvr>
                                      <p:to>
                                        <p:strVal val="visible"/>
                                      </p:to>
                                    </p:set>
                                    <p:animEffect transition="in" filter="fade">
                                      <p:cBhvr>
                                        <p:cTn id="96" dur="500"/>
                                        <p:tgtEl>
                                          <p:spTgt spid="137">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73">
                                            <p:txEl>
                                              <p:pRg st="0" end="0"/>
                                            </p:txEl>
                                          </p:spTgt>
                                        </p:tgtEl>
                                        <p:attrNameLst>
                                          <p:attrName>style.visibility</p:attrName>
                                        </p:attrNameLst>
                                      </p:cBhvr>
                                      <p:to>
                                        <p:strVal val="visible"/>
                                      </p:to>
                                    </p:set>
                                    <p:animEffect transition="in" filter="fade">
                                      <p:cBhvr>
                                        <p:cTn id="99" dur="500"/>
                                        <p:tgtEl>
                                          <p:spTgt spid="73">
                                            <p:txEl>
                                              <p:pRg st="0" end="0"/>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3" grpId="0" build="p"/>
      <p:bldP spid="133" grpId="0" build="p" animBg="1"/>
      <p:bldP spid="5" grpId="0" build="p"/>
      <p:bldP spid="134" grpId="0" build="p" animBg="1"/>
      <p:bldP spid="7" grpId="0" build="p"/>
      <p:bldP spid="135" grpId="0" build="p" animBg="1"/>
      <p:bldP spid="9" grpId="0" build="p"/>
      <p:bldP spid="136" grpId="0" build="p" animBg="1"/>
      <p:bldP spid="11" grpId="0" build="p"/>
      <p:bldP spid="137" grpId="0" build="p" animBg="1"/>
      <p:bldP spid="69" grpId="0" build="p"/>
      <p:bldP spid="70" grpId="0" build="p"/>
      <p:bldP spid="71" grpId="0" build="p"/>
      <p:bldP spid="72" grpId="0" build="p"/>
      <p:bldP spid="7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071C-6F4A-3C6B-5398-3CCF3876BD17}"/>
              </a:ext>
            </a:extLst>
          </p:cNvPr>
          <p:cNvSpPr>
            <a:spLocks noGrp="1"/>
          </p:cNvSpPr>
          <p:nvPr>
            <p:ph type="ctrTitle"/>
          </p:nvPr>
        </p:nvSpPr>
        <p:spPr>
          <a:xfrm>
            <a:off x="869576" y="371497"/>
            <a:ext cx="10201835" cy="1069848"/>
          </a:xfrm>
        </p:spPr>
        <p:txBody>
          <a:bodyPr/>
          <a:lstStyle/>
          <a:p>
            <a:r>
              <a:rPr lang="en-IN" dirty="0"/>
              <a:t>Machine Learning Model</a:t>
            </a:r>
          </a:p>
        </p:txBody>
      </p:sp>
      <p:sp>
        <p:nvSpPr>
          <p:cNvPr id="4" name="Rectangle 3">
            <a:extLst>
              <a:ext uri="{FF2B5EF4-FFF2-40B4-BE49-F238E27FC236}">
                <a16:creationId xmlns:a16="http://schemas.microsoft.com/office/drawing/2014/main" id="{21A9CAEB-2AE0-26CA-2F2E-228B4A122424}"/>
              </a:ext>
            </a:extLst>
          </p:cNvPr>
          <p:cNvSpPr/>
          <p:nvPr/>
        </p:nvSpPr>
        <p:spPr>
          <a:xfrm>
            <a:off x="5208494" y="3272118"/>
            <a:ext cx="1810871" cy="242047"/>
          </a:xfrm>
          <a:prstGeom prst="rect">
            <a:avLst/>
          </a:prstGeom>
          <a:solidFill>
            <a:schemeClr val="accent3">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0F777FCC-6F6B-18E2-811E-CD7E0DDBFF24}"/>
              </a:ext>
            </a:extLst>
          </p:cNvPr>
          <p:cNvSpPr>
            <a:spLocks noGrp="1"/>
          </p:cNvSpPr>
          <p:nvPr>
            <p:ph type="subTitle" idx="1"/>
          </p:nvPr>
        </p:nvSpPr>
        <p:spPr>
          <a:xfrm>
            <a:off x="356048" y="3558294"/>
            <a:ext cx="7068312" cy="3030384"/>
          </a:xfrm>
        </p:spPr>
        <p:txBody>
          <a:bodyPr/>
          <a:lstStyle/>
          <a:p>
            <a:pPr marL="571500" indent="-571500" algn="just">
              <a:buFont typeface="Courier New" panose="02070309020205020404" pitchFamily="49" charset="0"/>
              <a:buChar char="o"/>
            </a:pPr>
            <a:r>
              <a:rPr lang="en-IN" sz="3600" b="1" dirty="0"/>
              <a:t>It uses various decision trees to predict and based on majority in the voting of the outputs produced, the final output is given that makes this model one of the most accurate models.</a:t>
            </a:r>
          </a:p>
        </p:txBody>
      </p:sp>
      <p:pic>
        <p:nvPicPr>
          <p:cNvPr id="2054" name="Picture 6" descr="Random forest - Wikipedia">
            <a:extLst>
              <a:ext uri="{FF2B5EF4-FFF2-40B4-BE49-F238E27FC236}">
                <a16:creationId xmlns:a16="http://schemas.microsoft.com/office/drawing/2014/main" id="{0F66AA26-0C9F-1979-98CE-FFC2073AE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9355" y="1998973"/>
            <a:ext cx="4040512" cy="3030384"/>
          </a:xfrm>
          <a:prstGeom prst="rect">
            <a:avLst/>
          </a:prstGeom>
          <a:ln>
            <a:noFill/>
          </a:ln>
          <a:effectLst>
            <a:glow rad="228600">
              <a:schemeClr val="accent4">
                <a:satMod val="175000"/>
                <a:alpha val="40000"/>
              </a:schemeClr>
            </a:glow>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F70B1B8F-E1B3-36E3-B120-BD0569725F76}"/>
              </a:ext>
            </a:extLst>
          </p:cNvPr>
          <p:cNvSpPr txBox="1">
            <a:spLocks/>
          </p:cNvSpPr>
          <p:nvPr/>
        </p:nvSpPr>
        <p:spPr>
          <a:xfrm>
            <a:off x="322133" y="1641718"/>
            <a:ext cx="7068312" cy="180136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kern="1200">
                <a:solidFill>
                  <a:schemeClr val="bg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tx1">
                    <a:tint val="75000"/>
                  </a:schemeClr>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tx1">
                    <a:tint val="75000"/>
                  </a:schemeClr>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tx1">
                    <a:tint val="75000"/>
                  </a:schemeClr>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tx1">
                    <a:tint val="75000"/>
                  </a:schemeClr>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571500" indent="-571500" algn="just">
              <a:buFont typeface="Courier New" panose="02070309020205020404" pitchFamily="49" charset="0"/>
              <a:buChar char="o"/>
            </a:pPr>
            <a:r>
              <a:rPr lang="en-IN" sz="3600" b="1" dirty="0"/>
              <a:t>Random Forest is the most suited machine learning algorithm for the given dataset. </a:t>
            </a:r>
          </a:p>
        </p:txBody>
      </p:sp>
    </p:spTree>
    <p:extLst>
      <p:ext uri="{BB962C8B-B14F-4D97-AF65-F5344CB8AC3E}">
        <p14:creationId xmlns:p14="http://schemas.microsoft.com/office/powerpoint/2010/main" val="41085439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randombar(horizontal)">
                                      <p:cBhvr>
                                        <p:cTn id="12" dur="500"/>
                                        <p:tgtEl>
                                          <p:spTgt spid="205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1655064" y="823139"/>
            <a:ext cx="8878824" cy="1069848"/>
          </a:xfrm>
        </p:spPr>
        <p:txBody>
          <a:bodyPr/>
          <a:lstStyle/>
          <a:p>
            <a:r>
              <a:rPr lang="en-US" dirty="0"/>
              <a:t>Benefits of this Model</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Cost of Risk</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sz="1600" b="1" dirty="0"/>
              <a:t>Analyzing how much can the taking of risk cost the company</a:t>
            </a:r>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Expected Loss</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sz="1600" b="1" dirty="0"/>
              <a:t>Forecasting the loss to be incurred if the risk is taken</a:t>
            </a:r>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Returns</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sz="1600" b="1" dirty="0"/>
              <a:t>Predicting the returns of the risk taking for the lender (interest)</a:t>
            </a:r>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Level of Risk</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sz="1600" b="1" dirty="0"/>
              <a:t>Predicting the possibility of the lent money not being returned</a:t>
            </a:r>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dirty="0">
                <a:solidFill>
                  <a:schemeClr val="accent3">
                    <a:lumMod val="25000"/>
                  </a:schemeClr>
                </a:solidFill>
                <a:latin typeface="Tw Cen MT" panose="020B0602020104020603" pitchFamily="34" charset="77"/>
                <a:ea typeface="Source Sans Pro" panose="020B0503030403020204" pitchFamily="34" charset="0"/>
              </a:rPr>
              <a:t>Liquidity</a:t>
            </a:r>
            <a:endParaRPr lang="en-US" dirty="0"/>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sz="1600" b="1" dirty="0"/>
              <a:t>Analyzing the liquidity and the value of the collateral possessed by the borrower</a:t>
            </a:r>
          </a:p>
        </p:txBody>
      </p:sp>
    </p:spTree>
    <p:extLst>
      <p:ext uri="{BB962C8B-B14F-4D97-AF65-F5344CB8AC3E}">
        <p14:creationId xmlns:p14="http://schemas.microsoft.com/office/powerpoint/2010/main" val="1430138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500"/>
                                        <p:tgtEl>
                                          <p:spTgt spid="4">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bg/>
                                          </p:spTgt>
                                        </p:tgtEl>
                                        <p:attrNameLst>
                                          <p:attrName>style.visibility</p:attrName>
                                        </p:attrNameLst>
                                      </p:cBhvr>
                                      <p:to>
                                        <p:strVal val="visible"/>
                                      </p:to>
                                    </p:set>
                                    <p:animEffect transition="in" filter="fade">
                                      <p:cBhvr>
                                        <p:cTn id="18" dur="500"/>
                                        <p:tgtEl>
                                          <p:spTgt spid="5">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500"/>
                                        <p:tgtEl>
                                          <p:spTgt spid="5">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bg/>
                                          </p:spTgt>
                                        </p:tgtEl>
                                        <p:attrNameLst>
                                          <p:attrName>style.visibility</p:attrName>
                                        </p:attrNameLst>
                                      </p:cBhvr>
                                      <p:to>
                                        <p:strVal val="visible"/>
                                      </p:to>
                                    </p:set>
                                    <p:animEffect transition="in" filter="fade">
                                      <p:cBhvr>
                                        <p:cTn id="24" dur="500"/>
                                        <p:tgtEl>
                                          <p:spTgt spid="6">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bg/>
                                          </p:spTgt>
                                        </p:tgtEl>
                                        <p:attrNameLst>
                                          <p:attrName>style.visibility</p:attrName>
                                        </p:attrNameLst>
                                      </p:cBhvr>
                                      <p:to>
                                        <p:strVal val="visible"/>
                                      </p:to>
                                    </p:set>
                                    <p:animEffect transition="in" filter="fade">
                                      <p:cBhvr>
                                        <p:cTn id="30" dur="500"/>
                                        <p:tgtEl>
                                          <p:spTgt spid="7">
                                            <p:bg/>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fade">
                                      <p:cBhvr>
                                        <p:cTn id="33" dur="500"/>
                                        <p:tgtEl>
                                          <p:spTgt spid="7">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bg/>
                                          </p:spTgt>
                                        </p:tgtEl>
                                        <p:attrNameLst>
                                          <p:attrName>style.visibility</p:attrName>
                                        </p:attrNameLst>
                                      </p:cBhvr>
                                      <p:to>
                                        <p:strVal val="visible"/>
                                      </p:to>
                                    </p:set>
                                    <p:animEffect transition="in" filter="fade">
                                      <p:cBhvr>
                                        <p:cTn id="36" dur="500"/>
                                        <p:tgtEl>
                                          <p:spTgt spid="8">
                                            <p:bg/>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fade">
                                      <p:cBhvr>
                                        <p:cTn id="39" dur="500"/>
                                        <p:tgtEl>
                                          <p:spTgt spid="8">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bg/>
                                          </p:spTgt>
                                        </p:tgtEl>
                                        <p:attrNameLst>
                                          <p:attrName>style.visibility</p:attrName>
                                        </p:attrNameLst>
                                      </p:cBhvr>
                                      <p:to>
                                        <p:strVal val="visible"/>
                                      </p:to>
                                    </p:set>
                                    <p:animEffect transition="in" filter="fade">
                                      <p:cBhvr>
                                        <p:cTn id="42" dur="500"/>
                                        <p:tgtEl>
                                          <p:spTgt spid="9">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animEffect transition="in" filter="fade">
                                      <p:cBhvr>
                                        <p:cTn id="45" dur="500"/>
                                        <p:tgtEl>
                                          <p:spTgt spid="9">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
                                            <p:bg/>
                                          </p:spTgt>
                                        </p:tgtEl>
                                        <p:attrNameLst>
                                          <p:attrName>style.visibility</p:attrName>
                                        </p:attrNameLst>
                                      </p:cBhvr>
                                      <p:to>
                                        <p:strVal val="visible"/>
                                      </p:to>
                                    </p:set>
                                    <p:animEffect transition="in" filter="fade">
                                      <p:cBhvr>
                                        <p:cTn id="48" dur="500"/>
                                        <p:tgtEl>
                                          <p:spTgt spid="10">
                                            <p:bg/>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
                                            <p:txEl>
                                              <p:pRg st="0" end="0"/>
                                            </p:txEl>
                                          </p:spTgt>
                                        </p:tgtEl>
                                        <p:attrNameLst>
                                          <p:attrName>style.visibility</p:attrName>
                                        </p:attrNameLst>
                                      </p:cBhvr>
                                      <p:to>
                                        <p:strVal val="visible"/>
                                      </p:to>
                                    </p:set>
                                    <p:animEffect transition="in" filter="fade">
                                      <p:cBhvr>
                                        <p:cTn id="51" dur="500"/>
                                        <p:tgtEl>
                                          <p:spTgt spid="10">
                                            <p:txEl>
                                              <p:pRg st="0" end="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bg/>
                                          </p:spTgt>
                                        </p:tgtEl>
                                        <p:attrNameLst>
                                          <p:attrName>style.visibility</p:attrName>
                                        </p:attrNameLst>
                                      </p:cBhvr>
                                      <p:to>
                                        <p:strVal val="visible"/>
                                      </p:to>
                                    </p:set>
                                    <p:animEffect transition="in" filter="fade">
                                      <p:cBhvr>
                                        <p:cTn id="54" dur="500"/>
                                        <p:tgtEl>
                                          <p:spTgt spid="11">
                                            <p:bg/>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
                                            <p:txEl>
                                              <p:pRg st="0" end="0"/>
                                            </p:txEl>
                                          </p:spTgt>
                                        </p:tgtEl>
                                        <p:attrNameLst>
                                          <p:attrName>style.visibility</p:attrName>
                                        </p:attrNameLst>
                                      </p:cBhvr>
                                      <p:to>
                                        <p:strVal val="visible"/>
                                      </p:to>
                                    </p:set>
                                    <p:animEffect transition="in" filter="fade">
                                      <p:cBhvr>
                                        <p:cTn id="57" dur="500"/>
                                        <p:tgtEl>
                                          <p:spTgt spid="11">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1">
                                            <p:bg/>
                                          </p:spTgt>
                                        </p:tgtEl>
                                        <p:attrNameLst>
                                          <p:attrName>style.visibility</p:attrName>
                                        </p:attrNameLst>
                                      </p:cBhvr>
                                      <p:to>
                                        <p:strVal val="visible"/>
                                      </p:to>
                                    </p:set>
                                    <p:animEffect transition="in" filter="fade">
                                      <p:cBhvr>
                                        <p:cTn id="60" dur="500"/>
                                        <p:tgtEl>
                                          <p:spTgt spid="81">
                                            <p:bg/>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1">
                                            <p:txEl>
                                              <p:pRg st="0" end="0"/>
                                            </p:txEl>
                                          </p:spTgt>
                                        </p:tgtEl>
                                        <p:attrNameLst>
                                          <p:attrName>style.visibility</p:attrName>
                                        </p:attrNameLst>
                                      </p:cBhvr>
                                      <p:to>
                                        <p:strVal val="visible"/>
                                      </p:to>
                                    </p:set>
                                    <p:animEffect transition="in" filter="fade">
                                      <p:cBhvr>
                                        <p:cTn id="63" dur="500"/>
                                        <p:tgtEl>
                                          <p:spTgt spid="81">
                                            <p:txEl>
                                              <p:pRg st="0" end="0"/>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
                                            <p:bg/>
                                          </p:spTgt>
                                        </p:tgtEl>
                                        <p:attrNameLst>
                                          <p:attrName>style.visibility</p:attrName>
                                        </p:attrNameLst>
                                      </p:cBhvr>
                                      <p:to>
                                        <p:strVal val="visible"/>
                                      </p:to>
                                    </p:set>
                                    <p:animEffect transition="in" filter="fade">
                                      <p:cBhvr>
                                        <p:cTn id="66" dur="500"/>
                                        <p:tgtEl>
                                          <p:spTgt spid="2">
                                            <p:bg/>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
                                            <p:txEl>
                                              <p:pRg st="0" end="0"/>
                                            </p:txEl>
                                          </p:spTgt>
                                        </p:tgtEl>
                                        <p:attrNameLst>
                                          <p:attrName>style.visibility</p:attrName>
                                        </p:attrNameLst>
                                      </p:cBhvr>
                                      <p:to>
                                        <p:strVal val="visible"/>
                                      </p:to>
                                    </p:set>
                                    <p:animEffect transition="in" filter="fade">
                                      <p:cBhvr>
                                        <p:cTn id="69" dur="500"/>
                                        <p:tgtEl>
                                          <p:spTgt spid="2">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4">
                                            <p:bg/>
                                          </p:spTgt>
                                        </p:tgtEl>
                                        <p:attrNameLst>
                                          <p:attrName>style.visibility</p:attrName>
                                        </p:attrNameLst>
                                      </p:cBhvr>
                                      <p:to>
                                        <p:strVal val="visible"/>
                                      </p:to>
                                    </p:set>
                                    <p:animEffect transition="in" filter="fade">
                                      <p:cBhvr>
                                        <p:cTn id="74" dur="500"/>
                                        <p:tgtEl>
                                          <p:spTgt spid="4">
                                            <p:bg/>
                                          </p:spTgt>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4">
                                            <p:txEl>
                                              <p:pRg st="0" end="0"/>
                                            </p:txEl>
                                          </p:spTgt>
                                        </p:tgtEl>
                                        <p:attrNameLst>
                                          <p:attrName>style.visibility</p:attrName>
                                        </p:attrNameLst>
                                      </p:cBhvr>
                                      <p:to>
                                        <p:strVal val="visible"/>
                                      </p:to>
                                    </p:set>
                                    <p:animEffect transition="in" filter="fade">
                                      <p:cBhvr>
                                        <p:cTn id="77" dur="500"/>
                                        <p:tgtEl>
                                          <p:spTgt spid="4">
                                            <p:txEl>
                                              <p:pRg st="0" end="0"/>
                                            </p:txEl>
                                          </p:spTgt>
                                        </p:tgtEl>
                                      </p:cBhvr>
                                    </p:animEffect>
                                  </p:childTnLst>
                                </p:cTn>
                              </p:par>
                              <p:par>
                                <p:cTn id="78" presetID="10" presetClass="entr" presetSubtype="0" fill="hold" grpId="1" nodeType="withEffect">
                                  <p:stCondLst>
                                    <p:cond delay="0"/>
                                  </p:stCondLst>
                                  <p:childTnLst>
                                    <p:set>
                                      <p:cBhvr>
                                        <p:cTn id="79" dur="1" fill="hold">
                                          <p:stCondLst>
                                            <p:cond delay="0"/>
                                          </p:stCondLst>
                                        </p:cTn>
                                        <p:tgtEl>
                                          <p:spTgt spid="5">
                                            <p:bg/>
                                          </p:spTgt>
                                        </p:tgtEl>
                                        <p:attrNameLst>
                                          <p:attrName>style.visibility</p:attrName>
                                        </p:attrNameLst>
                                      </p:cBhvr>
                                      <p:to>
                                        <p:strVal val="visible"/>
                                      </p:to>
                                    </p:set>
                                    <p:animEffect transition="in" filter="fade">
                                      <p:cBhvr>
                                        <p:cTn id="80" dur="500"/>
                                        <p:tgtEl>
                                          <p:spTgt spid="5">
                                            <p:bg/>
                                          </p:spTgt>
                                        </p:tgtEl>
                                      </p:cBhvr>
                                    </p:animEffect>
                                  </p:childTnLst>
                                </p:cTn>
                              </p:par>
                              <p:par>
                                <p:cTn id="81" presetID="10" presetClass="entr" presetSubtype="0" fill="hold" grpId="1" nodeType="withEffect">
                                  <p:stCondLst>
                                    <p:cond delay="0"/>
                                  </p:stCondLst>
                                  <p:childTnLst>
                                    <p:set>
                                      <p:cBhvr>
                                        <p:cTn id="82" dur="1" fill="hold">
                                          <p:stCondLst>
                                            <p:cond delay="0"/>
                                          </p:stCondLst>
                                        </p:cTn>
                                        <p:tgtEl>
                                          <p:spTgt spid="5">
                                            <p:txEl>
                                              <p:pRg st="0" end="0"/>
                                            </p:txEl>
                                          </p:spTgt>
                                        </p:tgtEl>
                                        <p:attrNameLst>
                                          <p:attrName>style.visibility</p:attrName>
                                        </p:attrNameLst>
                                      </p:cBhvr>
                                      <p:to>
                                        <p:strVal val="visible"/>
                                      </p:to>
                                    </p:set>
                                    <p:animEffect transition="in" filter="fade">
                                      <p:cBhvr>
                                        <p:cTn id="83" dur="500"/>
                                        <p:tgtEl>
                                          <p:spTgt spid="5">
                                            <p:txEl>
                                              <p:pRg st="0" end="0"/>
                                            </p:txEl>
                                          </p:spTgt>
                                        </p:tgtEl>
                                      </p:cBhvr>
                                    </p:animEffect>
                                  </p:childTnLst>
                                </p:cTn>
                              </p:par>
                              <p:par>
                                <p:cTn id="84" presetID="10" presetClass="entr" presetSubtype="0" fill="hold" grpId="1" nodeType="withEffect">
                                  <p:stCondLst>
                                    <p:cond delay="0"/>
                                  </p:stCondLst>
                                  <p:childTnLst>
                                    <p:set>
                                      <p:cBhvr>
                                        <p:cTn id="85" dur="1" fill="hold">
                                          <p:stCondLst>
                                            <p:cond delay="0"/>
                                          </p:stCondLst>
                                        </p:cTn>
                                        <p:tgtEl>
                                          <p:spTgt spid="6">
                                            <p:bg/>
                                          </p:spTgt>
                                        </p:tgtEl>
                                        <p:attrNameLst>
                                          <p:attrName>style.visibility</p:attrName>
                                        </p:attrNameLst>
                                      </p:cBhvr>
                                      <p:to>
                                        <p:strVal val="visible"/>
                                      </p:to>
                                    </p:set>
                                    <p:animEffect transition="in" filter="fade">
                                      <p:cBhvr>
                                        <p:cTn id="86" dur="500"/>
                                        <p:tgtEl>
                                          <p:spTgt spid="6">
                                            <p:bg/>
                                          </p:spTgt>
                                        </p:tgtEl>
                                      </p:cBhvr>
                                    </p:animEffect>
                                  </p:childTnLst>
                                </p:cTn>
                              </p:par>
                              <p:par>
                                <p:cTn id="87" presetID="10" presetClass="entr" presetSubtype="0" fill="hold" grpId="1" nodeType="withEffect">
                                  <p:stCondLst>
                                    <p:cond delay="0"/>
                                  </p:stCondLst>
                                  <p:childTnLst>
                                    <p:set>
                                      <p:cBhvr>
                                        <p:cTn id="88" dur="1" fill="hold">
                                          <p:stCondLst>
                                            <p:cond delay="0"/>
                                          </p:stCondLst>
                                        </p:cTn>
                                        <p:tgtEl>
                                          <p:spTgt spid="6">
                                            <p:txEl>
                                              <p:pRg st="0" end="0"/>
                                            </p:txEl>
                                          </p:spTgt>
                                        </p:tgtEl>
                                        <p:attrNameLst>
                                          <p:attrName>style.visibility</p:attrName>
                                        </p:attrNameLst>
                                      </p:cBhvr>
                                      <p:to>
                                        <p:strVal val="visible"/>
                                      </p:to>
                                    </p:set>
                                    <p:animEffect transition="in" filter="fade">
                                      <p:cBhvr>
                                        <p:cTn id="89" dur="500"/>
                                        <p:tgtEl>
                                          <p:spTgt spid="6">
                                            <p:txEl>
                                              <p:pRg st="0" end="0"/>
                                            </p:txEl>
                                          </p:spTgt>
                                        </p:tgtEl>
                                      </p:cBhvr>
                                    </p:animEffect>
                                  </p:childTnLst>
                                </p:cTn>
                              </p:par>
                              <p:par>
                                <p:cTn id="90" presetID="10" presetClass="entr" presetSubtype="0" fill="hold" grpId="1" nodeType="withEffect">
                                  <p:stCondLst>
                                    <p:cond delay="0"/>
                                  </p:stCondLst>
                                  <p:childTnLst>
                                    <p:set>
                                      <p:cBhvr>
                                        <p:cTn id="91" dur="1" fill="hold">
                                          <p:stCondLst>
                                            <p:cond delay="0"/>
                                          </p:stCondLst>
                                        </p:cTn>
                                        <p:tgtEl>
                                          <p:spTgt spid="7">
                                            <p:bg/>
                                          </p:spTgt>
                                        </p:tgtEl>
                                        <p:attrNameLst>
                                          <p:attrName>style.visibility</p:attrName>
                                        </p:attrNameLst>
                                      </p:cBhvr>
                                      <p:to>
                                        <p:strVal val="visible"/>
                                      </p:to>
                                    </p:set>
                                    <p:animEffect transition="in" filter="fade">
                                      <p:cBhvr>
                                        <p:cTn id="92" dur="500"/>
                                        <p:tgtEl>
                                          <p:spTgt spid="7">
                                            <p:bg/>
                                          </p:spTgt>
                                        </p:tgtEl>
                                      </p:cBhvr>
                                    </p:animEffect>
                                  </p:childTnLst>
                                </p:cTn>
                              </p:par>
                              <p:par>
                                <p:cTn id="93" presetID="10" presetClass="entr" presetSubtype="0" fill="hold" grpId="1" nodeType="withEffect">
                                  <p:stCondLst>
                                    <p:cond delay="0"/>
                                  </p:stCondLst>
                                  <p:childTnLst>
                                    <p:set>
                                      <p:cBhvr>
                                        <p:cTn id="94" dur="1" fill="hold">
                                          <p:stCondLst>
                                            <p:cond delay="0"/>
                                          </p:stCondLst>
                                        </p:cTn>
                                        <p:tgtEl>
                                          <p:spTgt spid="7">
                                            <p:txEl>
                                              <p:pRg st="0" end="0"/>
                                            </p:txEl>
                                          </p:spTgt>
                                        </p:tgtEl>
                                        <p:attrNameLst>
                                          <p:attrName>style.visibility</p:attrName>
                                        </p:attrNameLst>
                                      </p:cBhvr>
                                      <p:to>
                                        <p:strVal val="visible"/>
                                      </p:to>
                                    </p:set>
                                    <p:animEffect transition="in" filter="fade">
                                      <p:cBhvr>
                                        <p:cTn id="95" dur="500"/>
                                        <p:tgtEl>
                                          <p:spTgt spid="7">
                                            <p:txEl>
                                              <p:pRg st="0" end="0"/>
                                            </p:txEl>
                                          </p:spTgt>
                                        </p:tgtEl>
                                      </p:cBhvr>
                                    </p:animEffect>
                                  </p:childTnLst>
                                </p:cTn>
                              </p:par>
                              <p:par>
                                <p:cTn id="96" presetID="10" presetClass="entr" presetSubtype="0" fill="hold" grpId="1" nodeType="withEffect">
                                  <p:stCondLst>
                                    <p:cond delay="0"/>
                                  </p:stCondLst>
                                  <p:childTnLst>
                                    <p:set>
                                      <p:cBhvr>
                                        <p:cTn id="97" dur="1" fill="hold">
                                          <p:stCondLst>
                                            <p:cond delay="0"/>
                                          </p:stCondLst>
                                        </p:cTn>
                                        <p:tgtEl>
                                          <p:spTgt spid="8">
                                            <p:bg/>
                                          </p:spTgt>
                                        </p:tgtEl>
                                        <p:attrNameLst>
                                          <p:attrName>style.visibility</p:attrName>
                                        </p:attrNameLst>
                                      </p:cBhvr>
                                      <p:to>
                                        <p:strVal val="visible"/>
                                      </p:to>
                                    </p:set>
                                    <p:animEffect transition="in" filter="fade">
                                      <p:cBhvr>
                                        <p:cTn id="98" dur="500"/>
                                        <p:tgtEl>
                                          <p:spTgt spid="8">
                                            <p:bg/>
                                          </p:spTgt>
                                        </p:tgtEl>
                                      </p:cBhvr>
                                    </p:animEffect>
                                  </p:childTnLst>
                                </p:cTn>
                              </p:par>
                              <p:par>
                                <p:cTn id="99" presetID="10" presetClass="entr" presetSubtype="0" fill="hold" grpId="1" nodeType="withEffect">
                                  <p:stCondLst>
                                    <p:cond delay="0"/>
                                  </p:stCondLst>
                                  <p:childTnLst>
                                    <p:set>
                                      <p:cBhvr>
                                        <p:cTn id="100" dur="1" fill="hold">
                                          <p:stCondLst>
                                            <p:cond delay="0"/>
                                          </p:stCondLst>
                                        </p:cTn>
                                        <p:tgtEl>
                                          <p:spTgt spid="8">
                                            <p:txEl>
                                              <p:pRg st="0" end="0"/>
                                            </p:txEl>
                                          </p:spTgt>
                                        </p:tgtEl>
                                        <p:attrNameLst>
                                          <p:attrName>style.visibility</p:attrName>
                                        </p:attrNameLst>
                                      </p:cBhvr>
                                      <p:to>
                                        <p:strVal val="visible"/>
                                      </p:to>
                                    </p:set>
                                    <p:animEffect transition="in" filter="fade">
                                      <p:cBhvr>
                                        <p:cTn id="101" dur="500"/>
                                        <p:tgtEl>
                                          <p:spTgt spid="8">
                                            <p:txEl>
                                              <p:pRg st="0" end="0"/>
                                            </p:txEl>
                                          </p:spTgt>
                                        </p:tgtEl>
                                      </p:cBhvr>
                                    </p:animEffect>
                                  </p:childTnLst>
                                </p:cTn>
                              </p:par>
                              <p:par>
                                <p:cTn id="102" presetID="10" presetClass="entr" presetSubtype="0" fill="hold" grpId="1" nodeType="withEffect">
                                  <p:stCondLst>
                                    <p:cond delay="0"/>
                                  </p:stCondLst>
                                  <p:childTnLst>
                                    <p:set>
                                      <p:cBhvr>
                                        <p:cTn id="103" dur="1" fill="hold">
                                          <p:stCondLst>
                                            <p:cond delay="0"/>
                                          </p:stCondLst>
                                        </p:cTn>
                                        <p:tgtEl>
                                          <p:spTgt spid="9">
                                            <p:bg/>
                                          </p:spTgt>
                                        </p:tgtEl>
                                        <p:attrNameLst>
                                          <p:attrName>style.visibility</p:attrName>
                                        </p:attrNameLst>
                                      </p:cBhvr>
                                      <p:to>
                                        <p:strVal val="visible"/>
                                      </p:to>
                                    </p:set>
                                    <p:animEffect transition="in" filter="fade">
                                      <p:cBhvr>
                                        <p:cTn id="104" dur="500"/>
                                        <p:tgtEl>
                                          <p:spTgt spid="9">
                                            <p:bg/>
                                          </p:spTgt>
                                        </p:tgtEl>
                                      </p:cBhvr>
                                    </p:animEffect>
                                  </p:childTnLst>
                                </p:cTn>
                              </p:par>
                              <p:par>
                                <p:cTn id="105" presetID="10" presetClass="entr" presetSubtype="0" fill="hold" grpId="1" nodeType="withEffect">
                                  <p:stCondLst>
                                    <p:cond delay="0"/>
                                  </p:stCondLst>
                                  <p:childTnLst>
                                    <p:set>
                                      <p:cBhvr>
                                        <p:cTn id="106" dur="1" fill="hold">
                                          <p:stCondLst>
                                            <p:cond delay="0"/>
                                          </p:stCondLst>
                                        </p:cTn>
                                        <p:tgtEl>
                                          <p:spTgt spid="9">
                                            <p:txEl>
                                              <p:pRg st="0" end="0"/>
                                            </p:txEl>
                                          </p:spTgt>
                                        </p:tgtEl>
                                        <p:attrNameLst>
                                          <p:attrName>style.visibility</p:attrName>
                                        </p:attrNameLst>
                                      </p:cBhvr>
                                      <p:to>
                                        <p:strVal val="visible"/>
                                      </p:to>
                                    </p:set>
                                    <p:animEffect transition="in" filter="fade">
                                      <p:cBhvr>
                                        <p:cTn id="107" dur="500"/>
                                        <p:tgtEl>
                                          <p:spTgt spid="9">
                                            <p:txEl>
                                              <p:pRg st="0" end="0"/>
                                            </p:txEl>
                                          </p:spTgt>
                                        </p:tgtEl>
                                      </p:cBhvr>
                                    </p:animEffect>
                                  </p:childTnLst>
                                </p:cTn>
                              </p:par>
                              <p:par>
                                <p:cTn id="108" presetID="10" presetClass="entr" presetSubtype="0" fill="hold" grpId="1" nodeType="withEffect">
                                  <p:stCondLst>
                                    <p:cond delay="0"/>
                                  </p:stCondLst>
                                  <p:childTnLst>
                                    <p:set>
                                      <p:cBhvr>
                                        <p:cTn id="109" dur="1" fill="hold">
                                          <p:stCondLst>
                                            <p:cond delay="0"/>
                                          </p:stCondLst>
                                        </p:cTn>
                                        <p:tgtEl>
                                          <p:spTgt spid="10">
                                            <p:bg/>
                                          </p:spTgt>
                                        </p:tgtEl>
                                        <p:attrNameLst>
                                          <p:attrName>style.visibility</p:attrName>
                                        </p:attrNameLst>
                                      </p:cBhvr>
                                      <p:to>
                                        <p:strVal val="visible"/>
                                      </p:to>
                                    </p:set>
                                    <p:animEffect transition="in" filter="fade">
                                      <p:cBhvr>
                                        <p:cTn id="110" dur="500"/>
                                        <p:tgtEl>
                                          <p:spTgt spid="10">
                                            <p:bg/>
                                          </p:spTgt>
                                        </p:tgtEl>
                                      </p:cBhvr>
                                    </p:animEffect>
                                  </p:childTnLst>
                                </p:cTn>
                              </p:par>
                              <p:par>
                                <p:cTn id="111" presetID="10" presetClass="entr" presetSubtype="0" fill="hold" grpId="1" nodeType="withEffect">
                                  <p:stCondLst>
                                    <p:cond delay="0"/>
                                  </p:stCondLst>
                                  <p:childTnLst>
                                    <p:set>
                                      <p:cBhvr>
                                        <p:cTn id="112" dur="1" fill="hold">
                                          <p:stCondLst>
                                            <p:cond delay="0"/>
                                          </p:stCondLst>
                                        </p:cTn>
                                        <p:tgtEl>
                                          <p:spTgt spid="10">
                                            <p:txEl>
                                              <p:pRg st="0" end="0"/>
                                            </p:txEl>
                                          </p:spTgt>
                                        </p:tgtEl>
                                        <p:attrNameLst>
                                          <p:attrName>style.visibility</p:attrName>
                                        </p:attrNameLst>
                                      </p:cBhvr>
                                      <p:to>
                                        <p:strVal val="visible"/>
                                      </p:to>
                                    </p:set>
                                    <p:animEffect transition="in" filter="fade">
                                      <p:cBhvr>
                                        <p:cTn id="113" dur="500"/>
                                        <p:tgtEl>
                                          <p:spTgt spid="10">
                                            <p:txEl>
                                              <p:pRg st="0" end="0"/>
                                            </p:txEl>
                                          </p:spTgt>
                                        </p:tgtEl>
                                      </p:cBhvr>
                                    </p:animEffect>
                                  </p:childTnLst>
                                </p:cTn>
                              </p:par>
                              <p:par>
                                <p:cTn id="114" presetID="10" presetClass="entr" presetSubtype="0" fill="hold" grpId="1" nodeType="withEffect">
                                  <p:stCondLst>
                                    <p:cond delay="0"/>
                                  </p:stCondLst>
                                  <p:childTnLst>
                                    <p:set>
                                      <p:cBhvr>
                                        <p:cTn id="115" dur="1" fill="hold">
                                          <p:stCondLst>
                                            <p:cond delay="0"/>
                                          </p:stCondLst>
                                        </p:cTn>
                                        <p:tgtEl>
                                          <p:spTgt spid="11">
                                            <p:bg/>
                                          </p:spTgt>
                                        </p:tgtEl>
                                        <p:attrNameLst>
                                          <p:attrName>style.visibility</p:attrName>
                                        </p:attrNameLst>
                                      </p:cBhvr>
                                      <p:to>
                                        <p:strVal val="visible"/>
                                      </p:to>
                                    </p:set>
                                    <p:animEffect transition="in" filter="fade">
                                      <p:cBhvr>
                                        <p:cTn id="116" dur="500"/>
                                        <p:tgtEl>
                                          <p:spTgt spid="11">
                                            <p:bg/>
                                          </p:spTgt>
                                        </p:tgtEl>
                                      </p:cBhvr>
                                    </p:animEffect>
                                  </p:childTnLst>
                                </p:cTn>
                              </p:par>
                              <p:par>
                                <p:cTn id="117" presetID="10" presetClass="entr" presetSubtype="0" fill="hold" grpId="1" nodeType="withEffect">
                                  <p:stCondLst>
                                    <p:cond delay="0"/>
                                  </p:stCondLst>
                                  <p:childTnLst>
                                    <p:set>
                                      <p:cBhvr>
                                        <p:cTn id="118" dur="1" fill="hold">
                                          <p:stCondLst>
                                            <p:cond delay="0"/>
                                          </p:stCondLst>
                                        </p:cTn>
                                        <p:tgtEl>
                                          <p:spTgt spid="11">
                                            <p:txEl>
                                              <p:pRg st="0" end="0"/>
                                            </p:txEl>
                                          </p:spTgt>
                                        </p:tgtEl>
                                        <p:attrNameLst>
                                          <p:attrName>style.visibility</p:attrName>
                                        </p:attrNameLst>
                                      </p:cBhvr>
                                      <p:to>
                                        <p:strVal val="visible"/>
                                      </p:to>
                                    </p:set>
                                    <p:animEffect transition="in" filter="fade">
                                      <p:cBhvr>
                                        <p:cTn id="119" dur="500"/>
                                        <p:tgtEl>
                                          <p:spTgt spid="11">
                                            <p:txEl>
                                              <p:pRg st="0" end="0"/>
                                            </p:txEl>
                                          </p:spTgt>
                                        </p:tgtEl>
                                      </p:cBhvr>
                                    </p:animEffect>
                                  </p:childTnLst>
                                </p:cTn>
                              </p:par>
                              <p:par>
                                <p:cTn id="120" presetID="10" presetClass="entr" presetSubtype="0" fill="hold" grpId="1" nodeType="withEffect">
                                  <p:stCondLst>
                                    <p:cond delay="0"/>
                                  </p:stCondLst>
                                  <p:childTnLst>
                                    <p:set>
                                      <p:cBhvr>
                                        <p:cTn id="121" dur="1" fill="hold">
                                          <p:stCondLst>
                                            <p:cond delay="0"/>
                                          </p:stCondLst>
                                        </p:cTn>
                                        <p:tgtEl>
                                          <p:spTgt spid="81">
                                            <p:bg/>
                                          </p:spTgt>
                                        </p:tgtEl>
                                        <p:attrNameLst>
                                          <p:attrName>style.visibility</p:attrName>
                                        </p:attrNameLst>
                                      </p:cBhvr>
                                      <p:to>
                                        <p:strVal val="visible"/>
                                      </p:to>
                                    </p:set>
                                    <p:animEffect transition="in" filter="fade">
                                      <p:cBhvr>
                                        <p:cTn id="122" dur="500"/>
                                        <p:tgtEl>
                                          <p:spTgt spid="81">
                                            <p:bg/>
                                          </p:spTgt>
                                        </p:tgtEl>
                                      </p:cBhvr>
                                    </p:animEffect>
                                  </p:childTnLst>
                                </p:cTn>
                              </p:par>
                              <p:par>
                                <p:cTn id="123" presetID="10" presetClass="entr" presetSubtype="0" fill="hold" grpId="1" nodeType="withEffect">
                                  <p:stCondLst>
                                    <p:cond delay="0"/>
                                  </p:stCondLst>
                                  <p:childTnLst>
                                    <p:set>
                                      <p:cBhvr>
                                        <p:cTn id="124" dur="1" fill="hold">
                                          <p:stCondLst>
                                            <p:cond delay="0"/>
                                          </p:stCondLst>
                                        </p:cTn>
                                        <p:tgtEl>
                                          <p:spTgt spid="81">
                                            <p:txEl>
                                              <p:pRg st="0" end="0"/>
                                            </p:txEl>
                                          </p:spTgt>
                                        </p:tgtEl>
                                        <p:attrNameLst>
                                          <p:attrName>style.visibility</p:attrName>
                                        </p:attrNameLst>
                                      </p:cBhvr>
                                      <p:to>
                                        <p:strVal val="visible"/>
                                      </p:to>
                                    </p:set>
                                    <p:animEffect transition="in" filter="fade">
                                      <p:cBhvr>
                                        <p:cTn id="125" dur="500"/>
                                        <p:tgtEl>
                                          <p:spTgt spid="81">
                                            <p:txEl>
                                              <p:pRg st="0" end="0"/>
                                            </p:txEl>
                                          </p:spTgt>
                                        </p:tgtEl>
                                      </p:cBhvr>
                                    </p:animEffect>
                                  </p:childTnLst>
                                </p:cTn>
                              </p:par>
                              <p:par>
                                <p:cTn id="126" presetID="10" presetClass="entr" presetSubtype="0" fill="hold" grpId="1" nodeType="withEffect">
                                  <p:stCondLst>
                                    <p:cond delay="0"/>
                                  </p:stCondLst>
                                  <p:childTnLst>
                                    <p:set>
                                      <p:cBhvr>
                                        <p:cTn id="127" dur="1" fill="hold">
                                          <p:stCondLst>
                                            <p:cond delay="0"/>
                                          </p:stCondLst>
                                        </p:cTn>
                                        <p:tgtEl>
                                          <p:spTgt spid="2">
                                            <p:bg/>
                                          </p:spTgt>
                                        </p:tgtEl>
                                        <p:attrNameLst>
                                          <p:attrName>style.visibility</p:attrName>
                                        </p:attrNameLst>
                                      </p:cBhvr>
                                      <p:to>
                                        <p:strVal val="visible"/>
                                      </p:to>
                                    </p:set>
                                    <p:animEffect transition="in" filter="fade">
                                      <p:cBhvr>
                                        <p:cTn id="128" dur="500"/>
                                        <p:tgtEl>
                                          <p:spTgt spid="2">
                                            <p:bg/>
                                          </p:spTgt>
                                        </p:tgtEl>
                                      </p:cBhvr>
                                    </p:animEffect>
                                  </p:childTnLst>
                                </p:cTn>
                              </p:par>
                              <p:par>
                                <p:cTn id="129" presetID="10" presetClass="entr" presetSubtype="0" fill="hold" grpId="1" nodeType="withEffect">
                                  <p:stCondLst>
                                    <p:cond delay="0"/>
                                  </p:stCondLst>
                                  <p:childTnLst>
                                    <p:set>
                                      <p:cBhvr>
                                        <p:cTn id="130" dur="1" fill="hold">
                                          <p:stCondLst>
                                            <p:cond delay="0"/>
                                          </p:stCondLst>
                                        </p:cTn>
                                        <p:tgtEl>
                                          <p:spTgt spid="2">
                                            <p:txEl>
                                              <p:pRg st="0" end="0"/>
                                            </p:txEl>
                                          </p:spTgt>
                                        </p:tgtEl>
                                        <p:attrNameLst>
                                          <p:attrName>style.visibility</p:attrName>
                                        </p:attrNameLst>
                                      </p:cBhvr>
                                      <p:to>
                                        <p:strVal val="visible"/>
                                      </p:to>
                                    </p:set>
                                    <p:animEffect transition="in" filter="fade">
                                      <p:cBhvr>
                                        <p:cTn id="13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4" grpId="0" build="allAtOnce" animBg="1"/>
      <p:bldP spid="4" grpId="1" build="allAtOnce" animBg="1"/>
      <p:bldP spid="5" grpId="0" build="allAtOnce" animBg="1"/>
      <p:bldP spid="5" grpId="1" build="allAtOnce" animBg="1"/>
      <p:bldP spid="6" grpId="0" build="allAtOnce" animBg="1"/>
      <p:bldP spid="6" grpId="1" build="allAtOnce" animBg="1"/>
      <p:bldP spid="7" grpId="0" build="allAtOnce" animBg="1"/>
      <p:bldP spid="7" grpId="1" build="allAtOnce" animBg="1"/>
      <p:bldP spid="8" grpId="0" build="allAtOnce" animBg="1"/>
      <p:bldP spid="8" grpId="1" build="allAtOnce" animBg="1"/>
      <p:bldP spid="9" grpId="0" build="allAtOnce" animBg="1"/>
      <p:bldP spid="9" grpId="1" build="allAtOnce" animBg="1"/>
      <p:bldP spid="10" grpId="0" build="allAtOnce" animBg="1"/>
      <p:bldP spid="10" grpId="1" build="allAtOnce" animBg="1"/>
      <p:bldP spid="11" grpId="0" build="allAtOnce" animBg="1"/>
      <p:bldP spid="11" grpId="1" build="allAtOnce" animBg="1"/>
      <p:bldP spid="81" grpId="0" build="allAtOnce" animBg="1"/>
      <p:bldP spid="81" grpId="1" build="allAtOnce" animBg="1"/>
      <p:bldP spid="2" grpId="0" build="allAtOnce" animBg="1"/>
      <p:bldP spid="2" grpId="1"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228088" y="3685032"/>
            <a:ext cx="7735824" cy="2025486"/>
          </a:xfrm>
        </p:spPr>
        <p:txBody>
          <a:bodyPr/>
          <a:lstStyle/>
          <a:p>
            <a:pPr algn="just"/>
            <a:r>
              <a:rPr lang="en-US" sz="2200" b="1" dirty="0">
                <a:solidFill>
                  <a:schemeClr val="bg1"/>
                </a:solidFill>
                <a:latin typeface="Segoe UI Light" panose="020B0502040204020203" pitchFamily="34" charset="0"/>
                <a:ea typeface="+mn-lt"/>
                <a:cs typeface="Segoe UI Light" panose="020B0502040204020203" pitchFamily="34" charset="0"/>
              </a:rPr>
              <a:t>This Machine Learning model is built for predicting the Credit Risk Analysis that benefits the lender by analyzing the Cost of Risk, Expected Loss, Expected Returns, Level of Risk, Liquidity and Collateral of the borrower and  predicts if the lender shoul</a:t>
            </a:r>
            <a:r>
              <a:rPr lang="en-US" sz="2200" b="1" dirty="0">
                <a:latin typeface="Segoe UI Light" panose="020B0502040204020203" pitchFamily="34" charset="0"/>
                <a:ea typeface="+mn-lt"/>
                <a:cs typeface="Segoe UI Light" panose="020B0502040204020203" pitchFamily="34" charset="0"/>
              </a:rPr>
              <a:t>d lend the money or not</a:t>
            </a:r>
            <a:r>
              <a:rPr lang="en-US" sz="2200" b="1" dirty="0">
                <a:solidFill>
                  <a:schemeClr val="bg1"/>
                </a:solidFill>
                <a:latin typeface="Segoe UI Light" panose="020B0502040204020203" pitchFamily="34" charset="0"/>
                <a:ea typeface="+mn-lt"/>
                <a:cs typeface="Segoe UI Light" panose="020B0502040204020203" pitchFamily="34" charset="0"/>
              </a:rPr>
              <a:t> that reduces the possibility of the occurrence of loss for the lender</a:t>
            </a:r>
            <a:endParaRPr lang="en-US" sz="2200" b="1" dirty="0"/>
          </a:p>
        </p:txBody>
      </p:sp>
    </p:spTree>
    <p:extLst>
      <p:ext uri="{BB962C8B-B14F-4D97-AF65-F5344CB8AC3E}">
        <p14:creationId xmlns:p14="http://schemas.microsoft.com/office/powerpoint/2010/main" val="1958759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166</TotalTime>
  <Words>338</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Segoe UI Light</vt:lpstr>
      <vt:lpstr>Tw Cen MT</vt:lpstr>
      <vt:lpstr>Wingdings</vt:lpstr>
      <vt:lpstr>Office Theme</vt:lpstr>
      <vt:lpstr>Theme: Credit Risk Analysis</vt:lpstr>
      <vt:lpstr>CONTENTS</vt:lpstr>
      <vt:lpstr>The Team</vt:lpstr>
      <vt:lpstr>An Overview</vt:lpstr>
      <vt:lpstr>Technologies Used</vt:lpstr>
      <vt:lpstr>BLOCK DIAGRAM</vt:lpstr>
      <vt:lpstr>Machine Learning Model</vt:lpstr>
      <vt:lpstr>Benefits of this Model</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Credit risk analysis</dc:title>
  <dc:creator>KAMESH MSN</dc:creator>
  <cp:lastModifiedBy>KAMESH MSN</cp:lastModifiedBy>
  <cp:revision>35</cp:revision>
  <dcterms:created xsi:type="dcterms:W3CDTF">2023-04-09T01:07:53Z</dcterms:created>
  <dcterms:modified xsi:type="dcterms:W3CDTF">2023-04-09T04:00:59Z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