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62"/>
  </p:notesMasterIdLst>
  <p:sldIdLst>
    <p:sldId id="256" r:id="rId2"/>
    <p:sldId id="276" r:id="rId3"/>
    <p:sldId id="274" r:id="rId4"/>
    <p:sldId id="275" r:id="rId5"/>
    <p:sldId id="264" r:id="rId6"/>
    <p:sldId id="265" r:id="rId7"/>
    <p:sldId id="267" r:id="rId8"/>
    <p:sldId id="278" r:id="rId9"/>
    <p:sldId id="279" r:id="rId10"/>
    <p:sldId id="281" r:id="rId11"/>
    <p:sldId id="282" r:id="rId12"/>
    <p:sldId id="283" r:id="rId13"/>
    <p:sldId id="285" r:id="rId14"/>
    <p:sldId id="286" r:id="rId15"/>
    <p:sldId id="372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8" r:id="rId26"/>
    <p:sldId id="300" r:id="rId27"/>
    <p:sldId id="301" r:id="rId28"/>
    <p:sldId id="302" r:id="rId29"/>
    <p:sldId id="303" r:id="rId30"/>
    <p:sldId id="304" r:id="rId31"/>
    <p:sldId id="305" r:id="rId32"/>
    <p:sldId id="307" r:id="rId33"/>
    <p:sldId id="349" r:id="rId34"/>
    <p:sldId id="350" r:id="rId35"/>
    <p:sldId id="351" r:id="rId36"/>
    <p:sldId id="352" r:id="rId37"/>
    <p:sldId id="353" r:id="rId38"/>
    <p:sldId id="356" r:id="rId39"/>
    <p:sldId id="357" r:id="rId40"/>
    <p:sldId id="358" r:id="rId41"/>
    <p:sldId id="359" r:id="rId42"/>
    <p:sldId id="360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769" r:id="rId54"/>
    <p:sldId id="770" r:id="rId55"/>
    <p:sldId id="771" r:id="rId56"/>
    <p:sldId id="772" r:id="rId57"/>
    <p:sldId id="773" r:id="rId58"/>
    <p:sldId id="774" r:id="rId59"/>
    <p:sldId id="776" r:id="rId60"/>
    <p:sldId id="777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C3F48-2842-4AD5-BDF8-07768A9BC95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44AA-5983-46AA-BDC8-798F7A62CC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95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7A073B-FAD0-48D5-AD5A-1315A544AE98}" type="slidenum">
              <a:rPr lang="en-US" b="0"/>
              <a:pPr eaLnBrk="1" hangingPunct="1"/>
              <a:t>5</a:t>
            </a:fld>
            <a:endParaRPr lang="en-US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>
              <a:latin typeface="Lucida Grande" pitchFamily="28" charset="0"/>
              <a:ea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513162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>
              <a:latin typeface="Lucida Grande" pitchFamily="28" charset="0"/>
              <a:ea typeface="Geneva"/>
              <a:cs typeface="Geneva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004A9A-E72C-4B73-AFD2-C2FB40753B00}" type="slidenum">
              <a:rPr lang="en-US" b="0"/>
              <a:pPr eaLnBrk="1" hangingPunct="1"/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9126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5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4A0B3-D59B-4A0C-B834-D1F990153E5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5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50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1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60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6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2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Başlık ve Diyagram veya Kuruluş Grafiğ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SmartArt Yer Tutucusu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E1993D4-7E09-4FCE-B630-71961F6E78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5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2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3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0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7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2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36.png"/><Relationship Id="rId4" Type="http://schemas.openxmlformats.org/officeDocument/2006/relationships/hyperlink" Target="http://www.lock5stat.com/statkey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2017" y="440440"/>
            <a:ext cx="8915399" cy="2262781"/>
          </a:xfrm>
        </p:spPr>
        <p:txBody>
          <a:bodyPr/>
          <a:lstStyle/>
          <a:p>
            <a:r>
              <a:rPr lang="tr-TR" b="1" dirty="0"/>
              <a:t>CHI SQUARE TEST</a:t>
            </a:r>
          </a:p>
        </p:txBody>
      </p:sp>
    </p:spTree>
    <p:extLst>
      <p:ext uri="{BB962C8B-B14F-4D97-AF65-F5344CB8AC3E}">
        <p14:creationId xmlns:p14="http://schemas.microsoft.com/office/powerpoint/2010/main" val="7417677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52500" y="188354"/>
            <a:ext cx="10287000" cy="53962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goodness of fit</a:t>
            </a:r>
            <a:r>
              <a:rPr lang="tr-TR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- An </a:t>
            </a:r>
            <a:r>
              <a:rPr lang="tr-TR" sz="3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Example</a:t>
            </a:r>
            <a:r>
              <a:rPr lang="tr-TR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218" name="Group 98"/>
          <p:cNvGrpSpPr>
            <a:grpSpLocks/>
          </p:cNvGrpSpPr>
          <p:nvPr/>
        </p:nvGrpSpPr>
        <p:grpSpPr bwMode="auto">
          <a:xfrm>
            <a:off x="1981200" y="1066800"/>
            <a:ext cx="1828800" cy="1905000"/>
            <a:chOff x="384" y="1008"/>
            <a:chExt cx="1540" cy="1776"/>
          </a:xfrm>
        </p:grpSpPr>
        <p:pic>
          <p:nvPicPr>
            <p:cNvPr id="5219" name="Picture 99" descr="money_bag_2.jpg                                                0006E980Macintosh HD                   BFF2B250: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08"/>
              <a:ext cx="1540" cy="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20" name="Group 100"/>
            <p:cNvGrpSpPr>
              <a:grpSpLocks/>
            </p:cNvGrpSpPr>
            <p:nvPr/>
          </p:nvGrpSpPr>
          <p:grpSpPr bwMode="auto">
            <a:xfrm>
              <a:off x="624" y="1488"/>
              <a:ext cx="1056" cy="1152"/>
              <a:chOff x="624" y="1488"/>
              <a:chExt cx="1056" cy="1152"/>
            </a:xfrm>
          </p:grpSpPr>
          <p:sp>
            <p:nvSpPr>
              <p:cNvPr id="5221" name="Oval 101"/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2" name="Oval 102"/>
              <p:cNvSpPr>
                <a:spLocks noChangeArrowheads="1"/>
              </p:cNvSpPr>
              <p:nvPr/>
            </p:nvSpPr>
            <p:spPr bwMode="auto">
              <a:xfrm>
                <a:off x="720" y="1488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3" name="Oval 103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4" name="Oval 104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5" name="Oval 105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6" name="Oval 106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7" name="Oval 107"/>
              <p:cNvSpPr>
                <a:spLocks noChangeArrowheads="1"/>
              </p:cNvSpPr>
              <p:nvPr/>
            </p:nvSpPr>
            <p:spPr bwMode="auto">
              <a:xfrm>
                <a:off x="720" y="211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8" name="Oval 108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29" name="Oval 109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0" name="Oval 110"/>
              <p:cNvSpPr>
                <a:spLocks noChangeArrowheads="1"/>
              </p:cNvSpPr>
              <p:nvPr/>
            </p:nvSpPr>
            <p:spPr bwMode="auto">
              <a:xfrm>
                <a:off x="960" y="2160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1" name="Oval 111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2" name="Oval 112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3" name="Oval 113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4" name="Oval 114"/>
              <p:cNvSpPr>
                <a:spLocks noChangeArrowheads="1"/>
              </p:cNvSpPr>
              <p:nvPr/>
            </p:nvSpPr>
            <p:spPr bwMode="auto">
              <a:xfrm>
                <a:off x="1488" y="1680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5" name="Oval 115"/>
              <p:cNvSpPr>
                <a:spLocks noChangeArrowheads="1"/>
              </p:cNvSpPr>
              <p:nvPr/>
            </p:nvSpPr>
            <p:spPr bwMode="auto">
              <a:xfrm>
                <a:off x="1248" y="1536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6" name="Oval 116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7" name="Oval 117"/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8" name="Oval 118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39" name="Oval 119"/>
              <p:cNvSpPr>
                <a:spLocks noChangeArrowheads="1"/>
              </p:cNvSpPr>
              <p:nvPr/>
            </p:nvSpPr>
            <p:spPr bwMode="auto">
              <a:xfrm>
                <a:off x="1200" y="211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0" name="Oval 120"/>
              <p:cNvSpPr>
                <a:spLocks noChangeArrowheads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1" name="Oval 121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242" name="Group 122"/>
            <p:cNvGrpSpPr>
              <a:grpSpLocks/>
            </p:cNvGrpSpPr>
            <p:nvPr/>
          </p:nvGrpSpPr>
          <p:grpSpPr bwMode="auto">
            <a:xfrm>
              <a:off x="720" y="1488"/>
              <a:ext cx="1056" cy="1152"/>
              <a:chOff x="624" y="1488"/>
              <a:chExt cx="1056" cy="1152"/>
            </a:xfrm>
          </p:grpSpPr>
          <p:sp>
            <p:nvSpPr>
              <p:cNvPr id="5243" name="Oval 123"/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4" name="Oval 124"/>
              <p:cNvSpPr>
                <a:spLocks noChangeArrowheads="1"/>
              </p:cNvSpPr>
              <p:nvPr/>
            </p:nvSpPr>
            <p:spPr bwMode="auto">
              <a:xfrm>
                <a:off x="720" y="1488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5" name="Oval 125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6" name="Oval 126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7" name="Oval 127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8" name="Oval 128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49" name="Oval 129"/>
              <p:cNvSpPr>
                <a:spLocks noChangeArrowheads="1"/>
              </p:cNvSpPr>
              <p:nvPr/>
            </p:nvSpPr>
            <p:spPr bwMode="auto">
              <a:xfrm>
                <a:off x="720" y="2112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0" name="Oval 130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1" name="Oval 131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2" name="Oval 132"/>
              <p:cNvSpPr>
                <a:spLocks noChangeArrowheads="1"/>
              </p:cNvSpPr>
              <p:nvPr/>
            </p:nvSpPr>
            <p:spPr bwMode="auto">
              <a:xfrm>
                <a:off x="960" y="2160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3" name="Oval 133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4" name="Oval 134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5" name="Oval 135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6" name="Oval 136"/>
              <p:cNvSpPr>
                <a:spLocks noChangeArrowheads="1"/>
              </p:cNvSpPr>
              <p:nvPr/>
            </p:nvSpPr>
            <p:spPr bwMode="auto">
              <a:xfrm>
                <a:off x="1488" y="1680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7" name="Oval 137"/>
              <p:cNvSpPr>
                <a:spLocks noChangeArrowheads="1"/>
              </p:cNvSpPr>
              <p:nvPr/>
            </p:nvSpPr>
            <p:spPr bwMode="auto">
              <a:xfrm>
                <a:off x="1248" y="1536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8" name="Oval 138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59" name="Oval 139"/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0" name="Oval 140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1" name="Oval 141"/>
              <p:cNvSpPr>
                <a:spLocks noChangeArrowheads="1"/>
              </p:cNvSpPr>
              <p:nvPr/>
            </p:nvSpPr>
            <p:spPr bwMode="auto">
              <a:xfrm>
                <a:off x="1200" y="2112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2" name="Oval 142"/>
              <p:cNvSpPr>
                <a:spLocks noChangeArrowheads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3" name="Oval 143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48" cy="96"/>
              </a:xfrm>
              <a:prstGeom prst="ellipse">
                <a:avLst/>
              </a:prstGeom>
              <a:solidFill>
                <a:srgbClr val="25F11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 rot="-1231844">
              <a:off x="720" y="1440"/>
              <a:ext cx="1056" cy="1152"/>
              <a:chOff x="624" y="1488"/>
              <a:chExt cx="1056" cy="1152"/>
            </a:xfrm>
          </p:grpSpPr>
          <p:sp>
            <p:nvSpPr>
              <p:cNvPr id="5265" name="Oval 145"/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6" name="Oval 146"/>
              <p:cNvSpPr>
                <a:spLocks noChangeArrowheads="1"/>
              </p:cNvSpPr>
              <p:nvPr/>
            </p:nvSpPr>
            <p:spPr bwMode="auto">
              <a:xfrm>
                <a:off x="720" y="1488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7" name="Oval 147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8" name="Oval 148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69" name="Oval 149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0" name="Oval 150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1" name="Oval 151"/>
              <p:cNvSpPr>
                <a:spLocks noChangeArrowheads="1"/>
              </p:cNvSpPr>
              <p:nvPr/>
            </p:nvSpPr>
            <p:spPr bwMode="auto">
              <a:xfrm>
                <a:off x="720" y="2112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2" name="Oval 152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3" name="Oval 153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4" name="Oval 154"/>
              <p:cNvSpPr>
                <a:spLocks noChangeArrowheads="1"/>
              </p:cNvSpPr>
              <p:nvPr/>
            </p:nvSpPr>
            <p:spPr bwMode="auto">
              <a:xfrm>
                <a:off x="960" y="2160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5" name="Oval 155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6" name="Oval 156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7" name="Oval 157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8" name="Oval 158"/>
              <p:cNvSpPr>
                <a:spLocks noChangeArrowheads="1"/>
              </p:cNvSpPr>
              <p:nvPr/>
            </p:nvSpPr>
            <p:spPr bwMode="auto">
              <a:xfrm>
                <a:off x="1488" y="1680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79" name="Oval 159"/>
              <p:cNvSpPr>
                <a:spLocks noChangeArrowheads="1"/>
              </p:cNvSpPr>
              <p:nvPr/>
            </p:nvSpPr>
            <p:spPr bwMode="auto">
              <a:xfrm>
                <a:off x="1248" y="1536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80" name="Oval 160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81" name="Oval 161"/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82" name="Oval 162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83" name="Oval 163"/>
              <p:cNvSpPr>
                <a:spLocks noChangeArrowheads="1"/>
              </p:cNvSpPr>
              <p:nvPr/>
            </p:nvSpPr>
            <p:spPr bwMode="auto">
              <a:xfrm>
                <a:off x="1200" y="2112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84" name="Oval 164"/>
              <p:cNvSpPr>
                <a:spLocks noChangeArrowheads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85" name="Oval 165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48" cy="96"/>
              </a:xfrm>
              <a:prstGeom prst="ellipse">
                <a:avLst/>
              </a:prstGeom>
              <a:solidFill>
                <a:srgbClr val="FF1D0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5286" name="Group 166"/>
            <p:cNvGrpSpPr>
              <a:grpSpLocks/>
            </p:cNvGrpSpPr>
            <p:nvPr/>
          </p:nvGrpSpPr>
          <p:grpSpPr bwMode="auto">
            <a:xfrm rot="1113788">
              <a:off x="624" y="1536"/>
              <a:ext cx="1056" cy="1152"/>
              <a:chOff x="624" y="1488"/>
              <a:chExt cx="1056" cy="1152"/>
            </a:xfrm>
          </p:grpSpPr>
          <p:sp>
            <p:nvSpPr>
              <p:cNvPr id="5287" name="Oval 167"/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88" name="Oval 168"/>
              <p:cNvSpPr>
                <a:spLocks noChangeArrowheads="1"/>
              </p:cNvSpPr>
              <p:nvPr/>
            </p:nvSpPr>
            <p:spPr bwMode="auto">
              <a:xfrm>
                <a:off x="720" y="1488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89" name="Oval 169"/>
              <p:cNvSpPr>
                <a:spLocks noChangeArrowheads="1"/>
              </p:cNvSpPr>
              <p:nvPr/>
            </p:nvSpPr>
            <p:spPr bwMode="auto">
              <a:xfrm>
                <a:off x="720" y="1728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0" name="Oval 170"/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1" name="Oval 171"/>
              <p:cNvSpPr>
                <a:spLocks noChangeArrowheads="1"/>
              </p:cNvSpPr>
              <p:nvPr/>
            </p:nvSpPr>
            <p:spPr bwMode="auto">
              <a:xfrm>
                <a:off x="720" y="1920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2" name="Oval 172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3" name="Oval 173"/>
              <p:cNvSpPr>
                <a:spLocks noChangeArrowheads="1"/>
              </p:cNvSpPr>
              <p:nvPr/>
            </p:nvSpPr>
            <p:spPr bwMode="auto">
              <a:xfrm>
                <a:off x="720" y="2112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4" name="Oval 174"/>
              <p:cNvSpPr>
                <a:spLocks noChangeArrowheads="1"/>
              </p:cNvSpPr>
              <p:nvPr/>
            </p:nvSpPr>
            <p:spPr bwMode="auto">
              <a:xfrm>
                <a:off x="1056" y="1680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5" name="Oval 175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6" name="Oval 176"/>
              <p:cNvSpPr>
                <a:spLocks noChangeArrowheads="1"/>
              </p:cNvSpPr>
              <p:nvPr/>
            </p:nvSpPr>
            <p:spPr bwMode="auto">
              <a:xfrm>
                <a:off x="960" y="2160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7" name="Oval 177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8" name="Oval 178"/>
              <p:cNvSpPr>
                <a:spLocks noChangeArrowheads="1"/>
              </p:cNvSpPr>
              <p:nvPr/>
            </p:nvSpPr>
            <p:spPr bwMode="auto">
              <a:xfrm>
                <a:off x="1344" y="1680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299" name="Oval 179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0" name="Oval 180"/>
              <p:cNvSpPr>
                <a:spLocks noChangeArrowheads="1"/>
              </p:cNvSpPr>
              <p:nvPr/>
            </p:nvSpPr>
            <p:spPr bwMode="auto">
              <a:xfrm>
                <a:off x="1488" y="1680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1" name="Oval 181"/>
              <p:cNvSpPr>
                <a:spLocks noChangeArrowheads="1"/>
              </p:cNvSpPr>
              <p:nvPr/>
            </p:nvSpPr>
            <p:spPr bwMode="auto">
              <a:xfrm>
                <a:off x="1248" y="1536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2" name="Oval 182"/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3" name="Oval 183"/>
              <p:cNvSpPr>
                <a:spLocks noChangeArrowheads="1"/>
              </p:cNvSpPr>
              <p:nvPr/>
            </p:nvSpPr>
            <p:spPr bwMode="auto">
              <a:xfrm>
                <a:off x="1248" y="2352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4" name="Oval 184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5" name="Oval 185"/>
              <p:cNvSpPr>
                <a:spLocks noChangeArrowheads="1"/>
              </p:cNvSpPr>
              <p:nvPr/>
            </p:nvSpPr>
            <p:spPr bwMode="auto">
              <a:xfrm>
                <a:off x="1200" y="2112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6" name="Oval 186"/>
              <p:cNvSpPr>
                <a:spLocks noChangeArrowheads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307" name="Oval 187"/>
              <p:cNvSpPr>
                <a:spLocks noChangeArrowheads="1"/>
              </p:cNvSpPr>
              <p:nvPr/>
            </p:nvSpPr>
            <p:spPr bwMode="auto">
              <a:xfrm>
                <a:off x="1632" y="2112"/>
                <a:ext cx="48" cy="96"/>
              </a:xfrm>
              <a:prstGeom prst="ellipse">
                <a:avLst/>
              </a:prstGeom>
              <a:solidFill>
                <a:srgbClr val="0D05A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5345" name="Rectangle 225"/>
          <p:cNvSpPr>
            <a:spLocks noChangeArrowheads="1"/>
          </p:cNvSpPr>
          <p:nvPr/>
        </p:nvSpPr>
        <p:spPr bwMode="auto">
          <a:xfrm>
            <a:off x="2971800" y="35814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346" name="Group 226"/>
          <p:cNvGraphicFramePr>
            <a:graphicFrameLocks noGrp="1"/>
          </p:cNvGraphicFramePr>
          <p:nvPr/>
        </p:nvGraphicFramePr>
        <p:xfrm>
          <a:off x="3048000" y="36576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7" name="Text Box 227"/>
          <p:cNvSpPr txBox="1">
            <a:spLocks noChangeArrowheads="1"/>
          </p:cNvSpPr>
          <p:nvPr/>
        </p:nvSpPr>
        <p:spPr bwMode="auto">
          <a:xfrm>
            <a:off x="3276600" y="3048000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Observed Frequencies</a:t>
            </a:r>
            <a:endParaRPr lang="en-US" dirty="0"/>
          </a:p>
        </p:txBody>
      </p:sp>
      <p:sp>
        <p:nvSpPr>
          <p:cNvPr id="5348" name="Text Box 228"/>
          <p:cNvSpPr txBox="1">
            <a:spLocks noChangeArrowheads="1"/>
          </p:cNvSpPr>
          <p:nvPr/>
        </p:nvSpPr>
        <p:spPr bwMode="auto">
          <a:xfrm>
            <a:off x="4114800" y="1219201"/>
            <a:ext cx="55626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mic Sans MS" panose="030F0702030302020204" pitchFamily="66" charset="0"/>
              </a:rPr>
              <a:t>-Is the frequency of balls with different colors equal in our bag?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5349" name="Rectangle 229"/>
          <p:cNvSpPr>
            <a:spLocks noChangeArrowheads="1"/>
          </p:cNvSpPr>
          <p:nvPr/>
        </p:nvSpPr>
        <p:spPr bwMode="auto">
          <a:xfrm>
            <a:off x="2971800" y="52578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350" name="Group 230"/>
          <p:cNvGraphicFramePr>
            <a:graphicFrameLocks noGrp="1"/>
          </p:cNvGraphicFramePr>
          <p:nvPr/>
        </p:nvGraphicFramePr>
        <p:xfrm>
          <a:off x="3048000" y="53340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64" name="Text Box 244"/>
          <p:cNvSpPr txBox="1">
            <a:spLocks noChangeArrowheads="1"/>
          </p:cNvSpPr>
          <p:nvPr/>
        </p:nvSpPr>
        <p:spPr bwMode="auto">
          <a:xfrm>
            <a:off x="3276600" y="4724400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Expected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4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05000" y="304800"/>
            <a:ext cx="8458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goodness of fit</a:t>
            </a: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238" name="Rectangle 94"/>
          <p:cNvSpPr>
            <a:spLocks noChangeArrowheads="1"/>
          </p:cNvSpPr>
          <p:nvPr/>
        </p:nvSpPr>
        <p:spPr bwMode="auto">
          <a:xfrm>
            <a:off x="1905000" y="18288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6239" name="Group 95"/>
          <p:cNvGraphicFramePr>
            <a:graphicFrameLocks noGrp="1"/>
          </p:cNvGraphicFramePr>
          <p:nvPr/>
        </p:nvGraphicFramePr>
        <p:xfrm>
          <a:off x="1981200" y="19050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3" name="Text Box 109"/>
          <p:cNvSpPr txBox="1">
            <a:spLocks noChangeArrowheads="1"/>
          </p:cNvSpPr>
          <p:nvPr/>
        </p:nvSpPr>
        <p:spPr bwMode="auto">
          <a:xfrm>
            <a:off x="2209800" y="1295400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mic Sans MS" panose="030F0702030302020204" pitchFamily="66" charset="0"/>
              </a:rPr>
              <a:t>Observed Frequencies</a:t>
            </a:r>
            <a:endParaRPr lang="en-US"/>
          </a:p>
        </p:txBody>
      </p:sp>
      <p:sp>
        <p:nvSpPr>
          <p:cNvPr id="6255" name="Rectangle 111"/>
          <p:cNvSpPr>
            <a:spLocks noChangeArrowheads="1"/>
          </p:cNvSpPr>
          <p:nvPr/>
        </p:nvSpPr>
        <p:spPr bwMode="auto">
          <a:xfrm>
            <a:off x="1905000" y="37338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6256" name="Group 112"/>
          <p:cNvGraphicFramePr>
            <a:graphicFrameLocks noGrp="1"/>
          </p:cNvGraphicFramePr>
          <p:nvPr/>
        </p:nvGraphicFramePr>
        <p:xfrm>
          <a:off x="1981200" y="38100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70" name="Text Box 126"/>
          <p:cNvSpPr txBox="1">
            <a:spLocks noChangeArrowheads="1"/>
          </p:cNvSpPr>
          <p:nvPr/>
        </p:nvSpPr>
        <p:spPr bwMode="auto">
          <a:xfrm>
            <a:off x="2209800" y="3200400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Expected</a:t>
            </a:r>
            <a:r>
              <a:rPr lang="en-US" dirty="0">
                <a:solidFill>
                  <a:srgbClr val="FFE9BF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Frequencies</a:t>
            </a:r>
            <a:endParaRPr lang="en-US" dirty="0"/>
          </a:p>
        </p:txBody>
      </p:sp>
      <p:sp>
        <p:nvSpPr>
          <p:cNvPr id="6271" name="Oval 127"/>
          <p:cNvSpPr>
            <a:spLocks noChangeArrowheads="1"/>
          </p:cNvSpPr>
          <p:nvPr/>
        </p:nvSpPr>
        <p:spPr bwMode="auto">
          <a:xfrm>
            <a:off x="8534400" y="1828800"/>
            <a:ext cx="12954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E9BF"/>
                </a:solidFill>
              </a:rPr>
              <a:t>120</a:t>
            </a:r>
            <a:endParaRPr lang="en-US">
              <a:solidFill>
                <a:srgbClr val="FFE9BF"/>
              </a:solidFill>
            </a:endParaRPr>
          </a:p>
        </p:txBody>
      </p:sp>
      <p:sp>
        <p:nvSpPr>
          <p:cNvPr id="6272" name="Oval 128"/>
          <p:cNvSpPr>
            <a:spLocks noChangeArrowheads="1"/>
          </p:cNvSpPr>
          <p:nvPr/>
        </p:nvSpPr>
        <p:spPr bwMode="auto">
          <a:xfrm>
            <a:off x="8763000" y="3733800"/>
            <a:ext cx="1295400" cy="685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E9BF"/>
                </a:solidFill>
              </a:rPr>
              <a:t>120</a:t>
            </a:r>
            <a:endParaRPr lang="en-US">
              <a:solidFill>
                <a:srgbClr val="FFE9BF"/>
              </a:solidFill>
            </a:endParaRPr>
          </a:p>
        </p:txBody>
      </p:sp>
      <p:sp>
        <p:nvSpPr>
          <p:cNvPr id="6273" name="Text Box 129"/>
          <p:cNvSpPr txBox="1">
            <a:spLocks noChangeArrowheads="1"/>
          </p:cNvSpPr>
          <p:nvPr/>
        </p:nvSpPr>
        <p:spPr bwMode="auto">
          <a:xfrm>
            <a:off x="8686800" y="1371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Total</a:t>
            </a:r>
            <a:endParaRPr lang="en-US" dirty="0"/>
          </a:p>
        </p:txBody>
      </p:sp>
      <p:sp>
        <p:nvSpPr>
          <p:cNvPr id="6274" name="Text Box 130"/>
          <p:cNvSpPr txBox="1">
            <a:spLocks noChangeArrowheads="1"/>
          </p:cNvSpPr>
          <p:nvPr/>
        </p:nvSpPr>
        <p:spPr bwMode="auto">
          <a:xfrm>
            <a:off x="7924800" y="3733801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endParaRPr lang="en-US"/>
          </a:p>
        </p:txBody>
      </p:sp>
      <p:sp>
        <p:nvSpPr>
          <p:cNvPr id="6275" name="Text Box 131"/>
          <p:cNvSpPr txBox="1">
            <a:spLocks noChangeArrowheads="1"/>
          </p:cNvSpPr>
          <p:nvPr/>
        </p:nvSpPr>
        <p:spPr bwMode="auto">
          <a:xfrm>
            <a:off x="9753600" y="3733801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ym typeface="Symbol" panose="05050102010706020507" pitchFamily="18" charset="2"/>
              </a:rPr>
              <a:t>=</a:t>
            </a:r>
            <a:endParaRPr lang="en-US" dirty="0"/>
          </a:p>
        </p:txBody>
      </p:sp>
      <p:sp>
        <p:nvSpPr>
          <p:cNvPr id="6276" name="Rectangle 132"/>
          <p:cNvSpPr>
            <a:spLocks noChangeArrowheads="1"/>
          </p:cNvSpPr>
          <p:nvPr/>
        </p:nvSpPr>
        <p:spPr bwMode="auto">
          <a:xfrm>
            <a:off x="1905000" y="52578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6277" name="Group 133"/>
          <p:cNvGraphicFramePr>
            <a:graphicFrameLocks noGrp="1"/>
          </p:cNvGraphicFramePr>
          <p:nvPr/>
        </p:nvGraphicFramePr>
        <p:xfrm>
          <a:off x="1981200" y="53340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1" name="Text Box 147"/>
          <p:cNvSpPr txBox="1">
            <a:spLocks noChangeArrowheads="1"/>
          </p:cNvSpPr>
          <p:nvPr/>
        </p:nvSpPr>
        <p:spPr bwMode="auto">
          <a:xfrm>
            <a:off x="2209800" y="4724400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Expected Frequencies</a:t>
            </a:r>
            <a:endParaRPr lang="en-US" dirty="0"/>
          </a:p>
        </p:txBody>
      </p:sp>
      <p:sp>
        <p:nvSpPr>
          <p:cNvPr id="6293" name="Oval 149"/>
          <p:cNvSpPr>
            <a:spLocks noChangeArrowheads="1"/>
          </p:cNvSpPr>
          <p:nvPr/>
        </p:nvSpPr>
        <p:spPr bwMode="auto">
          <a:xfrm>
            <a:off x="8686800" y="4876800"/>
            <a:ext cx="1295400" cy="12954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6000" dirty="0">
                <a:sym typeface="Symbol" panose="05050102010706020507" pitchFamily="18" charset="2"/>
              </a:rPr>
              <a:t>H0</a:t>
            </a:r>
          </a:p>
        </p:txBody>
      </p:sp>
    </p:spTree>
    <p:extLst>
      <p:ext uri="{BB962C8B-B14F-4D97-AF65-F5344CB8AC3E}">
        <p14:creationId xmlns:p14="http://schemas.microsoft.com/office/powerpoint/2010/main" val="277355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905000" y="304800"/>
            <a:ext cx="8458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goodness of fit</a:t>
            </a: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971800" y="18288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197" name="Group 5"/>
          <p:cNvGraphicFramePr>
            <a:graphicFrameLocks noGrp="1"/>
          </p:cNvGraphicFramePr>
          <p:nvPr/>
        </p:nvGraphicFramePr>
        <p:xfrm>
          <a:off x="3048000" y="19050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276600" y="1295400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Observed Frequencies</a:t>
            </a:r>
            <a:endParaRPr lang="en-US" dirty="0"/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2971800" y="30480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234" name="Group 42"/>
          <p:cNvGraphicFramePr>
            <a:graphicFrameLocks noGrp="1"/>
          </p:cNvGraphicFramePr>
          <p:nvPr/>
        </p:nvGraphicFramePr>
        <p:xfrm>
          <a:off x="3048000" y="31242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3276600" y="2617391"/>
            <a:ext cx="55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Expected Frequencies</a:t>
            </a:r>
            <a:endParaRPr lang="en-US" dirty="0"/>
          </a:p>
        </p:txBody>
      </p:sp>
      <p:graphicFrame>
        <p:nvGraphicFramePr>
          <p:cNvPr id="8250" name="Object 58"/>
          <p:cNvGraphicFramePr>
            <a:graphicFrameLocks noChangeAspect="1"/>
          </p:cNvGraphicFramePr>
          <p:nvPr/>
        </p:nvGraphicFramePr>
        <p:xfrm>
          <a:off x="3200400" y="4038600"/>
          <a:ext cx="3016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635000" progId="Equation.3">
                  <p:embed/>
                </p:oleObj>
              </mc:Choice>
              <mc:Fallback>
                <p:oleObj name="Equation" r:id="rId2" imgW="1422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8600"/>
                        <a:ext cx="3016250" cy="1346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2" name="Object 60"/>
          <p:cNvGraphicFramePr>
            <a:graphicFrameLocks noChangeAspect="1"/>
          </p:cNvGraphicFramePr>
          <p:nvPr/>
        </p:nvGraphicFramePr>
        <p:xfrm>
          <a:off x="2590800" y="5662614"/>
          <a:ext cx="72390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35400" imgH="431800" progId="Equation.3">
                  <p:embed/>
                </p:oleObj>
              </mc:Choice>
              <mc:Fallback>
                <p:oleObj name="Equation" r:id="rId4" imgW="383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62614"/>
                        <a:ext cx="7239000" cy="814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58" name="Group 66"/>
          <p:cNvGrpSpPr>
            <a:grpSpLocks/>
          </p:cNvGrpSpPr>
          <p:nvPr/>
        </p:nvGrpSpPr>
        <p:grpSpPr bwMode="auto">
          <a:xfrm>
            <a:off x="6019800" y="3962400"/>
            <a:ext cx="3276600" cy="457200"/>
            <a:chOff x="2832" y="2496"/>
            <a:chExt cx="2064" cy="288"/>
          </a:xfrm>
        </p:grpSpPr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 flipH="1">
              <a:off x="2832" y="2688"/>
              <a:ext cx="624" cy="96"/>
            </a:xfrm>
            <a:prstGeom prst="line">
              <a:avLst/>
            </a:prstGeom>
            <a:noFill/>
            <a:ln w="57150">
              <a:solidFill>
                <a:srgbClr val="FF1D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56" name="Text Box 64"/>
            <p:cNvSpPr txBox="1">
              <a:spLocks noChangeArrowheads="1"/>
            </p:cNvSpPr>
            <p:nvPr/>
          </p:nvSpPr>
          <p:spPr bwMode="auto">
            <a:xfrm>
              <a:off x="3216" y="2496"/>
              <a:ext cx="16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anose="030F0702030302020204" pitchFamily="66" charset="0"/>
                </a:rPr>
                <a:t>Difference</a:t>
              </a:r>
              <a:endParaRPr lang="en-US" dirty="0"/>
            </a:p>
          </p:txBody>
        </p:sp>
      </p:grpSp>
      <p:grpSp>
        <p:nvGrpSpPr>
          <p:cNvPr id="8259" name="Group 67"/>
          <p:cNvGrpSpPr>
            <a:grpSpLocks/>
          </p:cNvGrpSpPr>
          <p:nvPr/>
        </p:nvGrpSpPr>
        <p:grpSpPr bwMode="auto">
          <a:xfrm>
            <a:off x="5562600" y="5029207"/>
            <a:ext cx="3124200" cy="369888"/>
            <a:chOff x="2544" y="3168"/>
            <a:chExt cx="1968" cy="233"/>
          </a:xfrm>
        </p:grpSpPr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H="1" flipV="1">
              <a:off x="2544" y="3216"/>
              <a:ext cx="768" cy="96"/>
            </a:xfrm>
            <a:prstGeom prst="line">
              <a:avLst/>
            </a:prstGeom>
            <a:noFill/>
            <a:ln w="57150">
              <a:solidFill>
                <a:srgbClr val="FF1D0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3264" y="3168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anose="030F0702030302020204" pitchFamily="66" charset="0"/>
                </a:rPr>
                <a:t>Normalize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7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905000" y="304800"/>
            <a:ext cx="8458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goodness of fit</a:t>
            </a: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133601" y="1371601"/>
          <a:ext cx="1533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304800" progId="Equation.3">
                  <p:embed/>
                </p:oleObj>
              </mc:Choice>
              <mc:Fallback>
                <p:oleObj name="Equation" r:id="rId2" imgW="8128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371601"/>
                        <a:ext cx="1533525" cy="5746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133600" y="2133601"/>
          <a:ext cx="31384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241300" progId="Equation.3">
                  <p:embed/>
                </p:oleObj>
              </mc:Choice>
              <mc:Fallback>
                <p:oleObj name="Equation" r:id="rId4" imgW="1663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1"/>
                        <a:ext cx="3138488" cy="4556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5410200" y="1066801"/>
            <a:ext cx="487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Critical value = 7.81</a:t>
            </a:r>
            <a:endParaRPr lang="en-US" dirty="0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9296400" y="1828802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26.6</a:t>
            </a:r>
            <a:endParaRPr lang="en-US" dirty="0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133600" y="3505200"/>
            <a:ext cx="3276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  <a:sym typeface="Symbol" panose="05050102010706020507" pitchFamily="18" charset="2"/>
              </a:rPr>
              <a:t></a:t>
            </a:r>
            <a:r>
              <a:rPr lang="en-US" sz="32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(3,n=120) = 26.66,</a:t>
            </a: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p&lt; 0.001</a:t>
            </a:r>
            <a:endParaRPr lang="en-US" sz="3200" baseline="300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856" y="2542584"/>
            <a:ext cx="3817144" cy="2576335"/>
          </a:xfrm>
          <a:prstGeom prst="rect">
            <a:avLst/>
          </a:prstGeom>
        </p:spPr>
      </p:pic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7772400" y="1676400"/>
            <a:ext cx="0" cy="4495800"/>
          </a:xfrm>
          <a:prstGeom prst="line">
            <a:avLst/>
          </a:prstGeom>
          <a:noFill/>
          <a:ln w="38100">
            <a:solidFill>
              <a:srgbClr val="FF1D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9684658" y="2155826"/>
            <a:ext cx="0" cy="3810000"/>
          </a:xfrm>
          <a:prstGeom prst="line">
            <a:avLst/>
          </a:prstGeom>
          <a:noFill/>
          <a:ln w="38100">
            <a:solidFill>
              <a:srgbClr val="FF1D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05000" y="304800"/>
            <a:ext cx="8458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Goodness of fit</a:t>
            </a: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86000" y="1524001"/>
            <a:ext cx="7620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Chi-Square test for goodness of fit is like one sample t-test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You can test your sample against any possible expected values</a:t>
            </a:r>
            <a:endParaRPr lang="en-US" dirty="0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209800" y="45720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1278" name="Group 14"/>
          <p:cNvGraphicFramePr>
            <a:graphicFrameLocks noGrp="1"/>
          </p:cNvGraphicFramePr>
          <p:nvPr/>
        </p:nvGraphicFramePr>
        <p:xfrm>
          <a:off x="2286000" y="46482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2209800" y="5486400"/>
            <a:ext cx="62484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1311" name="Group 47"/>
          <p:cNvGraphicFramePr>
            <a:graphicFrameLocks noGrp="1"/>
          </p:cNvGraphicFramePr>
          <p:nvPr/>
        </p:nvGraphicFramePr>
        <p:xfrm>
          <a:off x="2286000" y="5562600"/>
          <a:ext cx="6096000" cy="5181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05A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1D0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8686800" y="45720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H0</a:t>
            </a:r>
            <a:endParaRPr lang="en-US" sz="6000" dirty="0">
              <a:sym typeface="Symbol" panose="05050102010706020507" pitchFamily="18" charset="2"/>
            </a:endParaRP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8763000" y="556260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H0</a:t>
            </a:r>
            <a:endParaRPr lang="en-US" sz="6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885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588EF-E65E-24F0-B51A-42D34C4AC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8" t="13805" r="24828" b="6054"/>
          <a:stretch/>
        </p:blipFill>
        <p:spPr>
          <a:xfrm>
            <a:off x="2690648" y="136634"/>
            <a:ext cx="7451835" cy="67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0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28F-76D8-4DAA-8DFD-5C233D0AFBF5}" type="slidenum">
              <a:rPr lang="en-US"/>
              <a:pPr/>
              <a:t>16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9920514" cy="4952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second chi-square  test, the </a:t>
            </a:r>
            <a:r>
              <a:rPr lang="en-US" sz="2800" b="1" dirty="0"/>
              <a:t>chi-square test for independence</a:t>
            </a:r>
            <a:r>
              <a:rPr lang="en-US" sz="2800" dirty="0"/>
              <a:t>, can be used and interpreted in two different ways:</a:t>
            </a:r>
            <a:endParaRPr lang="tr-TR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1. Testing hypotheses about the relationship between two variables in a population, or</a:t>
            </a:r>
            <a:endParaRPr lang="tr-TR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2. Testing hypotheses about 	differences between proportions for two or more populations.</a:t>
            </a:r>
          </a:p>
        </p:txBody>
      </p:sp>
    </p:spTree>
    <p:extLst>
      <p:ext uri="{BB962C8B-B14F-4D97-AF65-F5344CB8AC3E}">
        <p14:creationId xmlns:p14="http://schemas.microsoft.com/office/powerpoint/2010/main" val="19815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47D8-B547-4607-8F12-FC9DA6E8D076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28801"/>
            <a:ext cx="9368971" cy="4571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Although the two versions of the test for independence appear to be different, they are equivalent and they are interchangeable. </a:t>
            </a:r>
            <a:endParaRPr lang="tr-TR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first version of the test emphasizes the relationship between chi-square and a correlation, because both procedures examine the relationship between two variables.  </a:t>
            </a:r>
          </a:p>
        </p:txBody>
      </p:sp>
    </p:spTree>
    <p:extLst>
      <p:ext uri="{BB962C8B-B14F-4D97-AF65-F5344CB8AC3E}">
        <p14:creationId xmlns:p14="http://schemas.microsoft.com/office/powerpoint/2010/main" val="37389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1E50-EEA3-4BE2-8AAA-47BA33C90743}" type="slidenum">
              <a:rPr lang="en-US"/>
              <a:pPr/>
              <a:t>18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40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905000"/>
            <a:ext cx="9775371" cy="4699000"/>
          </a:xfrm>
        </p:spPr>
        <p:txBody>
          <a:bodyPr>
            <a:normAutofit/>
          </a:bodyPr>
          <a:lstStyle/>
          <a:p>
            <a:r>
              <a:rPr lang="en-US" sz="2800" dirty="0"/>
              <a:t>The second version of the test emphasizes the relationship between chi-square and an independent-measures t test (or ANOVA) because both tests use data from two (or more) samples to test hypotheses about the difference between two (or more) populations.</a:t>
            </a:r>
          </a:p>
        </p:txBody>
      </p:sp>
    </p:spTree>
    <p:extLst>
      <p:ext uri="{BB962C8B-B14F-4D97-AF65-F5344CB8AC3E}">
        <p14:creationId xmlns:p14="http://schemas.microsoft.com/office/powerpoint/2010/main" val="340962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6BB1-6018-40DB-91AA-9D83651F8FD8}" type="slidenum">
              <a:rPr lang="en-US"/>
              <a:pPr/>
              <a:t>19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925" y="51246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2133600"/>
            <a:ext cx="9602788" cy="4586514"/>
          </a:xfrm>
        </p:spPr>
        <p:txBody>
          <a:bodyPr>
            <a:normAutofit/>
          </a:bodyPr>
          <a:lstStyle/>
          <a:p>
            <a:r>
              <a:rPr lang="en-US" sz="2800" dirty="0"/>
              <a:t>The first version of the chi-square test for independence views the data as one sample in which each individual is classified on two different variables.</a:t>
            </a:r>
            <a:endParaRPr lang="tr-TR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sz="2800" dirty="0"/>
              <a:t>The data are usually presented in a matrix with the categories for one variable defining the rows and the categories of the second variable defining the columns.  </a:t>
            </a:r>
          </a:p>
        </p:txBody>
      </p:sp>
    </p:spTree>
    <p:extLst>
      <p:ext uri="{BB962C8B-B14F-4D97-AF65-F5344CB8AC3E}">
        <p14:creationId xmlns:p14="http://schemas.microsoft.com/office/powerpoint/2010/main" val="98410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2567-3280-420B-8C34-A9CFB9F3B2B5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Parametric and Nonparametric Tests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229600" cy="3810000"/>
          </a:xfrm>
        </p:spPr>
        <p:txBody>
          <a:bodyPr>
            <a:normAutofit/>
          </a:bodyPr>
          <a:lstStyle/>
          <a:p>
            <a:pPr algn="just"/>
            <a:r>
              <a:rPr lang="tr-TR" sz="2800" dirty="0"/>
              <a:t>This le</a:t>
            </a:r>
            <a:r>
              <a:rPr lang="en-US" sz="2800" dirty="0" err="1"/>
              <a:t>cture</a:t>
            </a:r>
            <a:r>
              <a:rPr lang="tr-TR" sz="2800" dirty="0"/>
              <a:t> </a:t>
            </a:r>
            <a:r>
              <a:rPr lang="en-US" sz="2800" dirty="0"/>
              <a:t> introduces two </a:t>
            </a:r>
            <a:r>
              <a:rPr lang="en-US" sz="2800" b="1" dirty="0"/>
              <a:t>non-parametric </a:t>
            </a:r>
            <a:r>
              <a:rPr lang="en-US" sz="2800" b="1" dirty="0" err="1"/>
              <a:t>thypothesis</a:t>
            </a:r>
            <a:r>
              <a:rPr lang="en-US" sz="2800" b="1" dirty="0"/>
              <a:t> tests</a:t>
            </a:r>
            <a:r>
              <a:rPr lang="en-US" sz="2800" dirty="0"/>
              <a:t> using the chi-square statistic:  the chi-square test for goodness of fit and the chi-square test for independence.  </a:t>
            </a:r>
          </a:p>
        </p:txBody>
      </p:sp>
    </p:spTree>
    <p:extLst>
      <p:ext uri="{BB962C8B-B14F-4D97-AF65-F5344CB8AC3E}">
        <p14:creationId xmlns:p14="http://schemas.microsoft.com/office/powerpoint/2010/main" val="3035870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29A8-A82D-44C0-BFD1-EEA30663C11D}" type="slidenum">
              <a:rPr lang="en-US"/>
              <a:pPr/>
              <a:t>20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10022114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 data, called </a:t>
            </a:r>
            <a:r>
              <a:rPr lang="en-US" sz="2800" b="1" dirty="0"/>
              <a:t>observed frequencies</a:t>
            </a:r>
            <a:r>
              <a:rPr lang="en-US" sz="2800" dirty="0"/>
              <a:t>, simply show how many individuals from the sample are in each cell of the matrix.</a:t>
            </a:r>
            <a:endParaRPr lang="tr-TR" sz="2800" dirty="0"/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r>
              <a:rPr lang="en-US" sz="2800" dirty="0"/>
              <a:t>The null hypothesis for this test states that there is no relationship between the two variables; that is, the two variables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85293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8530F-7136-47C9-B904-15624385486C}" type="slidenum">
              <a:rPr lang="en-US"/>
              <a:pPr/>
              <a:t>21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9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1"/>
            <a:ext cx="10210800" cy="5181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second version of the test for independence views the data as two (or more) separate samples representing the different populations being compared.  </a:t>
            </a:r>
          </a:p>
          <a:p>
            <a:pPr marL="0" indent="0">
              <a:lnSpc>
                <a:spcPct val="90000"/>
              </a:lnSpc>
              <a:buNone/>
            </a:pPr>
            <a:endParaRPr lang="tr-TR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same variable is measured for each sample by classifying individual subjects into categories of the variable.  </a:t>
            </a:r>
          </a:p>
          <a:p>
            <a:pPr>
              <a:lnSpc>
                <a:spcPct val="90000"/>
              </a:lnSpc>
            </a:pPr>
            <a:endParaRPr lang="tr-TR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data are presented in a matrix with the different samples defining the rows and the categories of the variable defining the columns..</a:t>
            </a:r>
          </a:p>
        </p:txBody>
      </p:sp>
    </p:spTree>
    <p:extLst>
      <p:ext uri="{BB962C8B-B14F-4D97-AF65-F5344CB8AC3E}">
        <p14:creationId xmlns:p14="http://schemas.microsoft.com/office/powerpoint/2010/main" val="405471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342C-0575-4976-A020-D95343EBBC13}" type="slidenum">
              <a:rPr lang="en-US"/>
              <a:pPr/>
              <a:t>22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9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752601"/>
            <a:ext cx="9833429" cy="4952999"/>
          </a:xfrm>
        </p:spPr>
        <p:txBody>
          <a:bodyPr>
            <a:normAutofit/>
          </a:bodyPr>
          <a:lstStyle/>
          <a:p>
            <a:r>
              <a:rPr lang="en-US" sz="2800" dirty="0"/>
              <a:t>The data, again called </a:t>
            </a:r>
            <a:r>
              <a:rPr lang="en-US" sz="2800" b="1" dirty="0"/>
              <a:t>observed frequencies</a:t>
            </a:r>
            <a:r>
              <a:rPr lang="en-US" sz="2800" dirty="0"/>
              <a:t>, show how many individuals are in each cell of the matrix.</a:t>
            </a:r>
          </a:p>
          <a:p>
            <a:endParaRPr lang="tr-TR" sz="2800" dirty="0"/>
          </a:p>
          <a:p>
            <a:r>
              <a:rPr lang="en-US" sz="2800" dirty="0"/>
              <a:t>The null hypothesis for this test states that the proportions (the distribution across categories) are the same for all of the populations</a:t>
            </a:r>
          </a:p>
        </p:txBody>
      </p:sp>
    </p:spTree>
    <p:extLst>
      <p:ext uri="{BB962C8B-B14F-4D97-AF65-F5344CB8AC3E}">
        <p14:creationId xmlns:p14="http://schemas.microsoft.com/office/powerpoint/2010/main" val="292622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E69-A8A0-4409-AFE1-79D05DB8DCDF}" type="slidenum">
              <a:rPr lang="en-US"/>
              <a:pPr/>
              <a:t>23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1039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752601"/>
            <a:ext cx="10080171" cy="4982028"/>
          </a:xfrm>
        </p:spPr>
        <p:txBody>
          <a:bodyPr/>
          <a:lstStyle/>
          <a:p>
            <a:r>
              <a:rPr lang="en-US" sz="2800" dirty="0"/>
              <a:t>Both chi-square tests use the same statistic.  The calculation of the chi-square statistic requires two steps: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1.	The null hypothesis is used to construct an idealized sample distribution of </a:t>
            </a:r>
            <a:r>
              <a:rPr lang="en-US" sz="2800" b="1" dirty="0"/>
              <a:t>expected frequencies</a:t>
            </a:r>
            <a:r>
              <a:rPr lang="en-US" sz="2800" dirty="0"/>
              <a:t> that describes how the sample would look if the data were in perfect agreement with the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487932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C8DC-77EB-4BA9-83A0-66AB13EEC7F1}" type="slidenum">
              <a:rPr lang="en-US"/>
              <a:pPr/>
              <a:t>24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5211" y="14733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599"/>
            <a:ext cx="9601200" cy="499654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	For the goodness of fit test, the expected frequency for each category is obtained by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400" dirty="0"/>
              <a:t>expected frequency  =  </a:t>
            </a:r>
            <a:r>
              <a:rPr lang="en-US" sz="2400" dirty="0" err="1"/>
              <a:t>f</a:t>
            </a:r>
            <a:r>
              <a:rPr lang="en-US" sz="2400" baseline="-25000" dirty="0" err="1"/>
              <a:t>e</a:t>
            </a:r>
            <a:r>
              <a:rPr lang="en-US" sz="2400" dirty="0"/>
              <a:t>  =  p</a:t>
            </a:r>
            <a:r>
              <a:rPr lang="tr-TR" sz="2400" dirty="0"/>
              <a:t> x </a:t>
            </a:r>
            <a:r>
              <a:rPr lang="en-US" sz="2400" dirty="0"/>
              <a:t>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(p is the proportion from the null hypothesis and n is the size of the sample)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the test for independence, the expected frequency for each cell in the matrix is obtained by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tr-TR" sz="2400" dirty="0"/>
              <a:t>		</a:t>
            </a:r>
            <a:r>
              <a:rPr lang="en-US" sz="2400" dirty="0"/>
              <a:t>			      </a:t>
            </a:r>
            <a:r>
              <a:rPr lang="tr-TR" sz="2400" dirty="0"/>
              <a:t>                       </a:t>
            </a:r>
            <a:r>
              <a:rPr lang="en-US" sz="2400" dirty="0"/>
              <a:t>(row total)</a:t>
            </a:r>
            <a:r>
              <a:rPr lang="tr-TR" sz="2400" dirty="0"/>
              <a:t>x</a:t>
            </a:r>
            <a:r>
              <a:rPr lang="en-US" sz="2400" dirty="0"/>
              <a:t>(column total)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expected frequency  =  </a:t>
            </a:r>
            <a:r>
              <a:rPr lang="en-US" sz="2400" dirty="0" err="1"/>
              <a:t>f</a:t>
            </a:r>
            <a:r>
              <a:rPr lang="en-US" sz="2400" baseline="-25000" dirty="0" err="1"/>
              <a:t>e</a:t>
            </a:r>
            <a:r>
              <a:rPr lang="en-US" sz="2400" dirty="0"/>
              <a:t>  =  </a:t>
            </a:r>
            <a:r>
              <a:rPr lang="en-US" sz="2400" dirty="0">
                <a:ea typeface="ヒラギノ角ゴ Pro W3" pitchFamily="28" charset="-128"/>
              </a:rPr>
              <a:t>─────────────────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					</a:t>
            </a:r>
            <a:r>
              <a:rPr lang="tr-TR" sz="2400" dirty="0"/>
              <a:t>                                     </a:t>
            </a:r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0342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0A39-A80B-41C5-B540-C84ECDEB60A3}" type="slidenum">
              <a:rPr lang="en-US"/>
              <a:pPr/>
              <a:t>25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7782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Independence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2" y="2133599"/>
            <a:ext cx="9602788" cy="4601029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800" dirty="0"/>
              <a:t>2</a:t>
            </a:r>
            <a:r>
              <a:rPr lang="en-US" sz="3000" dirty="0"/>
              <a:t>. A chi-square statistic is computed to measure the amount of discrepancy between the ideal sample (expected frequencies from H</a:t>
            </a:r>
            <a:r>
              <a:rPr lang="en-US" sz="3000" baseline="-25000" dirty="0"/>
              <a:t>0</a:t>
            </a:r>
            <a:r>
              <a:rPr lang="en-US" sz="3000" dirty="0"/>
              <a:t>) and the actual sample data (the observed frequencies = </a:t>
            </a:r>
            <a:r>
              <a:rPr lang="en-US" sz="3000" dirty="0" err="1"/>
              <a:t>f</a:t>
            </a:r>
            <a:r>
              <a:rPr lang="en-US" sz="3000" baseline="-25000" dirty="0" err="1"/>
              <a:t>o</a:t>
            </a:r>
            <a:r>
              <a:rPr lang="en-US" sz="3000" dirty="0"/>
              <a:t>).  </a:t>
            </a:r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r>
              <a:rPr lang="en-US" sz="3000" dirty="0"/>
              <a:t>	A large discrepancy results in a large value for chi-square and indicates that the data do not fit the null hypothesis and the hypothesis should be rejected. </a:t>
            </a:r>
          </a:p>
        </p:txBody>
      </p:sp>
    </p:spTree>
    <p:extLst>
      <p:ext uri="{BB962C8B-B14F-4D97-AF65-F5344CB8AC3E}">
        <p14:creationId xmlns:p14="http://schemas.microsoft.com/office/powerpoint/2010/main" val="2224468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04999" y="304799"/>
            <a:ext cx="9445171" cy="7804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independence</a:t>
            </a:r>
            <a:r>
              <a:rPr lang="tr-TR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- An </a:t>
            </a:r>
            <a:r>
              <a:rPr lang="tr-TR" sz="3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Example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86000" y="1219200"/>
            <a:ext cx="7620000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When we have two or more sets of categorical data  (IV,DV both categorical)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2380" name="Rectangle 92"/>
          <p:cNvSpPr>
            <a:spLocks noChangeArrowheads="1"/>
          </p:cNvSpPr>
          <p:nvPr/>
        </p:nvSpPr>
        <p:spPr bwMode="auto">
          <a:xfrm>
            <a:off x="2286000" y="3048000"/>
            <a:ext cx="75438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tr-TR" u="sng">
              <a:latin typeface="Comic Sans MS" panose="030F0702030302020204" pitchFamily="66" charset="0"/>
            </a:endParaRPr>
          </a:p>
        </p:txBody>
      </p:sp>
      <p:graphicFrame>
        <p:nvGraphicFramePr>
          <p:cNvPr id="12383" name="Group 95"/>
          <p:cNvGraphicFramePr>
            <a:graphicFrameLocks noGrp="1"/>
          </p:cNvGraphicFramePr>
          <p:nvPr/>
        </p:nvGraphicFramePr>
        <p:xfrm>
          <a:off x="3581400" y="3733800"/>
          <a:ext cx="4637088" cy="1208088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2514600" y="3733800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Male</a:t>
            </a:r>
          </a:p>
        </p:txBody>
      </p:sp>
      <p:sp>
        <p:nvSpPr>
          <p:cNvPr id="12379" name="Rectangle 91"/>
          <p:cNvSpPr>
            <a:spLocks noChangeArrowheads="1"/>
          </p:cNvSpPr>
          <p:nvPr/>
        </p:nvSpPr>
        <p:spPr bwMode="auto">
          <a:xfrm>
            <a:off x="2425700" y="44354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Female</a:t>
            </a:r>
          </a:p>
        </p:txBody>
      </p:sp>
      <p:sp>
        <p:nvSpPr>
          <p:cNvPr id="12381" name="Rectangle 93"/>
          <p:cNvSpPr>
            <a:spLocks noChangeArrowheads="1"/>
          </p:cNvSpPr>
          <p:nvPr/>
        </p:nvSpPr>
        <p:spPr bwMode="auto">
          <a:xfrm>
            <a:off x="3657601" y="3200400"/>
            <a:ext cx="9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None</a:t>
            </a:r>
          </a:p>
        </p:txBody>
      </p:sp>
      <p:sp>
        <p:nvSpPr>
          <p:cNvPr id="12382" name="Rectangle 94"/>
          <p:cNvSpPr>
            <a:spLocks noChangeArrowheads="1"/>
          </p:cNvSpPr>
          <p:nvPr/>
        </p:nvSpPr>
        <p:spPr bwMode="auto">
          <a:xfrm>
            <a:off x="5410200" y="3200400"/>
            <a:ext cx="200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Obama</a:t>
            </a:r>
          </a:p>
        </p:txBody>
      </p:sp>
      <p:sp>
        <p:nvSpPr>
          <p:cNvPr id="12384" name="Rectangle 96"/>
          <p:cNvSpPr>
            <a:spLocks noChangeArrowheads="1"/>
          </p:cNvSpPr>
          <p:nvPr/>
        </p:nvSpPr>
        <p:spPr bwMode="auto">
          <a:xfrm>
            <a:off x="7086600" y="3230563"/>
            <a:ext cx="193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McCain</a:t>
            </a:r>
          </a:p>
        </p:txBody>
      </p:sp>
      <p:sp>
        <p:nvSpPr>
          <p:cNvPr id="12385" name="Oval 97"/>
          <p:cNvSpPr>
            <a:spLocks noChangeArrowheads="1"/>
          </p:cNvSpPr>
          <p:nvPr/>
        </p:nvSpPr>
        <p:spPr bwMode="auto">
          <a:xfrm>
            <a:off x="8382001" y="37338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95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2391" name="Oval 103"/>
          <p:cNvSpPr>
            <a:spLocks noChangeArrowheads="1"/>
          </p:cNvSpPr>
          <p:nvPr/>
        </p:nvSpPr>
        <p:spPr bwMode="auto">
          <a:xfrm>
            <a:off x="8458201" y="44196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115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2392" name="Oval 104"/>
          <p:cNvSpPr>
            <a:spLocks noChangeArrowheads="1"/>
          </p:cNvSpPr>
          <p:nvPr/>
        </p:nvSpPr>
        <p:spPr bwMode="auto">
          <a:xfrm>
            <a:off x="3581401" y="50292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25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2394" name="Oval 106"/>
          <p:cNvSpPr>
            <a:spLocks noChangeArrowheads="1"/>
          </p:cNvSpPr>
          <p:nvPr/>
        </p:nvSpPr>
        <p:spPr bwMode="auto">
          <a:xfrm>
            <a:off x="5257801" y="50292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110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2395" name="Oval 107"/>
          <p:cNvSpPr>
            <a:spLocks noChangeArrowheads="1"/>
          </p:cNvSpPr>
          <p:nvPr/>
        </p:nvSpPr>
        <p:spPr bwMode="auto">
          <a:xfrm>
            <a:off x="6934201" y="50292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75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2396" name="Oval 108"/>
          <p:cNvSpPr>
            <a:spLocks noChangeArrowheads="1"/>
          </p:cNvSpPr>
          <p:nvPr/>
        </p:nvSpPr>
        <p:spPr bwMode="auto">
          <a:xfrm>
            <a:off x="8486776" y="5181600"/>
            <a:ext cx="1038225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210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sp>
        <p:nvSpPr>
          <p:cNvPr id="12397" name="Text Box 109"/>
          <p:cNvSpPr txBox="1">
            <a:spLocks noChangeArrowheads="1"/>
          </p:cNvSpPr>
          <p:nvPr/>
        </p:nvSpPr>
        <p:spPr bwMode="auto">
          <a:xfrm>
            <a:off x="2286000" y="30480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baseline="-25000" dirty="0">
                <a:latin typeface="Comic Sans MS" panose="030F0702030302020204" pitchFamily="66" charset="0"/>
              </a:rPr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006600" y="1600200"/>
            <a:ext cx="9982200" cy="512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Also called contingency table analysis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H0: There is no relation between gender and voting preference (like correlation)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H0: There is no difference between the voting preference of males and females (like t-test) 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The logic is the same as the goodness of fit test: Comparing  observed </a:t>
            </a:r>
            <a:r>
              <a:rPr lang="en-US" sz="2400" dirty="0" err="1">
                <a:latin typeface="Comic Sans MS" panose="030F0702030302020204" pitchFamily="66" charset="0"/>
              </a:rPr>
              <a:t>freq</a:t>
            </a:r>
            <a:r>
              <a:rPr lang="en-US" sz="2400" dirty="0">
                <a:latin typeface="Comic Sans MS" panose="030F0702030302020204" pitchFamily="66" charset="0"/>
              </a:rPr>
              <a:t> and Expected </a:t>
            </a:r>
            <a:r>
              <a:rPr lang="en-US" sz="2400" dirty="0" err="1">
                <a:latin typeface="Comic Sans MS" panose="030F0702030302020204" pitchFamily="66" charset="0"/>
              </a:rPr>
              <a:t>freq</a:t>
            </a:r>
            <a:r>
              <a:rPr lang="en-US" sz="2400" dirty="0">
                <a:latin typeface="Comic Sans MS" panose="030F0702030302020204" pitchFamily="66" charset="0"/>
              </a:rPr>
              <a:t> if the two variables were independent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04999" y="304799"/>
            <a:ext cx="9445171" cy="7804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independence</a:t>
            </a:r>
            <a:r>
              <a:rPr lang="tr-TR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- An </a:t>
            </a:r>
            <a:r>
              <a:rPr lang="tr-TR" sz="3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Example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92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981200" y="1219200"/>
            <a:ext cx="75438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tr-TR" u="sng">
              <a:latin typeface="Comic Sans MS" panose="030F0702030302020204" pitchFamily="66" charset="0"/>
            </a:endParaRPr>
          </a:p>
        </p:txBody>
      </p:sp>
      <p:graphicFrame>
        <p:nvGraphicFramePr>
          <p:cNvPr id="14370" name="Group 34"/>
          <p:cNvGraphicFramePr>
            <a:graphicFrameLocks noGrp="1"/>
          </p:cNvGraphicFramePr>
          <p:nvPr/>
        </p:nvGraphicFramePr>
        <p:xfrm>
          <a:off x="3276600" y="1905000"/>
          <a:ext cx="4637088" cy="1208088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2197100" y="19208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Male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2120900" y="26066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Female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3352801" y="1371600"/>
            <a:ext cx="9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None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105400" y="1371600"/>
            <a:ext cx="200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Obama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781800" y="1401763"/>
            <a:ext cx="193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McCain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8077201" y="19050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95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390" name="Oval 54"/>
          <p:cNvSpPr>
            <a:spLocks noChangeArrowheads="1"/>
          </p:cNvSpPr>
          <p:nvPr/>
        </p:nvSpPr>
        <p:spPr bwMode="auto">
          <a:xfrm>
            <a:off x="8153401" y="25908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115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276601" y="32004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25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392" name="Oval 56"/>
          <p:cNvSpPr>
            <a:spLocks noChangeArrowheads="1"/>
          </p:cNvSpPr>
          <p:nvPr/>
        </p:nvSpPr>
        <p:spPr bwMode="auto">
          <a:xfrm>
            <a:off x="4953001" y="32004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110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393" name="Oval 57"/>
          <p:cNvSpPr>
            <a:spLocks noChangeArrowheads="1"/>
          </p:cNvSpPr>
          <p:nvPr/>
        </p:nvSpPr>
        <p:spPr bwMode="auto">
          <a:xfrm>
            <a:off x="6629401" y="32004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75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394" name="Oval 58"/>
          <p:cNvSpPr>
            <a:spLocks noChangeArrowheads="1"/>
          </p:cNvSpPr>
          <p:nvPr/>
        </p:nvSpPr>
        <p:spPr bwMode="auto">
          <a:xfrm>
            <a:off x="8181976" y="3352800"/>
            <a:ext cx="1038225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Comic Sans MS" panose="030F0702030302020204" pitchFamily="66" charset="0"/>
              </a:rPr>
              <a:t>210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1905000" y="11430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baseline="-25000" dirty="0">
                <a:latin typeface="Comic Sans MS" panose="030F0702030302020204" pitchFamily="66" charset="0"/>
              </a:rPr>
              <a:t>O</a:t>
            </a:r>
            <a:endParaRPr lang="en-US" dirty="0"/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1981200" y="4114800"/>
            <a:ext cx="7543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tr-TR" u="sng">
              <a:latin typeface="Comic Sans MS" panose="030F0702030302020204" pitchFamily="66" charset="0"/>
            </a:endParaRPr>
          </a:p>
        </p:txBody>
      </p:sp>
      <p:graphicFrame>
        <p:nvGraphicFramePr>
          <p:cNvPr id="14397" name="Group 61"/>
          <p:cNvGraphicFramePr>
            <a:graphicFrameLocks noGrp="1"/>
          </p:cNvGraphicFramePr>
          <p:nvPr/>
        </p:nvGraphicFramePr>
        <p:xfrm>
          <a:off x="3276600" y="4648200"/>
          <a:ext cx="4637088" cy="1208088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2197100" y="46640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Male</a:t>
            </a: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2120900" y="53498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Female</a:t>
            </a: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3352801" y="4114800"/>
            <a:ext cx="9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None</a:t>
            </a: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5105400" y="4114800"/>
            <a:ext cx="200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Obama</a:t>
            </a: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6781800" y="4144963"/>
            <a:ext cx="193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McCain</a:t>
            </a:r>
          </a:p>
        </p:txBody>
      </p:sp>
      <p:sp>
        <p:nvSpPr>
          <p:cNvPr id="14418" name="Oval 82"/>
          <p:cNvSpPr>
            <a:spLocks noChangeArrowheads="1"/>
          </p:cNvSpPr>
          <p:nvPr/>
        </p:nvSpPr>
        <p:spPr bwMode="auto">
          <a:xfrm>
            <a:off x="3276601" y="59436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12%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419" name="Oval 83"/>
          <p:cNvSpPr>
            <a:spLocks noChangeArrowheads="1"/>
          </p:cNvSpPr>
          <p:nvPr/>
        </p:nvSpPr>
        <p:spPr bwMode="auto">
          <a:xfrm>
            <a:off x="4953001" y="59436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52%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420" name="Oval 84"/>
          <p:cNvSpPr>
            <a:spLocks noChangeArrowheads="1"/>
          </p:cNvSpPr>
          <p:nvPr/>
        </p:nvSpPr>
        <p:spPr bwMode="auto">
          <a:xfrm>
            <a:off x="6629401" y="59436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36%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421" name="Oval 85"/>
          <p:cNvSpPr>
            <a:spLocks noChangeArrowheads="1"/>
          </p:cNvSpPr>
          <p:nvPr/>
        </p:nvSpPr>
        <p:spPr bwMode="auto">
          <a:xfrm>
            <a:off x="8153401" y="5943600"/>
            <a:ext cx="1038225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Comic Sans MS" panose="030F0702030302020204" pitchFamily="66" charset="0"/>
              </a:rPr>
              <a:t>100%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4422" name="Text Box 86"/>
          <p:cNvSpPr txBox="1">
            <a:spLocks noChangeArrowheads="1"/>
          </p:cNvSpPr>
          <p:nvPr/>
        </p:nvSpPr>
        <p:spPr bwMode="auto">
          <a:xfrm>
            <a:off x="1931989" y="4142343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baseline="-25000" dirty="0">
                <a:latin typeface="Comic Sans MS" panose="030F0702030302020204" pitchFamily="66" charset="0"/>
              </a:rPr>
              <a:t>E</a:t>
            </a:r>
            <a:endParaRPr lang="en-US" dirty="0"/>
          </a:p>
        </p:txBody>
      </p:sp>
      <p:sp>
        <p:nvSpPr>
          <p:cNvPr id="14423" name="Oval 87"/>
          <p:cNvSpPr>
            <a:spLocks noChangeArrowheads="1"/>
          </p:cNvSpPr>
          <p:nvPr/>
        </p:nvSpPr>
        <p:spPr bwMode="auto">
          <a:xfrm>
            <a:off x="2209800" y="3124200"/>
            <a:ext cx="7239000" cy="762000"/>
          </a:xfrm>
          <a:prstGeom prst="ellipse">
            <a:avLst/>
          </a:prstGeom>
          <a:noFill/>
          <a:ln w="38100">
            <a:solidFill>
              <a:srgbClr val="25F11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524000" y="289719"/>
            <a:ext cx="9445171" cy="7804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independence</a:t>
            </a:r>
            <a:r>
              <a:rPr lang="tr-TR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- An </a:t>
            </a:r>
            <a:r>
              <a:rPr lang="tr-TR" sz="3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Example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3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905000" y="304800"/>
            <a:ext cx="8458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independence</a:t>
            </a: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855788" y="985877"/>
            <a:ext cx="396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mic Sans MS" panose="030F0702030302020204" pitchFamily="66" charset="0"/>
              </a:rPr>
              <a:t>In case of independence: </a:t>
            </a:r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1981200" y="1371600"/>
            <a:ext cx="7543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tr-TR" u="sng">
              <a:latin typeface="Comic Sans MS" panose="030F0702030302020204" pitchFamily="66" charset="0"/>
            </a:endParaRPr>
          </a:p>
        </p:txBody>
      </p:sp>
      <p:graphicFrame>
        <p:nvGraphicFramePr>
          <p:cNvPr id="15392" name="Group 32"/>
          <p:cNvGraphicFramePr>
            <a:graphicFrameLocks noGrp="1"/>
          </p:cNvGraphicFramePr>
          <p:nvPr/>
        </p:nvGraphicFramePr>
        <p:xfrm>
          <a:off x="3276600" y="1905000"/>
          <a:ext cx="4637088" cy="1208088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12%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52%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36%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12%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52%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36%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2197100" y="19208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Male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2120900" y="26066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Female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3352801" y="1371600"/>
            <a:ext cx="9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None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5105400" y="1371600"/>
            <a:ext cx="200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Obama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781800" y="1401763"/>
            <a:ext cx="1938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McCain</a:t>
            </a:r>
          </a:p>
        </p:txBody>
      </p:sp>
      <p:sp>
        <p:nvSpPr>
          <p:cNvPr id="15411" name="Oval 51"/>
          <p:cNvSpPr>
            <a:spLocks noChangeArrowheads="1"/>
          </p:cNvSpPr>
          <p:nvPr/>
        </p:nvSpPr>
        <p:spPr bwMode="auto">
          <a:xfrm>
            <a:off x="3276601" y="32004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12%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4953001" y="32004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52%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>
            <a:off x="6629401" y="32004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36%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5414" name="Oval 54"/>
          <p:cNvSpPr>
            <a:spLocks noChangeArrowheads="1"/>
          </p:cNvSpPr>
          <p:nvPr/>
        </p:nvSpPr>
        <p:spPr bwMode="auto">
          <a:xfrm>
            <a:off x="8153401" y="3200400"/>
            <a:ext cx="1038225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2"/>
                </a:solidFill>
                <a:latin typeface="Comic Sans MS" panose="030F0702030302020204" pitchFamily="66" charset="0"/>
              </a:rPr>
              <a:t>100%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1905000" y="12954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baseline="-25000" dirty="0">
                <a:latin typeface="Comic Sans MS" panose="030F0702030302020204" pitchFamily="66" charset="0"/>
              </a:rPr>
              <a:t>E</a:t>
            </a:r>
            <a:endParaRPr lang="en-US" dirty="0"/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 flipV="1">
            <a:off x="4191000" y="2895600"/>
            <a:ext cx="0" cy="457200"/>
          </a:xfrm>
          <a:prstGeom prst="line">
            <a:avLst/>
          </a:prstGeom>
          <a:noFill/>
          <a:ln w="57150">
            <a:solidFill>
              <a:srgbClr val="25F11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 flipV="1">
            <a:off x="4343400" y="2209800"/>
            <a:ext cx="0" cy="1219200"/>
          </a:xfrm>
          <a:prstGeom prst="line">
            <a:avLst/>
          </a:prstGeom>
          <a:noFill/>
          <a:ln w="57150">
            <a:solidFill>
              <a:srgbClr val="25F11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>
            <a:off x="8410576" y="19050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95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5427" name="Oval 67"/>
          <p:cNvSpPr>
            <a:spLocks noChangeArrowheads="1"/>
          </p:cNvSpPr>
          <p:nvPr/>
        </p:nvSpPr>
        <p:spPr bwMode="auto">
          <a:xfrm>
            <a:off x="8410576" y="2667000"/>
            <a:ext cx="1038225" cy="457200"/>
          </a:xfrm>
          <a:prstGeom prst="ellipse">
            <a:avLst/>
          </a:prstGeom>
          <a:solidFill>
            <a:srgbClr val="1125B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115</a:t>
            </a:r>
            <a:endParaRPr lang="en-US" u="sng">
              <a:latin typeface="Comic Sans MS" panose="030F0702030302020204" pitchFamily="66" charset="0"/>
            </a:endParaRP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7696200" y="1828801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ym typeface="Symbol" panose="05050102010706020507" pitchFamily="18" charset="2"/>
              </a:rPr>
              <a:t></a:t>
            </a:r>
            <a:endParaRPr lang="en-US" dirty="0"/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7620000" y="2514601"/>
            <a:ext cx="106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ym typeface="Symbol" panose="05050102010706020507" pitchFamily="18" charset="2"/>
              </a:rPr>
              <a:t></a:t>
            </a:r>
            <a:endParaRPr lang="en-US"/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905000" y="4038600"/>
            <a:ext cx="396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E9BF"/>
                </a:solidFill>
                <a:latin typeface="Comic Sans MS" panose="030F0702030302020204" pitchFamily="66" charset="0"/>
              </a:rPr>
              <a:t>Finaly: </a:t>
            </a:r>
            <a:endParaRPr lang="en-US"/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2709863" y="4495800"/>
            <a:ext cx="60960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tr-TR" u="sng">
              <a:latin typeface="Comic Sans MS" panose="030F0702030302020204" pitchFamily="66" charset="0"/>
            </a:endParaRPr>
          </a:p>
        </p:txBody>
      </p:sp>
      <p:graphicFrame>
        <p:nvGraphicFramePr>
          <p:cNvPr id="15432" name="Group 72"/>
          <p:cNvGraphicFramePr>
            <a:graphicFrameLocks noGrp="1"/>
          </p:cNvGraphicFramePr>
          <p:nvPr/>
        </p:nvGraphicFramePr>
        <p:xfrm>
          <a:off x="4005264" y="5029200"/>
          <a:ext cx="4637087" cy="1208088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11.4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49.4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34.2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13.8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59.8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41.4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46" name="Rectangle 86"/>
          <p:cNvSpPr>
            <a:spLocks noChangeArrowheads="1"/>
          </p:cNvSpPr>
          <p:nvPr/>
        </p:nvSpPr>
        <p:spPr bwMode="auto">
          <a:xfrm>
            <a:off x="2925763" y="50450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Male</a:t>
            </a:r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2849563" y="5730875"/>
            <a:ext cx="1384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Female</a:t>
            </a:r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081464" y="4495800"/>
            <a:ext cx="968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None</a:t>
            </a:r>
          </a:p>
        </p:txBody>
      </p:sp>
      <p:sp>
        <p:nvSpPr>
          <p:cNvPr id="15449" name="Rectangle 89"/>
          <p:cNvSpPr>
            <a:spLocks noChangeArrowheads="1"/>
          </p:cNvSpPr>
          <p:nvPr/>
        </p:nvSpPr>
        <p:spPr bwMode="auto">
          <a:xfrm>
            <a:off x="5834063" y="4495800"/>
            <a:ext cx="2006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Obama</a:t>
            </a:r>
          </a:p>
        </p:txBody>
      </p:sp>
      <p:sp>
        <p:nvSpPr>
          <p:cNvPr id="15450" name="Rectangle 90"/>
          <p:cNvSpPr>
            <a:spLocks noChangeArrowheads="1"/>
          </p:cNvSpPr>
          <p:nvPr/>
        </p:nvSpPr>
        <p:spPr bwMode="auto">
          <a:xfrm>
            <a:off x="7510464" y="4525963"/>
            <a:ext cx="1938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McCain</a:t>
            </a:r>
          </a:p>
        </p:txBody>
      </p:sp>
      <p:sp>
        <p:nvSpPr>
          <p:cNvPr id="15455" name="Text Box 95"/>
          <p:cNvSpPr txBox="1">
            <a:spLocks noChangeArrowheads="1"/>
          </p:cNvSpPr>
          <p:nvPr/>
        </p:nvSpPr>
        <p:spPr bwMode="auto">
          <a:xfrm>
            <a:off x="2743200" y="46482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baseline="-25000" dirty="0">
                <a:latin typeface="Comic Sans MS" panose="030F0702030302020204" pitchFamily="66" charset="0"/>
              </a:rPr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11498837" presetClass="entr" presetSubtype="-118360606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911498837" presetClass="entr" presetSubtype="-118360606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911498837" presetClass="entr" presetSubtype="-118360606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4" grpId="0" animBg="1"/>
      <p:bldP spid="15425" grpId="0" animBg="1"/>
      <p:bldP spid="154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D7DEB-D6B4-45AC-A3E0-5A61A78022F3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Parametric and Nonparametric Tests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9211" y="2133599"/>
            <a:ext cx="9472159" cy="4397829"/>
          </a:xfrm>
        </p:spPr>
        <p:txBody>
          <a:bodyPr>
            <a:normAutofit/>
          </a:bodyPr>
          <a:lstStyle/>
          <a:p>
            <a:r>
              <a:rPr lang="en-US" sz="2800" dirty="0"/>
              <a:t>The term "non-parametric" refers to the fact that the chi‑square tests do not require assumptions about population parameters nor do they test hypotheses about population parameters.</a:t>
            </a:r>
            <a:endParaRPr lang="tr-TR" sz="2800" dirty="0"/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algn="just"/>
            <a:r>
              <a:rPr lang="en-US" sz="2800" dirty="0"/>
              <a:t>Previous examples of hypothesis tests, such as the t tests and analysis of variance, are </a:t>
            </a:r>
            <a:r>
              <a:rPr lang="en-US" sz="2800" b="1" dirty="0"/>
              <a:t>parametric tests</a:t>
            </a:r>
            <a:r>
              <a:rPr lang="en-US" sz="2800" dirty="0"/>
              <a:t> and they do include assumptions about parameters and hypotheses about parameters.   </a:t>
            </a:r>
          </a:p>
        </p:txBody>
      </p:sp>
    </p:spTree>
    <p:extLst>
      <p:ext uri="{BB962C8B-B14F-4D97-AF65-F5344CB8AC3E}">
        <p14:creationId xmlns:p14="http://schemas.microsoft.com/office/powerpoint/2010/main" val="196009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905000" y="304800"/>
            <a:ext cx="8458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independence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err="1">
                <a:latin typeface="Comic Sans MS" panose="030F0702030302020204" pitchFamily="66" charset="0"/>
              </a:rPr>
              <a:t>Anoth</a:t>
            </a:r>
            <a:r>
              <a:rPr lang="tr-TR" sz="2800" dirty="0">
                <a:latin typeface="Comic Sans MS" panose="030F0702030302020204" pitchFamily="66" charset="0"/>
              </a:rPr>
              <a:t>e</a:t>
            </a:r>
            <a:r>
              <a:rPr lang="en-US" sz="2800" dirty="0">
                <a:latin typeface="Comic Sans MS" panose="030F0702030302020204" pitchFamily="66" charset="0"/>
              </a:rPr>
              <a:t>r way:</a:t>
            </a:r>
          </a:p>
        </p:txBody>
      </p:sp>
      <p:grpSp>
        <p:nvGrpSpPr>
          <p:cNvPr id="17443" name="Group 35"/>
          <p:cNvGrpSpPr>
            <a:grpSpLocks/>
          </p:cNvGrpSpPr>
          <p:nvPr/>
        </p:nvGrpSpPr>
        <p:grpSpPr bwMode="auto">
          <a:xfrm>
            <a:off x="2286000" y="3048000"/>
            <a:ext cx="7543800" cy="3352800"/>
            <a:chOff x="480" y="1920"/>
            <a:chExt cx="4752" cy="2112"/>
          </a:xfrm>
          <a:solidFill>
            <a:schemeClr val="bg1">
              <a:lumMod val="85000"/>
            </a:schemeClr>
          </a:solidFill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480" y="1920"/>
              <a:ext cx="4752" cy="21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u="sng">
                <a:latin typeface="Comic Sans MS" panose="030F0702030302020204" pitchFamily="66" charset="0"/>
              </a:endParaRP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576" y="2496"/>
              <a:ext cx="87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Male</a:t>
              </a: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528" y="3024"/>
              <a:ext cx="87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Female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1344" y="2016"/>
              <a:ext cx="610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None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2448" y="2016"/>
              <a:ext cx="1264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Obama</a:t>
              </a: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3504" y="2035"/>
              <a:ext cx="1221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McCain</a:t>
              </a: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4320" y="2352"/>
              <a:ext cx="65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95</a:t>
              </a:r>
              <a:endParaRPr lang="en-US" u="sng" dirty="0">
                <a:latin typeface="Comic Sans MS" panose="030F0702030302020204" pitchFamily="66" charset="0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1362" y="3456"/>
              <a:ext cx="65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25</a:t>
              </a:r>
              <a:endParaRPr lang="en-US" u="sng" dirty="0">
                <a:latin typeface="Comic Sans MS" panose="030F0702030302020204" pitchFamily="66" charset="0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386" y="3264"/>
              <a:ext cx="654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210</a:t>
              </a:r>
              <a:endParaRPr lang="en-US" u="sng" dirty="0">
                <a:latin typeface="Comic Sans MS" panose="030F0702030302020204" pitchFamily="66" charset="0"/>
              </a:endParaRP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480" y="1920"/>
              <a:ext cx="432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anose="030F0702030302020204" pitchFamily="66" charset="0"/>
                </a:rPr>
                <a:t>F</a:t>
              </a:r>
              <a:r>
                <a:rPr lang="en-US" baseline="-25000" dirty="0">
                  <a:latin typeface="Comic Sans MS" panose="030F0702030302020204" pitchFamily="66" charset="0"/>
                </a:rPr>
                <a:t>E</a:t>
              </a:r>
              <a:endParaRPr lang="en-US" dirty="0"/>
            </a:p>
          </p:txBody>
        </p:sp>
      </p:grpSp>
      <p:graphicFrame>
        <p:nvGraphicFramePr>
          <p:cNvPr id="17441" name="Group 33"/>
          <p:cNvGraphicFramePr>
            <a:graphicFrameLocks noGrp="1"/>
          </p:cNvGraphicFramePr>
          <p:nvPr/>
        </p:nvGraphicFramePr>
        <p:xfrm>
          <a:off x="3581400" y="3733801"/>
          <a:ext cx="4637088" cy="1443673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95 x 25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210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2286000" y="1752600"/>
          <a:ext cx="487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533400" progId="Equation.3">
                  <p:embed/>
                </p:oleObj>
              </mc:Choice>
              <mc:Fallback>
                <p:oleObj name="Equation" r:id="rId2" imgW="2298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876800" cy="1130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39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905000" y="304800"/>
            <a:ext cx="84582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independence</a:t>
            </a: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81200" y="1066800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Now we can calculate the chi square value :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1981200" y="3352800"/>
            <a:ext cx="449580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tr-TR" u="sng">
              <a:latin typeface="Comic Sans MS" panose="030F0702030302020204" pitchFamily="66" charset="0"/>
            </a:endParaRPr>
          </a:p>
        </p:txBody>
      </p:sp>
      <p:graphicFrame>
        <p:nvGraphicFramePr>
          <p:cNvPr id="18569" name="Group 137"/>
          <p:cNvGraphicFramePr>
            <a:graphicFrameLocks noGrp="1"/>
          </p:cNvGraphicFramePr>
          <p:nvPr/>
        </p:nvGraphicFramePr>
        <p:xfrm>
          <a:off x="2590800" y="3429000"/>
          <a:ext cx="3581400" cy="73152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11.4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49.4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34.2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13.8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59.8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41.4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1981201" y="3352800"/>
            <a:ext cx="574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baseline="-25000" dirty="0">
                <a:latin typeface="Comic Sans MS" panose="030F0702030302020204" pitchFamily="66" charset="0"/>
              </a:rPr>
              <a:t>E</a:t>
            </a:r>
            <a:endParaRPr lang="en-US" dirty="0"/>
          </a:p>
        </p:txBody>
      </p:sp>
      <p:sp>
        <p:nvSpPr>
          <p:cNvPr id="18529" name="Rectangle 97"/>
          <p:cNvSpPr>
            <a:spLocks noChangeArrowheads="1"/>
          </p:cNvSpPr>
          <p:nvPr/>
        </p:nvSpPr>
        <p:spPr bwMode="auto">
          <a:xfrm>
            <a:off x="1981200" y="1981201"/>
            <a:ext cx="4495800" cy="1158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tr-TR" u="sng">
              <a:latin typeface="Comic Sans MS" panose="030F0702030302020204" pitchFamily="66" charset="0"/>
            </a:endParaRPr>
          </a:p>
        </p:txBody>
      </p:sp>
      <p:graphicFrame>
        <p:nvGraphicFramePr>
          <p:cNvPr id="18566" name="Group 134"/>
          <p:cNvGraphicFramePr>
            <a:graphicFrameLocks noGrp="1"/>
          </p:cNvGraphicFramePr>
          <p:nvPr/>
        </p:nvGraphicFramePr>
        <p:xfrm>
          <a:off x="2590800" y="2152650"/>
          <a:ext cx="3581400" cy="73152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15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40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1D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44" name="Text Box 112"/>
          <p:cNvSpPr txBox="1">
            <a:spLocks noChangeArrowheads="1"/>
          </p:cNvSpPr>
          <p:nvPr/>
        </p:nvSpPr>
        <p:spPr bwMode="auto">
          <a:xfrm>
            <a:off x="2057401" y="2057400"/>
            <a:ext cx="574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baseline="-25000" dirty="0">
                <a:latin typeface="Comic Sans MS" panose="030F0702030302020204" pitchFamily="66" charset="0"/>
              </a:rPr>
              <a:t>O</a:t>
            </a:r>
            <a:endParaRPr lang="en-US" dirty="0"/>
          </a:p>
        </p:txBody>
      </p:sp>
      <p:graphicFrame>
        <p:nvGraphicFramePr>
          <p:cNvPr id="18559" name="Object 127"/>
          <p:cNvGraphicFramePr>
            <a:graphicFrameLocks noChangeAspect="1"/>
          </p:cNvGraphicFramePr>
          <p:nvPr/>
        </p:nvGraphicFramePr>
        <p:xfrm>
          <a:off x="6934200" y="2438400"/>
          <a:ext cx="30162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635000" progId="Equation.3">
                  <p:embed/>
                </p:oleObj>
              </mc:Choice>
              <mc:Fallback>
                <p:oleObj name="Equation" r:id="rId2" imgW="1422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438400"/>
                        <a:ext cx="3016250" cy="1346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60" name="Object 128"/>
          <p:cNvGraphicFramePr>
            <a:graphicFrameLocks noChangeAspect="1"/>
          </p:cNvGraphicFramePr>
          <p:nvPr/>
        </p:nvGraphicFramePr>
        <p:xfrm>
          <a:off x="3429000" y="4495801"/>
          <a:ext cx="44958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431800" progId="Equation.3">
                  <p:embed/>
                </p:oleObj>
              </mc:Choice>
              <mc:Fallback>
                <p:oleObj name="Equation" r:id="rId4" imgW="2705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5801"/>
                        <a:ext cx="4495800" cy="715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71" name="Object 139"/>
          <p:cNvGraphicFramePr>
            <a:graphicFrameLocks noChangeAspect="1"/>
          </p:cNvGraphicFramePr>
          <p:nvPr/>
        </p:nvGraphicFramePr>
        <p:xfrm>
          <a:off x="2514601" y="5334001"/>
          <a:ext cx="61817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600" imgH="241300" progId="Equation.3">
                  <p:embed/>
                </p:oleObj>
              </mc:Choice>
              <mc:Fallback>
                <p:oleObj name="Equation" r:id="rId6" imgW="3276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334001"/>
                        <a:ext cx="6181725" cy="4556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7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11498837" presetClass="entr" presetSubtype="-118360606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911498837" presetClass="entr" presetSubtype="-118360606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bevel">
            <a:avLst>
              <a:gd name="adj" fmla="val 2708"/>
            </a:avLst>
          </a:prstGeom>
          <a:noFill/>
          <a:ln>
            <a:noFill/>
          </a:ln>
          <a:effectLst>
            <a:prstShdw prst="shdw18" dist="17961" dir="13500000">
              <a:srgbClr val="0D05A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905000" y="304800"/>
            <a:ext cx="9967686" cy="5370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Chi-Square test for independence</a:t>
            </a:r>
            <a:r>
              <a:rPr lang="tr-TR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- An </a:t>
            </a:r>
            <a:r>
              <a:rPr lang="tr-TR" sz="3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Example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1335314" y="1371601"/>
            <a:ext cx="5334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</a:t>
            </a:r>
            <a:r>
              <a:rPr lang="en-US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(2, n=210) = 0.35</a:t>
            </a:r>
          </a:p>
          <a:p>
            <a:endParaRPr 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There is no significant effect of gender on vote preference</a:t>
            </a:r>
          </a:p>
          <a:p>
            <a:endParaRPr 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Or</a:t>
            </a:r>
          </a:p>
          <a:p>
            <a:endParaRPr 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We cannot reject the null hypothesis that gender and vote preference are independent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20" y="1516516"/>
            <a:ext cx="5793731" cy="36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43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FD592FF3-776F-5782-8625-E159100A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752600"/>
            <a:ext cx="5562600" cy="1828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137C5E52-4694-E3C0-8F93-34A6717F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1"/>
            <a:ext cx="647700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98463" indent="-398463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	Left-Handed vs. Gender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   	Dominant Hand:  Left vs. Right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   	Gender:  Male vs. Female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endParaRPr lang="en-US" altLang="en-US" sz="100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buClr>
                <a:srgbClr val="FEA402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FF0000"/>
                </a:solidFill>
              </a:rPr>
              <a:t>2 categories for each variable, so this is called a 2 x 2 table</a:t>
            </a:r>
          </a:p>
          <a:p>
            <a:pPr eaLnBrk="1" hangingPunct="1">
              <a:lnSpc>
                <a:spcPct val="60000"/>
              </a:lnSpc>
              <a:spcBef>
                <a:spcPct val="35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en-US" altLang="en-US" sz="100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35000"/>
              </a:spcBef>
              <a:buClr>
                <a:srgbClr val="FEA402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FF0000"/>
                </a:solidFill>
              </a:rPr>
              <a:t>Suppose we examine a sample of</a:t>
            </a:r>
          </a:p>
          <a:p>
            <a:pPr eaLnBrk="1" hangingPunct="1">
              <a:lnSpc>
                <a:spcPct val="50000"/>
              </a:lnSpc>
              <a:spcBef>
                <a:spcPct val="350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FF0000"/>
                </a:solidFill>
              </a:rPr>
              <a:t>    300 children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35431DC-2A96-F0AC-4C3A-52B37BE29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Contingency Table 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A1B9CE0-840B-421F-3FF9-EEE8595AB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Contingency Table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A014B89-184D-6FB2-F6D1-981CC5175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>
                <a:solidFill>
                  <a:schemeClr val="tx1"/>
                </a:solidFill>
              </a:rPr>
              <a:t>Sample results organized in a contingency table: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700">
              <a:solidFill>
                <a:schemeClr val="tx1"/>
              </a:solidFill>
            </a:endParaRP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9AE0ED2A-CAE6-C196-CF4D-AB5C1C234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8725" y="1143000"/>
            <a:ext cx="20383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 i="1" dirty="0">
                <a:latin typeface="+mj-lt"/>
                <a:ea typeface="+mj-ea"/>
                <a:cs typeface="+mj-cs"/>
              </a:rPr>
              <a:t>(continued)</a:t>
            </a:r>
          </a:p>
        </p:txBody>
      </p:sp>
      <p:graphicFrame>
        <p:nvGraphicFramePr>
          <p:cNvPr id="130101" name="Group 53">
            <a:extLst>
              <a:ext uri="{FF2B5EF4-FFF2-40B4-BE49-F238E27FC236}">
                <a16:creationId xmlns:a16="http://schemas.microsoft.com/office/drawing/2014/main" id="{2DDF2A5D-764C-572B-8AD2-63D99C32E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01289"/>
              </p:ext>
            </p:extLst>
          </p:nvPr>
        </p:nvGraphicFramePr>
        <p:xfrm>
          <a:off x="5029200" y="2852515"/>
          <a:ext cx="5105400" cy="30940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939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Gender </a:t>
                      </a:r>
                    </a:p>
                  </a:txBody>
                  <a:tcPr marT="45710" marB="4571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Hand Preference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7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Left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Right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06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Female</a:t>
                      </a:r>
                    </a:p>
                  </a:txBody>
                  <a:tcPr marT="45710" marB="4571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108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88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Male</a:t>
                      </a:r>
                    </a:p>
                  </a:txBody>
                  <a:tcPr marT="45710" marB="4571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marT="45710" marB="457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156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180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806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0" marB="4571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264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92" name="Rectangle 44">
            <a:extLst>
              <a:ext uri="{FF2B5EF4-FFF2-40B4-BE49-F238E27FC236}">
                <a16:creationId xmlns:a16="http://schemas.microsoft.com/office/drawing/2014/main" id="{46FB531A-AE81-B0BE-5E53-50B6DABA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05200"/>
            <a:ext cx="2895600" cy="18288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20675" indent="-320675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 dirty="0"/>
              <a:t>120 Females, 12 were left-handed</a:t>
            </a:r>
          </a:p>
          <a:p>
            <a:pPr eaLnBrk="1" hangingPunct="1">
              <a:spcBef>
                <a:spcPct val="4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 dirty="0"/>
              <a:t>180 Males, 24 were left-handed</a:t>
            </a:r>
          </a:p>
        </p:txBody>
      </p:sp>
      <p:sp>
        <p:nvSpPr>
          <p:cNvPr id="19493" name="AutoShape 45">
            <a:extLst>
              <a:ext uri="{FF2B5EF4-FFF2-40B4-BE49-F238E27FC236}">
                <a16:creationId xmlns:a16="http://schemas.microsoft.com/office/drawing/2014/main" id="{3D64575F-1CF9-F048-9945-C93B9032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3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9494" name="Rectangle 46">
            <a:extLst>
              <a:ext uri="{FF2B5EF4-FFF2-40B4-BE49-F238E27FC236}">
                <a16:creationId xmlns:a16="http://schemas.microsoft.com/office/drawing/2014/main" id="{2CECA919-2390-406E-ED7F-8CB1C514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327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/>
              <a:t>sample size = n = 300:</a:t>
            </a:r>
            <a:endParaRPr lang="en-US" altLang="en-US"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FCD41A-22E1-AA14-1432-E467125C0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19100"/>
            <a:ext cx="7924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Test for the Difference Between Two Proportions</a:t>
            </a:r>
            <a:endParaRPr lang="en-US" altLang="en-US" baseline="30000">
              <a:sym typeface="Symbol" panose="05050102010706020507" pitchFamily="18" charset="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A40B3B8-FCF1-89E5-B13D-63AF51D39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4340225"/>
            <a:ext cx="8077200" cy="21463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000"/>
              <a:t>If H</a:t>
            </a:r>
            <a:r>
              <a:rPr lang="en-US" altLang="en-US" sz="2000" baseline="-25000"/>
              <a:t>0</a:t>
            </a:r>
            <a:r>
              <a:rPr lang="en-US" altLang="en-US" sz="2000"/>
              <a:t> is true, then the proportion of left-handed females should be the same as the proportion of left-handed males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000"/>
              <a:t>The two proportions above should be the same as the proportion of left-handed people overall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3F36632-FA84-7B5D-7E67-8974EC503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6934200" cy="198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 dirty="0"/>
              <a:t>H</a:t>
            </a:r>
            <a:r>
              <a:rPr lang="en-US" altLang="en-US" sz="2300" baseline="-25000" dirty="0"/>
              <a:t>0</a:t>
            </a:r>
            <a:r>
              <a:rPr lang="en-US" altLang="en-US" sz="2300" dirty="0"/>
              <a:t>: </a:t>
            </a:r>
            <a:r>
              <a:rPr lang="el-G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300" baseline="-25000" dirty="0"/>
              <a:t>1</a:t>
            </a:r>
            <a:r>
              <a:rPr lang="en-US" altLang="en-US" sz="2300" dirty="0"/>
              <a:t> = </a:t>
            </a:r>
            <a:r>
              <a:rPr lang="el-G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300" baseline="-25000" dirty="0"/>
              <a:t>2</a:t>
            </a:r>
            <a:r>
              <a:rPr lang="en-US" altLang="en-US" sz="2300" dirty="0"/>
              <a:t>  (Proportion of females who are left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 dirty="0"/>
              <a:t>		         handed is equal to the proportion of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 dirty="0"/>
              <a:t>		         males who are left-handed)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 dirty="0"/>
              <a:t>H</a:t>
            </a:r>
            <a:r>
              <a:rPr lang="en-US" altLang="en-US" sz="2300" baseline="-25000" dirty="0"/>
              <a:t>1</a:t>
            </a:r>
            <a:r>
              <a:rPr lang="en-US" altLang="en-US" sz="2300" dirty="0"/>
              <a:t>: </a:t>
            </a:r>
            <a:r>
              <a:rPr lang="el-G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300" baseline="-25000" dirty="0"/>
              <a:t>1</a:t>
            </a:r>
            <a:r>
              <a:rPr lang="en-US" altLang="en-US" sz="2300" dirty="0"/>
              <a:t> ≠ </a:t>
            </a:r>
            <a:r>
              <a:rPr lang="el-GR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300" baseline="-25000" dirty="0"/>
              <a:t>2</a:t>
            </a:r>
            <a:r>
              <a:rPr lang="en-US" altLang="en-US" sz="2300" dirty="0"/>
              <a:t>  (The two proportions are not the same)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3F434CC1-0400-8F0A-ED07-E9D3B01DD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The Chi-Square Test Statistic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4F94AAC3-134E-5EAA-3B94-AA4FB276E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3479800"/>
            <a:ext cx="8077200" cy="2819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1"/>
                </a:solidFill>
              </a:rPr>
              <a:t>where: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	f</a:t>
            </a:r>
            <a:r>
              <a:rPr lang="en-US" altLang="en-US" sz="2000" baseline="-25000">
                <a:solidFill>
                  <a:schemeClr val="tx1"/>
                </a:solidFill>
              </a:rPr>
              <a:t>o</a:t>
            </a:r>
            <a:r>
              <a:rPr lang="en-US" altLang="en-US" sz="2000">
                <a:solidFill>
                  <a:schemeClr val="tx1"/>
                </a:solidFill>
              </a:rPr>
              <a:t> = observed frequency in a particular cell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	f</a:t>
            </a:r>
            <a:r>
              <a:rPr lang="en-US" altLang="en-US" sz="2000" baseline="-25000">
                <a:solidFill>
                  <a:schemeClr val="tx1"/>
                </a:solidFill>
              </a:rPr>
              <a:t>e</a:t>
            </a:r>
            <a:r>
              <a:rPr lang="en-US" altLang="en-US" sz="2000">
                <a:solidFill>
                  <a:schemeClr val="tx1"/>
                </a:solidFill>
              </a:rPr>
              <a:t> = expected frequency in a particular cell if H</a:t>
            </a:r>
            <a:r>
              <a:rPr lang="en-US" altLang="en-US" sz="2000" baseline="-25000">
                <a:solidFill>
                  <a:schemeClr val="tx1"/>
                </a:solidFill>
              </a:rPr>
              <a:t>0</a:t>
            </a:r>
            <a:r>
              <a:rPr lang="en-US" altLang="en-US" sz="2000">
                <a:solidFill>
                  <a:schemeClr val="tx1"/>
                </a:solidFill>
              </a:rPr>
              <a:t> is 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(Assumed:  each cell in the contingency table has expected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1"/>
                </a:solidFill>
              </a:rPr>
              <a:t>frequency of at least 5)</a:t>
            </a:r>
          </a:p>
        </p:txBody>
      </p:sp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F47EC95D-D1ED-E700-FBF1-1C00C52C6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55312"/>
              </p:ext>
            </p:extLst>
          </p:nvPr>
        </p:nvGraphicFramePr>
        <p:xfrm>
          <a:off x="3946526" y="2316163"/>
          <a:ext cx="447516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495300" progId="Equation.3">
                  <p:embed/>
                </p:oleObj>
              </mc:Choice>
              <mc:Fallback>
                <p:oleObj name="Equation" r:id="rId2" imgW="1511300" imgH="495300" progId="Equation.3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F47EC95D-D1ED-E700-FBF1-1C00C52C6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6" y="2316163"/>
                        <a:ext cx="4475163" cy="12255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>
            <a:extLst>
              <a:ext uri="{FF2B5EF4-FFF2-40B4-BE49-F238E27FC236}">
                <a16:creationId xmlns:a16="http://schemas.microsoft.com/office/drawing/2014/main" id="{9AB7024A-463E-F87E-C7D9-F106EEC0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676401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The Chi-square test statistic is:</a:t>
            </a:r>
          </a:p>
        </p:txBody>
      </p:sp>
      <p:graphicFrame>
        <p:nvGraphicFramePr>
          <p:cNvPr id="1027" name="Object 16">
            <a:extLst>
              <a:ext uri="{FF2B5EF4-FFF2-40B4-BE49-F238E27FC236}">
                <a16:creationId xmlns:a16="http://schemas.microsoft.com/office/drawing/2014/main" id="{C7CA300A-4C1D-A4FE-7FCC-551C95DB5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67562"/>
              </p:ext>
            </p:extLst>
          </p:nvPr>
        </p:nvGraphicFramePr>
        <p:xfrm>
          <a:off x="2519363" y="4724400"/>
          <a:ext cx="65452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700" imgH="279400" progId="Equation.3">
                  <p:embed/>
                </p:oleObj>
              </mc:Choice>
              <mc:Fallback>
                <p:oleObj name="Equation" r:id="rId4" imgW="2806700" imgH="279400" progId="Equation.3">
                  <p:embed/>
                  <p:pic>
                    <p:nvPicPr>
                      <p:cNvPr id="1027" name="Object 16">
                        <a:extLst>
                          <a:ext uri="{FF2B5EF4-FFF2-40B4-BE49-F238E27FC236}">
                            <a16:creationId xmlns:a16="http://schemas.microsoft.com/office/drawing/2014/main" id="{C7CA300A-4C1D-A4FE-7FCC-551C95DB5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724400"/>
                        <a:ext cx="6545262" cy="566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C4C6FB2A-34E0-9287-D2AD-9C32AE72B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>
                <a:solidFill>
                  <a:schemeClr val="tx1"/>
                </a:solidFill>
              </a:rPr>
              <a:t>Decision Rule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D9451305-9541-AA07-4150-A14AAA21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34000"/>
            <a:ext cx="609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00" b="1">
                <a:latin typeface="Symbol" panose="05050102010706020507" pitchFamily="18" charset="2"/>
                <a:sym typeface="Symbol" panose="05050102010706020507" pitchFamily="18" charset="2"/>
              </a:rPr>
              <a:t></a:t>
            </a:r>
            <a:r>
              <a:rPr lang="en-US" altLang="en-US" sz="2500" b="1" baseline="30000">
                <a:latin typeface="Symbol" panose="05050102010706020507" pitchFamily="18" charset="2"/>
                <a:sym typeface="Symbol" panose="05050102010706020507" pitchFamily="18" charset="2"/>
              </a:rPr>
              <a:t>2</a:t>
            </a:r>
            <a:endParaRPr lang="en-US" altLang="en-US" sz="2500" b="1">
              <a:latin typeface="Symbol" panose="05050102010706020507" pitchFamily="18" charset="2"/>
            </a:endParaRP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5DE783CB-F0E0-7953-BCED-6F6A9151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48338"/>
            <a:ext cx="762000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sym typeface="Symbol" panose="05050102010706020507" pitchFamily="18" charset="2"/>
              </a:rPr>
              <a:t></a:t>
            </a:r>
            <a:r>
              <a:rPr lang="en-US" altLang="en-US" sz="2200" baseline="30000">
                <a:sym typeface="Symbol" panose="05050102010706020507" pitchFamily="18" charset="2"/>
              </a:rPr>
              <a:t>2</a:t>
            </a:r>
            <a:r>
              <a:rPr lang="el-GR" altLang="en-US" sz="2200" baseline="-25000">
                <a:sym typeface="Symbol" panose="05050102010706020507" pitchFamily="18" charset="2"/>
              </a:rPr>
              <a:t>α</a:t>
            </a:r>
            <a:endParaRPr lang="el-GR" altLang="en-US" sz="2200" baseline="-25000"/>
          </a:p>
        </p:txBody>
      </p:sp>
      <p:sp>
        <p:nvSpPr>
          <p:cNvPr id="2055" name="Text Box 5">
            <a:extLst>
              <a:ext uri="{FF2B5EF4-FFF2-40B4-BE49-F238E27FC236}">
                <a16:creationId xmlns:a16="http://schemas.microsoft.com/office/drawing/2014/main" id="{3F3993DE-AD14-DB08-A381-41B6345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51264"/>
            <a:ext cx="3505200" cy="15652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Decision Rule:</a:t>
            </a:r>
          </a:p>
          <a:p>
            <a:r>
              <a:rPr lang="en-US" altLang="en-US"/>
              <a:t>If </a:t>
            </a:r>
            <a:r>
              <a:rPr lang="en-US" altLang="en-US">
                <a:sym typeface="Symbol" panose="05050102010706020507" pitchFamily="18" charset="2"/>
              </a:rPr>
              <a:t>                   , reject H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r>
              <a:rPr lang="en-US" altLang="en-US">
                <a:sym typeface="Symbol" panose="05050102010706020507" pitchFamily="18" charset="2"/>
              </a:rPr>
              <a:t>, otherwise, do not reject H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56" name="Text Box 6">
            <a:extLst>
              <a:ext uri="{FF2B5EF4-FFF2-40B4-BE49-F238E27FC236}">
                <a16:creationId xmlns:a16="http://schemas.microsoft.com/office/drawing/2014/main" id="{F65DEC78-1305-CA35-ED6E-D3CBBFB0C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752601"/>
            <a:ext cx="7162800" cy="835025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ym typeface="Symbol" panose="05050102010706020507" pitchFamily="18" charset="2"/>
              </a:rPr>
              <a:t>The            test statistic approximately follows a chi-squared distribution with one degree of freedom</a:t>
            </a:r>
            <a:endParaRPr lang="en-US" altLang="en-US"/>
          </a:p>
        </p:txBody>
      </p:sp>
      <p:sp>
        <p:nvSpPr>
          <p:cNvPr id="2057" name="Freeform 7">
            <a:extLst>
              <a:ext uri="{FF2B5EF4-FFF2-40B4-BE49-F238E27FC236}">
                <a16:creationId xmlns:a16="http://schemas.microsoft.com/office/drawing/2014/main" id="{1C44457A-326A-69E9-64C9-CF6B93343481}"/>
              </a:ext>
            </a:extLst>
          </p:cNvPr>
          <p:cNvSpPr>
            <a:spLocks/>
          </p:cNvSpPr>
          <p:nvPr/>
        </p:nvSpPr>
        <p:spPr bwMode="auto">
          <a:xfrm>
            <a:off x="7461250" y="4838700"/>
            <a:ext cx="1582738" cy="414338"/>
          </a:xfrm>
          <a:custGeom>
            <a:avLst/>
            <a:gdLst>
              <a:gd name="T0" fmla="*/ 2147483647 w 997"/>
              <a:gd name="T1" fmla="*/ 2147483647 h 261"/>
              <a:gd name="T2" fmla="*/ 0 w 997"/>
              <a:gd name="T3" fmla="*/ 0 h 261"/>
              <a:gd name="T4" fmla="*/ 2147483647 w 997"/>
              <a:gd name="T5" fmla="*/ 2147483647 h 261"/>
              <a:gd name="T6" fmla="*/ 2147483647 w 997"/>
              <a:gd name="T7" fmla="*/ 2147483647 h 261"/>
              <a:gd name="T8" fmla="*/ 2147483647 w 997"/>
              <a:gd name="T9" fmla="*/ 2147483647 h 261"/>
              <a:gd name="T10" fmla="*/ 2147483647 w 997"/>
              <a:gd name="T11" fmla="*/ 2147483647 h 261"/>
              <a:gd name="T12" fmla="*/ 2147483647 w 997"/>
              <a:gd name="T13" fmla="*/ 2147483647 h 261"/>
              <a:gd name="T14" fmla="*/ 2147483647 w 997"/>
              <a:gd name="T15" fmla="*/ 2147483647 h 261"/>
              <a:gd name="T16" fmla="*/ 2147483647 w 997"/>
              <a:gd name="T17" fmla="*/ 2147483647 h 261"/>
              <a:gd name="T18" fmla="*/ 2147483647 w 997"/>
              <a:gd name="T19" fmla="*/ 2147483647 h 261"/>
              <a:gd name="T20" fmla="*/ 2147483647 w 997"/>
              <a:gd name="T21" fmla="*/ 2147483647 h 261"/>
              <a:gd name="T22" fmla="*/ 2147483647 w 997"/>
              <a:gd name="T23" fmla="*/ 2147483647 h 2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7"/>
              <a:gd name="T37" fmla="*/ 0 h 261"/>
              <a:gd name="T38" fmla="*/ 997 w 997"/>
              <a:gd name="T39" fmla="*/ 261 h 2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7" h="261">
                <a:moveTo>
                  <a:pt x="8" y="261"/>
                </a:moveTo>
                <a:lnTo>
                  <a:pt x="0" y="0"/>
                </a:lnTo>
                <a:lnTo>
                  <a:pt x="102" y="83"/>
                </a:lnTo>
                <a:lnTo>
                  <a:pt x="174" y="128"/>
                </a:lnTo>
                <a:lnTo>
                  <a:pt x="223" y="149"/>
                </a:lnTo>
                <a:lnTo>
                  <a:pt x="249" y="155"/>
                </a:lnTo>
                <a:lnTo>
                  <a:pt x="322" y="176"/>
                </a:lnTo>
                <a:lnTo>
                  <a:pt x="363" y="180"/>
                </a:lnTo>
                <a:lnTo>
                  <a:pt x="448" y="201"/>
                </a:lnTo>
                <a:lnTo>
                  <a:pt x="594" y="221"/>
                </a:lnTo>
                <a:lnTo>
                  <a:pt x="997" y="240"/>
                </a:lnTo>
                <a:lnTo>
                  <a:pt x="996" y="26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8" name="Freeform 8">
            <a:extLst>
              <a:ext uri="{FF2B5EF4-FFF2-40B4-BE49-F238E27FC236}">
                <a16:creationId xmlns:a16="http://schemas.microsoft.com/office/drawing/2014/main" id="{8950C4C6-2F01-DD2D-F8B3-C36A4B3AE19A}"/>
              </a:ext>
            </a:extLst>
          </p:cNvPr>
          <p:cNvSpPr>
            <a:spLocks/>
          </p:cNvSpPr>
          <p:nvPr/>
        </p:nvSpPr>
        <p:spPr bwMode="auto">
          <a:xfrm>
            <a:off x="5630864" y="3505200"/>
            <a:ext cx="4122737" cy="1752600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Rectangle 9">
            <a:extLst>
              <a:ext uri="{FF2B5EF4-FFF2-40B4-BE49-F238E27FC236}">
                <a16:creationId xmlns:a16="http://schemas.microsoft.com/office/drawing/2014/main" id="{B6D0E362-E391-3E07-D0C4-BE2E2D03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029201"/>
            <a:ext cx="457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  <a:r>
              <a:rPr lang="en-US" altLang="en-US" sz="3600" b="1"/>
              <a:t> </a:t>
            </a:r>
          </a:p>
        </p:txBody>
      </p:sp>
      <p:sp>
        <p:nvSpPr>
          <p:cNvPr id="2060" name="Line 10">
            <a:extLst>
              <a:ext uri="{FF2B5EF4-FFF2-40B4-BE49-F238E27FC236}">
                <a16:creationId xmlns:a16="http://schemas.microsoft.com/office/drawing/2014/main" id="{73278EA8-DECA-7E0F-6C2E-722811DE1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9" y="39624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Freeform 11">
            <a:extLst>
              <a:ext uri="{FF2B5EF4-FFF2-40B4-BE49-F238E27FC236}">
                <a16:creationId xmlns:a16="http://schemas.microsoft.com/office/drawing/2014/main" id="{4D0539EE-7877-2CEC-73B6-0C1C4263EAF6}"/>
              </a:ext>
            </a:extLst>
          </p:cNvPr>
          <p:cNvSpPr>
            <a:spLocks/>
          </p:cNvSpPr>
          <p:nvPr/>
        </p:nvSpPr>
        <p:spPr bwMode="auto">
          <a:xfrm>
            <a:off x="5638800" y="3886200"/>
            <a:ext cx="4343400" cy="13922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rgbClr val="C1BAF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2" name="Freeform 12">
            <a:extLst>
              <a:ext uri="{FF2B5EF4-FFF2-40B4-BE49-F238E27FC236}">
                <a16:creationId xmlns:a16="http://schemas.microsoft.com/office/drawing/2014/main" id="{1199454C-1005-5E0C-4F94-F0F0DC64769F}"/>
              </a:ext>
            </a:extLst>
          </p:cNvPr>
          <p:cNvSpPr>
            <a:spLocks/>
          </p:cNvSpPr>
          <p:nvPr/>
        </p:nvSpPr>
        <p:spPr bwMode="auto">
          <a:xfrm>
            <a:off x="7462838" y="4851400"/>
            <a:ext cx="4762" cy="406400"/>
          </a:xfrm>
          <a:custGeom>
            <a:avLst/>
            <a:gdLst>
              <a:gd name="T0" fmla="*/ 0 w 3"/>
              <a:gd name="T1" fmla="*/ 0 h 256"/>
              <a:gd name="T2" fmla="*/ 2147483647 w 3"/>
              <a:gd name="T3" fmla="*/ 2147483647 h 256"/>
              <a:gd name="T4" fmla="*/ 0 60000 65536"/>
              <a:gd name="T5" fmla="*/ 0 60000 65536"/>
              <a:gd name="T6" fmla="*/ 0 w 3"/>
              <a:gd name="T7" fmla="*/ 0 h 256"/>
              <a:gd name="T8" fmla="*/ 3 w 3"/>
              <a:gd name="T9" fmla="*/ 256 h 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56">
                <a:moveTo>
                  <a:pt x="0" y="0"/>
                </a:moveTo>
                <a:lnTo>
                  <a:pt x="3" y="256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3" name="Line 13">
            <a:extLst>
              <a:ext uri="{FF2B5EF4-FFF2-40B4-BE49-F238E27FC236}">
                <a16:creationId xmlns:a16="http://schemas.microsoft.com/office/drawing/2014/main" id="{0C17E827-ABFF-DF22-D5F1-4A594E9D8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8006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4" name="Text Box 14">
            <a:extLst>
              <a:ext uri="{FF2B5EF4-FFF2-40B4-BE49-F238E27FC236}">
                <a16:creationId xmlns:a16="http://schemas.microsoft.com/office/drawing/2014/main" id="{7F655A5C-CA22-D482-5DCC-96B4A20DB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4958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ym typeface="Symbol" panose="05050102010706020507" pitchFamily="18" charset="2"/>
              </a:rPr>
              <a:t></a:t>
            </a:r>
            <a:endParaRPr lang="en-US" altLang="en-US" sz="2000" baseline="-25000">
              <a:sym typeface="Symbol" panose="05050102010706020507" pitchFamily="18" charset="2"/>
            </a:endParaRPr>
          </a:p>
        </p:txBody>
      </p:sp>
      <p:sp>
        <p:nvSpPr>
          <p:cNvPr id="2065" name="Line 15">
            <a:extLst>
              <a:ext uri="{FF2B5EF4-FFF2-40B4-BE49-F238E27FC236}">
                <a16:creationId xmlns:a16="http://schemas.microsoft.com/office/drawing/2014/main" id="{3480F705-8C4B-3178-0530-D5001EAC4D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6" name="Freeform 16">
            <a:extLst>
              <a:ext uri="{FF2B5EF4-FFF2-40B4-BE49-F238E27FC236}">
                <a16:creationId xmlns:a16="http://schemas.microsoft.com/office/drawing/2014/main" id="{F018CDEF-E6F5-AD60-DF12-9B99C0EA04CB}"/>
              </a:ext>
            </a:extLst>
          </p:cNvPr>
          <p:cNvSpPr>
            <a:spLocks/>
          </p:cNvSpPr>
          <p:nvPr/>
        </p:nvSpPr>
        <p:spPr bwMode="auto">
          <a:xfrm>
            <a:off x="5715001" y="5486400"/>
            <a:ext cx="1731963" cy="1588"/>
          </a:xfrm>
          <a:custGeom>
            <a:avLst/>
            <a:gdLst>
              <a:gd name="T0" fmla="*/ 2147483647 w 1091"/>
              <a:gd name="T1" fmla="*/ 0 h 1"/>
              <a:gd name="T2" fmla="*/ 0 w 1091"/>
              <a:gd name="T3" fmla="*/ 2147483647 h 1"/>
              <a:gd name="T4" fmla="*/ 0 60000 65536"/>
              <a:gd name="T5" fmla="*/ 0 60000 65536"/>
              <a:gd name="T6" fmla="*/ 0 w 1091"/>
              <a:gd name="T7" fmla="*/ 0 h 1"/>
              <a:gd name="T8" fmla="*/ 1091 w 10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1" h="1">
                <a:moveTo>
                  <a:pt x="1091" y="0"/>
                </a:moveTo>
                <a:lnTo>
                  <a:pt x="0" y="1"/>
                </a:lnTo>
              </a:path>
            </a:pathLst>
          </a:custGeom>
          <a:noFill/>
          <a:ln w="9525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7" name="Freeform 17">
            <a:extLst>
              <a:ext uri="{FF2B5EF4-FFF2-40B4-BE49-F238E27FC236}">
                <a16:creationId xmlns:a16="http://schemas.microsoft.com/office/drawing/2014/main" id="{7A5A57E7-F707-33A4-5C8A-CB55875D2572}"/>
              </a:ext>
            </a:extLst>
          </p:cNvPr>
          <p:cNvSpPr>
            <a:spLocks/>
          </p:cNvSpPr>
          <p:nvPr/>
        </p:nvSpPr>
        <p:spPr bwMode="auto">
          <a:xfrm>
            <a:off x="7489826" y="5486400"/>
            <a:ext cx="1349375" cy="1588"/>
          </a:xfrm>
          <a:custGeom>
            <a:avLst/>
            <a:gdLst>
              <a:gd name="T0" fmla="*/ 2147483647 w 850"/>
              <a:gd name="T1" fmla="*/ 0 h 1"/>
              <a:gd name="T2" fmla="*/ 0 w 850"/>
              <a:gd name="T3" fmla="*/ 0 h 1"/>
              <a:gd name="T4" fmla="*/ 0 60000 65536"/>
              <a:gd name="T5" fmla="*/ 0 60000 65536"/>
              <a:gd name="T6" fmla="*/ 0 w 850"/>
              <a:gd name="T7" fmla="*/ 0 h 1"/>
              <a:gd name="T8" fmla="*/ 850 w 85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" h="1">
                <a:moveTo>
                  <a:pt x="85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8" name="Rectangle 18">
            <a:extLst>
              <a:ext uri="{FF2B5EF4-FFF2-40B4-BE49-F238E27FC236}">
                <a16:creationId xmlns:a16="http://schemas.microsoft.com/office/drawing/2014/main" id="{A0C48EF0-BAFE-D44A-B681-0B66D849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927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2069" name="Rectangle 19">
            <a:extLst>
              <a:ext uri="{FF2B5EF4-FFF2-40B4-BE49-F238E27FC236}">
                <a16:creationId xmlns:a16="http://schemas.microsoft.com/office/drawing/2014/main" id="{700C3592-2D67-51FA-9C72-44F4A57CD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92751"/>
            <a:ext cx="914400" cy="48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graphicFrame>
        <p:nvGraphicFramePr>
          <p:cNvPr id="2050" name="Object 24">
            <a:extLst>
              <a:ext uri="{FF2B5EF4-FFF2-40B4-BE49-F238E27FC236}">
                <a16:creationId xmlns:a16="http://schemas.microsoft.com/office/drawing/2014/main" id="{EFE559A4-6AB0-274D-4DA6-8E3D096A4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67207"/>
              </p:ext>
            </p:extLst>
          </p:nvPr>
        </p:nvGraphicFramePr>
        <p:xfrm>
          <a:off x="3352801" y="1752600"/>
          <a:ext cx="9747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224" imgH="279279" progId="Equation.3">
                  <p:embed/>
                </p:oleObj>
              </mc:Choice>
              <mc:Fallback>
                <p:oleObj name="Equation" r:id="rId2" imgW="406224" imgH="279279" progId="Equation.3">
                  <p:embed/>
                  <p:pic>
                    <p:nvPicPr>
                      <p:cNvPr id="2050" name="Object 24">
                        <a:extLst>
                          <a:ext uri="{FF2B5EF4-FFF2-40B4-BE49-F238E27FC236}">
                            <a16:creationId xmlns:a16="http://schemas.microsoft.com/office/drawing/2014/main" id="{EFE559A4-6AB0-274D-4DA6-8E3D096A4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1752600"/>
                        <a:ext cx="9747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5">
            <a:extLst>
              <a:ext uri="{FF2B5EF4-FFF2-40B4-BE49-F238E27FC236}">
                <a16:creationId xmlns:a16="http://schemas.microsoft.com/office/drawing/2014/main" id="{3AA9A591-3375-4F0D-3367-3DCA356F7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42860"/>
              </p:ext>
            </p:extLst>
          </p:nvPr>
        </p:nvGraphicFramePr>
        <p:xfrm>
          <a:off x="2362200" y="4038601"/>
          <a:ext cx="14938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79279" progId="Equation.3">
                  <p:embed/>
                </p:oleObj>
              </mc:Choice>
              <mc:Fallback>
                <p:oleObj name="Equation" r:id="rId4" imgW="774364" imgH="279279" progId="Equation.3">
                  <p:embed/>
                  <p:pic>
                    <p:nvPicPr>
                      <p:cNvPr id="2051" name="Object 25">
                        <a:extLst>
                          <a:ext uri="{FF2B5EF4-FFF2-40B4-BE49-F238E27FC236}">
                            <a16:creationId xmlns:a16="http://schemas.microsoft.com/office/drawing/2014/main" id="{3AA9A591-3375-4F0D-3367-3DCA356F7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1"/>
                        <a:ext cx="14938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119090D-4700-7324-4422-D0817937D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006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9665EDC-F943-F37A-2FDB-BC74F31F0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BFFF6F1-9DF2-235A-7FB5-9B7AEDE09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43400"/>
            <a:ext cx="51816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2F292C7-8873-7755-BAD4-3157E34B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51816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31BFE9B8-1580-048E-64EA-091856C2D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Observed vs. Expected Frequencies</a:t>
            </a:r>
          </a:p>
        </p:txBody>
      </p:sp>
      <p:graphicFrame>
        <p:nvGraphicFramePr>
          <p:cNvPr id="149542" name="Group 38">
            <a:extLst>
              <a:ext uri="{FF2B5EF4-FFF2-40B4-BE49-F238E27FC236}">
                <a16:creationId xmlns:a16="http://schemas.microsoft.com/office/drawing/2014/main" id="{8866946A-F1BA-7995-FF3D-CD492872E50E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514600"/>
          <a:ext cx="7924800" cy="341947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51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Gender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Hand Preference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0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68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Female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Observed = 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= 14.4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Observed = 108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= 105.6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72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Male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Observed = 24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= 21.6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Observed = 156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Expected = 158.4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180</a:t>
                      </a:r>
                    </a:p>
                  </a:txBody>
                  <a:tcPr marT="45725" marB="45725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80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264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3F52D0DE-BA27-0369-1D95-B4CCB574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5181600" cy="3810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B18EBB0-7839-A0F6-142D-CAE303EA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819400"/>
            <a:ext cx="51816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798A43AA-3C89-9D29-2483-8C4262707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0400"/>
            <a:ext cx="51816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442973C8-BECD-B573-5B30-D0C8710B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51816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136251" name="Group 59">
            <a:extLst>
              <a:ext uri="{FF2B5EF4-FFF2-40B4-BE49-F238E27FC236}">
                <a16:creationId xmlns:a16="http://schemas.microsoft.com/office/drawing/2014/main" id="{C0FCCC5F-6436-2E76-3282-63B3726D334B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524001"/>
          <a:ext cx="7467600" cy="304800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326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Gender</a:t>
                      </a: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Hand Preference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Left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Right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499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Female</a:t>
                      </a: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Expected = 14.4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Expected = 105.6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16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Male</a:t>
                      </a: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24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Expected = 21.6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Expected = 158.4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180</a:t>
                      </a:r>
                    </a:p>
                  </a:txBody>
                  <a:tcPr marT="45708" marB="4570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5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8" marB="45708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264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</a:txBody>
                  <a:tcPr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98" name="Object 51">
            <a:extLst>
              <a:ext uri="{FF2B5EF4-FFF2-40B4-BE49-F238E27FC236}">
                <a16:creationId xmlns:a16="http://schemas.microsoft.com/office/drawing/2014/main" id="{F3CA301A-009B-CEC7-184F-394846467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959351"/>
          <a:ext cx="7415213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97400" imgH="914400" progId="Equation.3">
                  <p:embed/>
                </p:oleObj>
              </mc:Choice>
              <mc:Fallback>
                <p:oleObj name="Equation" r:id="rId2" imgW="4597400" imgH="914400" progId="Equation.3">
                  <p:embed/>
                  <p:pic>
                    <p:nvPicPr>
                      <p:cNvPr id="4098" name="Object 51">
                        <a:extLst>
                          <a:ext uri="{FF2B5EF4-FFF2-40B4-BE49-F238E27FC236}">
                            <a16:creationId xmlns:a16="http://schemas.microsoft.com/office/drawing/2014/main" id="{F3CA301A-009B-CEC7-184F-394846467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959351"/>
                        <a:ext cx="7415213" cy="14271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2" name="Rectangle 52">
            <a:extLst>
              <a:ext uri="{FF2B5EF4-FFF2-40B4-BE49-F238E27FC236}">
                <a16:creationId xmlns:a16="http://schemas.microsoft.com/office/drawing/2014/main" id="{55A44FAF-BE54-FA13-9E7C-FFD53C8B1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Chi-Square Test Statistic</a:t>
            </a:r>
          </a:p>
        </p:txBody>
      </p:sp>
      <p:sp>
        <p:nvSpPr>
          <p:cNvPr id="4133" name="Text Box 53">
            <a:extLst>
              <a:ext uri="{FF2B5EF4-FFF2-40B4-BE49-F238E27FC236}">
                <a16:creationId xmlns:a16="http://schemas.microsoft.com/office/drawing/2014/main" id="{B6DF85A5-C2C6-9FF5-B458-4188BCEAB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8351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test statistic is:</a:t>
            </a:r>
          </a:p>
        </p:txBody>
      </p:sp>
      <p:sp>
        <p:nvSpPr>
          <p:cNvPr id="4134" name="Oval 60">
            <a:extLst>
              <a:ext uri="{FF2B5EF4-FFF2-40B4-BE49-F238E27FC236}">
                <a16:creationId xmlns:a16="http://schemas.microsoft.com/office/drawing/2014/main" id="{56DFC5AB-91F3-415F-9A66-4B89EBEF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683250"/>
            <a:ext cx="9144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E1DD-BB15-4CA4-8411-3987DDD9605E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062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Parametric and Nonparametric Tests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28799"/>
            <a:ext cx="9523412" cy="4818743"/>
          </a:xfrm>
        </p:spPr>
        <p:txBody>
          <a:bodyPr>
            <a:normAutofit/>
          </a:bodyPr>
          <a:lstStyle/>
          <a:p>
            <a:r>
              <a:rPr lang="en-US" sz="2800" dirty="0"/>
              <a:t>The most obvious difference between the chi‑square tests and the other hypothesis tests we have considered (t and Z) is the nature of the data. </a:t>
            </a:r>
            <a:endParaRPr lang="tr-TR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For chi‑square, the data are frequencies rather than numerical scores.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638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>
            <a:extLst>
              <a:ext uri="{FF2B5EF4-FFF2-40B4-BE49-F238E27FC236}">
                <a16:creationId xmlns:a16="http://schemas.microsoft.com/office/drawing/2014/main" id="{1F354D07-97EB-0D70-0FEB-76CF639E1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/>
              <a:t>Decision Rule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5127" name="Line 5">
            <a:extLst>
              <a:ext uri="{FF2B5EF4-FFF2-40B4-BE49-F238E27FC236}">
                <a16:creationId xmlns:a16="http://schemas.microsoft.com/office/drawing/2014/main" id="{085098F1-B8C7-3CE7-DAB8-42CD36C92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1200" y="4524376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6">
            <a:extLst>
              <a:ext uri="{FF2B5EF4-FFF2-40B4-BE49-F238E27FC236}">
                <a16:creationId xmlns:a16="http://schemas.microsoft.com/office/drawing/2014/main" id="{DC07D2E3-04A5-F459-3D19-D61016C56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4524376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7">
            <a:extLst>
              <a:ext uri="{FF2B5EF4-FFF2-40B4-BE49-F238E27FC236}">
                <a16:creationId xmlns:a16="http://schemas.microsoft.com/office/drawing/2014/main" id="{F995294D-4BF3-39FF-ACC6-BDF958F63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4524376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6">
            <a:extLst>
              <a:ext uri="{FF2B5EF4-FFF2-40B4-BE49-F238E27FC236}">
                <a16:creationId xmlns:a16="http://schemas.microsoft.com/office/drawing/2014/main" id="{70B15367-6CF4-CEDC-4C43-178B7C53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14600"/>
            <a:ext cx="4572000" cy="12001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Decision Rule:</a:t>
            </a:r>
          </a:p>
          <a:p>
            <a:r>
              <a:rPr lang="en-US" altLang="en-US"/>
              <a:t>If </a:t>
            </a:r>
            <a:r>
              <a:rPr lang="en-US" altLang="en-US">
                <a:sym typeface="Symbol" panose="05050102010706020507" pitchFamily="18" charset="2"/>
              </a:rPr>
              <a:t>           &gt; 3.841, reject H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r>
              <a:rPr lang="en-US" altLang="en-US">
                <a:sym typeface="Symbol" panose="05050102010706020507" pitchFamily="18" charset="2"/>
              </a:rPr>
              <a:t>, otherwise, do not reject H</a:t>
            </a:r>
            <a:r>
              <a:rPr lang="en-US" altLang="en-US" baseline="-25000">
                <a:sym typeface="Symbol" panose="05050102010706020507" pitchFamily="18" charset="2"/>
              </a:rPr>
              <a:t>0</a:t>
            </a:r>
            <a:endParaRPr lang="en-US" altLang="en-US"/>
          </a:p>
        </p:txBody>
      </p:sp>
      <p:graphicFrame>
        <p:nvGraphicFramePr>
          <p:cNvPr id="5122" name="Object 54">
            <a:extLst>
              <a:ext uri="{FF2B5EF4-FFF2-40B4-BE49-F238E27FC236}">
                <a16:creationId xmlns:a16="http://schemas.microsoft.com/office/drawing/2014/main" id="{FFB15D94-3A4B-F6CA-92B3-7CA02A671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0100" y="1787525"/>
          <a:ext cx="81168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279400" progId="Equation.3">
                  <p:embed/>
                </p:oleObj>
              </mc:Choice>
              <mc:Fallback>
                <p:oleObj name="Equation" r:id="rId2" imgW="3454400" imgH="279400" progId="Equation.3">
                  <p:embed/>
                  <p:pic>
                    <p:nvPicPr>
                      <p:cNvPr id="5122" name="Object 54">
                        <a:extLst>
                          <a:ext uri="{FF2B5EF4-FFF2-40B4-BE49-F238E27FC236}">
                            <a16:creationId xmlns:a16="http://schemas.microsoft.com/office/drawing/2014/main" id="{FFB15D94-3A4B-F6CA-92B3-7CA02A671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787525"/>
                        <a:ext cx="8116888" cy="6175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24">
            <a:extLst>
              <a:ext uri="{FF2B5EF4-FFF2-40B4-BE49-F238E27FC236}">
                <a16:creationId xmlns:a16="http://schemas.microsoft.com/office/drawing/2014/main" id="{EF5FE56F-2D9A-04B1-3B01-EB8A9636D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114801"/>
            <a:ext cx="3886200" cy="22383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/>
              <a:t>Here, 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            = 0.7576&lt;           = 3.841, 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so we </a:t>
            </a:r>
            <a:r>
              <a:rPr lang="en-US" altLang="en-US" sz="2000">
                <a:solidFill>
                  <a:schemeClr val="folHlink"/>
                </a:solidFill>
                <a:sym typeface="Symbol" panose="05050102010706020507" pitchFamily="18" charset="2"/>
              </a:rPr>
              <a:t>do not reject H</a:t>
            </a:r>
            <a:r>
              <a:rPr lang="en-US" altLang="en-US" sz="2000" baseline="-25000">
                <a:solidFill>
                  <a:schemeClr val="folHlink"/>
                </a:solidFill>
                <a:sym typeface="Symbol" panose="05050102010706020507" pitchFamily="18" charset="2"/>
              </a:rPr>
              <a:t>0</a:t>
            </a:r>
            <a:r>
              <a:rPr lang="en-US" altLang="en-US" sz="2000">
                <a:sym typeface="Symbol" panose="05050102010706020507" pitchFamily="18" charset="2"/>
              </a:rPr>
              <a:t> and conclude that there is not sufficient evidence that the two proportions are different at  = 0.05</a:t>
            </a:r>
          </a:p>
        </p:txBody>
      </p:sp>
      <p:sp>
        <p:nvSpPr>
          <p:cNvPr id="5132" name="Line 25">
            <a:extLst>
              <a:ext uri="{FF2B5EF4-FFF2-40B4-BE49-F238E27FC236}">
                <a16:creationId xmlns:a16="http://schemas.microsoft.com/office/drawing/2014/main" id="{4556DD98-68B0-44F3-7F40-64497B6146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048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3" name="Rectangle 26">
            <a:extLst>
              <a:ext uri="{FF2B5EF4-FFF2-40B4-BE49-F238E27FC236}">
                <a16:creationId xmlns:a16="http://schemas.microsoft.com/office/drawing/2014/main" id="{154E1056-53F7-FD14-79FD-4A212CA9A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990600" cy="381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134" name="Rectangle 27">
            <a:extLst>
              <a:ext uri="{FF2B5EF4-FFF2-40B4-BE49-F238E27FC236}">
                <a16:creationId xmlns:a16="http://schemas.microsoft.com/office/drawing/2014/main" id="{72037648-4FD7-859C-F6DD-8FBEE1F9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609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00" b="1">
                <a:solidFill>
                  <a:schemeClr val="bg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</a:t>
            </a:r>
            <a:r>
              <a:rPr lang="en-US" altLang="en-US" sz="2500" b="1" baseline="30000">
                <a:solidFill>
                  <a:schemeClr val="bg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2</a:t>
            </a:r>
            <a:endParaRPr lang="en-US" altLang="en-US" sz="2500" b="1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5135" name="Rectangle 28">
            <a:extLst>
              <a:ext uri="{FF2B5EF4-FFF2-40B4-BE49-F238E27FC236}">
                <a16:creationId xmlns:a16="http://schemas.microsoft.com/office/drawing/2014/main" id="{35CC7B1E-5003-9105-1F5C-8A06AE106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638800"/>
            <a:ext cx="1828800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chemeClr val="hlink"/>
                </a:solidFill>
                <a:sym typeface="Symbol" panose="05050102010706020507" pitchFamily="18" charset="2"/>
              </a:rPr>
              <a:t></a:t>
            </a:r>
            <a:r>
              <a:rPr lang="en-US" altLang="en-US" sz="2200" baseline="30000">
                <a:solidFill>
                  <a:schemeClr val="hlink"/>
                </a:solidFill>
                <a:sym typeface="Symbol" panose="05050102010706020507" pitchFamily="18" charset="2"/>
              </a:rPr>
              <a:t>2</a:t>
            </a:r>
            <a:r>
              <a:rPr lang="en-US" altLang="en-US" sz="2200" baseline="-25000">
                <a:solidFill>
                  <a:schemeClr val="hlink"/>
                </a:solidFill>
                <a:sym typeface="Symbol" panose="05050102010706020507" pitchFamily="18" charset="2"/>
              </a:rPr>
              <a:t>0.05 </a:t>
            </a:r>
            <a:r>
              <a:rPr lang="en-US" altLang="en-US" sz="2200">
                <a:solidFill>
                  <a:schemeClr val="hlink"/>
                </a:solidFill>
                <a:sym typeface="Symbol" panose="05050102010706020507" pitchFamily="18" charset="2"/>
              </a:rPr>
              <a:t>= 3.841</a:t>
            </a:r>
            <a:endParaRPr lang="en-US" altLang="en-US" sz="2200" baseline="-25000">
              <a:solidFill>
                <a:schemeClr val="hlink"/>
              </a:solidFill>
            </a:endParaRPr>
          </a:p>
        </p:txBody>
      </p:sp>
      <p:sp>
        <p:nvSpPr>
          <p:cNvPr id="5136" name="Freeform 29">
            <a:extLst>
              <a:ext uri="{FF2B5EF4-FFF2-40B4-BE49-F238E27FC236}">
                <a16:creationId xmlns:a16="http://schemas.microsoft.com/office/drawing/2014/main" id="{94460E1B-199F-B03E-9EBE-2B6593105CE2}"/>
              </a:ext>
            </a:extLst>
          </p:cNvPr>
          <p:cNvSpPr>
            <a:spLocks/>
          </p:cNvSpPr>
          <p:nvPr/>
        </p:nvSpPr>
        <p:spPr bwMode="auto">
          <a:xfrm>
            <a:off x="4108450" y="4686300"/>
            <a:ext cx="1582738" cy="414338"/>
          </a:xfrm>
          <a:custGeom>
            <a:avLst/>
            <a:gdLst>
              <a:gd name="T0" fmla="*/ 2147483647 w 997"/>
              <a:gd name="T1" fmla="*/ 2147483647 h 261"/>
              <a:gd name="T2" fmla="*/ 0 w 997"/>
              <a:gd name="T3" fmla="*/ 0 h 261"/>
              <a:gd name="T4" fmla="*/ 2147483647 w 997"/>
              <a:gd name="T5" fmla="*/ 2147483647 h 261"/>
              <a:gd name="T6" fmla="*/ 2147483647 w 997"/>
              <a:gd name="T7" fmla="*/ 2147483647 h 261"/>
              <a:gd name="T8" fmla="*/ 2147483647 w 997"/>
              <a:gd name="T9" fmla="*/ 2147483647 h 261"/>
              <a:gd name="T10" fmla="*/ 2147483647 w 997"/>
              <a:gd name="T11" fmla="*/ 2147483647 h 261"/>
              <a:gd name="T12" fmla="*/ 2147483647 w 997"/>
              <a:gd name="T13" fmla="*/ 2147483647 h 261"/>
              <a:gd name="T14" fmla="*/ 2147483647 w 997"/>
              <a:gd name="T15" fmla="*/ 2147483647 h 261"/>
              <a:gd name="T16" fmla="*/ 2147483647 w 997"/>
              <a:gd name="T17" fmla="*/ 2147483647 h 261"/>
              <a:gd name="T18" fmla="*/ 2147483647 w 997"/>
              <a:gd name="T19" fmla="*/ 2147483647 h 261"/>
              <a:gd name="T20" fmla="*/ 2147483647 w 997"/>
              <a:gd name="T21" fmla="*/ 2147483647 h 261"/>
              <a:gd name="T22" fmla="*/ 2147483647 w 997"/>
              <a:gd name="T23" fmla="*/ 2147483647 h 2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7"/>
              <a:gd name="T37" fmla="*/ 0 h 261"/>
              <a:gd name="T38" fmla="*/ 997 w 997"/>
              <a:gd name="T39" fmla="*/ 261 h 2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7" h="261">
                <a:moveTo>
                  <a:pt x="8" y="261"/>
                </a:moveTo>
                <a:lnTo>
                  <a:pt x="0" y="0"/>
                </a:lnTo>
                <a:lnTo>
                  <a:pt x="102" y="83"/>
                </a:lnTo>
                <a:lnTo>
                  <a:pt x="174" y="128"/>
                </a:lnTo>
                <a:lnTo>
                  <a:pt x="223" y="149"/>
                </a:lnTo>
                <a:lnTo>
                  <a:pt x="249" y="155"/>
                </a:lnTo>
                <a:lnTo>
                  <a:pt x="322" y="176"/>
                </a:lnTo>
                <a:lnTo>
                  <a:pt x="363" y="180"/>
                </a:lnTo>
                <a:lnTo>
                  <a:pt x="448" y="201"/>
                </a:lnTo>
                <a:lnTo>
                  <a:pt x="594" y="221"/>
                </a:lnTo>
                <a:lnTo>
                  <a:pt x="997" y="240"/>
                </a:lnTo>
                <a:lnTo>
                  <a:pt x="996" y="260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7" name="Freeform 30">
            <a:extLst>
              <a:ext uri="{FF2B5EF4-FFF2-40B4-BE49-F238E27FC236}">
                <a16:creationId xmlns:a16="http://schemas.microsoft.com/office/drawing/2014/main" id="{A8701622-689F-A690-DF15-0BD2C80264E8}"/>
              </a:ext>
            </a:extLst>
          </p:cNvPr>
          <p:cNvSpPr>
            <a:spLocks/>
          </p:cNvSpPr>
          <p:nvPr/>
        </p:nvSpPr>
        <p:spPr bwMode="auto">
          <a:xfrm>
            <a:off x="2278064" y="3352800"/>
            <a:ext cx="4122737" cy="1752600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Rectangle 31">
            <a:extLst>
              <a:ext uri="{FF2B5EF4-FFF2-40B4-BE49-F238E27FC236}">
                <a16:creationId xmlns:a16="http://schemas.microsoft.com/office/drawing/2014/main" id="{8919C0E8-3354-FD86-7078-E4F42A85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6801"/>
            <a:ext cx="457200" cy="638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  <a:r>
              <a:rPr lang="en-US" altLang="en-US" sz="3600" b="1"/>
              <a:t> </a:t>
            </a:r>
          </a:p>
        </p:txBody>
      </p:sp>
      <p:sp>
        <p:nvSpPr>
          <p:cNvPr id="5139" name="Line 32">
            <a:extLst>
              <a:ext uri="{FF2B5EF4-FFF2-40B4-BE49-F238E27FC236}">
                <a16:creationId xmlns:a16="http://schemas.microsoft.com/office/drawing/2014/main" id="{62AFF9A2-DEA7-36D5-BCD8-1CF43660D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939" y="3810000"/>
            <a:ext cx="31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Freeform 33">
            <a:extLst>
              <a:ext uri="{FF2B5EF4-FFF2-40B4-BE49-F238E27FC236}">
                <a16:creationId xmlns:a16="http://schemas.microsoft.com/office/drawing/2014/main" id="{F0B70B78-533A-31D5-8BE8-EC9217FC3861}"/>
              </a:ext>
            </a:extLst>
          </p:cNvPr>
          <p:cNvSpPr>
            <a:spLocks/>
          </p:cNvSpPr>
          <p:nvPr/>
        </p:nvSpPr>
        <p:spPr bwMode="auto">
          <a:xfrm>
            <a:off x="2286000" y="3733800"/>
            <a:ext cx="4343400" cy="13922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rgbClr val="C1BAF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1" name="Freeform 34">
            <a:extLst>
              <a:ext uri="{FF2B5EF4-FFF2-40B4-BE49-F238E27FC236}">
                <a16:creationId xmlns:a16="http://schemas.microsoft.com/office/drawing/2014/main" id="{5F7AC0B4-5E4D-79EC-79F2-FFF74FD7744A}"/>
              </a:ext>
            </a:extLst>
          </p:cNvPr>
          <p:cNvSpPr>
            <a:spLocks/>
          </p:cNvSpPr>
          <p:nvPr/>
        </p:nvSpPr>
        <p:spPr bwMode="auto">
          <a:xfrm>
            <a:off x="4110038" y="4699000"/>
            <a:ext cx="4762" cy="406400"/>
          </a:xfrm>
          <a:custGeom>
            <a:avLst/>
            <a:gdLst>
              <a:gd name="T0" fmla="*/ 0 w 3"/>
              <a:gd name="T1" fmla="*/ 0 h 256"/>
              <a:gd name="T2" fmla="*/ 2147483647 w 3"/>
              <a:gd name="T3" fmla="*/ 2147483647 h 256"/>
              <a:gd name="T4" fmla="*/ 0 60000 65536"/>
              <a:gd name="T5" fmla="*/ 0 60000 65536"/>
              <a:gd name="T6" fmla="*/ 0 w 3"/>
              <a:gd name="T7" fmla="*/ 0 h 256"/>
              <a:gd name="T8" fmla="*/ 3 w 3"/>
              <a:gd name="T9" fmla="*/ 256 h 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56">
                <a:moveTo>
                  <a:pt x="0" y="0"/>
                </a:moveTo>
                <a:lnTo>
                  <a:pt x="3" y="256"/>
                </a:ln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2" name="Line 35">
            <a:extLst>
              <a:ext uri="{FF2B5EF4-FFF2-40B4-BE49-F238E27FC236}">
                <a16:creationId xmlns:a16="http://schemas.microsoft.com/office/drawing/2014/main" id="{C39158AA-A4FA-6964-E12C-D2E1E8CF0A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3" name="Text Box 36">
            <a:extLst>
              <a:ext uri="{FF2B5EF4-FFF2-40B4-BE49-F238E27FC236}">
                <a16:creationId xmlns:a16="http://schemas.microsoft.com/office/drawing/2014/main" id="{F9B3A2C0-DBBD-79DC-D3F9-1801DC0A0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3434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sym typeface="Symbol" panose="05050102010706020507" pitchFamily="18" charset="2"/>
              </a:rPr>
              <a:t>0.05</a:t>
            </a:r>
            <a:endParaRPr lang="en-US" altLang="en-US" sz="2000" baseline="-2500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5144" name="Line 37">
            <a:extLst>
              <a:ext uri="{FF2B5EF4-FFF2-40B4-BE49-F238E27FC236}">
                <a16:creationId xmlns:a16="http://schemas.microsoft.com/office/drawing/2014/main" id="{6080084E-DDD4-FBAD-91B3-A27BA18249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105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5" name="Freeform 38">
            <a:extLst>
              <a:ext uri="{FF2B5EF4-FFF2-40B4-BE49-F238E27FC236}">
                <a16:creationId xmlns:a16="http://schemas.microsoft.com/office/drawing/2014/main" id="{E7F0117B-7686-D7D2-5468-F8B1E8D1E7F4}"/>
              </a:ext>
            </a:extLst>
          </p:cNvPr>
          <p:cNvSpPr>
            <a:spLocks/>
          </p:cNvSpPr>
          <p:nvPr/>
        </p:nvSpPr>
        <p:spPr bwMode="auto">
          <a:xfrm>
            <a:off x="2362201" y="5334000"/>
            <a:ext cx="1731963" cy="1588"/>
          </a:xfrm>
          <a:custGeom>
            <a:avLst/>
            <a:gdLst>
              <a:gd name="T0" fmla="*/ 2147483647 w 1091"/>
              <a:gd name="T1" fmla="*/ 0 h 1"/>
              <a:gd name="T2" fmla="*/ 0 w 1091"/>
              <a:gd name="T3" fmla="*/ 2147483647 h 1"/>
              <a:gd name="T4" fmla="*/ 0 60000 65536"/>
              <a:gd name="T5" fmla="*/ 0 60000 65536"/>
              <a:gd name="T6" fmla="*/ 0 w 1091"/>
              <a:gd name="T7" fmla="*/ 0 h 1"/>
              <a:gd name="T8" fmla="*/ 1091 w 10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1" h="1">
                <a:moveTo>
                  <a:pt x="1091" y="0"/>
                </a:moveTo>
                <a:lnTo>
                  <a:pt x="0" y="1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6" name="Freeform 39">
            <a:extLst>
              <a:ext uri="{FF2B5EF4-FFF2-40B4-BE49-F238E27FC236}">
                <a16:creationId xmlns:a16="http://schemas.microsoft.com/office/drawing/2014/main" id="{15AE35D7-1421-31D5-CA37-5310B37843F3}"/>
              </a:ext>
            </a:extLst>
          </p:cNvPr>
          <p:cNvSpPr>
            <a:spLocks/>
          </p:cNvSpPr>
          <p:nvPr/>
        </p:nvSpPr>
        <p:spPr bwMode="auto">
          <a:xfrm>
            <a:off x="4137026" y="5334000"/>
            <a:ext cx="1349375" cy="1588"/>
          </a:xfrm>
          <a:custGeom>
            <a:avLst/>
            <a:gdLst>
              <a:gd name="T0" fmla="*/ 2147483647 w 850"/>
              <a:gd name="T1" fmla="*/ 0 h 1"/>
              <a:gd name="T2" fmla="*/ 0 w 850"/>
              <a:gd name="T3" fmla="*/ 0 h 1"/>
              <a:gd name="T4" fmla="*/ 0 60000 65536"/>
              <a:gd name="T5" fmla="*/ 0 60000 65536"/>
              <a:gd name="T6" fmla="*/ 0 w 850"/>
              <a:gd name="T7" fmla="*/ 0 h 1"/>
              <a:gd name="T8" fmla="*/ 850 w 85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" h="1">
                <a:moveTo>
                  <a:pt x="85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47" name="Rectangle 40">
            <a:extLst>
              <a:ext uri="{FF2B5EF4-FFF2-40B4-BE49-F238E27FC236}">
                <a16:creationId xmlns:a16="http://schemas.microsoft.com/office/drawing/2014/main" id="{E2C6DFC1-31BC-67A4-CF4A-424D582A9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403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chemeClr val="bg1"/>
                </a:solidFill>
              </a:rPr>
              <a:t>Reject H</a:t>
            </a:r>
            <a:r>
              <a:rPr lang="en-US" altLang="en-US" sz="140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48" name="Rectangle 41">
            <a:extLst>
              <a:ext uri="{FF2B5EF4-FFF2-40B4-BE49-F238E27FC236}">
                <a16:creationId xmlns:a16="http://schemas.microsoft.com/office/drawing/2014/main" id="{75FB2B19-8BFC-BF66-856E-C99C91D0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40351"/>
            <a:ext cx="914400" cy="4860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400" dirty="0"/>
              <a:t>reject H</a:t>
            </a:r>
            <a:r>
              <a:rPr lang="en-US" altLang="en-US" sz="1400" baseline="-25000" dirty="0"/>
              <a:t>0</a:t>
            </a:r>
          </a:p>
        </p:txBody>
      </p:sp>
      <p:sp>
        <p:nvSpPr>
          <p:cNvPr id="5149" name="Line 43">
            <a:extLst>
              <a:ext uri="{FF2B5EF4-FFF2-40B4-BE49-F238E27FC236}">
                <a16:creationId xmlns:a16="http://schemas.microsoft.com/office/drawing/2014/main" id="{1C5169B1-3404-EA81-FF52-52C40AB44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048000"/>
            <a:ext cx="25146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50" name="Line 44">
            <a:extLst>
              <a:ext uri="{FF2B5EF4-FFF2-40B4-BE49-F238E27FC236}">
                <a16:creationId xmlns:a16="http://schemas.microsoft.com/office/drawing/2014/main" id="{7EFDBF19-D9BE-4DC7-FBA2-127C24A578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86000"/>
            <a:ext cx="228600" cy="762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123" name="Object 55">
            <a:extLst>
              <a:ext uri="{FF2B5EF4-FFF2-40B4-BE49-F238E27FC236}">
                <a16:creationId xmlns:a16="http://schemas.microsoft.com/office/drawing/2014/main" id="{E55C03F1-4015-6D05-7FC8-C98467905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819401"/>
          <a:ext cx="838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224" imgH="279279" progId="Equation.3">
                  <p:embed/>
                </p:oleObj>
              </mc:Choice>
              <mc:Fallback>
                <p:oleObj name="Equation" r:id="rId4" imgW="406224" imgH="279279" progId="Equation.3">
                  <p:embed/>
                  <p:pic>
                    <p:nvPicPr>
                      <p:cNvPr id="5123" name="Object 55">
                        <a:extLst>
                          <a:ext uri="{FF2B5EF4-FFF2-40B4-BE49-F238E27FC236}">
                            <a16:creationId xmlns:a16="http://schemas.microsoft.com/office/drawing/2014/main" id="{E55C03F1-4015-6D05-7FC8-C98467905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19401"/>
                        <a:ext cx="8382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6">
            <a:extLst>
              <a:ext uri="{FF2B5EF4-FFF2-40B4-BE49-F238E27FC236}">
                <a16:creationId xmlns:a16="http://schemas.microsoft.com/office/drawing/2014/main" id="{70CBA4F7-1E9A-7059-639A-46AE046B6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1" y="4343401"/>
          <a:ext cx="714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279279" progId="Equation.3">
                  <p:embed/>
                </p:oleObj>
              </mc:Choice>
              <mc:Fallback>
                <p:oleObj name="Equation" r:id="rId6" imgW="380835" imgH="279279" progId="Equation.3">
                  <p:embed/>
                  <p:pic>
                    <p:nvPicPr>
                      <p:cNvPr id="5124" name="Object 56">
                        <a:extLst>
                          <a:ext uri="{FF2B5EF4-FFF2-40B4-BE49-F238E27FC236}">
                            <a16:creationId xmlns:a16="http://schemas.microsoft.com/office/drawing/2014/main" id="{70CBA4F7-1E9A-7059-639A-46AE046B6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4343401"/>
                        <a:ext cx="7143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7">
            <a:extLst>
              <a:ext uri="{FF2B5EF4-FFF2-40B4-BE49-F238E27FC236}">
                <a16:creationId xmlns:a16="http://schemas.microsoft.com/office/drawing/2014/main" id="{F135527D-554E-0080-285F-386220293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1" y="4332289"/>
          <a:ext cx="5953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362" imgH="279279" progId="Equation.3">
                  <p:embed/>
                </p:oleObj>
              </mc:Choice>
              <mc:Fallback>
                <p:oleObj name="Equation" r:id="rId8" imgW="317362" imgH="279279" progId="Equation.3">
                  <p:embed/>
                  <p:pic>
                    <p:nvPicPr>
                      <p:cNvPr id="5125" name="Object 57">
                        <a:extLst>
                          <a:ext uri="{FF2B5EF4-FFF2-40B4-BE49-F238E27FC236}">
                            <a16:creationId xmlns:a16="http://schemas.microsoft.com/office/drawing/2014/main" id="{F135527D-554E-0080-285F-386220293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4332289"/>
                        <a:ext cx="5953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ABFFEBA9-21B6-F6D0-FC88-31DBC29CA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Test for Differences Among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More Than Two Proportions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836EF20-F6AE-CB69-E522-5C57FCEC81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 the </a:t>
            </a:r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test to the case with more than two independent populations: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DF757A87-C804-D9E2-7ACC-F6AFC9EF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76600"/>
            <a:ext cx="5943600" cy="1143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/>
              <a:t>H</a:t>
            </a:r>
            <a:r>
              <a:rPr lang="en-US" altLang="en-US" sz="2300" baseline="-25000"/>
              <a:t>0</a:t>
            </a:r>
            <a:r>
              <a:rPr lang="en-US" altLang="en-US" sz="2300"/>
              <a:t>: </a:t>
            </a:r>
            <a:r>
              <a:rPr lang="el-GR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300" baseline="-25000"/>
              <a:t>1</a:t>
            </a:r>
            <a:r>
              <a:rPr lang="en-US" altLang="en-US" sz="2300"/>
              <a:t> = </a:t>
            </a:r>
            <a:r>
              <a:rPr lang="el-GR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300" baseline="-25000"/>
              <a:t>2</a:t>
            </a:r>
            <a:r>
              <a:rPr lang="en-US" altLang="en-US" sz="2300"/>
              <a:t> = </a:t>
            </a:r>
            <a:r>
              <a:rPr lang="en-US" altLang="en-US" sz="2300" baseline="30000"/>
              <a:t>…</a:t>
            </a:r>
            <a:r>
              <a:rPr lang="en-US" altLang="en-US" sz="2300"/>
              <a:t> = </a:t>
            </a:r>
            <a:r>
              <a:rPr lang="el-GR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300" baseline="-25000"/>
              <a:t>c</a:t>
            </a:r>
            <a:endParaRPr lang="en-US" altLang="en-US" sz="2300"/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300"/>
              <a:t>H</a:t>
            </a:r>
            <a:r>
              <a:rPr lang="en-US" altLang="en-US" sz="2300" baseline="-25000"/>
              <a:t>1</a:t>
            </a:r>
            <a:r>
              <a:rPr lang="en-US" altLang="en-US" sz="2300"/>
              <a:t>: Not all of the </a:t>
            </a:r>
            <a:r>
              <a:rPr lang="el-GR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300" baseline="-25000"/>
              <a:t>j</a:t>
            </a:r>
            <a:r>
              <a:rPr lang="en-US" altLang="en-US" sz="2300"/>
              <a:t> are equal (j = 1, 2, </a:t>
            </a:r>
            <a:r>
              <a:rPr lang="en-US" altLang="en-US" sz="2300" baseline="30000"/>
              <a:t>…</a:t>
            </a:r>
            <a:r>
              <a:rPr lang="en-US" altLang="en-US" sz="2300"/>
              <a:t>, c)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2CBDA567-917C-26A0-B9FF-6927B5AC1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Chi-Square Test Statistic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D9292F00-7D32-57AF-C08E-AE179D02F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3494088"/>
            <a:ext cx="8077200" cy="2895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Where: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f</a:t>
            </a:r>
            <a:r>
              <a:rPr lang="en-US" altLang="en-US" sz="2000" baseline="-25000"/>
              <a:t>o</a:t>
            </a:r>
            <a:r>
              <a:rPr lang="en-US" altLang="en-US" sz="2000"/>
              <a:t> = observed frequency in a particular cell of the  2 x c  table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f</a:t>
            </a:r>
            <a:r>
              <a:rPr lang="en-US" altLang="en-US" sz="2000" baseline="-25000"/>
              <a:t>e</a:t>
            </a:r>
            <a:r>
              <a:rPr lang="en-US" altLang="en-US" sz="2000"/>
              <a:t> = expected frequency in a particular cell if H</a:t>
            </a:r>
            <a:r>
              <a:rPr lang="en-US" altLang="en-US" sz="2000" baseline="-25000"/>
              <a:t>0</a:t>
            </a:r>
            <a:r>
              <a:rPr lang="en-US" altLang="en-US" sz="2000"/>
              <a:t> is true</a:t>
            </a:r>
            <a:endParaRPr lang="en-US" altLang="en-US" sz="2000" baseline="-25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Symbol" panose="05050102010706020507" pitchFamily="18" charset="2"/>
              </a:rPr>
              <a:t>  </a:t>
            </a:r>
            <a:endParaRPr lang="en-US" altLang="en-US" sz="200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(Assumed:  each cell in the contingency table has expected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frequency of at least 1)</a:t>
            </a:r>
          </a:p>
        </p:txBody>
      </p:sp>
      <p:graphicFrame>
        <p:nvGraphicFramePr>
          <p:cNvPr id="6146" name="Object 9">
            <a:extLst>
              <a:ext uri="{FF2B5EF4-FFF2-40B4-BE49-F238E27FC236}">
                <a16:creationId xmlns:a16="http://schemas.microsoft.com/office/drawing/2014/main" id="{22F48ABF-ED35-958B-3EB1-F4D4DC78E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2888" y="2314576"/>
          <a:ext cx="35544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495300" progId="Equation.3">
                  <p:embed/>
                </p:oleObj>
              </mc:Choice>
              <mc:Fallback>
                <p:oleObj name="Equation" r:id="rId2" imgW="1511300" imgH="495300" progId="Equation.3">
                  <p:embed/>
                  <p:pic>
                    <p:nvPicPr>
                      <p:cNvPr id="6146" name="Object 9">
                        <a:extLst>
                          <a:ext uri="{FF2B5EF4-FFF2-40B4-BE49-F238E27FC236}">
                            <a16:creationId xmlns:a16="http://schemas.microsoft.com/office/drawing/2014/main" id="{22F48ABF-ED35-958B-3EB1-F4D4DC78E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2314576"/>
                        <a:ext cx="3554412" cy="11604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5">
            <a:extLst>
              <a:ext uri="{FF2B5EF4-FFF2-40B4-BE49-F238E27FC236}">
                <a16:creationId xmlns:a16="http://schemas.microsoft.com/office/drawing/2014/main" id="{4BFE9D7E-8ED8-3CB6-564B-69EE553C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676401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The Chi-square test statistic is:</a:t>
            </a:r>
          </a:p>
        </p:txBody>
      </p:sp>
      <p:graphicFrame>
        <p:nvGraphicFramePr>
          <p:cNvPr id="6147" name="Object 10">
            <a:extLst>
              <a:ext uri="{FF2B5EF4-FFF2-40B4-BE49-F238E27FC236}">
                <a16:creationId xmlns:a16="http://schemas.microsoft.com/office/drawing/2014/main" id="{0418B748-746D-51A7-CFF5-4FFFAB494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724400"/>
          <a:ext cx="8077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279400" progId="Equation.3">
                  <p:embed/>
                </p:oleObj>
              </mc:Choice>
              <mc:Fallback>
                <p:oleObj name="Equation" r:id="rId4" imgW="3784600" imgH="279400" progId="Equation.3">
                  <p:embed/>
                  <p:pic>
                    <p:nvPicPr>
                      <p:cNvPr id="6147" name="Object 10">
                        <a:extLst>
                          <a:ext uri="{FF2B5EF4-FFF2-40B4-BE49-F238E27FC236}">
                            <a16:creationId xmlns:a16="http://schemas.microsoft.com/office/drawing/2014/main" id="{0418B748-746D-51A7-CFF5-4FFFAB494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24400"/>
                        <a:ext cx="8077200" cy="566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D2C6DD1-CF84-D935-32BD-58C210DB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 Test of Independence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A4982AA-E90A-E439-FB34-FF4FFF816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Similar to the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 test for equality of more than two proportions, but extends the concept to contingency tables with r rows and c columns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E93792C3-2CC5-281B-90D2-DD33AFCB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8077200" cy="198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20675" indent="-320675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700"/>
              <a:t>H</a:t>
            </a:r>
            <a:r>
              <a:rPr lang="en-US" altLang="en-US" sz="2700" baseline="-25000"/>
              <a:t>0</a:t>
            </a:r>
            <a:r>
              <a:rPr lang="en-US" altLang="en-US" sz="2700"/>
              <a:t>: The two categorical variables are independent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700"/>
              <a:t>		(i.e., there is no relationship between them)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700"/>
              <a:t>H</a:t>
            </a:r>
            <a:r>
              <a:rPr lang="en-US" altLang="en-US" sz="2700" baseline="-25000"/>
              <a:t>1</a:t>
            </a:r>
            <a:r>
              <a:rPr lang="en-US" altLang="en-US" sz="2700"/>
              <a:t>: The two categorical variables are dependent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700"/>
              <a:t>		(i.e., there is a relationship between them)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E40C8DCA-5700-58D2-B51E-260B2AEE9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 Test of Independence</a:t>
            </a:r>
          </a:p>
        </p:txBody>
      </p:sp>
      <p:graphicFrame>
        <p:nvGraphicFramePr>
          <p:cNvPr id="8194" name="Object 17">
            <a:extLst>
              <a:ext uri="{FF2B5EF4-FFF2-40B4-BE49-F238E27FC236}">
                <a16:creationId xmlns:a16="http://schemas.microsoft.com/office/drawing/2014/main" id="{68EE26F4-770B-5617-8C3B-78F178CE33B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890"/>
              </p:ext>
            </p:extLst>
          </p:nvPr>
        </p:nvGraphicFramePr>
        <p:xfrm>
          <a:off x="2571751" y="4895850"/>
          <a:ext cx="6545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8200" imgH="279400" progId="Equation.3">
                  <p:embed/>
                </p:oleObj>
              </mc:Choice>
              <mc:Fallback>
                <p:oleObj name="Equation" r:id="rId2" imgW="3378200" imgH="279400" progId="Equation.3">
                  <p:embed/>
                  <p:pic>
                    <p:nvPicPr>
                      <p:cNvPr id="8194" name="Object 17">
                        <a:extLst>
                          <a:ext uri="{FF2B5EF4-FFF2-40B4-BE49-F238E27FC236}">
                            <a16:creationId xmlns:a16="http://schemas.microsoft.com/office/drawing/2014/main" id="{68EE26F4-770B-5617-8C3B-78F178CE33B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4895850"/>
                        <a:ext cx="6545263" cy="54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>
            <a:extLst>
              <a:ext uri="{FF2B5EF4-FFF2-40B4-BE49-F238E27FC236}">
                <a16:creationId xmlns:a16="http://schemas.microsoft.com/office/drawing/2014/main" id="{A3D42D2B-FEA1-E07B-1EBD-743DB3278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762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EA402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/>
              <a:t>where: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f</a:t>
            </a:r>
            <a:r>
              <a:rPr lang="en-US" altLang="en-US" sz="2000" baseline="-25000" dirty="0" err="1"/>
              <a:t>o</a:t>
            </a:r>
            <a:r>
              <a:rPr lang="en-US" altLang="en-US" sz="2000" dirty="0"/>
              <a:t> = observed frequency in a particular cell of the  r x c  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f</a:t>
            </a:r>
            <a:r>
              <a:rPr lang="en-US" altLang="en-US" sz="2000" baseline="-25000" dirty="0" err="1"/>
              <a:t>e</a:t>
            </a:r>
            <a:r>
              <a:rPr lang="en-US" altLang="en-US" sz="2000" dirty="0"/>
              <a:t> = expected frequency in a particular cell if H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is true</a:t>
            </a:r>
            <a:endParaRPr lang="en-US" altLang="en-US" sz="2000" baseline="-25000" dirty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</a:t>
            </a:r>
            <a:endParaRPr lang="en-US" altLang="en-US" sz="2000" dirty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/>
              <a:t>(Assumed:  each cell in the contingency table has expected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dirty="0"/>
              <a:t>frequency of at least 1)</a:t>
            </a:r>
          </a:p>
        </p:txBody>
      </p:sp>
      <p:graphicFrame>
        <p:nvGraphicFramePr>
          <p:cNvPr id="8195" name="Object 16">
            <a:extLst>
              <a:ext uri="{FF2B5EF4-FFF2-40B4-BE49-F238E27FC236}">
                <a16:creationId xmlns:a16="http://schemas.microsoft.com/office/drawing/2014/main" id="{2F32659D-082B-C94F-9444-B210F5649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126744"/>
              </p:ext>
            </p:extLst>
          </p:nvPr>
        </p:nvGraphicFramePr>
        <p:xfrm>
          <a:off x="4056064" y="2314575"/>
          <a:ext cx="37544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95300" progId="Equation.3">
                  <p:embed/>
                </p:oleObj>
              </mc:Choice>
              <mc:Fallback>
                <p:oleObj name="Equation" r:id="rId4" imgW="1511300" imgH="495300" progId="Equation.3">
                  <p:embed/>
                  <p:pic>
                    <p:nvPicPr>
                      <p:cNvPr id="8195" name="Object 16">
                        <a:extLst>
                          <a:ext uri="{FF2B5EF4-FFF2-40B4-BE49-F238E27FC236}">
                            <a16:creationId xmlns:a16="http://schemas.microsoft.com/office/drawing/2014/main" id="{2F32659D-082B-C94F-9444-B210F5649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4" y="2314575"/>
                        <a:ext cx="3754437" cy="12271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7">
            <a:extLst>
              <a:ext uri="{FF2B5EF4-FFF2-40B4-BE49-F238E27FC236}">
                <a16:creationId xmlns:a16="http://schemas.microsoft.com/office/drawing/2014/main" id="{334F7B00-B1B8-959C-6B1D-FA417912D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676401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The Chi-square test statistic is: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6946045-6F27-0F42-679F-EC270A76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463" y="1143000"/>
            <a:ext cx="16002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 i="1" dirty="0">
                <a:latin typeface="+mj-lt"/>
                <a:ea typeface="+mj-ea"/>
                <a:cs typeface="+mj-cs"/>
              </a:rPr>
              <a:t>(continued)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412606D6-0EC2-96C6-AC67-E29A7E505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Expected Cell Frequencies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C179D2E-600E-E9BF-1DC8-B11B6A4C8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700">
                <a:solidFill>
                  <a:schemeClr val="tx1"/>
                </a:solidFill>
              </a:rPr>
              <a:t>Expected cell frequencies:</a:t>
            </a:r>
          </a:p>
        </p:txBody>
      </p:sp>
      <p:graphicFrame>
        <p:nvGraphicFramePr>
          <p:cNvPr id="9218" name="Object 7">
            <a:extLst>
              <a:ext uri="{FF2B5EF4-FFF2-40B4-BE49-F238E27FC236}">
                <a16:creationId xmlns:a16="http://schemas.microsoft.com/office/drawing/2014/main" id="{16BAE1EE-C543-3EF4-C897-69FF8D893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90840"/>
              </p:ext>
            </p:extLst>
          </p:nvPr>
        </p:nvGraphicFramePr>
        <p:xfrm>
          <a:off x="3362326" y="2719387"/>
          <a:ext cx="51863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090" imgH="393529" progId="Equation.3">
                  <p:embed/>
                </p:oleObj>
              </mc:Choice>
              <mc:Fallback>
                <p:oleObj name="Equation" r:id="rId2" imgW="1866090" imgH="393529" progId="Equation.3">
                  <p:embed/>
                  <p:pic>
                    <p:nvPicPr>
                      <p:cNvPr id="9218" name="Object 7">
                        <a:extLst>
                          <a:ext uri="{FF2B5EF4-FFF2-40B4-BE49-F238E27FC236}">
                            <a16:creationId xmlns:a16="http://schemas.microsoft.com/office/drawing/2014/main" id="{16BAE1EE-C543-3EF4-C897-69FF8D893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6" y="2719387"/>
                        <a:ext cx="5186363" cy="10906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7">
            <a:extLst>
              <a:ext uri="{FF2B5EF4-FFF2-40B4-BE49-F238E27FC236}">
                <a16:creationId xmlns:a16="http://schemas.microsoft.com/office/drawing/2014/main" id="{8E39CDB3-9622-5676-B6B3-678B8345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38600"/>
            <a:ext cx="746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Where: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	row total = sum of all frequencies in the row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	column total = sum of all frequencies in the column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	n = overall sample size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94C026D7-6D74-2644-4564-EC68C6291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Decision Rule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E3F9A-991E-FFE0-974E-B4FD8E70971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79638" y="1828801"/>
            <a:ext cx="3962400" cy="453231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1"/>
                </a:solidFill>
              </a:rPr>
              <a:t>The decision rule is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BBA98973-668A-3BDC-AA8C-4B1C70214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4267201"/>
            <a:ext cx="8023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Where</a:t>
            </a:r>
            <a:r>
              <a:rPr lang="en-US" altLang="en-US" dirty="0">
                <a:sym typeface="Symbol" panose="05050102010706020507" pitchFamily="18" charset="2"/>
              </a:rPr>
              <a:t> </a:t>
            </a:r>
            <a:r>
              <a:rPr lang="en-US" altLang="en-US" baseline="-250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 is from the chi-square distribution with  (r – 1)  (c – 1)  degrees of freedom</a:t>
            </a:r>
          </a:p>
        </p:txBody>
      </p:sp>
      <p:sp>
        <p:nvSpPr>
          <p:cNvPr id="10246" name="Text Box 8">
            <a:extLst>
              <a:ext uri="{FF2B5EF4-FFF2-40B4-BE49-F238E27FC236}">
                <a16:creationId xmlns:a16="http://schemas.microsoft.com/office/drawing/2014/main" id="{4780DCB1-FAE4-38DB-20BF-7A719C3F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35250"/>
            <a:ext cx="3886200" cy="105568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If                    , reject H</a:t>
            </a:r>
            <a:r>
              <a:rPr lang="en-US" altLang="en-US" baseline="-25000"/>
              <a:t>0</a:t>
            </a:r>
            <a:r>
              <a:rPr lang="en-US" altLang="en-US"/>
              <a:t>,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otherwise, do not reject H</a:t>
            </a:r>
            <a:r>
              <a:rPr lang="en-US" altLang="en-US" baseline="-25000"/>
              <a:t>0</a:t>
            </a:r>
            <a:endParaRPr lang="en-US" altLang="en-US"/>
          </a:p>
        </p:txBody>
      </p:sp>
      <p:graphicFrame>
        <p:nvGraphicFramePr>
          <p:cNvPr id="10242" name="Object 14">
            <a:extLst>
              <a:ext uri="{FF2B5EF4-FFF2-40B4-BE49-F238E27FC236}">
                <a16:creationId xmlns:a16="http://schemas.microsoft.com/office/drawing/2014/main" id="{AB1B257C-29F0-B0D8-378B-8DF0DEA5F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036523"/>
              </p:ext>
            </p:extLst>
          </p:nvPr>
        </p:nvGraphicFramePr>
        <p:xfrm>
          <a:off x="3733800" y="2667001"/>
          <a:ext cx="14938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279279" progId="Equation.3">
                  <p:embed/>
                </p:oleObj>
              </mc:Choice>
              <mc:Fallback>
                <p:oleObj name="Equation" r:id="rId2" imgW="774364" imgH="279279" progId="Equation.3">
                  <p:embed/>
                  <p:pic>
                    <p:nvPicPr>
                      <p:cNvPr id="10242" name="Object 14">
                        <a:extLst>
                          <a:ext uri="{FF2B5EF4-FFF2-40B4-BE49-F238E27FC236}">
                            <a16:creationId xmlns:a16="http://schemas.microsoft.com/office/drawing/2014/main" id="{AB1B257C-29F0-B0D8-378B-8DF0DEA5F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1"/>
                        <a:ext cx="14938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8">
            <a:extLst>
              <a:ext uri="{FF2B5EF4-FFF2-40B4-BE49-F238E27FC236}">
                <a16:creationId xmlns:a16="http://schemas.microsoft.com/office/drawing/2014/main" id="{D6290191-09B6-F1F2-6B62-8A73971D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4262439"/>
            <a:ext cx="304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600"/>
              <a:t>2</a:t>
            </a:r>
            <a:endParaRPr lang="en-I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A9AC4AC-ADEB-4220-D060-F169ABA00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EA720CC-8A80-2030-FDB0-D0F96A579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828801"/>
            <a:ext cx="8229600" cy="453231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meal plan selected by 200 students is shown below:</a:t>
            </a:r>
          </a:p>
        </p:txBody>
      </p:sp>
      <p:graphicFrame>
        <p:nvGraphicFramePr>
          <p:cNvPr id="167094" name="Group 182">
            <a:extLst>
              <a:ext uri="{FF2B5EF4-FFF2-40B4-BE49-F238E27FC236}">
                <a16:creationId xmlns:a16="http://schemas.microsoft.com/office/drawing/2014/main" id="{CBA44C28-BC8F-AA3F-775E-4E049B4F3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50523"/>
              </p:ext>
            </p:extLst>
          </p:nvPr>
        </p:nvGraphicFramePr>
        <p:xfrm>
          <a:off x="2514600" y="2877669"/>
          <a:ext cx="7162800" cy="3613152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Standing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Number of meals per week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20/week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10/week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Fresh.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Soph.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Junior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Senior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B4FD5B5-0558-DA3E-6F63-95EB02D2F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81FC0EB-CB6C-E0C7-EB29-2938349B38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hypothesis to be tested is:</a:t>
            </a:r>
          </a:p>
        </p:txBody>
      </p:sp>
      <p:sp>
        <p:nvSpPr>
          <p:cNvPr id="26628" name="Rectangle 51">
            <a:extLst>
              <a:ext uri="{FF2B5EF4-FFF2-40B4-BE49-F238E27FC236}">
                <a16:creationId xmlns:a16="http://schemas.microsoft.com/office/drawing/2014/main" id="{FC1389EB-5DA4-0E8C-28D5-DB0D6826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0"/>
            <a:ext cx="8077200" cy="1981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700"/>
              <a:t>H</a:t>
            </a:r>
            <a:r>
              <a:rPr lang="en-US" altLang="en-US" sz="2700" baseline="-25000"/>
              <a:t>0</a:t>
            </a:r>
            <a:r>
              <a:rPr lang="en-US" altLang="en-US" sz="2700"/>
              <a:t>: Meal plan and class standing are independent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700"/>
              <a:t>		(i.e., there is no relationship between them)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700"/>
              <a:t>H</a:t>
            </a:r>
            <a:r>
              <a:rPr lang="en-US" altLang="en-US" sz="2700" baseline="-25000"/>
              <a:t>1</a:t>
            </a:r>
            <a:r>
              <a:rPr lang="en-US" altLang="en-US" sz="2700"/>
              <a:t>: Meal plan and class standing are dependent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700"/>
              <a:t>		(i.e., there is a relationship between them)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F866140-0866-8D1E-4DAF-1ED96FAE3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8725" y="1143000"/>
            <a:ext cx="20383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 i="1" dirty="0">
                <a:solidFill>
                  <a:srgbClr val="FEA402"/>
                </a:solidFill>
                <a:latin typeface="+mj-lt"/>
                <a:ea typeface="+mj-ea"/>
                <a:cs typeface="+mj-cs"/>
              </a:rPr>
              <a:t>(continued)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6" name="Group 106">
            <a:extLst>
              <a:ext uri="{FF2B5EF4-FFF2-40B4-BE49-F238E27FC236}">
                <a16:creationId xmlns:a16="http://schemas.microsoft.com/office/drawing/2014/main" id="{F6886DAB-617A-20B3-99FE-A3201580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60822"/>
              </p:ext>
            </p:extLst>
          </p:nvPr>
        </p:nvGraphicFramePr>
        <p:xfrm>
          <a:off x="1600200" y="1752600"/>
          <a:ext cx="4038600" cy="24964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369">
                <a:tc rowSpan="2"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Standing</a:t>
                      </a:r>
                    </a:p>
                  </a:txBody>
                  <a:tcPr marT="45634" marB="4563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meals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week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T="45634" marB="4563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7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20/wk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10/wk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37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Fresh.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37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Soph.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37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Junior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37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Senior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12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 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T="45634" marB="45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T="45634" marB="45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159" name="Group 127">
            <a:extLst>
              <a:ext uri="{FF2B5EF4-FFF2-40B4-BE49-F238E27FC236}">
                <a16:creationId xmlns:a16="http://schemas.microsoft.com/office/drawing/2014/main" id="{12F587A5-B957-437C-C311-1BE5ECAE2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21907"/>
              </p:ext>
            </p:extLst>
          </p:nvPr>
        </p:nvGraphicFramePr>
        <p:xfrm>
          <a:off x="5867400" y="2971800"/>
          <a:ext cx="4648200" cy="31019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5656">
                <a:tc rowSpan="2"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Standing</a:t>
                      </a:r>
                    </a:p>
                  </a:txBody>
                  <a:tcPr marT="45710" marB="45710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meals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week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T="45710" marB="45710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20/wk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10/wk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16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Fresh.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16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Soph.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16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Junior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6.3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116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Senior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8.4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116"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 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852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852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85248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852488" eaLnBrk="0" hangingPunct="0">
                        <a:spcBef>
                          <a:spcPct val="20000"/>
                        </a:spcBef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852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59" name="Text Box 128">
            <a:extLst>
              <a:ext uri="{FF2B5EF4-FFF2-40B4-BE49-F238E27FC236}">
                <a16:creationId xmlns:a16="http://schemas.microsoft.com/office/drawing/2014/main" id="{EA697037-40B2-99FC-EE8A-E33C1ED82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95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Observed:</a:t>
            </a:r>
          </a:p>
        </p:txBody>
      </p:sp>
      <p:sp>
        <p:nvSpPr>
          <p:cNvPr id="11360" name="Text Box 129">
            <a:extLst>
              <a:ext uri="{FF2B5EF4-FFF2-40B4-BE49-F238E27FC236}">
                <a16:creationId xmlns:a16="http://schemas.microsoft.com/office/drawing/2014/main" id="{9F13D294-9D2F-D138-47D1-C8DC9C836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81201"/>
            <a:ext cx="358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Expected cell frequencies  if H</a:t>
            </a:r>
            <a:r>
              <a:rPr lang="en-US" altLang="en-US" baseline="-25000"/>
              <a:t>0</a:t>
            </a:r>
            <a:r>
              <a:rPr lang="en-US" altLang="en-US"/>
              <a:t> is true:</a:t>
            </a:r>
          </a:p>
        </p:txBody>
      </p:sp>
      <p:sp>
        <p:nvSpPr>
          <p:cNvPr id="11361" name="AutoShape 130">
            <a:extLst>
              <a:ext uri="{FF2B5EF4-FFF2-40B4-BE49-F238E27FC236}">
                <a16:creationId xmlns:a16="http://schemas.microsoft.com/office/drawing/2014/main" id="{682F50D6-A21A-5829-A7D5-F68AD26D48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34050" y="1962150"/>
            <a:ext cx="914400" cy="952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133">
            <a:extLst>
              <a:ext uri="{FF2B5EF4-FFF2-40B4-BE49-F238E27FC236}">
                <a16:creationId xmlns:a16="http://schemas.microsoft.com/office/drawing/2014/main" id="{F04EA7B0-DC35-0851-023C-C377730FD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641433"/>
              </p:ext>
            </p:extLst>
          </p:nvPr>
        </p:nvGraphicFramePr>
        <p:xfrm>
          <a:off x="2057401" y="4876800"/>
          <a:ext cx="3205163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889000" progId="Equation.3">
                  <p:embed/>
                </p:oleObj>
              </mc:Choice>
              <mc:Fallback>
                <p:oleObj name="Equation" r:id="rId2" imgW="1879600" imgH="889000" progId="Equation.3">
                  <p:embed/>
                  <p:pic>
                    <p:nvPicPr>
                      <p:cNvPr id="11266" name="Object 133">
                        <a:extLst>
                          <a:ext uri="{FF2B5EF4-FFF2-40B4-BE49-F238E27FC236}">
                            <a16:creationId xmlns:a16="http://schemas.microsoft.com/office/drawing/2014/main" id="{F04EA7B0-DC35-0851-023C-C377730FD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4876800"/>
                        <a:ext cx="3205163" cy="15128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2" name="Oval 132">
            <a:extLst>
              <a:ext uri="{FF2B5EF4-FFF2-40B4-BE49-F238E27FC236}">
                <a16:creationId xmlns:a16="http://schemas.microsoft.com/office/drawing/2014/main" id="{9A6A21C7-03D2-3FEA-6C66-44B2E62D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838200" cy="609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1363" name="Line 133">
            <a:extLst>
              <a:ext uri="{FF2B5EF4-FFF2-40B4-BE49-F238E27FC236}">
                <a16:creationId xmlns:a16="http://schemas.microsoft.com/office/drawing/2014/main" id="{56E1074A-A894-862C-0137-C035BEB5D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181600"/>
            <a:ext cx="281940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64" name="Oval 134">
            <a:extLst>
              <a:ext uri="{FF2B5EF4-FFF2-40B4-BE49-F238E27FC236}">
                <a16:creationId xmlns:a16="http://schemas.microsoft.com/office/drawing/2014/main" id="{6A2B2B2A-93AD-A7F8-2E78-FC074217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648201"/>
            <a:ext cx="665163" cy="677863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1365" name="Text Box 135">
            <a:extLst>
              <a:ext uri="{FF2B5EF4-FFF2-40B4-BE49-F238E27FC236}">
                <a16:creationId xmlns:a16="http://schemas.microsoft.com/office/drawing/2014/main" id="{B5338AA3-9BE8-D4F2-024D-02140E06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Example for one cell:</a:t>
            </a:r>
          </a:p>
        </p:txBody>
      </p:sp>
      <p:sp>
        <p:nvSpPr>
          <p:cNvPr id="11366" name="Rectangle 137">
            <a:extLst>
              <a:ext uri="{FF2B5EF4-FFF2-40B4-BE49-F238E27FC236}">
                <a16:creationId xmlns:a16="http://schemas.microsoft.com/office/drawing/2014/main" id="{68BD68C7-035E-BB14-FB8B-9C91BD144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0757" y="301130"/>
            <a:ext cx="8911687" cy="12808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Example: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Expected Cell Frequencies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10CAF3B0-4F92-45B7-6813-29D2C326D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049" y="101075"/>
            <a:ext cx="229870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 i="1" dirty="0">
                <a:latin typeface="+mj-lt"/>
                <a:ea typeface="+mj-ea"/>
                <a:cs typeface="+mj-cs"/>
              </a:rPr>
              <a:t>(continued)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9114" y="533400"/>
            <a:ext cx="77724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Nonparametric Statistics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799"/>
            <a:ext cx="9398000" cy="4644571"/>
          </a:xfrm>
        </p:spPr>
        <p:txBody>
          <a:bodyPr/>
          <a:lstStyle/>
          <a:p>
            <a:pPr eaLnBrk="1" hangingPunct="1"/>
            <a:r>
              <a:rPr lang="en-US" sz="2800" dirty="0"/>
              <a:t>A special class of hypothesis tests</a:t>
            </a:r>
          </a:p>
          <a:p>
            <a:pPr eaLnBrk="1" hangingPunct="1"/>
            <a:r>
              <a:rPr lang="en-US" sz="2800" dirty="0"/>
              <a:t>Used when assumptions for parametric tests are not met</a:t>
            </a:r>
          </a:p>
          <a:p>
            <a:pPr lvl="1" eaLnBrk="1" hangingPunct="1"/>
            <a:r>
              <a:rPr lang="en-US" sz="2800" dirty="0"/>
              <a:t>Review: What are the assumptions for parametric tests?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10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EA942BD4-8F45-7C70-2A0E-01D281216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Example: The Test Statistic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9CBB8D5-76D5-2C15-F22A-EB2A43F51F8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33613" y="1828801"/>
            <a:ext cx="3962400" cy="453231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The test statistic value is:</a:t>
            </a:r>
          </a:p>
        </p:txBody>
      </p:sp>
      <p:graphicFrame>
        <p:nvGraphicFramePr>
          <p:cNvPr id="12290" name="Object 10">
            <a:extLst>
              <a:ext uri="{FF2B5EF4-FFF2-40B4-BE49-F238E27FC236}">
                <a16:creationId xmlns:a16="http://schemas.microsoft.com/office/drawing/2014/main" id="{F0DB505A-8313-93F0-0033-055A357CC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986665"/>
              </p:ext>
            </p:extLst>
          </p:nvPr>
        </p:nvGraphicFramePr>
        <p:xfrm>
          <a:off x="3387725" y="2498786"/>
          <a:ext cx="69405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700" imgH="914400" progId="Equation.3">
                  <p:embed/>
                </p:oleObj>
              </mc:Choice>
              <mc:Fallback>
                <p:oleObj name="Equation" r:id="rId2" imgW="3695700" imgH="914400" progId="Equation.3">
                  <p:embed/>
                  <p:pic>
                    <p:nvPicPr>
                      <p:cNvPr id="12290" name="Object 10">
                        <a:extLst>
                          <a:ext uri="{FF2B5EF4-FFF2-40B4-BE49-F238E27FC236}">
                            <a16:creationId xmlns:a16="http://schemas.microsoft.com/office/drawing/2014/main" id="{F0DB505A-8313-93F0-0033-055A357CC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2498786"/>
                        <a:ext cx="6940550" cy="17113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6">
            <a:extLst>
              <a:ext uri="{FF2B5EF4-FFF2-40B4-BE49-F238E27FC236}">
                <a16:creationId xmlns:a16="http://schemas.microsoft.com/office/drawing/2014/main" id="{C01C9F2C-FF50-F8D3-26B3-3E91882E7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4572001"/>
            <a:ext cx="6553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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0.05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 = 12.592 from the chi-square distribution with  (4 – 1)(3 – 1) = 6  degrees of freedom</a:t>
            </a:r>
          </a:p>
        </p:txBody>
      </p:sp>
      <p:sp>
        <p:nvSpPr>
          <p:cNvPr id="12295" name="TextBox 10">
            <a:extLst>
              <a:ext uri="{FF2B5EF4-FFF2-40B4-BE49-F238E27FC236}">
                <a16:creationId xmlns:a16="http://schemas.microsoft.com/office/drawing/2014/main" id="{4D6149B4-2D17-2460-B904-9774FEC3C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0988" y="4506914"/>
            <a:ext cx="304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1600">
                <a:solidFill>
                  <a:srgbClr val="FF0000"/>
                </a:solidFill>
              </a:rPr>
              <a:t>2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5F0D4D6-133A-B9E1-D298-7A6CDB716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762" y="1143000"/>
            <a:ext cx="19002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(continued)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>
            <a:extLst>
              <a:ext uri="{FF2B5EF4-FFF2-40B4-BE49-F238E27FC236}">
                <a16:creationId xmlns:a16="http://schemas.microsoft.com/office/drawing/2014/main" id="{7DA6EB69-F810-DCC7-0FA3-3F3567A65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Example: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Decision and Interpretation</a:t>
            </a:r>
          </a:p>
        </p:txBody>
      </p:sp>
      <p:sp>
        <p:nvSpPr>
          <p:cNvPr id="13319" name="Line 5">
            <a:extLst>
              <a:ext uri="{FF2B5EF4-FFF2-40B4-BE49-F238E27FC236}">
                <a16:creationId xmlns:a16="http://schemas.microsoft.com/office/drawing/2014/main" id="{E6F7F547-B93D-DF5C-EADF-61613F09B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1200" y="4535489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20" name="Line 6">
            <a:extLst>
              <a:ext uri="{FF2B5EF4-FFF2-40B4-BE49-F238E27FC236}">
                <a16:creationId xmlns:a16="http://schemas.microsoft.com/office/drawing/2014/main" id="{1360C334-52B1-DEE5-EBE1-2496345A2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4535489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21" name="Line 7">
            <a:extLst>
              <a:ext uri="{FF2B5EF4-FFF2-40B4-BE49-F238E27FC236}">
                <a16:creationId xmlns:a16="http://schemas.microsoft.com/office/drawing/2014/main" id="{33E0AB8F-46AA-B62E-05D9-586FDD9B0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4535489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22" name="Text Box 8">
            <a:extLst>
              <a:ext uri="{FF2B5EF4-FFF2-40B4-BE49-F238E27FC236}">
                <a16:creationId xmlns:a16="http://schemas.microsoft.com/office/drawing/2014/main" id="{73496CCE-C875-854B-A1DF-011E2CC6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62225"/>
            <a:ext cx="4572000" cy="12001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Decision Rule:</a:t>
            </a:r>
          </a:p>
          <a:p>
            <a:r>
              <a:rPr lang="en-US" altLang="en-US">
                <a:solidFill>
                  <a:srgbClr val="FF0000"/>
                </a:solidFill>
              </a:rPr>
              <a:t>If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           &gt; 12.592, reject H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, otherwise, do not reject H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altLang="en-US">
              <a:solidFill>
                <a:srgbClr val="FF0000"/>
              </a:solidFill>
            </a:endParaRPr>
          </a:p>
        </p:txBody>
      </p:sp>
      <p:graphicFrame>
        <p:nvGraphicFramePr>
          <p:cNvPr id="13314" name="Object 40">
            <a:extLst>
              <a:ext uri="{FF2B5EF4-FFF2-40B4-BE49-F238E27FC236}">
                <a16:creationId xmlns:a16="http://schemas.microsoft.com/office/drawing/2014/main" id="{86037165-6D94-614E-80F1-442B8604D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07747"/>
              </p:ext>
            </p:extLst>
          </p:nvPr>
        </p:nvGraphicFramePr>
        <p:xfrm>
          <a:off x="1906589" y="1787525"/>
          <a:ext cx="84153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900" imgH="279400" progId="Equation.3">
                  <p:embed/>
                </p:oleObj>
              </mc:Choice>
              <mc:Fallback>
                <p:oleObj name="Equation" r:id="rId2" imgW="3644900" imgH="279400" progId="Equation.3">
                  <p:embed/>
                  <p:pic>
                    <p:nvPicPr>
                      <p:cNvPr id="13314" name="Object 40">
                        <a:extLst>
                          <a:ext uri="{FF2B5EF4-FFF2-40B4-BE49-F238E27FC236}">
                            <a16:creationId xmlns:a16="http://schemas.microsoft.com/office/drawing/2014/main" id="{86037165-6D94-614E-80F1-442B8604D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9" y="1787525"/>
                        <a:ext cx="8415337" cy="61753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0">
            <a:extLst>
              <a:ext uri="{FF2B5EF4-FFF2-40B4-BE49-F238E27FC236}">
                <a16:creationId xmlns:a16="http://schemas.microsoft.com/office/drawing/2014/main" id="{38D1B5B8-B98B-B1FB-5B10-F03609EE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46564"/>
            <a:ext cx="3886200" cy="22383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Here, </a:t>
            </a:r>
          </a:p>
          <a:p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          = 0.709 &lt;           = 12.592, </a:t>
            </a:r>
          </a:p>
          <a:p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so do not reject H</a:t>
            </a:r>
            <a:r>
              <a:rPr lang="en-US" altLang="en-US" sz="2000" baseline="-2500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Conclusion: there is not sufficient evidence that meal plan and class standing are related at  = 0.05</a:t>
            </a:r>
          </a:p>
        </p:txBody>
      </p:sp>
      <p:sp>
        <p:nvSpPr>
          <p:cNvPr id="13324" name="Line 11">
            <a:extLst>
              <a:ext uri="{FF2B5EF4-FFF2-40B4-BE49-F238E27FC236}">
                <a16:creationId xmlns:a16="http://schemas.microsoft.com/office/drawing/2014/main" id="{AC56A86B-A2D9-FAD0-DD15-BF4790A746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048000"/>
            <a:ext cx="0" cy="2057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25" name="Rectangle 12">
            <a:extLst>
              <a:ext uri="{FF2B5EF4-FFF2-40B4-BE49-F238E27FC236}">
                <a16:creationId xmlns:a16="http://schemas.microsoft.com/office/drawing/2014/main" id="{54B4D53D-D04A-CA28-EC8A-CF4CF552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762000" cy="381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3326" name="Rectangle 13">
            <a:extLst>
              <a:ext uri="{FF2B5EF4-FFF2-40B4-BE49-F238E27FC236}">
                <a16:creationId xmlns:a16="http://schemas.microsoft.com/office/drawing/2014/main" id="{69F82913-1CF0-8373-1120-4F68B19A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609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00" b="1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</a:t>
            </a:r>
            <a:r>
              <a:rPr lang="en-US" altLang="en-US" sz="2500" b="1" baseline="3000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2</a:t>
            </a:r>
            <a:endParaRPr lang="en-US" altLang="en-US" sz="2500" b="1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3327" name="Rectangle 14">
            <a:extLst>
              <a:ext uri="{FF2B5EF4-FFF2-40B4-BE49-F238E27FC236}">
                <a16:creationId xmlns:a16="http://schemas.microsoft.com/office/drawing/2014/main" id="{D95A341D-0C66-8C16-28D9-37ED8138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638800"/>
            <a:ext cx="1905000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FF0000"/>
                </a:solidFill>
                <a:sym typeface="Symbol" panose="05050102010706020507" pitchFamily="18" charset="2"/>
              </a:rPr>
              <a:t></a:t>
            </a:r>
            <a:r>
              <a:rPr lang="en-US" altLang="en-US" sz="2200" baseline="300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200" baseline="-25000">
                <a:solidFill>
                  <a:srgbClr val="FF0000"/>
                </a:solidFill>
                <a:sym typeface="Symbol" panose="05050102010706020507" pitchFamily="18" charset="2"/>
              </a:rPr>
              <a:t>0.05</a:t>
            </a:r>
            <a:r>
              <a:rPr lang="en-US" altLang="en-US" sz="2200">
                <a:solidFill>
                  <a:srgbClr val="FF0000"/>
                </a:solidFill>
                <a:sym typeface="Symbol" panose="05050102010706020507" pitchFamily="18" charset="2"/>
              </a:rPr>
              <a:t>=12.592</a:t>
            </a:r>
            <a:endParaRPr lang="en-US" altLang="en-US" sz="2200" baseline="-25000">
              <a:solidFill>
                <a:srgbClr val="FF0000"/>
              </a:solidFill>
            </a:endParaRPr>
          </a:p>
        </p:txBody>
      </p:sp>
      <p:sp>
        <p:nvSpPr>
          <p:cNvPr id="13328" name="Freeform 15">
            <a:extLst>
              <a:ext uri="{FF2B5EF4-FFF2-40B4-BE49-F238E27FC236}">
                <a16:creationId xmlns:a16="http://schemas.microsoft.com/office/drawing/2014/main" id="{6E78B8DF-3E4C-B3AB-0712-F60AE925B9BB}"/>
              </a:ext>
            </a:extLst>
          </p:cNvPr>
          <p:cNvSpPr>
            <a:spLocks/>
          </p:cNvSpPr>
          <p:nvPr/>
        </p:nvSpPr>
        <p:spPr bwMode="auto">
          <a:xfrm>
            <a:off x="4108450" y="4686300"/>
            <a:ext cx="1582738" cy="414338"/>
          </a:xfrm>
          <a:custGeom>
            <a:avLst/>
            <a:gdLst>
              <a:gd name="T0" fmla="*/ 2147483647 w 997"/>
              <a:gd name="T1" fmla="*/ 2147483647 h 261"/>
              <a:gd name="T2" fmla="*/ 0 w 997"/>
              <a:gd name="T3" fmla="*/ 0 h 261"/>
              <a:gd name="T4" fmla="*/ 2147483647 w 997"/>
              <a:gd name="T5" fmla="*/ 2147483647 h 261"/>
              <a:gd name="T6" fmla="*/ 2147483647 w 997"/>
              <a:gd name="T7" fmla="*/ 2147483647 h 261"/>
              <a:gd name="T8" fmla="*/ 2147483647 w 997"/>
              <a:gd name="T9" fmla="*/ 2147483647 h 261"/>
              <a:gd name="T10" fmla="*/ 2147483647 w 997"/>
              <a:gd name="T11" fmla="*/ 2147483647 h 261"/>
              <a:gd name="T12" fmla="*/ 2147483647 w 997"/>
              <a:gd name="T13" fmla="*/ 2147483647 h 261"/>
              <a:gd name="T14" fmla="*/ 2147483647 w 997"/>
              <a:gd name="T15" fmla="*/ 2147483647 h 261"/>
              <a:gd name="T16" fmla="*/ 2147483647 w 997"/>
              <a:gd name="T17" fmla="*/ 2147483647 h 261"/>
              <a:gd name="T18" fmla="*/ 2147483647 w 997"/>
              <a:gd name="T19" fmla="*/ 2147483647 h 261"/>
              <a:gd name="T20" fmla="*/ 2147483647 w 997"/>
              <a:gd name="T21" fmla="*/ 2147483647 h 261"/>
              <a:gd name="T22" fmla="*/ 2147483647 w 997"/>
              <a:gd name="T23" fmla="*/ 2147483647 h 2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97"/>
              <a:gd name="T37" fmla="*/ 0 h 261"/>
              <a:gd name="T38" fmla="*/ 997 w 997"/>
              <a:gd name="T39" fmla="*/ 261 h 2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97" h="261">
                <a:moveTo>
                  <a:pt x="8" y="261"/>
                </a:moveTo>
                <a:lnTo>
                  <a:pt x="0" y="0"/>
                </a:lnTo>
                <a:lnTo>
                  <a:pt x="102" y="83"/>
                </a:lnTo>
                <a:lnTo>
                  <a:pt x="174" y="128"/>
                </a:lnTo>
                <a:lnTo>
                  <a:pt x="223" y="149"/>
                </a:lnTo>
                <a:lnTo>
                  <a:pt x="249" y="155"/>
                </a:lnTo>
                <a:lnTo>
                  <a:pt x="322" y="176"/>
                </a:lnTo>
                <a:lnTo>
                  <a:pt x="363" y="180"/>
                </a:lnTo>
                <a:lnTo>
                  <a:pt x="448" y="201"/>
                </a:lnTo>
                <a:lnTo>
                  <a:pt x="594" y="221"/>
                </a:lnTo>
                <a:lnTo>
                  <a:pt x="997" y="240"/>
                </a:lnTo>
                <a:lnTo>
                  <a:pt x="996" y="26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29" name="Freeform 16">
            <a:extLst>
              <a:ext uri="{FF2B5EF4-FFF2-40B4-BE49-F238E27FC236}">
                <a16:creationId xmlns:a16="http://schemas.microsoft.com/office/drawing/2014/main" id="{18F80C7D-DD47-F89E-4176-F0BA58059253}"/>
              </a:ext>
            </a:extLst>
          </p:cNvPr>
          <p:cNvSpPr>
            <a:spLocks/>
          </p:cNvSpPr>
          <p:nvPr/>
        </p:nvSpPr>
        <p:spPr bwMode="auto">
          <a:xfrm>
            <a:off x="2278064" y="3352800"/>
            <a:ext cx="4122737" cy="1752600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Rectangle 17">
            <a:extLst>
              <a:ext uri="{FF2B5EF4-FFF2-40B4-BE49-F238E27FC236}">
                <a16:creationId xmlns:a16="http://schemas.microsoft.com/office/drawing/2014/main" id="{8DBC3E16-CF07-93CF-D584-FE295C3B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6801"/>
            <a:ext cx="457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 sz="36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331" name="Line 18">
            <a:extLst>
              <a:ext uri="{FF2B5EF4-FFF2-40B4-BE49-F238E27FC236}">
                <a16:creationId xmlns:a16="http://schemas.microsoft.com/office/drawing/2014/main" id="{20A3CFB1-690F-B2FA-E83E-C63804719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939" y="38100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32" name="Freeform 19">
            <a:extLst>
              <a:ext uri="{FF2B5EF4-FFF2-40B4-BE49-F238E27FC236}">
                <a16:creationId xmlns:a16="http://schemas.microsoft.com/office/drawing/2014/main" id="{69C8F5F5-3212-B4DA-7DFA-09DCE0FD387A}"/>
              </a:ext>
            </a:extLst>
          </p:cNvPr>
          <p:cNvSpPr>
            <a:spLocks/>
          </p:cNvSpPr>
          <p:nvPr/>
        </p:nvSpPr>
        <p:spPr bwMode="auto">
          <a:xfrm>
            <a:off x="2286000" y="3733800"/>
            <a:ext cx="4343400" cy="13922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rgbClr val="C1BAF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33" name="Freeform 20">
            <a:extLst>
              <a:ext uri="{FF2B5EF4-FFF2-40B4-BE49-F238E27FC236}">
                <a16:creationId xmlns:a16="http://schemas.microsoft.com/office/drawing/2014/main" id="{0F1541E6-884E-3186-93F6-82F647F98458}"/>
              </a:ext>
            </a:extLst>
          </p:cNvPr>
          <p:cNvSpPr>
            <a:spLocks/>
          </p:cNvSpPr>
          <p:nvPr/>
        </p:nvSpPr>
        <p:spPr bwMode="auto">
          <a:xfrm>
            <a:off x="4110038" y="4699000"/>
            <a:ext cx="4762" cy="406400"/>
          </a:xfrm>
          <a:custGeom>
            <a:avLst/>
            <a:gdLst>
              <a:gd name="T0" fmla="*/ 0 w 3"/>
              <a:gd name="T1" fmla="*/ 0 h 256"/>
              <a:gd name="T2" fmla="*/ 2147483647 w 3"/>
              <a:gd name="T3" fmla="*/ 2147483647 h 256"/>
              <a:gd name="T4" fmla="*/ 0 60000 65536"/>
              <a:gd name="T5" fmla="*/ 0 60000 65536"/>
              <a:gd name="T6" fmla="*/ 0 w 3"/>
              <a:gd name="T7" fmla="*/ 0 h 256"/>
              <a:gd name="T8" fmla="*/ 3 w 3"/>
              <a:gd name="T9" fmla="*/ 256 h 2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56">
                <a:moveTo>
                  <a:pt x="0" y="0"/>
                </a:moveTo>
                <a:lnTo>
                  <a:pt x="3" y="256"/>
                </a:lnTo>
              </a:path>
            </a:pathLst>
          </a:cu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34" name="Line 21">
            <a:extLst>
              <a:ext uri="{FF2B5EF4-FFF2-40B4-BE49-F238E27FC236}">
                <a16:creationId xmlns:a16="http://schemas.microsoft.com/office/drawing/2014/main" id="{E37C836E-F45E-7554-2A2B-1894FD7640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648200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35" name="Text Box 22">
            <a:extLst>
              <a:ext uri="{FF2B5EF4-FFF2-40B4-BE49-F238E27FC236}">
                <a16:creationId xmlns:a16="http://schemas.microsoft.com/office/drawing/2014/main" id="{F6E1E762-4F01-1E73-A020-E5EC8F535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3434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0.05</a:t>
            </a:r>
            <a:endParaRPr lang="en-US" altLang="en-US" sz="2000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3336" name="Line 23">
            <a:extLst>
              <a:ext uri="{FF2B5EF4-FFF2-40B4-BE49-F238E27FC236}">
                <a16:creationId xmlns:a16="http://schemas.microsoft.com/office/drawing/2014/main" id="{989F218B-3D27-FA24-6FED-90587144D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1054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37" name="Freeform 24">
            <a:extLst>
              <a:ext uri="{FF2B5EF4-FFF2-40B4-BE49-F238E27FC236}">
                <a16:creationId xmlns:a16="http://schemas.microsoft.com/office/drawing/2014/main" id="{70883BE5-9655-F446-0C3B-23EDED700785}"/>
              </a:ext>
            </a:extLst>
          </p:cNvPr>
          <p:cNvSpPr>
            <a:spLocks/>
          </p:cNvSpPr>
          <p:nvPr/>
        </p:nvSpPr>
        <p:spPr bwMode="auto">
          <a:xfrm>
            <a:off x="2362201" y="5334000"/>
            <a:ext cx="1731963" cy="1588"/>
          </a:xfrm>
          <a:custGeom>
            <a:avLst/>
            <a:gdLst>
              <a:gd name="T0" fmla="*/ 2147483647 w 1091"/>
              <a:gd name="T1" fmla="*/ 0 h 1"/>
              <a:gd name="T2" fmla="*/ 0 w 1091"/>
              <a:gd name="T3" fmla="*/ 2147483647 h 1"/>
              <a:gd name="T4" fmla="*/ 0 60000 65536"/>
              <a:gd name="T5" fmla="*/ 0 60000 65536"/>
              <a:gd name="T6" fmla="*/ 0 w 1091"/>
              <a:gd name="T7" fmla="*/ 0 h 1"/>
              <a:gd name="T8" fmla="*/ 1091 w 10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1" h="1">
                <a:moveTo>
                  <a:pt x="1091" y="0"/>
                </a:moveTo>
                <a:lnTo>
                  <a:pt x="0" y="1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38" name="Freeform 25">
            <a:extLst>
              <a:ext uri="{FF2B5EF4-FFF2-40B4-BE49-F238E27FC236}">
                <a16:creationId xmlns:a16="http://schemas.microsoft.com/office/drawing/2014/main" id="{19DD511E-F673-B1B4-AB3C-A56F2F50A91C}"/>
              </a:ext>
            </a:extLst>
          </p:cNvPr>
          <p:cNvSpPr>
            <a:spLocks/>
          </p:cNvSpPr>
          <p:nvPr/>
        </p:nvSpPr>
        <p:spPr bwMode="auto">
          <a:xfrm>
            <a:off x="4137026" y="5334000"/>
            <a:ext cx="1349375" cy="1588"/>
          </a:xfrm>
          <a:custGeom>
            <a:avLst/>
            <a:gdLst>
              <a:gd name="T0" fmla="*/ 2147483647 w 850"/>
              <a:gd name="T1" fmla="*/ 0 h 1"/>
              <a:gd name="T2" fmla="*/ 0 w 850"/>
              <a:gd name="T3" fmla="*/ 0 h 1"/>
              <a:gd name="T4" fmla="*/ 0 60000 65536"/>
              <a:gd name="T5" fmla="*/ 0 60000 65536"/>
              <a:gd name="T6" fmla="*/ 0 w 850"/>
              <a:gd name="T7" fmla="*/ 0 h 1"/>
              <a:gd name="T8" fmla="*/ 850 w 85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" h="1">
                <a:moveTo>
                  <a:pt x="850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bg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39" name="Rectangle 26">
            <a:extLst>
              <a:ext uri="{FF2B5EF4-FFF2-40B4-BE49-F238E27FC236}">
                <a16:creationId xmlns:a16="http://schemas.microsoft.com/office/drawing/2014/main" id="{8AD01666-3DA5-6956-A170-8B95B83B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4035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FF0000"/>
                </a:solidFill>
              </a:rPr>
              <a:t>Reject H</a:t>
            </a:r>
            <a:r>
              <a:rPr lang="en-US" altLang="en-US" sz="14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40" name="Rectangle 27">
            <a:extLst>
              <a:ext uri="{FF2B5EF4-FFF2-40B4-BE49-F238E27FC236}">
                <a16:creationId xmlns:a16="http://schemas.microsoft.com/office/drawing/2014/main" id="{E7C2EF7B-0EF7-483D-0776-A98E3FCE7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40351"/>
            <a:ext cx="914400" cy="48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FF0000"/>
                </a:solidFill>
              </a:rPr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en-US" sz="1400">
                <a:solidFill>
                  <a:srgbClr val="FF0000"/>
                </a:solidFill>
              </a:rPr>
              <a:t>reject H</a:t>
            </a:r>
            <a:r>
              <a:rPr lang="en-US" altLang="en-US" sz="14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41" name="Line 28">
            <a:extLst>
              <a:ext uri="{FF2B5EF4-FFF2-40B4-BE49-F238E27FC236}">
                <a16:creationId xmlns:a16="http://schemas.microsoft.com/office/drawing/2014/main" id="{7A85557A-E8BB-C1CE-7AB2-D29711F50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28956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342" name="Line 29">
            <a:extLst>
              <a:ext uri="{FF2B5EF4-FFF2-40B4-BE49-F238E27FC236}">
                <a16:creationId xmlns:a16="http://schemas.microsoft.com/office/drawing/2014/main" id="{EA76E041-BC7F-6EA2-3BC5-18BC600053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286000"/>
            <a:ext cx="0" cy="762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3315" name="Object 42">
            <a:extLst>
              <a:ext uri="{FF2B5EF4-FFF2-40B4-BE49-F238E27FC236}">
                <a16:creationId xmlns:a16="http://schemas.microsoft.com/office/drawing/2014/main" id="{5DDDE6CD-7C47-9E9F-091A-5B82C50A6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00326"/>
              </p:ext>
            </p:extLst>
          </p:nvPr>
        </p:nvGraphicFramePr>
        <p:xfrm>
          <a:off x="6629400" y="4495800"/>
          <a:ext cx="685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224" imgH="279279" progId="Equation.3">
                  <p:embed/>
                </p:oleObj>
              </mc:Choice>
              <mc:Fallback>
                <p:oleObj name="Equation" r:id="rId4" imgW="406224" imgH="279279" progId="Equation.3">
                  <p:embed/>
                  <p:pic>
                    <p:nvPicPr>
                      <p:cNvPr id="13315" name="Object 42">
                        <a:extLst>
                          <a:ext uri="{FF2B5EF4-FFF2-40B4-BE49-F238E27FC236}">
                            <a16:creationId xmlns:a16="http://schemas.microsoft.com/office/drawing/2014/main" id="{5DDDE6CD-7C47-9E9F-091A-5B82C50A6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495800"/>
                        <a:ext cx="6858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3">
            <a:extLst>
              <a:ext uri="{FF2B5EF4-FFF2-40B4-BE49-F238E27FC236}">
                <a16:creationId xmlns:a16="http://schemas.microsoft.com/office/drawing/2014/main" id="{ADA9A427-6B25-6DE9-D7D1-6B2B0BE36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28895"/>
              </p:ext>
            </p:extLst>
          </p:nvPr>
        </p:nvGraphicFramePr>
        <p:xfrm>
          <a:off x="8610601" y="4495801"/>
          <a:ext cx="5953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362" imgH="279279" progId="Equation.3">
                  <p:embed/>
                </p:oleObj>
              </mc:Choice>
              <mc:Fallback>
                <p:oleObj name="Equation" r:id="rId6" imgW="317362" imgH="279279" progId="Equation.3">
                  <p:embed/>
                  <p:pic>
                    <p:nvPicPr>
                      <p:cNvPr id="13316" name="Object 43">
                        <a:extLst>
                          <a:ext uri="{FF2B5EF4-FFF2-40B4-BE49-F238E27FC236}">
                            <a16:creationId xmlns:a16="http://schemas.microsoft.com/office/drawing/2014/main" id="{ADA9A427-6B25-6DE9-D7D1-6B2B0BE36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495801"/>
                        <a:ext cx="5953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1">
            <a:extLst>
              <a:ext uri="{FF2B5EF4-FFF2-40B4-BE49-F238E27FC236}">
                <a16:creationId xmlns:a16="http://schemas.microsoft.com/office/drawing/2014/main" id="{952E2BC9-472F-641D-38C3-D17EA19AE69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783416"/>
              </p:ext>
            </p:extLst>
          </p:nvPr>
        </p:nvGraphicFramePr>
        <p:xfrm>
          <a:off x="6113463" y="2825751"/>
          <a:ext cx="9318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224" imgH="279279" progId="Equation.3">
                  <p:embed/>
                </p:oleObj>
              </mc:Choice>
              <mc:Fallback>
                <p:oleObj name="Equation" r:id="rId8" imgW="406224" imgH="279279" progId="Equation.3">
                  <p:embed/>
                  <p:pic>
                    <p:nvPicPr>
                      <p:cNvPr id="13317" name="Object 41">
                        <a:extLst>
                          <a:ext uri="{FF2B5EF4-FFF2-40B4-BE49-F238E27FC236}">
                            <a16:creationId xmlns:a16="http://schemas.microsoft.com/office/drawing/2014/main" id="{952E2BC9-472F-641D-38C3-D17EA19AE69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2825751"/>
                        <a:ext cx="931862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">
            <a:extLst>
              <a:ext uri="{FF2B5EF4-FFF2-40B4-BE49-F238E27FC236}">
                <a16:creationId xmlns:a16="http://schemas.microsoft.com/office/drawing/2014/main" id="{D61D7D0F-25BC-8F51-14D3-114FF651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6987" y="1143000"/>
            <a:ext cx="16652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hangingPunct="0">
              <a:buClr>
                <a:srgbClr val="CC3300"/>
              </a:buCl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(continued)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ACFDB-435F-1546-88CB-D2BE190BE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8" t="13805" r="24828" b="6054"/>
          <a:stretch/>
        </p:blipFill>
        <p:spPr>
          <a:xfrm>
            <a:off x="2690648" y="136634"/>
            <a:ext cx="7451835" cy="67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8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</a:rPr>
              <a:t>Award Preference &amp; SAT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050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1219200"/>
            <a:ext cx="8229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/>
              <a:t>The data in </a:t>
            </a:r>
            <a:r>
              <a:rPr lang="en-US" sz="3600" b="1" dirty="0" err="1"/>
              <a:t>StudentSurvey</a:t>
            </a:r>
            <a:r>
              <a:rPr lang="en-US" sz="3600" dirty="0"/>
              <a:t> includes two categorical variables:</a:t>
            </a:r>
          </a:p>
          <a:p>
            <a:pPr marL="2057400" indent="-2057400"/>
            <a:r>
              <a:rPr lang="en-US" sz="3600" dirty="0"/>
              <a:t>        </a:t>
            </a:r>
            <a:r>
              <a:rPr lang="en-US" sz="3600" i="1" dirty="0"/>
              <a:t>Award</a:t>
            </a:r>
            <a:r>
              <a:rPr lang="en-US" sz="3600" dirty="0"/>
              <a:t> = Academy, Nobel, or Olympic </a:t>
            </a:r>
          </a:p>
          <a:p>
            <a:r>
              <a:rPr lang="en-US" sz="3600" i="1" dirty="0" err="1"/>
              <a:t>HigherSAT</a:t>
            </a:r>
            <a:r>
              <a:rPr lang="en-US" sz="3600" dirty="0"/>
              <a:t> = Math or Verbal</a:t>
            </a:r>
          </a:p>
          <a:p>
            <a:r>
              <a:rPr lang="en-US" sz="3600" dirty="0"/>
              <a:t>    </a:t>
            </a:r>
          </a:p>
          <a:p>
            <a:r>
              <a:rPr lang="en-US" sz="3600" dirty="0"/>
              <a:t>Do you think there is a relationship between the award preference and which SAT is higher?   If so, in what way? </a:t>
            </a:r>
          </a:p>
        </p:txBody>
      </p:sp>
      <p:pic>
        <p:nvPicPr>
          <p:cNvPr id="7" name="Picture 2" descr="http://www.isaac-online.org/cgi-bin/symbol.cgi/committeediscu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84856"/>
            <a:ext cx="1047750" cy="57150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6968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</a:rPr>
              <a:t>Award Preference &amp; SAT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050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54008"/>
              </p:ext>
            </p:extLst>
          </p:nvPr>
        </p:nvGraphicFramePr>
        <p:xfrm>
          <a:off x="1905000" y="1301262"/>
          <a:ext cx="8194265" cy="207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1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494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HigherSAT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Academy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Olympic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1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1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Verbal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1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4416614"/>
            <a:ext cx="8686800" cy="172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 : Award preference is not associated with which SAT is higher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 : Award preference is  associated with which SAT is higher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6087" y="3585617"/>
            <a:ext cx="875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are summarized with a 2×3 table for a sample of size </a:t>
            </a:r>
            <a:r>
              <a:rPr lang="en-US" sz="2400" i="1" dirty="0"/>
              <a:t>n</a:t>
            </a:r>
            <a:r>
              <a:rPr lang="en-US" sz="2400" dirty="0"/>
              <a:t>=355.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2288" y="6037118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90763" indent="-2290763"/>
            <a:r>
              <a:rPr lang="en-US" sz="2800" dirty="0"/>
              <a:t>If H</a:t>
            </a:r>
            <a:r>
              <a:rPr lang="en-US" sz="2800" baseline="-25000" dirty="0"/>
              <a:t>0</a:t>
            </a:r>
            <a:r>
              <a:rPr lang="en-US" sz="2800" dirty="0"/>
              <a:t> is true </a:t>
            </a:r>
            <a:r>
              <a:rPr lang="en-US" sz="2800" dirty="0">
                <a:latin typeface="Cambria"/>
              </a:rPr>
              <a:t>⟹ The award distribution is expected to be the same in each row. 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0018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1524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</a:rPr>
              <a:t>Expected Counts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050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  <p:pic>
        <p:nvPicPr>
          <p:cNvPr id="11" name="Picture 2" descr="http://www.school-clipart.com/school_clipart_images/pencil_touching_lead_to_paper_0515-1007-2718-0955_SM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0"/>
            <a:ext cx="838200" cy="8186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48767"/>
              </p:ext>
            </p:extLst>
          </p:nvPr>
        </p:nvGraphicFramePr>
        <p:xfrm>
          <a:off x="1828800" y="2266442"/>
          <a:ext cx="838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HigherSAT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Academy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Olympic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Verbal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1" y="5486401"/>
            <a:ext cx="8749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Note: The expected counts maintain row and column totals, but redistribute the counts as if there were </a:t>
            </a:r>
            <a:r>
              <a:rPr lang="en-US" sz="2400" i="1" dirty="0">
                <a:solidFill>
                  <a:prstClr val="black"/>
                </a:solidFill>
              </a:rPr>
              <a:t>no</a:t>
            </a:r>
            <a:r>
              <a:rPr lang="en-US" sz="2400" dirty="0">
                <a:solidFill>
                  <a:prstClr val="black"/>
                </a:solidFill>
              </a:rPr>
              <a:t> association.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39640"/>
              </p:ext>
            </p:extLst>
          </p:nvPr>
        </p:nvGraphicFramePr>
        <p:xfrm>
          <a:off x="1828800" y="2286000"/>
          <a:ext cx="838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HigherSAT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Academy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Olympic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Verbal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1800" y="1066801"/>
          <a:ext cx="6282820" cy="91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05100" imgH="393700" progId="Equation.DSMT4">
                  <p:embed/>
                </p:oleObj>
              </mc:Choice>
              <mc:Fallback>
                <p:oleObj name="Equation" r:id="rId5" imgW="2705100" imgH="3937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1066801"/>
                        <a:ext cx="6282820" cy="914401"/>
                      </a:xfrm>
                      <a:prstGeom prst="rect">
                        <a:avLst/>
                      </a:prstGeom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810000" y="2743200"/>
            <a:ext cx="1600200" cy="457200"/>
          </a:xfrm>
          <a:prstGeom prst="roundRect">
            <a:avLst/>
          </a:prstGeom>
          <a:noFill/>
          <a:ln w="3048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31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1524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</a:rPr>
              <a:t>Chi-Square Statistic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050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30101"/>
              </p:ext>
            </p:extLst>
          </p:nvPr>
        </p:nvGraphicFramePr>
        <p:xfrm>
          <a:off x="1828800" y="1066800"/>
          <a:ext cx="838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HigherSAT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Academy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Olympic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21 (17.9)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68 (84.9)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116 (102.2)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Verbal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 (13.1)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79 (62.1)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 61  ( 74.8)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91347"/>
              </p:ext>
            </p:extLst>
          </p:nvPr>
        </p:nvGraphicFramePr>
        <p:xfrm>
          <a:off x="1905000" y="3429000"/>
          <a:ext cx="72349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HigherSAT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Academy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Olympic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Verbal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922295" y="3886200"/>
            <a:ext cx="1600200" cy="457200"/>
          </a:xfrm>
          <a:prstGeom prst="roundRect">
            <a:avLst/>
          </a:prstGeom>
          <a:noFill/>
          <a:ln w="3048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752600" y="5105401"/>
          <a:ext cx="4800600" cy="117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482400" progId="Equation.DSMT4">
                  <p:embed/>
                </p:oleObj>
              </mc:Choice>
              <mc:Fallback>
                <p:oleObj name="Equation" r:id="rId4" imgW="1968480" imgH="4824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1"/>
                        <a:ext cx="4800600" cy="117692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04654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2286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</a:rPr>
              <a:t>Randomization Test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050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7283" y="848975"/>
            <a:ext cx="395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  <a:hlinkClick r:id="rId4"/>
              </a:rPr>
              <a:t>www.lock5stat.com/statkey</a:t>
            </a:r>
            <a:r>
              <a:rPr lang="en-US" sz="2400" dirty="0">
                <a:sym typeface="Symbol"/>
              </a:rPr>
              <a:t>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371600"/>
            <a:ext cx="8513781" cy="370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4999" y="4678124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p-value=0.001 </a:t>
            </a:r>
            <a:r>
              <a:rPr lang="en-US" sz="2800" dirty="0">
                <a:latin typeface="Cambria"/>
              </a:rPr>
              <a:t>⟹ Reject H</a:t>
            </a:r>
            <a:r>
              <a:rPr lang="en-US" sz="2800" baseline="-25000" dirty="0">
                <a:latin typeface="Cambria"/>
              </a:rPr>
              <a:t>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4184" y="5340589"/>
            <a:ext cx="827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duster"/>
                <a:cs typeface="Chalkduster"/>
              </a:rPr>
              <a:t>We have evidence that award preference is associated with which SAT score is higher.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353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0" y="304800"/>
            <a:ext cx="8153400" cy="9144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</a:rPr>
              <a:t>Chi-Square (</a:t>
            </a:r>
            <a:r>
              <a:rPr lang="el-GR" sz="4400" b="1" dirty="0">
                <a:solidFill>
                  <a:schemeClr val="tx2"/>
                </a:solidFill>
              </a:rPr>
              <a:t>χ</a:t>
            </a:r>
            <a:r>
              <a:rPr lang="en-US" sz="4400" b="1" baseline="30000" dirty="0">
                <a:solidFill>
                  <a:schemeClr val="tx2"/>
                </a:solidFill>
                <a:sym typeface="Symbol"/>
              </a:rPr>
              <a:t>2</a:t>
            </a:r>
            <a:r>
              <a:rPr lang="en-US" sz="4400" b="1" dirty="0">
                <a:solidFill>
                  <a:schemeClr val="tx2"/>
                </a:solidFill>
                <a:sym typeface="Symbol"/>
              </a:rPr>
              <a:t>)</a:t>
            </a:r>
            <a:r>
              <a:rPr lang="en-US" sz="4400" b="1" dirty="0">
                <a:solidFill>
                  <a:schemeClr val="tx2"/>
                </a:solidFill>
              </a:rPr>
              <a:t> Distribution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81200" y="11430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514350">
              <a:buFont typeface="Arial" pitchFamily="34" charset="0"/>
              <a:buChar char="•"/>
              <a:defRPr/>
            </a:pPr>
            <a:r>
              <a:rPr lang="en-US" sz="3200" kern="0" dirty="0"/>
              <a:t>If each of the expected counts are at least 5, AND if the null hypothesis is true, then the </a:t>
            </a:r>
            <a:r>
              <a:rPr lang="en-US" sz="3200" dirty="0" err="1"/>
              <a:t>χ</a:t>
            </a:r>
            <a:r>
              <a:rPr lang="en-US" sz="3200" kern="0" baseline="30000" dirty="0">
                <a:sym typeface="Symbol"/>
              </a:rPr>
              <a:t>2</a:t>
            </a:r>
            <a:r>
              <a:rPr lang="en-US" sz="3200" kern="0" dirty="0"/>
              <a:t> statistic follows a </a:t>
            </a:r>
            <a:r>
              <a:rPr lang="en-US" sz="3200" dirty="0"/>
              <a:t>χ</a:t>
            </a:r>
            <a:r>
              <a:rPr lang="en-US" sz="3200" kern="0" baseline="30000" dirty="0">
                <a:sym typeface="Symbol"/>
              </a:rPr>
              <a:t>2</a:t>
            </a:r>
            <a:r>
              <a:rPr lang="en-US" sz="3200" kern="0" dirty="0">
                <a:sym typeface="Symbol"/>
              </a:rPr>
              <a:t> –distribution, with degrees of freedom equal to</a:t>
            </a:r>
          </a:p>
          <a:p>
            <a:pPr indent="-514350">
              <a:defRPr/>
            </a:pPr>
            <a:endParaRPr lang="en-US" sz="3200" kern="0" dirty="0">
              <a:sym typeface="Symbol"/>
            </a:endParaRPr>
          </a:p>
          <a:p>
            <a:pPr indent="-514350" algn="ctr">
              <a:defRPr/>
            </a:pPr>
            <a:r>
              <a:rPr lang="en-US" sz="2800" kern="0" dirty="0" err="1">
                <a:solidFill>
                  <a:srgbClr val="FF0000"/>
                </a:solidFill>
                <a:sym typeface="Symbol"/>
              </a:rPr>
              <a:t>df</a:t>
            </a:r>
            <a:r>
              <a:rPr lang="en-US" sz="2800" kern="0" dirty="0">
                <a:solidFill>
                  <a:srgbClr val="FF0000"/>
                </a:solidFill>
                <a:sym typeface="Symbol"/>
              </a:rPr>
              <a:t> = (number of rows – 1)(number of columns – 1)</a:t>
            </a:r>
          </a:p>
          <a:p>
            <a:pPr indent="-514350">
              <a:defRPr/>
            </a:pPr>
            <a:endParaRPr lang="en-US" sz="3200" kern="0" dirty="0">
              <a:sym typeface="Symbol"/>
            </a:endParaRPr>
          </a:p>
          <a:p>
            <a:pPr indent="-514350">
              <a:buFont typeface="Arial" pitchFamily="34" charset="0"/>
              <a:buChar char="•"/>
              <a:defRPr/>
            </a:pPr>
            <a:r>
              <a:rPr lang="en-US" sz="3200" kern="0" dirty="0"/>
              <a:t> Award by </a:t>
            </a:r>
            <a:r>
              <a:rPr lang="en-US" sz="3200" kern="0" dirty="0" err="1"/>
              <a:t>HigherSAT</a:t>
            </a:r>
            <a:r>
              <a:rPr lang="en-US" sz="3200" kern="0" dirty="0"/>
              <a:t>:</a:t>
            </a:r>
          </a:p>
          <a:p>
            <a:pPr indent="-514350">
              <a:defRPr/>
            </a:pPr>
            <a:endParaRPr lang="en-US" sz="3200" kern="0" dirty="0"/>
          </a:p>
          <a:p>
            <a:pPr indent="-514350" algn="ctr">
              <a:defRPr/>
            </a:pPr>
            <a:r>
              <a:rPr lang="en-US" sz="3200" kern="0" dirty="0" err="1"/>
              <a:t>df</a:t>
            </a:r>
            <a:r>
              <a:rPr lang="en-US" sz="3200" kern="0" dirty="0"/>
              <a:t> = (2 – 1)(3 – 1) = 2</a:t>
            </a:r>
          </a:p>
          <a:p>
            <a:pPr indent="-514350" defTabSz="914400">
              <a:defRPr/>
            </a:pPr>
            <a:endParaRPr lang="en-US" sz="3200" kern="0" dirty="0">
              <a:solidFill>
                <a:srgbClr val="000000"/>
              </a:solidFill>
            </a:endParaRPr>
          </a:p>
          <a:p>
            <a:pPr indent="-514350" defTabSz="914400">
              <a:defRPr/>
            </a:pPr>
            <a:endParaRPr lang="en-US" sz="3200" kern="0" dirty="0">
              <a:solidFill>
                <a:srgbClr val="000000"/>
              </a:solidFill>
            </a:endParaRPr>
          </a:p>
          <a:p>
            <a:pPr indent="-3429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166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2"/>
                </a:solidFill>
              </a:rPr>
              <a:t>Chi-Square Test for Association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1629" y="1295400"/>
            <a:ext cx="8150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The </a:t>
            </a:r>
            <a:r>
              <a:rPr lang="el-GR" sz="2800" dirty="0"/>
              <a:t>χ</a:t>
            </a:r>
            <a:r>
              <a:rPr lang="en-US" sz="2800" baseline="30000" dirty="0"/>
              <a:t>2</a:t>
            </a:r>
            <a:r>
              <a:rPr lang="en-US" sz="2800" dirty="0"/>
              <a:t>-test for two categorical variables only indicates </a:t>
            </a:r>
            <a:r>
              <a:rPr lang="en-US" sz="2800" b="1" dirty="0"/>
              <a:t>if</a:t>
            </a:r>
            <a:r>
              <a:rPr lang="en-US" sz="2800" dirty="0"/>
              <a:t> the variables are associated.  Look at the contribution in each cell for the possible nature of the relationship. 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40495"/>
            <a:ext cx="4495800" cy="32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678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Assumptions for Parametric Tests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653547" y="1524000"/>
            <a:ext cx="9378796" cy="5334000"/>
          </a:xfrm>
        </p:spPr>
        <p:txBody>
          <a:bodyPr>
            <a:normAutofit/>
          </a:bodyPr>
          <a:lstStyle/>
          <a:p>
            <a:r>
              <a:rPr lang="en-US" sz="2800" dirty="0"/>
              <a:t>The dependent variable is a scale variable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/>
              <a:t> interval or ratio</a:t>
            </a:r>
          </a:p>
          <a:p>
            <a:pPr lvl="1"/>
            <a:r>
              <a:rPr lang="en-US" sz="2400" dirty="0"/>
              <a:t>If the dependent variable </a:t>
            </a:r>
            <a:r>
              <a:rPr lang="en-US" sz="2400" u="sng" dirty="0"/>
              <a:t>is ordinal or nominal, it is a non-parametric test</a:t>
            </a:r>
            <a:endParaRPr lang="tr-TR" sz="2400" u="sng" dirty="0"/>
          </a:p>
          <a:p>
            <a:pPr marL="457200" lvl="1" indent="0">
              <a:buNone/>
            </a:pPr>
            <a:endParaRPr lang="en-US" sz="2400" u="sng" dirty="0"/>
          </a:p>
          <a:p>
            <a:r>
              <a:rPr lang="en-US" sz="2800" dirty="0"/>
              <a:t>Participants are randomly selected</a:t>
            </a:r>
          </a:p>
          <a:p>
            <a:pPr lvl="1"/>
            <a:r>
              <a:rPr lang="en-US" sz="2400" u="sng" dirty="0"/>
              <a:t>If there is no randomization, it is a non-parametric test 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The underlying population distribution is  normal </a:t>
            </a:r>
          </a:p>
          <a:p>
            <a:pPr lvl="1"/>
            <a:r>
              <a:rPr lang="en-US" sz="2400" dirty="0"/>
              <a:t>If the shape is not normal, it is a non-parametric test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3241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828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tx2"/>
                </a:solidFill>
              </a:rPr>
              <a:t>Chi-Square Test for Association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25986" name="AutoShape 2" descr="http://beta.rstudio.org/graphics/plot_zoom_png?width=459&amp;height=366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05000" y="12192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sz="2800" kern="0" dirty="0"/>
              <a:t>H</a:t>
            </a:r>
            <a:r>
              <a:rPr lang="en-US" sz="2800" kern="0" baseline="-25000" dirty="0"/>
              <a:t>0</a:t>
            </a:r>
            <a:r>
              <a:rPr lang="en-US" sz="2800" kern="0" dirty="0"/>
              <a:t> : The two variables are not associated</a:t>
            </a:r>
          </a:p>
          <a:p>
            <a:pPr indent="-514350">
              <a:lnSpc>
                <a:spcPct val="110000"/>
              </a:lnSpc>
              <a:spcAft>
                <a:spcPts val="1800"/>
              </a:spcAft>
              <a:defRPr/>
            </a:pPr>
            <a:r>
              <a:rPr lang="en-US" sz="2800" kern="0" dirty="0"/>
              <a:t>        H</a:t>
            </a:r>
            <a:r>
              <a:rPr lang="en-US" sz="2800" kern="0" baseline="-25000" dirty="0"/>
              <a:t>a</a:t>
            </a:r>
            <a:r>
              <a:rPr lang="en-US" sz="2800" kern="0" dirty="0"/>
              <a:t> : The two variables are associated</a:t>
            </a:r>
          </a:p>
          <a:p>
            <a:pPr indent="-514350">
              <a:lnSpc>
                <a:spcPct val="110000"/>
              </a:lnSpc>
              <a:spcAft>
                <a:spcPts val="1800"/>
              </a:spcAft>
              <a:buFont typeface="+mj-lt"/>
              <a:buAutoNum type="arabicPeriod" startAt="2"/>
              <a:defRPr/>
            </a:pPr>
            <a:r>
              <a:rPr lang="en-US" sz="2800" kern="0" dirty="0"/>
              <a:t>Calculate the expected counts for each cell:</a:t>
            </a:r>
          </a:p>
          <a:p>
            <a:pPr indent="-514350">
              <a:lnSpc>
                <a:spcPct val="110000"/>
              </a:lnSpc>
              <a:spcAft>
                <a:spcPts val="1800"/>
              </a:spcAft>
              <a:buFont typeface="+mj-lt"/>
              <a:buAutoNum type="arabicPeriod" startAt="2"/>
              <a:defRPr/>
            </a:pPr>
            <a:endParaRPr lang="en-US" sz="2800" kern="0" dirty="0"/>
          </a:p>
          <a:p>
            <a:pPr indent="-51435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sz="2800" kern="0" dirty="0"/>
              <a:t>Calculate the </a:t>
            </a:r>
            <a:r>
              <a:rPr lang="en-US" sz="2800" dirty="0"/>
              <a:t>χ</a:t>
            </a:r>
            <a:r>
              <a:rPr lang="en-US" sz="2800" kern="0" baseline="30000" dirty="0">
                <a:sym typeface="Symbol"/>
              </a:rPr>
              <a:t>2</a:t>
            </a:r>
            <a:r>
              <a:rPr lang="en-US" sz="2800" kern="0" dirty="0">
                <a:sym typeface="Symbol"/>
              </a:rPr>
              <a:t> statistic:</a:t>
            </a:r>
          </a:p>
          <a:p>
            <a:pPr indent="-514350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endParaRPr lang="en-US" sz="2800" kern="0" dirty="0">
              <a:sym typeface="Symbol"/>
            </a:endParaRPr>
          </a:p>
          <a:p>
            <a:pPr indent="-514350">
              <a:lnSpc>
                <a:spcPct val="110000"/>
              </a:lnSpc>
              <a:spcAft>
                <a:spcPts val="1800"/>
              </a:spcAft>
              <a:buFont typeface="+mj-lt"/>
              <a:buAutoNum type="arabicPeriod" startAt="3"/>
              <a:defRPr/>
            </a:pPr>
            <a:r>
              <a:rPr lang="en-US" sz="2800" kern="0" dirty="0">
                <a:sym typeface="Symbol"/>
              </a:rPr>
              <a:t>Compute the p-value as the area in the tail above the </a:t>
            </a:r>
            <a:r>
              <a:rPr lang="en-US" sz="2800" dirty="0"/>
              <a:t>χ</a:t>
            </a:r>
            <a:r>
              <a:rPr lang="en-US" sz="2800" kern="0" baseline="30000" dirty="0">
                <a:sym typeface="Symbol"/>
              </a:rPr>
              <a:t>2</a:t>
            </a:r>
            <a:r>
              <a:rPr lang="en-US" sz="2800" kern="0" dirty="0">
                <a:sym typeface="Symbol"/>
              </a:rPr>
              <a:t> statistic using either a randomization distribution, or a </a:t>
            </a:r>
            <a:r>
              <a:rPr lang="en-US" sz="2800" dirty="0"/>
              <a:t>χ</a:t>
            </a:r>
            <a:r>
              <a:rPr lang="en-US" sz="2800" baseline="30000" dirty="0"/>
              <a:t>2</a:t>
            </a:r>
            <a:r>
              <a:rPr lang="en-US" sz="2800" dirty="0"/>
              <a:t> distribution </a:t>
            </a:r>
            <a:r>
              <a:rPr lang="en-US" sz="2800" kern="0" dirty="0">
                <a:sym typeface="Symbol"/>
              </a:rPr>
              <a:t>with </a:t>
            </a:r>
            <a:r>
              <a:rPr lang="en-US" sz="2800" kern="0" dirty="0" err="1">
                <a:sym typeface="Symbol"/>
              </a:rPr>
              <a:t>df</a:t>
            </a:r>
            <a:r>
              <a:rPr lang="en-US" sz="2800" kern="0" dirty="0">
                <a:sym typeface="Symbol"/>
              </a:rPr>
              <a:t> = (r – 1) (c – 1) if all expected counts &gt; 5</a:t>
            </a:r>
          </a:p>
          <a:p>
            <a:pPr indent="-514350">
              <a:lnSpc>
                <a:spcPct val="110000"/>
              </a:lnSpc>
              <a:spcAft>
                <a:spcPts val="1800"/>
              </a:spcAft>
              <a:buFont typeface="+mj-lt"/>
              <a:buAutoNum type="arabicPeriod" startAt="3"/>
              <a:defRPr/>
            </a:pPr>
            <a:r>
              <a:rPr lang="en-US" sz="2800" kern="0" dirty="0">
                <a:solidFill>
                  <a:srgbClr val="000000"/>
                </a:solidFill>
                <a:sym typeface="Symbol"/>
              </a:rPr>
              <a:t>Interpret the p-value in context.</a:t>
            </a:r>
            <a:endParaRPr lang="en-US" sz="2800" kern="0" dirty="0">
              <a:solidFill>
                <a:srgbClr val="000000"/>
              </a:solidFill>
            </a:endParaRPr>
          </a:p>
          <a:p>
            <a:pPr indent="-342900" defTabSz="914400">
              <a:defRPr/>
            </a:pPr>
            <a:endParaRPr lang="en-US" sz="2800" kern="0" dirty="0">
              <a:solidFill>
                <a:srgbClr val="000000"/>
              </a:solidFill>
            </a:endParaRPr>
          </a:p>
          <a:p>
            <a:pPr indent="-342900" algn="ctr" defTabSz="914400">
              <a:defRPr/>
            </a:pPr>
            <a:endParaRPr lang="en-US" sz="2800" i="1" kern="0" dirty="0">
              <a:solidFill>
                <a:srgbClr val="00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76600" y="2592230"/>
          <a:ext cx="5749420" cy="83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393700" progId="Equation.DSMT4">
                  <p:embed/>
                </p:oleObj>
              </mc:Choice>
              <mc:Fallback>
                <p:oleObj name="Equation" r:id="rId4" imgW="2705100" imgH="3937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2592230"/>
                        <a:ext cx="5749420" cy="83677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943600" y="3429000"/>
          <a:ext cx="3657600" cy="89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480" imgH="482400" progId="Equation.DSMT4">
                  <p:embed/>
                </p:oleObj>
              </mc:Choice>
              <mc:Fallback>
                <p:oleObj name="Equation" r:id="rId6" imgW="1968480" imgH="4824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657600" cy="8967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23769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5543" y="442686"/>
            <a:ext cx="7315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Limitations of Nonparametric Tests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5543" y="1291770"/>
            <a:ext cx="9753600" cy="556622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Cannot easily use confidence intervals or effect sizes</a:t>
            </a:r>
            <a:endParaRPr lang="tr-TR" sz="2800" dirty="0"/>
          </a:p>
          <a:p>
            <a:pPr marL="0" indent="0"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Have less statistical power than parametric tests</a:t>
            </a:r>
          </a:p>
          <a:p>
            <a:pPr eaLnBrk="1" hangingPunct="1"/>
            <a:endParaRPr lang="tr-TR" sz="2800" dirty="0"/>
          </a:p>
          <a:p>
            <a:pPr eaLnBrk="1" hangingPunct="1"/>
            <a:r>
              <a:rPr lang="en-US" sz="2800" dirty="0"/>
              <a:t>Nominal and ordinal data provide less information</a:t>
            </a:r>
          </a:p>
          <a:p>
            <a:pPr eaLnBrk="1" hangingPunct="1"/>
            <a:endParaRPr lang="tr-TR" sz="2800" dirty="0"/>
          </a:p>
          <a:p>
            <a:pPr eaLnBrk="1" hangingPunct="1"/>
            <a:r>
              <a:rPr lang="en-US" sz="2800" dirty="0"/>
              <a:t>More likely to commit type II error</a:t>
            </a:r>
          </a:p>
          <a:p>
            <a:pPr lvl="1" eaLnBrk="1" hangingPunct="1"/>
            <a:r>
              <a:rPr lang="en-US" sz="2800" dirty="0"/>
              <a:t>Review:  What is type I error?  Type II error?</a:t>
            </a:r>
          </a:p>
        </p:txBody>
      </p:sp>
    </p:spTree>
    <p:extLst>
      <p:ext uri="{BB962C8B-B14F-4D97-AF65-F5344CB8AC3E}">
        <p14:creationId xmlns:p14="http://schemas.microsoft.com/office/powerpoint/2010/main" val="288217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C93-2D33-4ED9-9E6D-414ED5A0EAE4}" type="slidenum">
              <a:rPr lang="en-US"/>
              <a:pPr/>
              <a:t>8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8411" y="39188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Goodness-of-Fit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1497" y="1524000"/>
            <a:ext cx="9689873" cy="53340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chi-square test for goodness-of-fit</a:t>
            </a:r>
            <a:r>
              <a:rPr lang="en-US" sz="2800" dirty="0"/>
              <a:t> uses frequency data from a sample to test hypotheses about the shape or proportions of a population.</a:t>
            </a:r>
            <a:endParaRPr lang="tr-TR" sz="2800" dirty="0"/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r>
              <a:rPr lang="en-US" sz="2800" dirty="0"/>
              <a:t>Each individual in the sample is classified into one category on the scale of measurement.  </a:t>
            </a:r>
          </a:p>
          <a:p>
            <a:endParaRPr lang="tr-TR" sz="2800" dirty="0"/>
          </a:p>
          <a:p>
            <a:r>
              <a:rPr lang="en-US" sz="2800" dirty="0"/>
              <a:t>The data, called </a:t>
            </a:r>
            <a:r>
              <a:rPr lang="en-US" sz="2800" b="1" dirty="0"/>
              <a:t>observed frequencies</a:t>
            </a:r>
            <a:r>
              <a:rPr lang="en-US" sz="2800" dirty="0"/>
              <a:t>, simply count how many individuals from the sample are in each category.  </a:t>
            </a:r>
          </a:p>
        </p:txBody>
      </p:sp>
    </p:spTree>
    <p:extLst>
      <p:ext uri="{BB962C8B-B14F-4D97-AF65-F5344CB8AC3E}">
        <p14:creationId xmlns:p14="http://schemas.microsoft.com/office/powerpoint/2010/main" val="412193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EE35-4B56-4334-BC74-361D4796665E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The Chi-Square Test for Goodness-of-Fit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null hypothesis specifies the proportion of the population that should be in each category.  </a:t>
            </a:r>
          </a:p>
          <a:p>
            <a:endParaRPr lang="tr-TR" sz="2800" dirty="0"/>
          </a:p>
          <a:p>
            <a:r>
              <a:rPr lang="en-US" sz="2800" dirty="0"/>
              <a:t>The proportions from the null hypothesis are used to compute </a:t>
            </a:r>
            <a:r>
              <a:rPr lang="en-US" sz="2800" b="1" dirty="0"/>
              <a:t>expected frequencies</a:t>
            </a:r>
            <a:r>
              <a:rPr lang="en-US" sz="2800" dirty="0"/>
              <a:t> that describe how the sample would appear if it were in perfect agreement with the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1238461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Duman">
  <a:themeElements>
    <a:clrScheme name="Medy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4880</TotalTime>
  <Words>3094</Words>
  <Application>Microsoft Macintosh PowerPoint</Application>
  <PresentationFormat>Widescreen</PresentationFormat>
  <Paragraphs>719</Paragraphs>
  <Slides>60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Arial</vt:lpstr>
      <vt:lpstr>Calibri</vt:lpstr>
      <vt:lpstr>Cambria</vt:lpstr>
      <vt:lpstr>Century Gothic</vt:lpstr>
      <vt:lpstr>Chalkduster</vt:lpstr>
      <vt:lpstr>Comic Sans MS</vt:lpstr>
      <vt:lpstr>Helvetica</vt:lpstr>
      <vt:lpstr>Lucida Grande</vt:lpstr>
      <vt:lpstr>Symbol</vt:lpstr>
      <vt:lpstr>Times</vt:lpstr>
      <vt:lpstr>Times New Roman</vt:lpstr>
      <vt:lpstr>Wingdings</vt:lpstr>
      <vt:lpstr>Wingdings 3</vt:lpstr>
      <vt:lpstr>ヒラギノ角ゴ Pro W3</vt:lpstr>
      <vt:lpstr>Duman</vt:lpstr>
      <vt:lpstr>Equation</vt:lpstr>
      <vt:lpstr>CHI SQUARE TEST</vt:lpstr>
      <vt:lpstr>Parametric and Nonparametric Tests</vt:lpstr>
      <vt:lpstr>Parametric and Nonparametric Tests (cont.)</vt:lpstr>
      <vt:lpstr>Parametric and Nonparametric Tests (cont.)</vt:lpstr>
      <vt:lpstr>Nonparametric Statistics</vt:lpstr>
      <vt:lpstr>Assumptions for Parametric Tests</vt:lpstr>
      <vt:lpstr>Limitations of Nonparametric Tests</vt:lpstr>
      <vt:lpstr>The Chi-Square Test for Goodness-of-Fit </vt:lpstr>
      <vt:lpstr>The Chi-Square Test for Goodness-of-Fit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Chi-Square Test for Independence </vt:lpstr>
      <vt:lpstr>The Chi-Square Test for Independence (cont.)</vt:lpstr>
      <vt:lpstr>The Chi-Square Test for Independence (cont.)</vt:lpstr>
      <vt:lpstr>The Chi-Square Test for Independence (cont.)</vt:lpstr>
      <vt:lpstr>The Chi-Square Test for Independence (cont.)</vt:lpstr>
      <vt:lpstr>The Chi-Square Test for Independence (cont.)</vt:lpstr>
      <vt:lpstr>The Chi-Square Test for Independence (cont.)</vt:lpstr>
      <vt:lpstr>The Chi-Square Test for Independence (cont.)</vt:lpstr>
      <vt:lpstr>The Chi-Square Test for Independence (cont.)</vt:lpstr>
      <vt:lpstr>The Chi-Square Test for Independence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Contingency Table Example</vt:lpstr>
      <vt:lpstr>Contingency Table Example</vt:lpstr>
      <vt:lpstr>2 Test for the Difference Between Two Proportions</vt:lpstr>
      <vt:lpstr>The Chi-Square Test Statistic</vt:lpstr>
      <vt:lpstr>Decision Rule</vt:lpstr>
      <vt:lpstr>Observed vs. Expected Frequencies</vt:lpstr>
      <vt:lpstr>The Chi-Square Test Statistic</vt:lpstr>
      <vt:lpstr>Decision Rule</vt:lpstr>
      <vt:lpstr>2 Test for Differences Among  More Than Two Proportions</vt:lpstr>
      <vt:lpstr>The Chi-Square Test Statistic</vt:lpstr>
      <vt:lpstr>2 Test of Independence</vt:lpstr>
      <vt:lpstr>2 Test of Independence</vt:lpstr>
      <vt:lpstr>Expected Cell Frequencies</vt:lpstr>
      <vt:lpstr>Decision Rule</vt:lpstr>
      <vt:lpstr>Example</vt:lpstr>
      <vt:lpstr>Example</vt:lpstr>
      <vt:lpstr>Example:  Expected Cell Frequencies</vt:lpstr>
      <vt:lpstr>Example: The Test Statistic</vt:lpstr>
      <vt:lpstr>Example:  Decision and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elif tuna</dc:creator>
  <cp:lastModifiedBy>Abeer Irfan</cp:lastModifiedBy>
  <cp:revision>32</cp:revision>
  <dcterms:created xsi:type="dcterms:W3CDTF">2013-11-17T21:31:21Z</dcterms:created>
  <dcterms:modified xsi:type="dcterms:W3CDTF">2024-05-23T08:37:16Z</dcterms:modified>
</cp:coreProperties>
</file>