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2.xml" ContentType="application/vnd.openxmlformats-officedocument.theme+xml"/>
  <Override PartName="/ppt/slideLayouts/slideLayout20.xml" ContentType="application/vnd.openxmlformats-officedocument.presentationml.slideLayout+xml"/>
  <Override PartName="/ppt/theme/theme13.xml" ContentType="application/vnd.openxmlformats-officedocument.theme+xml"/>
  <Override PartName="/ppt/slideLayouts/slideLayout21.xml" ContentType="application/vnd.openxmlformats-officedocument.presentationml.slideLayout+xml"/>
  <Override PartName="/ppt/theme/theme14.xml" ContentType="application/vnd.openxmlformats-officedocument.theme+xml"/>
  <Override PartName="/ppt/slideLayouts/slideLayout22.xml" ContentType="application/vnd.openxmlformats-officedocument.presentationml.slideLayout+xml"/>
  <Override PartName="/ppt/theme/theme15.xml" ContentType="application/vnd.openxmlformats-officedocument.theme+xml"/>
  <Override PartName="/ppt/slideLayouts/slideLayout23.xml" ContentType="application/vnd.openxmlformats-officedocument.presentationml.slideLayout+xml"/>
  <Override PartName="/ppt/theme/theme16.xml" ContentType="application/vnd.openxmlformats-officedocument.theme+xml"/>
  <Override PartName="/ppt/slideLayouts/slideLayout24.xml" ContentType="application/vnd.openxmlformats-officedocument.presentationml.slideLayout+xml"/>
  <Override PartName="/ppt/theme/theme17.xml" ContentType="application/vnd.openxmlformats-officedocument.theme+xml"/>
  <Override PartName="/ppt/slideLayouts/slideLayout25.xml" ContentType="application/vnd.openxmlformats-officedocument.presentationml.slideLayout+xml"/>
  <Override PartName="/ppt/theme/theme18.xml" ContentType="application/vnd.openxmlformats-officedocument.theme+xml"/>
  <Override PartName="/ppt/slideLayouts/slideLayout26.xml" ContentType="application/vnd.openxmlformats-officedocument.presentationml.slideLayout+xml"/>
  <Override PartName="/ppt/theme/theme19.xml" ContentType="application/vnd.openxmlformats-officedocument.theme+xml"/>
  <Override PartName="/ppt/slideLayouts/slideLayout27.xml" ContentType="application/vnd.openxmlformats-officedocument.presentationml.slideLayout+xml"/>
  <Override PartName="/ppt/theme/theme20.xml" ContentType="application/vnd.openxmlformats-officedocument.theme+xml"/>
  <Override PartName="/ppt/slideLayouts/slideLayout28.xml" ContentType="application/vnd.openxmlformats-officedocument.presentationml.slideLayout+xml"/>
  <Override PartName="/ppt/theme/theme21.xml" ContentType="application/vnd.openxmlformats-officedocument.theme+xml"/>
  <Override PartName="/ppt/slideLayouts/slideLayout29.xml" ContentType="application/vnd.openxmlformats-officedocument.presentationml.slideLayout+xml"/>
  <Override PartName="/ppt/theme/theme22.xml" ContentType="application/vnd.openxmlformats-officedocument.theme+xml"/>
  <Override PartName="/ppt/slideLayouts/slideLayout30.xml" ContentType="application/vnd.openxmlformats-officedocument.presentationml.slideLayout+xml"/>
  <Override PartName="/ppt/theme/theme23.xml" ContentType="application/vnd.openxmlformats-officedocument.theme+xml"/>
  <Override PartName="/ppt/slideLayouts/slideLayout31.xml" ContentType="application/vnd.openxmlformats-officedocument.presentationml.slideLayout+xml"/>
  <Override PartName="/ppt/theme/theme24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9" r:id="rId13"/>
    <p:sldMasterId id="2147483681" r:id="rId14"/>
    <p:sldMasterId id="2147483683" r:id="rId15"/>
    <p:sldMasterId id="2147483685" r:id="rId16"/>
    <p:sldMasterId id="2147483687" r:id="rId17"/>
    <p:sldMasterId id="2147483689" r:id="rId18"/>
    <p:sldMasterId id="2147483691" r:id="rId19"/>
    <p:sldMasterId id="2147483693" r:id="rId20"/>
    <p:sldMasterId id="2147483695" r:id="rId21"/>
    <p:sldMasterId id="2147483697" r:id="rId22"/>
    <p:sldMasterId id="2147483699" r:id="rId23"/>
    <p:sldMasterId id="2147483701" r:id="rId24"/>
  </p:sldMasterIdLst>
  <p:sldIdLst>
    <p:sldId id="256" r:id="rId25"/>
    <p:sldId id="257" r:id="rId26"/>
    <p:sldId id="258" r:id="rId27"/>
    <p:sldId id="259" r:id="rId28"/>
    <p:sldId id="260" r:id="rId29"/>
    <p:sldId id="261" r:id="rId30"/>
    <p:sldId id="262" r:id="rId31"/>
    <p:sldId id="263" r:id="rId32"/>
    <p:sldId id="264" r:id="rId33"/>
    <p:sldId id="265" r:id="rId3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1.xml"/><Relationship Id="rId33" Type="http://schemas.openxmlformats.org/officeDocument/2006/relationships/slide" Target="slides/slide9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8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3.xml"/><Relationship Id="rId30" Type="http://schemas.openxmlformats.org/officeDocument/2006/relationships/slide" Target="slides/slide6.xml"/><Relationship Id="rId35" Type="http://schemas.openxmlformats.org/officeDocument/2006/relationships/presProps" Target="pres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c:style val="2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Column 1</c:v>
                </c:pt>
              </c:strCache>
            </c:strRef>
          </c:tx>
          <c:spPr>
            <a:solidFill>
              <a:srgbClr val="004586"/>
            </a:solidFill>
            <a:ln w="0">
              <a:solidFill>
                <a:srgbClr val="000000"/>
              </a:solidFill>
              <a:custDash>
                <a:ds d="100000" sp="9000"/>
              </a:custDash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729FCF"/>
              </a:solidFill>
              <a:ln w="0">
                <a:solidFill>
                  <a:srgbClr val="000000"/>
                </a:solidFill>
                <a:custDash>
                  <a:ds d="100000" sp="9000"/>
                </a:custDash>
              </a:ln>
            </c:spPr>
            <c:extLst>
              <c:ext xmlns:c16="http://schemas.microsoft.com/office/drawing/2014/chart" uri="{C3380CC4-5D6E-409C-BE32-E72D297353CC}">
                <c16:uniqueId val="{00000001-A035-4F47-AD04-83A5E997F2E6}"/>
              </c:ext>
            </c:extLst>
          </c:dPt>
          <c:dPt>
            <c:idx val="1"/>
            <c:invertIfNegative val="0"/>
            <c:bubble3D val="0"/>
            <c:spPr>
              <a:solidFill>
                <a:srgbClr val="50938A"/>
              </a:solidFill>
              <a:ln w="0">
                <a:solidFill>
                  <a:srgbClr val="000000"/>
                </a:solidFill>
                <a:custDash>
                  <a:ds d="100000" sp="9000"/>
                </a:custDash>
              </a:ln>
            </c:spPr>
            <c:extLst>
              <c:ext xmlns:c16="http://schemas.microsoft.com/office/drawing/2014/chart" uri="{C3380CC4-5D6E-409C-BE32-E72D297353CC}">
                <c16:uniqueId val="{00000003-A035-4F47-AD04-83A5E997F2E6}"/>
              </c:ext>
            </c:extLst>
          </c:dPt>
          <c:dPt>
            <c:idx val="2"/>
            <c:invertIfNegative val="0"/>
            <c:bubble3D val="0"/>
            <c:spPr>
              <a:solidFill>
                <a:srgbClr val="3FAF46"/>
              </a:solidFill>
              <a:ln w="0">
                <a:solidFill>
                  <a:srgbClr val="000000"/>
                </a:solidFill>
                <a:custDash>
                  <a:ds d="100000" sp="9000"/>
                </a:custDash>
              </a:ln>
            </c:spPr>
            <c:extLst>
              <c:ext xmlns:c16="http://schemas.microsoft.com/office/drawing/2014/chart" uri="{C3380CC4-5D6E-409C-BE32-E72D297353CC}">
                <c16:uniqueId val="{00000005-A035-4F47-AD04-83A5E997F2E6}"/>
              </c:ext>
            </c:extLst>
          </c:dPt>
          <c:dLbls>
            <c:dLbl>
              <c:idx val="0"/>
              <c:spPr/>
              <c:txPr>
                <a:bodyPr wrap="none"/>
                <a:lstStyle/>
                <a:p>
                  <a:pPr>
                    <a:defRPr sz="1000" b="0" u="none" strike="noStrik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035-4F47-AD04-83A5E997F2E6}"/>
                </c:ext>
              </c:extLst>
            </c:dLbl>
            <c:dLbl>
              <c:idx val="1"/>
              <c:spPr/>
              <c:txPr>
                <a:bodyPr wrap="none"/>
                <a:lstStyle/>
                <a:p>
                  <a:pPr>
                    <a:defRPr sz="1000" b="0" u="none" strike="noStrik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035-4F47-AD04-83A5E997F2E6}"/>
                </c:ext>
              </c:extLst>
            </c:dLbl>
            <c:dLbl>
              <c:idx val="2"/>
              <c:spPr/>
              <c:txPr>
                <a:bodyPr wrap="none"/>
                <a:lstStyle/>
                <a:p>
                  <a:pPr>
                    <a:defRPr sz="1000" b="0" u="none" strike="noStrike">
                      <a:solidFill>
                        <a:srgbClr val="000000"/>
                      </a:solidFill>
                      <a:uFillTx/>
                      <a:latin typeface="Arial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035-4F47-AD04-83A5E997F2E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none"/>
              <a:lstStyle/>
              <a:p>
                <a:pPr>
                  <a:defRPr sz="1000" b="0" u="none" strike="noStrike">
                    <a:solidFill>
                      <a:srgbClr val="000000"/>
                    </a:solidFill>
                    <a:uFillTx/>
                    <a:latin typeface="Arial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1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Diagnosis AI Model</c:v>
                </c:pt>
                <c:pt idx="1">
                  <c:v>Backend</c:v>
                </c:pt>
                <c:pt idx="2">
                  <c:v>Frontend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0.7</c:v>
                </c:pt>
                <c:pt idx="1">
                  <c:v>0.6</c:v>
                </c:pt>
                <c:pt idx="2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035-4F47-AD04-83A5E997F2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100"/>
        <c:axId val="61599750"/>
        <c:axId val="13264859"/>
      </c:barChart>
      <c:catAx>
        <c:axId val="6159975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0" cap="rnd">
            <a:solidFill>
              <a:srgbClr val="B3B3B3"/>
            </a:solidFill>
          </a:ln>
        </c:spPr>
        <c:txPr>
          <a:bodyPr/>
          <a:lstStyle/>
          <a:p>
            <a:pPr>
              <a:defRPr sz="1500" b="1" u="none" strike="noStrike">
                <a:solidFill>
                  <a:srgbClr val="FFFFFF"/>
                </a:solidFill>
                <a:uFillTx/>
                <a:latin typeface="Arial"/>
              </a:defRPr>
            </a:pPr>
            <a:endParaRPr lang="en-US"/>
          </a:p>
        </c:txPr>
        <c:crossAx val="13264859"/>
        <c:crossesAt val="0"/>
        <c:auto val="1"/>
        <c:lblAlgn val="ctr"/>
        <c:lblOffset val="100"/>
        <c:noMultiLvlLbl val="0"/>
      </c:catAx>
      <c:valAx>
        <c:axId val="13264859"/>
        <c:scaling>
          <c:orientation val="minMax"/>
        </c:scaling>
        <c:delete val="0"/>
        <c:axPos val="l"/>
        <c:majorGridlines>
          <c:spPr>
            <a:ln w="0" cap="rnd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 cap="rnd">
            <a:solidFill>
              <a:srgbClr val="B3B3B3"/>
            </a:solidFill>
          </a:ln>
        </c:spPr>
        <c:txPr>
          <a:bodyPr/>
          <a:lstStyle/>
          <a:p>
            <a:pPr>
              <a:defRPr sz="1000" b="0" u="none" strike="noStrike">
                <a:solidFill>
                  <a:srgbClr val="000000"/>
                </a:solidFill>
                <a:uFillTx/>
                <a:latin typeface="Arial"/>
              </a:defRPr>
            </a:pPr>
            <a:endParaRPr lang="en-US"/>
          </a:p>
        </c:txPr>
        <c:crossAx val="61599750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3680" y="1732320"/>
            <a:ext cx="10352880" cy="40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3DD6FD5-2E12-4059-A439-79D297478558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7EA99D71-CA83-4BF1-9389-49AF299C57C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913680" y="1732320"/>
            <a:ext cx="5051880" cy="40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6218640" y="1732320"/>
            <a:ext cx="5051880" cy="40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22D0B4F8-C9EA-4BF3-B39A-0091F33D3F2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913680" y="1732320"/>
            <a:ext cx="5051880" cy="40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18640" y="1732320"/>
            <a:ext cx="5051880" cy="40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D494443C-7C70-4621-B924-4C0C6A47DD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FCD2EF5D-F0FE-47E8-8B66-DB6B1857581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913680" y="1732320"/>
            <a:ext cx="10352880" cy="40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6D478FE7-8AE3-4CA2-8FC5-594BE3D3F7B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ubTitle"/>
          </p:nvPr>
        </p:nvSpPr>
        <p:spPr>
          <a:xfrm>
            <a:off x="913680" y="1732320"/>
            <a:ext cx="10352880" cy="40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5FC61A37-3E0F-4C81-90DA-6C5B5DC29C2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A9E50631-7F4A-43C5-9FE6-CFBB9F98763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7D30307A-5AE9-4D10-A3F2-DF6D269EFC3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0CED5169-8E9B-4621-BA91-24F57E9CF10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913680" y="1732320"/>
            <a:ext cx="10352880" cy="40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8298C00B-7F78-4149-B9A5-0DE1A32C838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4CB6E2-7FCD-4680-A38F-3E706B5FDE2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913680" y="1732320"/>
            <a:ext cx="10352880" cy="40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9BEFDD1B-1741-4518-BEAF-4A960A41D58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B50D590-E71A-40B3-869F-14588118157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D965A4DB-44E5-459A-9322-E0905FCC237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02E98333-B50E-47C0-84AA-F34B95E923F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913680" y="1732320"/>
            <a:ext cx="10352880" cy="40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BA83AAE9-699A-4D57-9E2D-C32D527A593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lstStyle/>
          <a:p>
            <a:fld id="{21CC5EE1-4A1F-402F-B5FE-243AA10D6B3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913680" y="1732320"/>
            <a:ext cx="5051880" cy="40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18640" y="1732320"/>
            <a:ext cx="5051880" cy="40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6"/>
          </p:nvPr>
        </p:nvSpPr>
        <p:spPr/>
        <p:txBody>
          <a:bodyPr/>
          <a:lstStyle/>
          <a:p>
            <a:fld id="{706A8A9C-4C79-429C-8A1C-6D18E0A1F93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5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lstStyle/>
          <a:p>
            <a:fld id="{D95FE8FA-ED2F-419D-942C-6EB83887F6D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lstStyle/>
          <a:p>
            <a:fld id="{1FBFB950-505C-41F5-BAC4-0ED7ED77B0F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lstStyle/>
          <a:p>
            <a:fld id="{968AEF41-DA74-4E13-8E08-BBFCDBE5854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091488A-A29D-4081-A075-C56AE9366A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lstStyle/>
          <a:p>
            <a:fld id="{00F0ACC0-5CE3-4235-91C6-21E50261E14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lstStyle/>
          <a:p>
            <a:fld id="{5FEBCC43-DE71-49B2-B29E-6AB114F6E48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55A57E2-C4EB-48F1-B2B4-4D0F2F7BA3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43DD963-8FC2-4095-B4B8-86A91263402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A215D58D-22A3-4A9B-9F7D-32E051C891B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E5995C4-B951-4C39-8003-BEDA3483DF3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AC0BFC00-5D6B-4D16-ABC5-2678F9141B5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6B122E72-BCE2-4EF9-AAC7-D9B8E77E2F1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0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1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2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23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4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5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6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5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8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9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0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2572B79-75CB-4225-8346-76F7CE982212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Calisto MT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Calisto MT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Calisto MT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lt1"/>
                </a:solidFill>
                <a:uFillTx/>
                <a:latin typeface="Calisto MT"/>
              </a:rPr>
              <a:t>Seventh Outline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title text format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ftr" idx="28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9" name="PlaceHolder 3"/>
          <p:cNvSpPr>
            <a:spLocks noGrp="1"/>
          </p:cNvSpPr>
          <p:nvPr>
            <p:ph type="sldNum" idx="29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BB029D4-4F15-44BD-B080-A87E695AB3A9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30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1880" cy="405792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Seventh Outline Level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1880" cy="405792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Seventh Outline Level</a:t>
            </a:r>
          </a:p>
        </p:txBody>
      </p:sp>
      <p:sp>
        <p:nvSpPr>
          <p:cNvPr id="45" name="PlaceHolder 4"/>
          <p:cNvSpPr>
            <a:spLocks noGrp="1"/>
          </p:cNvSpPr>
          <p:nvPr>
            <p:ph type="ftr" idx="31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32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255ED5B-5411-44D7-894F-245C018BF2F0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dt" idx="33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0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title text format</a:t>
            </a: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2880" cy="405792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Seventh Outline Level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ftr" idx="34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54" name="PlaceHolder 4"/>
          <p:cNvSpPr>
            <a:spLocks noGrp="1"/>
          </p:cNvSpPr>
          <p:nvPr>
            <p:ph type="sldNum" idx="35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A778B5C-BDA8-4681-9FA7-713B1B4F2C69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dt" idx="36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title text format</a:t>
            </a:r>
          </a:p>
        </p:txBody>
      </p:sp>
      <p:sp>
        <p:nvSpPr>
          <p:cNvPr id="67" name="PlaceHolder 2"/>
          <p:cNvSpPr>
            <a:spLocks noGrp="1"/>
          </p:cNvSpPr>
          <p:nvPr>
            <p:ph type="ftr" idx="37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68" name="PlaceHolder 3"/>
          <p:cNvSpPr>
            <a:spLocks noGrp="1"/>
          </p:cNvSpPr>
          <p:nvPr>
            <p:ph type="sldNum" idx="38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D05645C-76C1-4ED1-B65D-AE3A66EF2A9E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39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ftr" idx="40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3" name="PlaceHolder 2"/>
          <p:cNvSpPr>
            <a:spLocks noGrp="1"/>
          </p:cNvSpPr>
          <p:nvPr>
            <p:ph type="sldNum" idx="41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451EEA3-C0F4-4D0F-AC12-DE3915CA7DEF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42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ftr" idx="43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sldNum" idx="44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2A2FADE-BE2C-471B-9476-71E27010C86B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5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ftr" idx="46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sldNum" idx="47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8E3BC34-F316-4285-8B91-52F2E956A0A5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48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title text format</a:t>
            </a: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10352880" cy="405792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Seventh Outline Level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ftr" idx="49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84" name="PlaceHolder 4"/>
          <p:cNvSpPr>
            <a:spLocks noGrp="1"/>
          </p:cNvSpPr>
          <p:nvPr>
            <p:ph type="sldNum" idx="50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B7F13A5-B7D0-4F2A-9D27-DDBEAD305E9B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dt" idx="51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ftr" idx="52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sldNum" idx="53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285549E-BA88-4216-A55F-1F28BDA56CA3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4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title text format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913680" y="1732320"/>
            <a:ext cx="5051880" cy="405792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Seventh Outline Level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19000" y="1732320"/>
            <a:ext cx="5051880" cy="405792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Calisto MT"/>
              </a:rPr>
              <a:t>Seventh Outline Level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ftr" idx="55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sldNum" idx="56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25963D8-E14F-4398-AA90-601D3AC37191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dt" idx="57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5" descr="Slate-V2-HD-panoPhotoInset.png"/>
          <p:cNvPicPr/>
          <p:nvPr/>
        </p:nvPicPr>
        <p:blipFill>
          <a:blip r:embed="rId4"/>
          <a:stretch/>
        </p:blipFill>
        <p:spPr>
          <a:xfrm>
            <a:off x="1013760" y="547920"/>
            <a:ext cx="10141200" cy="38160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ftr" idx="4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sldNum" idx="5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158B079-62D8-4B64-8DB2-6F242CE36030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6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19" descr="Slate-V2-HD-compPhotoInset.png"/>
          <p:cNvPicPr/>
          <p:nvPr/>
        </p:nvPicPr>
        <p:blipFill>
          <a:blip r:embed="rId4"/>
          <a:stretch/>
        </p:blipFill>
        <p:spPr>
          <a:xfrm>
            <a:off x="913680" y="1734480"/>
            <a:ext cx="5088240" cy="414792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20" descr="Slate-V2-HD-compPhotoInset.png"/>
          <p:cNvPicPr/>
          <p:nvPr/>
        </p:nvPicPr>
        <p:blipFill>
          <a:blip r:embed="rId4"/>
          <a:stretch/>
        </p:blipFill>
        <p:spPr>
          <a:xfrm>
            <a:off x="6178320" y="1734480"/>
            <a:ext cx="5088240" cy="414792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ftr" idx="58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3" name="PlaceHolder 2"/>
          <p:cNvSpPr>
            <a:spLocks noGrp="1"/>
          </p:cNvSpPr>
          <p:nvPr>
            <p:ph type="sldNum" idx="59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861FEB1-C582-4CAE-9036-4AAACFA9C672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60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400" b="0" u="none" strike="noStrike">
                <a:solidFill>
                  <a:schemeClr val="lt1"/>
                </a:solidFill>
                <a:uFillTx/>
                <a:latin typeface="Calisto MT"/>
              </a:rPr>
              <a:t>Click to edit the title text format</a:t>
            </a:r>
          </a:p>
        </p:txBody>
      </p:sp>
      <p:sp>
        <p:nvSpPr>
          <p:cNvPr id="106" name="PlaceHolder 2"/>
          <p:cNvSpPr>
            <a:spLocks noGrp="1"/>
          </p:cNvSpPr>
          <p:nvPr>
            <p:ph type="ftr" idx="61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07" name="PlaceHolder 3"/>
          <p:cNvSpPr>
            <a:spLocks noGrp="1"/>
          </p:cNvSpPr>
          <p:nvPr>
            <p:ph type="sldNum" idx="62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06F6B6D-C225-46C5-9A34-F459B57BD556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63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ftr" idx="64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1" name="PlaceHolder 2"/>
          <p:cNvSpPr>
            <a:spLocks noGrp="1"/>
          </p:cNvSpPr>
          <p:nvPr>
            <p:ph type="sldNum" idx="65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5B928F4-AD48-4E5D-A959-A87A0CD827B7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66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ftr" idx="67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4" name="PlaceHolder 2"/>
          <p:cNvSpPr>
            <a:spLocks noGrp="1"/>
          </p:cNvSpPr>
          <p:nvPr>
            <p:ph type="sldNum" idx="68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F22EC43-A599-4C02-8529-4664463F1895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69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1" descr="Slate-V2-HD-vertPhotoInset.png"/>
          <p:cNvPicPr/>
          <p:nvPr/>
        </p:nvPicPr>
        <p:blipFill>
          <a:blip r:embed="rId4"/>
          <a:stretch/>
        </p:blipFill>
        <p:spPr>
          <a:xfrm>
            <a:off x="7293600" y="609480"/>
            <a:ext cx="3583440" cy="520416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ftr" idx="70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sldNum" idx="71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416EBDB-A525-4D2B-A9A3-A2392EBE5353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 idx="72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ftr" idx="7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sldNum" idx="8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EBB640DC-63AF-431C-9104-AFB38CBD5120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9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0"/>
          <p:cNvSpPr/>
          <p:nvPr/>
        </p:nvSpPr>
        <p:spPr>
          <a:xfrm>
            <a:off x="990720" y="88488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457200">
              <a:lnSpc>
                <a:spcPct val="100000"/>
              </a:lnSpc>
            </a:pPr>
            <a:r>
              <a:rPr lang="en-US" sz="8000" b="0" u="none" strike="noStrike" cap="all">
                <a:solidFill>
                  <a:schemeClr val="lt1"/>
                </a:solidFill>
                <a:uFillTx/>
                <a:latin typeface="Calisto MT"/>
              </a:rPr>
              <a:t>“</a:t>
            </a:r>
            <a:endParaRPr lang="en-US" sz="8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TextBox 12"/>
          <p:cNvSpPr/>
          <p:nvPr/>
        </p:nvSpPr>
        <p:spPr>
          <a:xfrm>
            <a:off x="10504800" y="2928240"/>
            <a:ext cx="608760" cy="58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 defTabSz="457200">
              <a:lnSpc>
                <a:spcPct val="100000"/>
              </a:lnSpc>
            </a:pPr>
            <a:r>
              <a:rPr lang="en-US" sz="8000" b="0" u="none" strike="noStrike" cap="all">
                <a:solidFill>
                  <a:schemeClr val="lt1"/>
                </a:solidFill>
                <a:uFillTx/>
                <a:latin typeface="Calisto MT"/>
              </a:rPr>
              <a:t>”</a:t>
            </a:r>
            <a:endParaRPr lang="en-US" sz="8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ftr" idx="10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sldNum" idx="11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51B05ED-48AD-4901-9AF2-9E54F48AEA71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2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C4A5083-19BD-4679-85EA-C447E3066352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ftr" idx="16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sldNum" idx="17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F9420E1-DFD2-43B0-B6F9-C4D9A32FF1FF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8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1" descr="Slate-V2-HD-3colPhotoInset.png"/>
          <p:cNvPicPr/>
          <p:nvPr/>
        </p:nvPicPr>
        <p:blipFill>
          <a:blip r:embed="rId4"/>
          <a:stretch/>
        </p:blipFill>
        <p:spPr>
          <a:xfrm>
            <a:off x="897840" y="1818360"/>
            <a:ext cx="3339360" cy="1847160"/>
          </a:xfrm>
          <a:prstGeom prst="rect">
            <a:avLst/>
          </a:prstGeom>
          <a:ln w="0">
            <a:noFill/>
          </a:ln>
        </p:spPr>
      </p:pic>
      <p:pic>
        <p:nvPicPr>
          <p:cNvPr id="26" name="Picture 35" descr="Slate-V2-HD-3colPhotoInset.png"/>
          <p:cNvPicPr/>
          <p:nvPr/>
        </p:nvPicPr>
        <p:blipFill>
          <a:blip r:embed="rId4"/>
          <a:stretch/>
        </p:blipFill>
        <p:spPr>
          <a:xfrm>
            <a:off x="4403880" y="1818360"/>
            <a:ext cx="3339360" cy="1847160"/>
          </a:xfrm>
          <a:prstGeom prst="rect">
            <a:avLst/>
          </a:prstGeom>
          <a:ln w="0">
            <a:noFill/>
          </a:ln>
        </p:spPr>
      </p:pic>
      <p:pic>
        <p:nvPicPr>
          <p:cNvPr id="27" name="Picture 36" descr="Slate-V2-HD-3colPhotoInset.png"/>
          <p:cNvPicPr/>
          <p:nvPr/>
        </p:nvPicPr>
        <p:blipFill>
          <a:blip r:embed="rId4"/>
          <a:stretch/>
        </p:blipFill>
        <p:spPr>
          <a:xfrm>
            <a:off x="7936200" y="1818360"/>
            <a:ext cx="3339360" cy="184716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ftr" idx="19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sldNum" idx="20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E6BB106-CD19-41BB-A750-82ED09A5598B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21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22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sldNum" idx="23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802DA9D-5C7A-4DFD-B1D7-51ED94761CA4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4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25"/>
          </p:nvPr>
        </p:nvSpPr>
        <p:spPr>
          <a:xfrm>
            <a:off x="913680" y="5883120"/>
            <a:ext cx="667224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35" name="PlaceHolder 2"/>
          <p:cNvSpPr>
            <a:spLocks noGrp="1"/>
          </p:cNvSpPr>
          <p:nvPr>
            <p:ph type="sldNum" idx="26"/>
          </p:nvPr>
        </p:nvSpPr>
        <p:spPr>
          <a:xfrm>
            <a:off x="10514160" y="5883120"/>
            <a:ext cx="752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8C8D0031-4AEA-4F1F-A13A-4AD346A43517}" type="slidenum">
              <a:rPr lang="en-US" sz="1000" b="0" u="none" strike="noStrike">
                <a:solidFill>
                  <a:schemeClr val="lt1">
                    <a:lumMod val="95000"/>
                  </a:schemeClr>
                </a:solidFill>
                <a:uFillTx/>
                <a:latin typeface="Calisto MT"/>
              </a:rPr>
              <a:t>‹#›</a:t>
            </a:fld>
            <a:endParaRPr lang="en-US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7"/>
          </p:nvPr>
        </p:nvSpPr>
        <p:spPr>
          <a:xfrm>
            <a:off x="7678800" y="58831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FFFFFF"/>
                </a:solidFill>
                <a:uFillTx/>
                <a:latin typeface="Times New Roman"/>
              </a:rPr>
              <a:t> 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475640" y="4118760"/>
            <a:ext cx="9440280" cy="182808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anchor="b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lt2"/>
                </a:solidFill>
                <a:uFillTx/>
                <a:latin typeface="Calisto MT"/>
              </a:rPr>
              <a:t>FYP Progress Presentation</a:t>
            </a:r>
            <a:br>
              <a:rPr sz="2400"/>
            </a:br>
            <a:br>
              <a:rPr sz="2400"/>
            </a:br>
            <a:r>
              <a:rPr lang="en-US" sz="2400" b="1" u="sng" strike="noStrike">
                <a:solidFill>
                  <a:schemeClr val="lt2"/>
                </a:solidFill>
                <a:uFillTx/>
                <a:latin typeface="Calisto MT"/>
              </a:rPr>
              <a:t>Project Title:</a:t>
            </a:r>
            <a:r>
              <a:rPr lang="en-US" sz="2400" b="1" u="none" strike="noStrike">
                <a:solidFill>
                  <a:schemeClr val="lt2"/>
                </a:solidFill>
                <a:uFillTx/>
                <a:latin typeface="Calisto MT"/>
              </a:rPr>
              <a:t> NextGen AI Healthcare: Symptoms-based Diagnosis and Medical Rentals</a:t>
            </a:r>
            <a:br>
              <a:rPr sz="2400"/>
            </a:br>
            <a:br>
              <a:rPr sz="2400"/>
            </a:br>
            <a:r>
              <a:rPr lang="en-US" sz="2400" b="1" u="sng" strike="noStrike">
                <a:solidFill>
                  <a:schemeClr val="lt2"/>
                </a:solidFill>
                <a:uFillTx/>
                <a:latin typeface="Calisto MT"/>
              </a:rPr>
              <a:t>Group Members:</a:t>
            </a:r>
            <a:br>
              <a:rPr sz="2400"/>
            </a:br>
            <a:r>
              <a:rPr lang="en-US" sz="2400" b="1" u="none" strike="noStrike">
                <a:solidFill>
                  <a:schemeClr val="lt2"/>
                </a:solidFill>
                <a:uFillTx/>
                <a:latin typeface="Calisto MT"/>
              </a:rPr>
              <a:t>Muhammad Umar Jan - 	21pwcse2000</a:t>
            </a:r>
            <a:br>
              <a:rPr sz="2400"/>
            </a:br>
            <a:r>
              <a:rPr lang="en-US" sz="2400" b="1" u="none" strike="noStrike">
                <a:solidFill>
                  <a:schemeClr val="lt2"/>
                </a:solidFill>
                <a:uFillTx/>
                <a:latin typeface="Calisto MT"/>
              </a:rPr>
              <a:t>Muhammad Saad - 		21pwcse1997</a:t>
            </a:r>
            <a:br>
              <a:rPr sz="2400"/>
            </a:br>
            <a:r>
              <a:rPr lang="en-US" sz="2400" b="1" u="none" strike="noStrike">
                <a:solidFill>
                  <a:schemeClr val="lt2"/>
                </a:solidFill>
                <a:uFillTx/>
                <a:latin typeface="Calisto MT"/>
              </a:rPr>
              <a:t>Muhammad Zaid - 		21pwcse1991</a:t>
            </a:r>
            <a:br>
              <a:rPr sz="2400"/>
            </a:br>
            <a:r>
              <a:rPr lang="en-US" sz="2400" b="1" u="none" strike="noStrike">
                <a:solidFill>
                  <a:schemeClr val="lt2"/>
                </a:solidFill>
                <a:uFillTx/>
                <a:latin typeface="Calisto MT"/>
              </a:rPr>
              <a:t>Muhammad Ilyas - 		21pwcse2055</a:t>
            </a:r>
            <a:endParaRPr lang="en-US" sz="24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3623400" y="699480"/>
            <a:ext cx="7292160" cy="43416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anchor="t">
            <a:noAutofit/>
          </a:bodyPr>
          <a:lstStyle/>
          <a:p>
            <a:pPr marL="228600" indent="0" algn="ctr" defTabSz="45720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400" b="1" u="none" strike="noStrike">
                <a:ln>
                  <a:solidFill>
                    <a:schemeClr val="dk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rgbClr val="FFFFFF"/>
                </a:solidFill>
                <a:uFillTx/>
                <a:latin typeface="Calisto MT"/>
              </a:rPr>
              <a:t>Department of Computer System Engineering, UET Peshawar</a:t>
            </a:r>
            <a:endParaRPr lang="en-US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22" name="Picture 11"/>
          <p:cNvPicPr/>
          <p:nvPr/>
        </p:nvPicPr>
        <p:blipFill>
          <a:blip r:embed="rId2"/>
          <a:stretch/>
        </p:blipFill>
        <p:spPr>
          <a:xfrm>
            <a:off x="1779840" y="219960"/>
            <a:ext cx="1942560" cy="1828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9BF37-562A-3745-4D6A-9A1E9EF1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2">
            <a:extLst>
              <a:ext uri="{FF2B5EF4-FFF2-40B4-BE49-F238E27FC236}">
                <a16:creationId xmlns:a16="http://schemas.microsoft.com/office/drawing/2014/main" id="{CCD36FA3-7CE4-8850-109C-7CBE052C2E1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numCol="1" spcCol="0" anchor="ctr">
            <a:noAutofit/>
          </a:bodyPr>
          <a:lstStyle/>
          <a:p>
            <a:pPr marL="285840" indent="0" algn="ctr" defTabSz="9144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None/>
              <a:tabLst>
                <a:tab pos="0" algn="l"/>
              </a:tabLst>
            </a:pPr>
            <a:r>
              <a:rPr lang="en-US" sz="8800" b="0" u="none" strike="noStrike" dirty="0">
                <a:solidFill>
                  <a:schemeClr val="lt1"/>
                </a:solidFill>
                <a:uFillTx/>
                <a:latin typeface="Calisto M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459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lt2"/>
                </a:solidFill>
                <a:uFillTx/>
                <a:latin typeface="Calisto MT"/>
              </a:rPr>
              <a:t>Problem Statement</a:t>
            </a:r>
            <a:endParaRPr lang="en-US" sz="40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913680" y="1732320"/>
            <a:ext cx="10352880" cy="405792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indent="-306000" defTabSz="457200">
              <a:lnSpc>
                <a:spcPct val="150000"/>
              </a:lnSpc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sz="2800" b="0" u="none" strike="noStrike">
                <a:solidFill>
                  <a:schemeClr val="lt2"/>
                </a:solidFill>
                <a:uFillTx/>
                <a:latin typeface="Times New Roman"/>
              </a:rPr>
              <a:t>Lack of access to medical advice in rural and under served areas</a:t>
            </a: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  <a:p>
            <a:pPr indent="-306000" defTabSz="457200">
              <a:lnSpc>
                <a:spcPct val="150000"/>
              </a:lnSpc>
              <a:spcBef>
                <a:spcPts val="71"/>
              </a:spcBef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sz="2800" b="0" u="none" strike="noStrike">
                <a:solidFill>
                  <a:schemeClr val="lt2"/>
                </a:solidFill>
                <a:uFillTx/>
                <a:latin typeface="Times New Roman"/>
              </a:rPr>
              <a:t>Difficulty obtaining medical equipment for short-term use</a:t>
            </a: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  <a:p>
            <a:pPr indent="-306000" defTabSz="457200">
              <a:lnSpc>
                <a:spcPct val="150000"/>
              </a:lnSpc>
              <a:spcBef>
                <a:spcPts val="20"/>
              </a:spcBef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sz="2800" b="0" u="none" strike="noStrike">
                <a:solidFill>
                  <a:schemeClr val="lt2"/>
                </a:solidFill>
                <a:uFillTx/>
                <a:latin typeface="Times New Roman"/>
              </a:rPr>
              <a:t>Delays in diagnosis and treatment recommendations</a:t>
            </a: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  <a:p>
            <a:pPr indent="-306000" defTabSz="457200">
              <a:lnSpc>
                <a:spcPct val="150000"/>
              </a:lnSpc>
              <a:spcBef>
                <a:spcPts val="71"/>
              </a:spcBef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sz="2800" b="0" u="none" strike="noStrike">
                <a:solidFill>
                  <a:schemeClr val="lt2"/>
                </a:solidFill>
                <a:uFillTx/>
                <a:latin typeface="Times New Roman"/>
              </a:rPr>
              <a:t>High cost of medical devices for temporary needs</a:t>
            </a: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  <a:p>
            <a:pPr indent="-306000" defTabSz="457200">
              <a:lnSpc>
                <a:spcPct val="150000"/>
              </a:lnSpc>
              <a:spcBef>
                <a:spcPts val="71"/>
              </a:spcBef>
              <a:buClr>
                <a:srgbClr val="DADADA"/>
              </a:buClr>
              <a:buSzPct val="70000"/>
              <a:buFont typeface="Wingdings 2" charset="2"/>
              <a:buChar char=""/>
            </a:pPr>
            <a:r>
              <a:rPr lang="en-US" sz="2800" b="0" u="none" strike="noStrike">
                <a:solidFill>
                  <a:schemeClr val="lt2"/>
                </a:solidFill>
                <a:uFillTx/>
                <a:latin typeface="Times New Roman"/>
              </a:rPr>
              <a:t>Limited options for people to share unused medical equipment</a:t>
            </a: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  <a:p>
            <a:pPr indent="0" defTabSz="457200">
              <a:lnSpc>
                <a:spcPct val="100000"/>
              </a:lnSpc>
              <a:spcBef>
                <a:spcPts val="71"/>
              </a:spcBef>
              <a:buNone/>
              <a:tabLst>
                <a:tab pos="0" algn="l"/>
              </a:tabLst>
            </a:pPr>
            <a:endParaRPr lang="en-US" sz="28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lt2"/>
                </a:solidFill>
                <a:uFillTx/>
                <a:latin typeface="Calisto MT"/>
              </a:rPr>
              <a:t>Methodology</a:t>
            </a:r>
            <a:endParaRPr lang="en-US" sz="40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pic>
        <p:nvPicPr>
          <p:cNvPr id="126" name="Content Placeholder 5"/>
          <p:cNvPicPr/>
          <p:nvPr/>
        </p:nvPicPr>
        <p:blipFill>
          <a:blip r:embed="rId2"/>
          <a:stretch/>
        </p:blipFill>
        <p:spPr>
          <a:xfrm>
            <a:off x="1884960" y="1580040"/>
            <a:ext cx="7258320" cy="4777920"/>
          </a:xfrm>
          <a:prstGeom prst="rect">
            <a:avLst/>
          </a:prstGeom>
          <a:ln w="0">
            <a:noFill/>
          </a:ln>
          <a:effectLst>
            <a:outerShdw blurRad="25560">
              <a:srgbClr val="000000">
                <a:alpha val="46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lt2"/>
                </a:solidFill>
                <a:uFillTx/>
                <a:latin typeface="Calisto MT"/>
              </a:rPr>
              <a:t>Methodology (Cont.)</a:t>
            </a:r>
            <a:endParaRPr lang="en-US" sz="40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913680" y="1603080"/>
            <a:ext cx="11028960" cy="484632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numCol="1" spcCol="0" anchor="ctr">
            <a:noAutofit/>
          </a:bodyPr>
          <a:lstStyle/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Wingdings 2" charset="2"/>
              <a:buChar char=""/>
            </a:pPr>
            <a:r>
              <a:rPr lang="en-US" sz="2400" b="1" u="none" strike="noStrike">
                <a:solidFill>
                  <a:schemeClr val="lt1"/>
                </a:solidFill>
                <a:uFillTx/>
                <a:latin typeface="Arial"/>
              </a:rPr>
              <a:t>Flask Server: </a:t>
            </a:r>
            <a:r>
              <a:rPr lang="en-US" sz="2400" b="0" u="none" strike="noStrike">
                <a:solidFill>
                  <a:schemeClr val="lt1"/>
                </a:solidFill>
                <a:uFillTx/>
                <a:latin typeface="Arial"/>
              </a:rPr>
              <a:t>The Flask server handles AI diagnosis, running machine learning models or algorithms for medical diagnosis tasks.</a:t>
            </a:r>
            <a:endParaRPr lang="en-US" sz="2400" b="0" u="none" strike="noStrike">
              <a:solidFill>
                <a:schemeClr val="lt1"/>
              </a:solidFill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u="none" strike="noStrike">
              <a:solidFill>
                <a:schemeClr val="lt1"/>
              </a:solidFill>
              <a:uFillTx/>
              <a:latin typeface="Calisto MT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Wingdings 2" charset="2"/>
              <a:buChar char="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lt1"/>
                </a:solidFill>
                <a:uFillTx/>
                <a:latin typeface="Arial"/>
              </a:rPr>
              <a:t>Node.js Server: </a:t>
            </a:r>
            <a:r>
              <a:rPr lang="en-US" sz="2400" b="0" u="none" strike="noStrike">
                <a:solidFill>
                  <a:schemeClr val="lt1"/>
                </a:solidFill>
                <a:uFillTx/>
                <a:latin typeface="Arial"/>
              </a:rPr>
              <a:t>Node.js is used as the backend for managing the medical rental system, handling API requests, data management, and communication with MongoDB.</a:t>
            </a:r>
            <a:endParaRPr lang="en-US" sz="2400" b="0" u="none" strike="noStrike">
              <a:solidFill>
                <a:schemeClr val="lt1"/>
              </a:solidFill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u="none" strike="noStrike">
              <a:solidFill>
                <a:schemeClr val="lt1"/>
              </a:solidFill>
              <a:uFillTx/>
              <a:latin typeface="Calisto MT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Wingdings 2" charset="2"/>
              <a:buChar char="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lt1"/>
                </a:solidFill>
                <a:uFillTx/>
                <a:latin typeface="Arial"/>
              </a:rPr>
              <a:t>AWS S3 Storage</a:t>
            </a:r>
            <a:r>
              <a:rPr lang="en-US" sz="2400" b="0" u="none" strike="noStrike">
                <a:solidFill>
                  <a:schemeClr val="lt1"/>
                </a:solidFill>
                <a:uFillTx/>
                <a:latin typeface="Arial"/>
              </a:rPr>
              <a:t>:S3 is used to store medical tools’ images, and the generated links to these images are saved in MongoDB for easy access.</a:t>
            </a:r>
            <a:endParaRPr lang="en-US" sz="2400" b="0" u="none" strike="noStrike">
              <a:solidFill>
                <a:schemeClr val="lt1"/>
              </a:solidFill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endParaRPr lang="en-US" sz="2400" b="0" u="none" strike="noStrike">
              <a:solidFill>
                <a:schemeClr val="lt1"/>
              </a:solidFill>
              <a:uFillTx/>
              <a:latin typeface="Calisto MT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FFFF"/>
              </a:buClr>
              <a:buFont typeface="Wingdings 2" charset="2"/>
              <a:buChar char="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lt1"/>
                </a:solidFill>
                <a:uFillTx/>
                <a:latin typeface="Arial"/>
              </a:rPr>
              <a:t>Flutter Application</a:t>
            </a:r>
            <a:r>
              <a:rPr lang="en-US" sz="2400" b="0" u="none" strike="noStrike">
                <a:solidFill>
                  <a:schemeClr val="lt1"/>
                </a:solidFill>
                <a:uFillTx/>
                <a:latin typeface="Arial"/>
              </a:rPr>
              <a:t>: The Flutter app serves as the client-side interface, interacting with both the Flask and Node.js servers, and fetching images stored in AWS S3.</a:t>
            </a:r>
            <a:endParaRPr lang="en-US" sz="24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lt2"/>
                </a:solidFill>
                <a:uFillTx/>
                <a:latin typeface="Calisto MT"/>
              </a:rPr>
              <a:t>Progress</a:t>
            </a:r>
            <a:endParaRPr lang="en-US" sz="40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graphicFrame>
        <p:nvGraphicFramePr>
          <p:cNvPr id="130" name="Chart 137"/>
          <p:cNvGraphicFramePr/>
          <p:nvPr/>
        </p:nvGraphicFramePr>
        <p:xfrm>
          <a:off x="907200" y="1693440"/>
          <a:ext cx="11036520" cy="429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1" name="TextBox 138"/>
          <p:cNvSpPr/>
          <p:nvPr/>
        </p:nvSpPr>
        <p:spPr>
          <a:xfrm>
            <a:off x="2743200" y="3657600"/>
            <a:ext cx="914040" cy="656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rgbClr val="FFFFFF"/>
                </a:solidFill>
                <a:uFillTx/>
                <a:latin typeface="Arial"/>
              </a:rPr>
              <a:t>70%</a:t>
            </a:r>
            <a:endParaRPr lang="en-US" sz="20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2" name="TextBox 139"/>
          <p:cNvSpPr/>
          <p:nvPr/>
        </p:nvSpPr>
        <p:spPr>
          <a:xfrm>
            <a:off x="6172200" y="4114800"/>
            <a:ext cx="68544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1" u="none" strike="noStrike">
                <a:solidFill>
                  <a:srgbClr val="FFFFFF"/>
                </a:solidFill>
                <a:uFillTx/>
                <a:latin typeface="Arial"/>
              </a:rPr>
              <a:t>60%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TextBox 140"/>
          <p:cNvSpPr/>
          <p:nvPr/>
        </p:nvSpPr>
        <p:spPr>
          <a:xfrm>
            <a:off x="9618480" y="5223240"/>
            <a:ext cx="1142640" cy="34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>
                <a:solidFill>
                  <a:srgbClr val="FFFFFF"/>
                </a:solidFill>
                <a:uFillTx/>
                <a:latin typeface="Arial"/>
              </a:rPr>
              <a:t>10%</a:t>
            </a:r>
            <a:endParaRPr lang="en-US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lt2"/>
                </a:solidFill>
                <a:uFillTx/>
                <a:latin typeface="Calisto MT"/>
              </a:rPr>
              <a:t>Progress (Cont) - AI</a:t>
            </a:r>
            <a:endParaRPr lang="en-US" sz="40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pic>
        <p:nvPicPr>
          <p:cNvPr id="135" name="Picture 2"/>
          <p:cNvPicPr/>
          <p:nvPr/>
        </p:nvPicPr>
        <p:blipFill>
          <a:blip r:embed="rId2"/>
          <a:srcRect l="-353" t="35846" r="353"/>
          <a:stretch/>
        </p:blipFill>
        <p:spPr>
          <a:xfrm>
            <a:off x="0" y="1579680"/>
            <a:ext cx="12157560" cy="5196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lt2"/>
                </a:solidFill>
                <a:uFillTx/>
                <a:latin typeface="Calisto MT"/>
              </a:rPr>
              <a:t>Progress (Cont) - Backend</a:t>
            </a:r>
            <a:endParaRPr lang="en-US" sz="40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pic>
        <p:nvPicPr>
          <p:cNvPr id="137" name="Picture 142"/>
          <p:cNvPicPr/>
          <p:nvPr/>
        </p:nvPicPr>
        <p:blipFill>
          <a:blip r:embed="rId2"/>
          <a:stretch/>
        </p:blipFill>
        <p:spPr>
          <a:xfrm>
            <a:off x="3652920" y="1784160"/>
            <a:ext cx="8233920" cy="438768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143"/>
          <p:cNvPicPr/>
          <p:nvPr/>
        </p:nvPicPr>
        <p:blipFill>
          <a:blip r:embed="rId3"/>
          <a:stretch/>
        </p:blipFill>
        <p:spPr>
          <a:xfrm>
            <a:off x="1290600" y="1628640"/>
            <a:ext cx="2138040" cy="454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lt2"/>
                </a:solidFill>
                <a:uFillTx/>
                <a:latin typeface="Calisto MT"/>
              </a:rPr>
              <a:t>Progress (Cont) - Frontend</a:t>
            </a:r>
            <a:endParaRPr lang="en-US" sz="40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pic>
        <p:nvPicPr>
          <p:cNvPr id="140" name="Picture 145"/>
          <p:cNvPicPr/>
          <p:nvPr/>
        </p:nvPicPr>
        <p:blipFill>
          <a:blip r:embed="rId2"/>
          <a:stretch/>
        </p:blipFill>
        <p:spPr>
          <a:xfrm>
            <a:off x="1600200" y="1548720"/>
            <a:ext cx="2285640" cy="508032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146"/>
          <p:cNvPicPr/>
          <p:nvPr/>
        </p:nvPicPr>
        <p:blipFill>
          <a:blip r:embed="rId3"/>
          <a:stretch/>
        </p:blipFill>
        <p:spPr>
          <a:xfrm>
            <a:off x="4128840" y="1600200"/>
            <a:ext cx="2271600" cy="5049360"/>
          </a:xfrm>
          <a:prstGeom prst="rect">
            <a:avLst/>
          </a:prstGeom>
          <a:ln w="0">
            <a:noFill/>
          </a:ln>
        </p:spPr>
      </p:pic>
      <p:pic>
        <p:nvPicPr>
          <p:cNvPr id="142" name="Picture 147"/>
          <p:cNvPicPr/>
          <p:nvPr/>
        </p:nvPicPr>
        <p:blipFill>
          <a:blip r:embed="rId4"/>
          <a:stretch/>
        </p:blipFill>
        <p:spPr>
          <a:xfrm>
            <a:off x="6652440" y="1600200"/>
            <a:ext cx="2262600" cy="502884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148"/>
          <p:cNvPicPr/>
          <p:nvPr/>
        </p:nvPicPr>
        <p:blipFill>
          <a:blip r:embed="rId5"/>
          <a:stretch/>
        </p:blipFill>
        <p:spPr>
          <a:xfrm>
            <a:off x="9158040" y="1579680"/>
            <a:ext cx="2271600" cy="5049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52880" cy="96984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anchor="ctr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u="none" strike="noStrike">
                <a:solidFill>
                  <a:schemeClr val="lt2"/>
                </a:solidFill>
                <a:uFillTx/>
                <a:latin typeface="Calisto MT"/>
              </a:rPr>
              <a:t>Progress (Cont.) To do Next</a:t>
            </a:r>
            <a:endParaRPr lang="en-US" sz="4000" b="0" u="none" strike="noStrike">
              <a:solidFill>
                <a:schemeClr val="lt1"/>
              </a:solidFill>
              <a:uFillTx/>
              <a:latin typeface="Calisto MT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913680" y="1624680"/>
            <a:ext cx="11028960" cy="4803120"/>
          </a:xfrm>
          <a:prstGeom prst="rect">
            <a:avLst/>
          </a:prstGeom>
          <a:noFill/>
          <a:ln w="0">
            <a:noFill/>
          </a:ln>
          <a:effectLst>
            <a:outerShdw blurRad="25560" rotWithShape="0">
              <a:srgbClr val="000000">
                <a:alpha val="46000"/>
              </a:srgbClr>
            </a:outerShdw>
          </a:effectLst>
        </p:spPr>
        <p:txBody>
          <a:bodyPr lIns="91440" tIns="45720" rIns="91440" bIns="45720" numCol="1" spcCol="0" anchor="ctr">
            <a:noAutofit/>
          </a:bodyPr>
          <a:lstStyle/>
          <a:p>
            <a:pPr marL="285840" indent="-285840" defTabSz="9144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FFFFFF"/>
              </a:buClr>
              <a:buFont typeface="Wingdings 2" charset="2"/>
              <a:buChar char=""/>
            </a:pPr>
            <a:r>
              <a:rPr lang="en-US" sz="2600" b="0" u="none" strike="noStrike" dirty="0">
                <a:solidFill>
                  <a:schemeClr val="lt1"/>
                </a:solidFill>
                <a:uFillTx/>
                <a:latin typeface="Arial"/>
              </a:rPr>
              <a:t>JWT and Google Authentication in Backend.</a:t>
            </a:r>
            <a:endParaRPr lang="en-US" sz="2600" b="0" u="none" strike="noStrike" dirty="0">
              <a:solidFill>
                <a:schemeClr val="lt1"/>
              </a:solidFill>
              <a:uFillTx/>
              <a:latin typeface="Calisto MT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FFFFFF"/>
              </a:buClr>
              <a:buFont typeface="Wingdings 2" charset="2"/>
              <a:buChar char=""/>
            </a:pPr>
            <a:r>
              <a:rPr lang="en-US" sz="2600" b="0" u="none" strike="noStrike" dirty="0">
                <a:solidFill>
                  <a:schemeClr val="lt1"/>
                </a:solidFill>
                <a:uFillTx/>
                <a:latin typeface="Arial"/>
              </a:rPr>
              <a:t>Start working more on our Frontend.</a:t>
            </a:r>
            <a:endParaRPr lang="en-US" sz="2600" b="0" u="none" strike="noStrike" dirty="0">
              <a:solidFill>
                <a:schemeClr val="lt1"/>
              </a:solidFill>
              <a:uFillTx/>
              <a:latin typeface="Calisto MT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FFFFFF"/>
              </a:buClr>
              <a:buFont typeface="Wingdings 2" charset="2"/>
              <a:buChar char=""/>
            </a:pPr>
            <a:r>
              <a:rPr lang="en-US" sz="2600" b="0" u="none" strike="noStrike" dirty="0">
                <a:solidFill>
                  <a:schemeClr val="lt1"/>
                </a:solidFill>
                <a:uFillTx/>
                <a:latin typeface="Arial"/>
              </a:rPr>
              <a:t>Flask server for AI Diagnosis.</a:t>
            </a:r>
            <a:endParaRPr lang="en-US" sz="2600" b="0" u="none" strike="noStrike" dirty="0">
              <a:solidFill>
                <a:schemeClr val="lt1"/>
              </a:solidFill>
              <a:uFillTx/>
              <a:latin typeface="Calisto MT"/>
            </a:endParaRPr>
          </a:p>
          <a:p>
            <a:pPr marL="285840" indent="-285840" defTabSz="9144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Clr>
                <a:srgbClr val="FFFFFF"/>
              </a:buClr>
              <a:buFont typeface="Wingdings 2" charset="2"/>
              <a:buChar char=""/>
            </a:pPr>
            <a:r>
              <a:rPr lang="en-US" sz="2600" b="0" u="none" strike="noStrike" dirty="0">
                <a:solidFill>
                  <a:schemeClr val="lt1"/>
                </a:solidFill>
                <a:uFillTx/>
                <a:latin typeface="Arial"/>
              </a:rPr>
              <a:t>Spelling Correction for symptoms (AI or </a:t>
            </a:r>
            <a:r>
              <a:rPr lang="en-US" sz="2600" dirty="0">
                <a:solidFill>
                  <a:schemeClr val="lt1"/>
                </a:solidFill>
                <a:latin typeface="Arial"/>
              </a:rPr>
              <a:t>o</a:t>
            </a:r>
            <a:r>
              <a:rPr lang="en-US" sz="2600" b="0" u="none" strike="noStrike" dirty="0">
                <a:solidFill>
                  <a:schemeClr val="lt1"/>
                </a:solidFill>
                <a:uFillTx/>
                <a:latin typeface="Arial"/>
              </a:rPr>
              <a:t>ther tool).</a:t>
            </a:r>
            <a:endParaRPr lang="en-US" sz="2600" b="0" u="none" strike="noStrike" dirty="0">
              <a:solidFill>
                <a:schemeClr val="lt1"/>
              </a:solidFill>
              <a:uFillTx/>
              <a:latin typeface="Calisto MT"/>
            </a:endParaRPr>
          </a:p>
          <a:p>
            <a:pPr marL="285840" indent="0" defTabSz="914400">
              <a:lnSpc>
                <a:spcPct val="100000"/>
              </a:lnSpc>
              <a:spcBef>
                <a:spcPts val="2268"/>
              </a:spcBef>
              <a:spcAft>
                <a:spcPts val="2268"/>
              </a:spcAft>
              <a:buNone/>
              <a:tabLst>
                <a:tab pos="0" algn="l"/>
              </a:tabLst>
            </a:pPr>
            <a:endParaRPr lang="en-US" sz="2400" b="0" u="none" strike="noStrike" dirty="0">
              <a:solidFill>
                <a:schemeClr val="lt1"/>
              </a:solidFill>
              <a:uFillTx/>
              <a:latin typeface="Calisto MT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Slate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113</TotalTime>
  <Words>284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24</vt:i4>
      </vt:variant>
      <vt:variant>
        <vt:lpstr>Slide Titles</vt:lpstr>
      </vt:variant>
      <vt:variant>
        <vt:i4>10</vt:i4>
      </vt:variant>
    </vt:vector>
  </HeadingPairs>
  <TitlesOfParts>
    <vt:vector size="40" baseType="lpstr">
      <vt:lpstr>Arial</vt:lpstr>
      <vt:lpstr>Calisto MT</vt:lpstr>
      <vt:lpstr>Symbol</vt:lpstr>
      <vt:lpstr>Times New Roman</vt:lpstr>
      <vt:lpstr>Wingdings</vt:lpstr>
      <vt:lpstr>Wingdings 2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Slate</vt:lpstr>
      <vt:lpstr>FYP Progress Presentation  Project Title: NextGen AI Healthcare: Symptoms-based Diagnosis and Medical Rentals  Group Members: Muhammad Umar Jan -  21pwcse2000 Muhammad Saad -   21pwcse1997 Muhammad Zaid -   21pwcse1991 Muhammad Ilyas -   21pwcse2055</vt:lpstr>
      <vt:lpstr>Problem Statement</vt:lpstr>
      <vt:lpstr>Methodology</vt:lpstr>
      <vt:lpstr>Methodology (Cont.)</vt:lpstr>
      <vt:lpstr>Progress</vt:lpstr>
      <vt:lpstr>Progress (Cont) - AI</vt:lpstr>
      <vt:lpstr>Progress (Cont) - Backend</vt:lpstr>
      <vt:lpstr>Progress (Cont) - Frontend</vt:lpstr>
      <vt:lpstr>Progress (Cont.) To do Next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Muhammad Saad</dc:creator>
  <dc:description/>
  <cp:lastModifiedBy>Muhammad Saad</cp:lastModifiedBy>
  <cp:revision>11</cp:revision>
  <dcterms:created xsi:type="dcterms:W3CDTF">2024-12-18T13:49:49Z</dcterms:created>
  <dcterms:modified xsi:type="dcterms:W3CDTF">2024-12-19T05:09:58Z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