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94660"/>
  </p:normalViewPr>
  <p:slideViewPr>
    <p:cSldViewPr snapToGrid="0">
      <p:cViewPr varScale="1">
        <p:scale>
          <a:sx n="86" d="100"/>
          <a:sy n="86" d="100"/>
        </p:scale>
        <p:origin x="90" y="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868B21-3FAB-46DA-905A-6423A663D2C7}" type="datetimeFigureOut">
              <a:rPr lang="en-US" smtClean="0"/>
              <a:t>6/12/2022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32E569-D64B-45E8-BFA6-C2A413DECDCF}" type="slidenum">
              <a:rPr lang="en-US" smtClean="0"/>
              <a:t>‹#›</a:t>
            </a:fld>
            <a:endParaRPr lang="en-US"/>
          </a:p>
        </p:txBody>
      </p:sp>
    </p:spTree>
    <p:extLst>
      <p:ext uri="{BB962C8B-B14F-4D97-AF65-F5344CB8AC3E}">
        <p14:creationId xmlns:p14="http://schemas.microsoft.com/office/powerpoint/2010/main" val="2983796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schemeClr val="tx1"/>
                </a:solidFill>
                <a:latin typeface="Andalus" panose="02020603050405020304" pitchFamily="18" charset="-78"/>
                <a:cs typeface="Andalus" panose="02020603050405020304" pitchFamily="18" charset="-78"/>
              </a:rPr>
              <a:t>The first autonomous robots environment </a:t>
            </a:r>
            <a:br>
              <a:rPr lang="en-US" sz="1200" dirty="0" smtClean="0">
                <a:solidFill>
                  <a:schemeClr val="tx1"/>
                </a:solidFill>
                <a:latin typeface="Andalus" panose="02020603050405020304" pitchFamily="18" charset="-78"/>
                <a:cs typeface="Andalus" panose="02020603050405020304" pitchFamily="18" charset="-78"/>
              </a:rPr>
            </a:br>
            <a:r>
              <a:rPr lang="en-US" sz="1200" dirty="0" smtClean="0">
                <a:solidFill>
                  <a:schemeClr val="tx1"/>
                </a:solidFill>
                <a:latin typeface="Andalus" panose="02020603050405020304" pitchFamily="18" charset="-78"/>
                <a:cs typeface="Andalus" panose="02020603050405020304" pitchFamily="18" charset="-78"/>
              </a:rPr>
              <a:t>were known as Elmer and Elsie.</a:t>
            </a:r>
            <a:r>
              <a:rPr lang="en-US" sz="1200" b="1" u="sng" dirty="0" smtClean="0">
                <a:latin typeface="Andalus" panose="02020603050405020304" pitchFamily="18" charset="-78"/>
                <a:cs typeface="Andalus" panose="02020603050405020304" pitchFamily="18" charset="-78"/>
              </a:rPr>
              <a:t/>
            </a:r>
            <a:br>
              <a:rPr lang="en-US" sz="1200" b="1" u="sng" dirty="0" smtClean="0">
                <a:latin typeface="Andalus" panose="02020603050405020304" pitchFamily="18" charset="-78"/>
                <a:cs typeface="Andalus" panose="02020603050405020304" pitchFamily="18" charset="-78"/>
              </a:rPr>
            </a:br>
            <a:endParaRPr lang="en-US" dirty="0"/>
          </a:p>
        </p:txBody>
      </p:sp>
      <p:sp>
        <p:nvSpPr>
          <p:cNvPr id="4" name="Slide Number Placeholder 3"/>
          <p:cNvSpPr>
            <a:spLocks noGrp="1"/>
          </p:cNvSpPr>
          <p:nvPr>
            <p:ph type="sldNum" sz="quarter" idx="10"/>
          </p:nvPr>
        </p:nvSpPr>
        <p:spPr/>
        <p:txBody>
          <a:bodyPr/>
          <a:lstStyle/>
          <a:p>
            <a:fld id="{E032E569-D64B-45E8-BFA6-C2A413DECDCF}" type="slidenum">
              <a:rPr lang="en-US" smtClean="0"/>
              <a:t>6</a:t>
            </a:fld>
            <a:endParaRPr lang="en-US"/>
          </a:p>
        </p:txBody>
      </p:sp>
    </p:spTree>
    <p:extLst>
      <p:ext uri="{BB962C8B-B14F-4D97-AF65-F5344CB8AC3E}">
        <p14:creationId xmlns:p14="http://schemas.microsoft.com/office/powerpoint/2010/main" val="2523503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28600"/>
            <a:ext cx="8915399" cy="4548781"/>
          </a:xfrm>
        </p:spPr>
        <p:txBody>
          <a:bodyPr>
            <a:normAutofit/>
          </a:bodyPr>
          <a:lstStyle/>
          <a:p>
            <a:r>
              <a:rPr lang="en-US" sz="3600" u="sng" dirty="0" smtClean="0">
                <a:solidFill>
                  <a:schemeClr val="accent6">
                    <a:lumMod val="50000"/>
                  </a:schemeClr>
                </a:solidFill>
              </a:rPr>
              <a:t>Presentation Topic </a:t>
            </a:r>
            <a:r>
              <a:rPr lang="en-US" sz="3600" dirty="0" smtClean="0">
                <a:solidFill>
                  <a:schemeClr val="accent6">
                    <a:lumMod val="50000"/>
                  </a:schemeClr>
                </a:solidFill>
              </a:rPr>
              <a:t>:</a:t>
            </a:r>
            <a:br>
              <a:rPr lang="en-US" sz="3600" dirty="0" smtClean="0">
                <a:solidFill>
                  <a:schemeClr val="accent6">
                    <a:lumMod val="50000"/>
                  </a:schemeClr>
                </a:solidFill>
              </a:rPr>
            </a:br>
            <a:r>
              <a:rPr lang="en-US" sz="3600" dirty="0">
                <a:solidFill>
                  <a:schemeClr val="accent6">
                    <a:lumMod val="50000"/>
                  </a:schemeClr>
                </a:solidFill>
              </a:rPr>
              <a:t> </a:t>
            </a:r>
            <a:r>
              <a:rPr lang="en-US" sz="3600" dirty="0" smtClean="0">
                <a:solidFill>
                  <a:schemeClr val="accent6">
                    <a:lumMod val="50000"/>
                  </a:schemeClr>
                </a:solidFill>
              </a:rPr>
              <a:t>                                ROBOTICS</a:t>
            </a:r>
            <a:endParaRPr lang="en-US" sz="3600" dirty="0">
              <a:solidFill>
                <a:schemeClr val="accent6">
                  <a:lumMod val="50000"/>
                </a:schemeClr>
              </a:solidFill>
            </a:endParaRPr>
          </a:p>
        </p:txBody>
      </p:sp>
      <p:sp>
        <p:nvSpPr>
          <p:cNvPr id="3" name="Subtitle 2"/>
          <p:cNvSpPr>
            <a:spLocks noGrp="1"/>
          </p:cNvSpPr>
          <p:nvPr>
            <p:ph type="subTitle" idx="1"/>
          </p:nvPr>
        </p:nvSpPr>
        <p:spPr/>
        <p:txBody>
          <a:bodyPr>
            <a:normAutofit/>
          </a:bodyPr>
          <a:lstStyle/>
          <a:p>
            <a:r>
              <a:rPr lang="en-US" sz="2000" b="1" dirty="0" smtClean="0">
                <a:solidFill>
                  <a:schemeClr val="tx1"/>
                </a:solidFill>
              </a:rPr>
              <a:t>Name : ABDUL SALAM</a:t>
            </a:r>
          </a:p>
          <a:p>
            <a:r>
              <a:rPr lang="en-US" sz="2000" b="1" dirty="0" smtClean="0">
                <a:solidFill>
                  <a:schemeClr val="tx1"/>
                </a:solidFill>
              </a:rPr>
              <a:t>Reg.N0:21PWCSE2030</a:t>
            </a:r>
          </a:p>
          <a:p>
            <a:endParaRPr lang="en-US" sz="20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2275" y="228601"/>
            <a:ext cx="4333875" cy="3422498"/>
          </a:xfrm>
          <a:prstGeom prst="rect">
            <a:avLst/>
          </a:prstGeom>
        </p:spPr>
      </p:pic>
    </p:spTree>
    <p:extLst>
      <p:ext uri="{BB962C8B-B14F-4D97-AF65-F5344CB8AC3E}">
        <p14:creationId xmlns:p14="http://schemas.microsoft.com/office/powerpoint/2010/main" val="9108569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6031" y="624110"/>
            <a:ext cx="9558581" cy="6128382"/>
          </a:xfrm>
        </p:spPr>
        <p:txBody>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b="1" dirty="0">
                <a:latin typeface="Blackadder ITC" panose="04020505051007020D02" pitchFamily="82" charset="0"/>
              </a:rPr>
              <a:t> </a:t>
            </a:r>
            <a:r>
              <a:rPr lang="en-US" b="1" dirty="0" smtClean="0">
                <a:latin typeface="Blackadder ITC" panose="04020505051007020D02" pitchFamily="82" charset="0"/>
              </a:rPr>
              <a:t>         </a:t>
            </a:r>
            <a:endParaRPr lang="en-US" sz="8000" b="1" dirty="0">
              <a:latin typeface="Blackadder ITC" panose="04020505051007020D02" pitchFamily="8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045" y="304800"/>
            <a:ext cx="7584831" cy="6447692"/>
          </a:xfrm>
          <a:prstGeom prst="rect">
            <a:avLst/>
          </a:prstGeom>
        </p:spPr>
      </p:pic>
    </p:spTree>
    <p:extLst>
      <p:ext uri="{BB962C8B-B14F-4D97-AF65-F5344CB8AC3E}">
        <p14:creationId xmlns:p14="http://schemas.microsoft.com/office/powerpoint/2010/main" val="590181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119" y="0"/>
            <a:ext cx="8911687" cy="5092781"/>
          </a:xfrm>
        </p:spPr>
        <p:txBody>
          <a:bodyPr/>
          <a:lstStyle/>
          <a:p>
            <a:r>
              <a:rPr lang="en-US" b="1" u="sng" dirty="0" smtClean="0">
                <a:latin typeface="Algerian" panose="04020705040A02060702" pitchFamily="82" charset="0"/>
              </a:rPr>
              <a:t>BRAINSTORMING DIAGRAM</a:t>
            </a:r>
            <a:r>
              <a:rPr lang="en-US" b="1" dirty="0" smtClean="0">
                <a:latin typeface="Algerian" panose="04020705040A02060702" pitchFamily="82" charset="0"/>
              </a:rPr>
              <a:t>:</a:t>
            </a:r>
            <a:endParaRPr lang="en-US" b="1" dirty="0">
              <a:latin typeface="Algerian" panose="04020705040A02060702" pitchFamily="82" charset="0"/>
            </a:endParaRPr>
          </a:p>
        </p:txBody>
      </p:sp>
      <p:sp>
        <p:nvSpPr>
          <p:cNvPr id="7" name="Rounded Rectangle 6"/>
          <p:cNvSpPr/>
          <p:nvPr/>
        </p:nvSpPr>
        <p:spPr>
          <a:xfrm>
            <a:off x="5569081" y="789373"/>
            <a:ext cx="2117594" cy="103317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u="sng" dirty="0" smtClean="0">
                <a:solidFill>
                  <a:srgbClr val="00B0F0"/>
                </a:solidFill>
                <a:latin typeface="Harlow Solid Italic" panose="04030604020F02020D02" pitchFamily="82" charset="0"/>
              </a:rPr>
              <a:t>Types 0f</a:t>
            </a:r>
            <a:endParaRPr lang="en-US" sz="3600" b="1" u="sng" dirty="0">
              <a:solidFill>
                <a:srgbClr val="00B0F0"/>
              </a:solidFill>
              <a:latin typeface="Harlow Solid Italic" panose="04030604020F02020D02" pitchFamily="82" charset="0"/>
            </a:endParaRPr>
          </a:p>
          <a:p>
            <a:pPr algn="ctr"/>
            <a:r>
              <a:rPr lang="en-US" sz="3600" b="1" u="sng" dirty="0" smtClean="0">
                <a:solidFill>
                  <a:srgbClr val="00B0F0"/>
                </a:solidFill>
                <a:latin typeface="Harlow Solid Italic" panose="04030604020F02020D02" pitchFamily="82" charset="0"/>
              </a:rPr>
              <a:t>Robots</a:t>
            </a:r>
            <a:endParaRPr lang="en-US" sz="3600" b="1" u="sng" dirty="0">
              <a:solidFill>
                <a:srgbClr val="00B0F0"/>
              </a:solidFill>
              <a:latin typeface="Harlow Solid Italic" panose="04030604020F02020D02" pitchFamily="82" charset="0"/>
            </a:endParaRPr>
          </a:p>
        </p:txBody>
      </p:sp>
      <p:cxnSp>
        <p:nvCxnSpPr>
          <p:cNvPr id="9" name="Elbow Connector 8"/>
          <p:cNvCxnSpPr>
            <a:stCxn id="7" idx="2"/>
          </p:cNvCxnSpPr>
          <p:nvPr/>
        </p:nvCxnSpPr>
        <p:spPr>
          <a:xfrm rot="16200000" flipH="1">
            <a:off x="7952082" y="498341"/>
            <a:ext cx="1714500" cy="436290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Elbow Connector 10"/>
          <p:cNvCxnSpPr>
            <a:endCxn id="14" idx="1"/>
          </p:cNvCxnSpPr>
          <p:nvPr/>
        </p:nvCxnSpPr>
        <p:spPr>
          <a:xfrm>
            <a:off x="6675963" y="1914525"/>
            <a:ext cx="2658935" cy="713171"/>
          </a:xfrm>
          <a:prstGeom prst="bentConnector3">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334898" y="2203833"/>
            <a:ext cx="2046286" cy="84772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5) </a:t>
            </a:r>
            <a:r>
              <a:rPr lang="en-US" b="1" dirty="0">
                <a:latin typeface="Algerian" panose="04020705040A02060702" pitchFamily="82" charset="0"/>
              </a:rPr>
              <a:t>Augmenting Robots</a:t>
            </a:r>
          </a:p>
        </p:txBody>
      </p:sp>
      <p:cxnSp>
        <p:nvCxnSpPr>
          <p:cNvPr id="16" name="Elbow Connector 15"/>
          <p:cNvCxnSpPr/>
          <p:nvPr/>
        </p:nvCxnSpPr>
        <p:spPr>
          <a:xfrm>
            <a:off x="6633566" y="1965756"/>
            <a:ext cx="1971943" cy="1868010"/>
          </a:xfrm>
          <a:prstGeom prst="bentConnector3">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644735" y="3396775"/>
            <a:ext cx="2405326" cy="795338"/>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4) </a:t>
            </a:r>
            <a:r>
              <a:rPr lang="en-US" b="1" dirty="0" err="1">
                <a:latin typeface="Algerian" panose="04020705040A02060702" pitchFamily="82" charset="0"/>
              </a:rPr>
              <a:t>Teleoperated</a:t>
            </a:r>
            <a:r>
              <a:rPr lang="en-US" b="1" dirty="0">
                <a:latin typeface="Algerian" panose="04020705040A02060702" pitchFamily="82" charset="0"/>
              </a:rPr>
              <a:t> Robots</a:t>
            </a:r>
          </a:p>
        </p:txBody>
      </p:sp>
      <p:cxnSp>
        <p:nvCxnSpPr>
          <p:cNvPr id="20" name="Straight Arrow Connector 19"/>
          <p:cNvCxnSpPr/>
          <p:nvPr/>
        </p:nvCxnSpPr>
        <p:spPr>
          <a:xfrm>
            <a:off x="6548969" y="1965756"/>
            <a:ext cx="18123" cy="1431019"/>
          </a:xfrm>
          <a:prstGeom prst="straightConnector1">
            <a:avLst/>
          </a:prstGeom>
          <a:ln w="57150">
            <a:solidFill>
              <a:schemeClr val="accent3">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5569081" y="3412886"/>
            <a:ext cx="1996021" cy="790575"/>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3) </a:t>
            </a:r>
            <a:r>
              <a:rPr lang="en-US" b="1" dirty="0">
                <a:latin typeface="Algerian" panose="04020705040A02060702" pitchFamily="82" charset="0"/>
              </a:rPr>
              <a:t>Autonomous Robots</a:t>
            </a:r>
          </a:p>
        </p:txBody>
      </p:sp>
      <p:cxnSp>
        <p:nvCxnSpPr>
          <p:cNvPr id="28" name="Elbow Connector 27"/>
          <p:cNvCxnSpPr/>
          <p:nvPr/>
        </p:nvCxnSpPr>
        <p:spPr>
          <a:xfrm rot="10800000" flipV="1">
            <a:off x="4461269" y="1903836"/>
            <a:ext cx="2001579" cy="686252"/>
          </a:xfrm>
          <a:prstGeom prst="bentConnector3">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589211" y="1965756"/>
            <a:ext cx="1872056" cy="1085803"/>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Algerian" panose="04020705040A02060702" pitchFamily="82" charset="0"/>
              </a:rPr>
              <a:t>1) Pre-Programmed Robots</a:t>
            </a:r>
          </a:p>
          <a:p>
            <a:endParaRPr lang="en-US" b="1" dirty="0">
              <a:latin typeface="Algerian" panose="04020705040A02060702" pitchFamily="82" charset="0"/>
            </a:endParaRPr>
          </a:p>
        </p:txBody>
      </p:sp>
      <p:cxnSp>
        <p:nvCxnSpPr>
          <p:cNvPr id="35" name="Elbow Connector 34"/>
          <p:cNvCxnSpPr/>
          <p:nvPr/>
        </p:nvCxnSpPr>
        <p:spPr>
          <a:xfrm rot="10800000" flipV="1">
            <a:off x="4422043" y="1946703"/>
            <a:ext cx="2131566" cy="1923111"/>
          </a:xfrm>
          <a:prstGeom prst="bentConnector3">
            <a:avLst>
              <a:gd name="adj1" fmla="val 50000"/>
            </a:avLst>
          </a:prstGeom>
          <a:ln w="57150">
            <a:solidFill>
              <a:schemeClr val="accent3">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2527893" y="3539981"/>
            <a:ext cx="1785935" cy="806686"/>
          </a:xfrm>
          <a:prstGeom prst="rect">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2) </a:t>
            </a:r>
            <a:r>
              <a:rPr lang="en-US" b="1" dirty="0">
                <a:latin typeface="Algerian" panose="04020705040A02060702" pitchFamily="82" charset="0"/>
              </a:rPr>
              <a:t>Humanoid Robots</a:t>
            </a:r>
          </a:p>
        </p:txBody>
      </p:sp>
    </p:spTree>
    <p:extLst>
      <p:ext uri="{BB962C8B-B14F-4D97-AF65-F5344CB8AC3E}">
        <p14:creationId xmlns:p14="http://schemas.microsoft.com/office/powerpoint/2010/main" val="2654721798"/>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623665"/>
          </a:xfrm>
        </p:spPr>
        <p:txBody>
          <a:bodyPr>
            <a:normAutofit fontScale="90000"/>
          </a:bodyPr>
          <a:lstStyle/>
          <a:p>
            <a:r>
              <a:rPr lang="en-US" b="1" u="sng" dirty="0" smtClean="0"/>
              <a:t>OUTLINES:</a:t>
            </a:r>
            <a:br>
              <a:rPr lang="en-US" b="1" u="sng" dirty="0" smtClean="0"/>
            </a:br>
            <a:r>
              <a:rPr lang="en-US" b="1" u="sng" dirty="0" smtClean="0"/>
              <a:t/>
            </a:r>
            <a:br>
              <a:rPr lang="en-US" b="1" u="sng" dirty="0" smtClean="0"/>
            </a:br>
            <a:r>
              <a:rPr lang="en-US" b="1" u="sng" dirty="0"/>
              <a:t> </a:t>
            </a:r>
            <a:r>
              <a:rPr lang="en-US" b="1" u="sng" dirty="0" smtClean="0"/>
              <a:t>  </a:t>
            </a:r>
            <a:br>
              <a:rPr lang="en-US" b="1" u="sng" dirty="0" smtClean="0"/>
            </a:br>
            <a:r>
              <a:rPr lang="en-US" b="1" u="sng" dirty="0" smtClean="0"/>
              <a:t>                        </a:t>
            </a:r>
            <a:r>
              <a:rPr lang="en-US" b="1" u="sng" dirty="0"/>
              <a:t/>
            </a:r>
            <a:br>
              <a:rPr lang="en-US" b="1" u="sng" dirty="0"/>
            </a:br>
            <a:r>
              <a:rPr lang="en-US" b="1" u="sng" dirty="0"/>
              <a:t> </a:t>
            </a:r>
            <a:r>
              <a:rPr lang="en-US" b="1" u="sng" dirty="0" smtClean="0"/>
              <a:t>                          </a:t>
            </a:r>
            <a:endParaRPr lang="en-US" sz="2800" dirty="0"/>
          </a:p>
        </p:txBody>
      </p:sp>
      <p:sp>
        <p:nvSpPr>
          <p:cNvPr id="3" name="Content Placeholder 2"/>
          <p:cNvSpPr>
            <a:spLocks noGrp="1"/>
          </p:cNvSpPr>
          <p:nvPr>
            <p:ph idx="1"/>
          </p:nvPr>
        </p:nvSpPr>
        <p:spPr>
          <a:xfrm>
            <a:off x="2589212" y="1314450"/>
            <a:ext cx="8915400" cy="4634872"/>
          </a:xfrm>
        </p:spPr>
        <p:txBody>
          <a:bodyPr>
            <a:normAutofit/>
          </a:bodyPr>
          <a:lstStyle/>
          <a:p>
            <a:r>
              <a:rPr lang="en-US" sz="3200" b="1" dirty="0">
                <a:latin typeface="Harlow Solid Italic" panose="04030604020F02020D02" pitchFamily="82" charset="0"/>
              </a:rPr>
              <a:t>What Is Robotics?</a:t>
            </a:r>
          </a:p>
          <a:p>
            <a:r>
              <a:rPr lang="en-US" sz="3200" b="1" dirty="0">
                <a:latin typeface="Harlow Solid Italic" panose="04030604020F02020D02" pitchFamily="82" charset="0"/>
              </a:rPr>
              <a:t>Types of Robots</a:t>
            </a:r>
          </a:p>
          <a:p>
            <a:r>
              <a:rPr lang="en-US" sz="3200" b="1" dirty="0">
                <a:latin typeface="Harlow Solid Italic" panose="04030604020F02020D02" pitchFamily="82" charset="0"/>
              </a:rPr>
              <a:t>How do robots function?</a:t>
            </a:r>
          </a:p>
          <a:p>
            <a:r>
              <a:rPr lang="en-US" sz="3200" b="1" dirty="0">
                <a:latin typeface="Harlow Solid Italic" panose="04030604020F02020D02" pitchFamily="82" charset="0"/>
              </a:rPr>
              <a:t>Main components of a robot</a:t>
            </a:r>
          </a:p>
          <a:p>
            <a:r>
              <a:rPr lang="en-US" sz="3200" b="1" dirty="0">
                <a:latin typeface="Harlow Solid Italic" panose="04030604020F02020D02" pitchFamily="82" charset="0"/>
              </a:rPr>
              <a:t>Uses of Robots</a:t>
            </a:r>
          </a:p>
          <a:p>
            <a:pPr marL="0" indent="0">
              <a:buNone/>
            </a:pPr>
            <a:r>
              <a:rPr lang="en-US" sz="2800" dirty="0"/>
              <a:t/>
            </a:r>
            <a:br>
              <a:rPr lang="en-US" sz="2800" dirty="0"/>
            </a:br>
            <a:endParaRPr lang="en-US" sz="2800" dirty="0">
              <a:latin typeface="Script MT Bold" panose="03040602040607080904" pitchFamily="66" charset="0"/>
            </a:endParaRPr>
          </a:p>
        </p:txBody>
      </p:sp>
    </p:spTree>
    <p:extLst>
      <p:ext uri="{BB962C8B-B14F-4D97-AF65-F5344CB8AC3E}">
        <p14:creationId xmlns:p14="http://schemas.microsoft.com/office/powerpoint/2010/main" val="2900858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grpId="0"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0" dur="2000" fill="hold"/>
                                        <p:tgtEl>
                                          <p:spTgt spid="3">
                                            <p:txEl>
                                              <p:pRg st="0" end="0"/>
                                            </p:txEl>
                                          </p:spTgt>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4" dur="2000" fill="hold"/>
                                        <p:tgtEl>
                                          <p:spTgt spid="3">
                                            <p:txEl>
                                              <p:pRg st="1" end="1"/>
                                            </p:txEl>
                                          </p:spTgt>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18" dur="2000" fill="hold"/>
                                        <p:tgtEl>
                                          <p:spTgt spid="3">
                                            <p:txEl>
                                              <p:pRg st="2" end="2"/>
                                            </p:txEl>
                                          </p:spTgt>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22" dur="2000" fill="hold"/>
                                        <p:tgtEl>
                                          <p:spTgt spid="3">
                                            <p:txEl>
                                              <p:pRg st="3" end="3"/>
                                            </p:txEl>
                                          </p:spTgt>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26" dur="2000" fill="hold"/>
                                        <p:tgtEl>
                                          <p:spTgt spid="3">
                                            <p:txEl>
                                              <p:pRg st="4" end="4"/>
                                            </p:txEl>
                                          </p:spTgt>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ID="26" presetClass="path" presetSubtype="0" accel="50000" decel="50000" fill="hold" grpId="0" nodeType="clickEffect">
                                  <p:stCondLst>
                                    <p:cond delay="0"/>
                                  </p:stCondLst>
                                  <p:childTnLst>
                                    <p:animMotion origin="layout" path="M 0 0 C 0 0.033 0.027 0.06 0.06 0.06 C 0.099 0.06 0.113 0.03 0.119 0.012 L 0.125 -0.012 C 0.131 -0.03 0.146 -0.06 0.19 -0.06 C 0.218 -0.06 0.25 -0.033 0.25 0 C 0.25 0.033 0.218 0.06 0.19 0.06 C 0.146 0.06 0.131 0.03 0.125 0.012 L 0.119 -0.012 C 0.113 -0.03 0.099 -0.06 0.06 -0.06 C 0.027 -0.06 0 -0.033 0 0 Z" pathEditMode="relative" ptsTypes="">
                                      <p:cBhvr>
                                        <p:cTn id="30" dur="2000" fill="hold"/>
                                        <p:tgtEl>
                                          <p:spTgt spid="3">
                                            <p:txEl>
                                              <p:pRg st="5" end="5"/>
                                            </p:txEl>
                                          </p:spTgt>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508" y="128954"/>
            <a:ext cx="10456984" cy="6600092"/>
          </a:xfrm>
        </p:spPr>
        <p:txBody>
          <a:bodyPr>
            <a:normAutofit/>
          </a:bodyPr>
          <a:lstStyle/>
          <a:p>
            <a:r>
              <a:rPr lang="en-US" dirty="0" smtClean="0"/>
              <a:t/>
            </a:r>
            <a:br>
              <a:rPr lang="en-US" dirty="0" smtClean="0"/>
            </a:br>
            <a:r>
              <a:rPr lang="en-US" dirty="0" smtClean="0"/>
              <a:t/>
            </a:r>
            <a:br>
              <a:rPr lang="en-US" dirty="0" smtClean="0"/>
            </a:br>
            <a:r>
              <a:rPr lang="en-US" dirty="0"/>
              <a:t/>
            </a:r>
            <a:br>
              <a:rPr lang="en-US" dirty="0"/>
            </a:br>
            <a:r>
              <a:rPr lang="en-US" b="1" u="sng" dirty="0" smtClean="0">
                <a:solidFill>
                  <a:schemeClr val="accent6">
                    <a:lumMod val="75000"/>
                  </a:schemeClr>
                </a:solidFill>
                <a:latin typeface="Algerian" panose="04020705040A02060702" pitchFamily="82" charset="0"/>
              </a:rPr>
              <a:t>ROBOTICS</a:t>
            </a:r>
            <a:r>
              <a:rPr lang="en-US" b="1" dirty="0" smtClean="0">
                <a:solidFill>
                  <a:schemeClr val="accent6">
                    <a:lumMod val="75000"/>
                  </a:schemeClr>
                </a:solidFill>
                <a:latin typeface="Algerian" panose="04020705040A02060702" pitchFamily="82" charset="0"/>
              </a:rPr>
              <a:t>:</a:t>
            </a:r>
            <a:br>
              <a:rPr lang="en-US" b="1" dirty="0" smtClean="0">
                <a:solidFill>
                  <a:schemeClr val="accent6">
                    <a:lumMod val="75000"/>
                  </a:schemeClr>
                </a:solidFill>
                <a:latin typeface="Algerian" panose="04020705040A02060702" pitchFamily="82" charset="0"/>
              </a:rPr>
            </a:br>
            <a:r>
              <a:rPr lang="en-US" dirty="0" smtClean="0"/>
              <a:t/>
            </a:r>
            <a:br>
              <a:rPr lang="en-US" dirty="0" smtClean="0"/>
            </a:br>
            <a:r>
              <a:rPr lang="en-US" sz="3100" b="1" dirty="0" smtClean="0">
                <a:latin typeface="Andalus" panose="02020603050405020304" pitchFamily="18" charset="-78"/>
                <a:cs typeface="Andalus" panose="02020603050405020304" pitchFamily="18" charset="-78"/>
              </a:rPr>
              <a:t> </a:t>
            </a:r>
            <a:r>
              <a:rPr lang="en-US" sz="3100" b="1" dirty="0">
                <a:solidFill>
                  <a:schemeClr val="tx1"/>
                </a:solidFill>
                <a:latin typeface="Andalus" panose="02020603050405020304" pitchFamily="18" charset="-78"/>
                <a:cs typeface="Andalus" panose="02020603050405020304" pitchFamily="18" charset="-78"/>
              </a:rPr>
              <a:t>Robotics is the </a:t>
            </a:r>
            <a:r>
              <a:rPr lang="en-US" sz="3100" b="1" dirty="0" smtClean="0">
                <a:solidFill>
                  <a:schemeClr val="tx1"/>
                </a:solidFill>
                <a:latin typeface="Andalus" panose="02020603050405020304" pitchFamily="18" charset="-78"/>
                <a:cs typeface="Andalus" panose="02020603050405020304" pitchFamily="18" charset="-78"/>
              </a:rPr>
              <a:t>intersection</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a:t>
            </a:r>
            <a:r>
              <a:rPr lang="en-US" sz="3100" b="1" dirty="0">
                <a:solidFill>
                  <a:schemeClr val="tx1"/>
                </a:solidFill>
                <a:latin typeface="Andalus" panose="02020603050405020304" pitchFamily="18" charset="-78"/>
                <a:cs typeface="Andalus" panose="02020603050405020304" pitchFamily="18" charset="-78"/>
              </a:rPr>
              <a:t>of science, </a:t>
            </a:r>
            <a:r>
              <a:rPr lang="en-US" sz="3100" b="1" dirty="0" smtClean="0">
                <a:solidFill>
                  <a:schemeClr val="tx1"/>
                </a:solidFill>
                <a:latin typeface="Andalus" panose="02020603050405020304" pitchFamily="18" charset="-78"/>
                <a:cs typeface="Andalus" panose="02020603050405020304" pitchFamily="18" charset="-78"/>
              </a:rPr>
              <a:t>engineering</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a:t>
            </a:r>
            <a:r>
              <a:rPr lang="en-US" sz="3100" b="1" dirty="0">
                <a:solidFill>
                  <a:schemeClr val="tx1"/>
                </a:solidFill>
                <a:latin typeface="Andalus" panose="02020603050405020304" pitchFamily="18" charset="-78"/>
                <a:cs typeface="Andalus" panose="02020603050405020304" pitchFamily="18" charset="-78"/>
              </a:rPr>
              <a:t>and technology that </a:t>
            </a:r>
            <a:r>
              <a:rPr lang="en-US" sz="3100" b="1" dirty="0" smtClean="0">
                <a:solidFill>
                  <a:schemeClr val="tx1"/>
                </a:solidFill>
                <a:latin typeface="Andalus" panose="02020603050405020304" pitchFamily="18" charset="-78"/>
                <a:cs typeface="Andalus" panose="02020603050405020304" pitchFamily="18" charset="-78"/>
              </a:rPr>
              <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produces </a:t>
            </a:r>
            <a:r>
              <a:rPr lang="en-US" sz="3100" b="1" dirty="0">
                <a:solidFill>
                  <a:schemeClr val="tx1"/>
                </a:solidFill>
                <a:latin typeface="Andalus" panose="02020603050405020304" pitchFamily="18" charset="-78"/>
                <a:cs typeface="Andalus" panose="02020603050405020304" pitchFamily="18" charset="-78"/>
              </a:rPr>
              <a:t>machines, called </a:t>
            </a:r>
            <a:r>
              <a:rPr lang="en-US" sz="3100" b="1" dirty="0" smtClean="0">
                <a:solidFill>
                  <a:schemeClr val="tx1"/>
                </a:solidFill>
                <a:latin typeface="Andalus" panose="02020603050405020304" pitchFamily="18" charset="-78"/>
                <a:cs typeface="Andalus" panose="02020603050405020304" pitchFamily="18" charset="-78"/>
              </a:rPr>
              <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robots</a:t>
            </a:r>
            <a:r>
              <a:rPr lang="en-US" sz="3100" b="1" dirty="0">
                <a:solidFill>
                  <a:schemeClr val="tx1"/>
                </a:solidFill>
                <a:latin typeface="Andalus" panose="02020603050405020304" pitchFamily="18" charset="-78"/>
                <a:cs typeface="Andalus" panose="02020603050405020304" pitchFamily="18" charset="-78"/>
              </a:rPr>
              <a:t>, that substitute for (or replicate) human </a:t>
            </a:r>
            <a:r>
              <a:rPr lang="en-US" sz="3100" b="1" dirty="0" smtClean="0">
                <a:solidFill>
                  <a:schemeClr val="tx1"/>
                </a:solidFill>
                <a:latin typeface="Andalus" panose="02020603050405020304" pitchFamily="18" charset="-78"/>
                <a:cs typeface="Andalus" panose="02020603050405020304" pitchFamily="18" charset="-78"/>
              </a:rPr>
              <a:t>actions.</a:t>
            </a:r>
            <a:endParaRPr lang="en-US" sz="3100" b="1" dirty="0">
              <a:solidFill>
                <a:schemeClr val="tx1"/>
              </a:solidFill>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9108" y="128954"/>
            <a:ext cx="6142892" cy="4536831"/>
          </a:xfrm>
          <a:prstGeom prst="rect">
            <a:avLst/>
          </a:prstGeom>
        </p:spPr>
      </p:pic>
    </p:spTree>
    <p:extLst>
      <p:ext uri="{BB962C8B-B14F-4D97-AF65-F5344CB8AC3E}">
        <p14:creationId xmlns:p14="http://schemas.microsoft.com/office/powerpoint/2010/main" val="25033109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3.125E-6 2.96296E-6 L 3.125E-6 0.00023 C 0.00078 0.00625 0.00117 0.01273 0.00234 0.01875 C 0.00325 0.02338 0.00534 0.02708 0.00638 0.03171 C 0.00781 0.03819 0.00859 0.0449 0.00963 0.05162 C 0.01224 0.08402 0.00976 0.05972 0.01445 0.0919 C 0.0151 0.09606 0.01523 0.10046 0.01601 0.10463 C 0.01666 0.10787 0.01784 0.11041 0.01849 0.11342 C 0.01914 0.11666 0.01953 0.1199 0.02005 0.12338 C 0.02213 0.1662 0.0194 0.12014 0.02252 0.15208 C 0.02343 0.16203 0.025 0.18217 0.025 0.1824 C 0.02461 0.19398 0.02461 0.20602 0.02409 0.21805 C 0.02409 0.21944 0.02383 0.22106 0.0233 0.22222 C 0.02265 0.22407 0.02161 0.225 0.02096 0.22662 C 0.01627 0.23727 0.02005 0.23402 0.01445 0.23657 C 0.01302 0.23819 0.00911 0.24305 0.00807 0.24375 C 0.00586 0.24514 -0.00534 0.24652 -0.00573 0.24676 L -0.03789 0.24375 C -0.03907 0.24375 -0.04011 0.24282 -0.04115 0.24236 C -0.04245 0.2419 -0.04388 0.24143 -0.04519 0.24097 C -0.04623 0.23958 -0.04727 0.23796 -0.04844 0.23657 C -0.05104 0.23333 -0.05222 0.23264 -0.05482 0.22801 C -0.0556 0.22685 -0.05586 0.225 -0.05651 0.22361 C -0.05716 0.22222 -0.05821 0.22106 -0.05886 0.21944 C -0.06485 0.20509 -0.05795 0.21805 -0.06367 0.20787 C -0.06394 0.20416 -0.06381 0.20023 -0.06459 0.19652 C -0.06498 0.19421 -0.06615 0.19259 -0.06693 0.19074 C -0.06745 0.18935 -0.06797 0.18796 -0.06849 0.18634 C -0.06888 0.18264 -0.06862 0.1787 -0.0694 0.175 C -0.07175 0.16296 -0.07318 0.16018 -0.07657 0.15208 C -0.08099 0.12731 -0.07956 0.1368 -0.08138 0.12338 C -0.08008 -0.00301 -0.08203 0.09305 -0.07904 0.01875 C -0.07761 -0.01551 -0.08008 0.00139 -0.07578 -0.02153 C -0.07526 -0.02917 -0.07487 -0.03681 -0.07422 -0.04445 C -0.07383 -0.04861 -0.07305 -0.05301 -0.07253 -0.05718 C -0.07162 -0.06736 -0.07149 -0.07755 -0.07019 -0.08727 C -0.06966 -0.09121 -0.06901 -0.09491 -0.06849 -0.09885 C -0.06823 -0.10209 -0.06862 -0.10579 -0.06771 -0.1088 C -0.06732 -0.11019 -0.06615 -0.10973 -0.06537 -0.11019 C -0.06459 -0.10834 -0.06407 -0.10602 -0.06289 -0.10463 C -0.06237 -0.10394 -0.05339 -0.0956 -0.05078 -0.09445 C -0.04896 -0.09375 -0.04701 -0.09352 -0.04519 -0.09306 C -0.04362 -0.09213 -0.0418 -0.0919 -0.04037 -0.09028 C -0.03959 -0.08935 -0.03881 -0.08797 -0.03789 -0.08727 C -0.03633 -0.08635 -0.03464 -0.08658 -0.03308 -0.08588 C -0.03203 -0.08565 -0.03099 -0.08496 -0.02982 -0.08449 C -0.01589 -0.06898 -0.03125 -0.08473 -0.01615 -0.07292 C -0.0142 -0.07153 -0.0125 -0.06898 -0.01055 -0.06736 C -0.00573 -0.06297 -0.00586 -0.06343 -0.0017 -0.06158 C 0.00429 -0.04584 3.125E-6 -0.05903 3.125E-6 -0.01574 L 3.125E-6 -0.01551 L 3.125E-6 -0.01713 " pathEditMode="relative" rAng="0" ptsTypes="AAAAAAAAAAAAAAAAAAAAAAAAAAAAAAAAAAAAAAAAAAAAAAAAAAAA">
                                      <p:cBhvr>
                                        <p:cTn id="6" dur="2000" fill="hold"/>
                                        <p:tgtEl>
                                          <p:spTgt spid="4"/>
                                        </p:tgtEl>
                                        <p:attrNameLst>
                                          <p:attrName>ppt_x</p:attrName>
                                          <p:attrName>ppt_y</p:attrName>
                                        </p:attrNameLst>
                                      </p:cBhvr>
                                      <p:rCtr x="-2826" y="6829"/>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5E-6 -1.11111E-6 L 5E-6 -1.11111E-6 C 0.0052 -0.00116 0.01029 -0.00278 0.01537 -0.00301 C 0.02292 -0.00324 0.03047 -0.00231 0.03803 -0.00162 C 0.03907 -0.00139 0.04011 -0.00023 0.04115 -1.11111E-6 L 0.14128 0.00139 C 0.14089 0.01574 0.14154 0.03009 0.14037 0.04445 C 0.13998 0.04954 0.13646 0.05347 0.13477 0.05718 C 0.13412 0.05857 0.13386 0.06042 0.13321 0.06158 C 0.13243 0.0625 0.13152 0.0625 0.13073 0.06296 C 0.12956 0.06389 0.12852 0.06482 0.12748 0.06597 C 0.12344 0.06528 0.11941 0.06528 0.11537 0.06435 C 0.11133 0.06366 0.11237 0.06204 0.10821 0.06019 C 0.10626 0.05926 0.10443 0.05903 0.10248 0.0588 L 0.08959 0.05579 C 0.08073 0.05625 0.07188 0.05741 0.06303 0.05718 C 0.04974 0.05695 0.03658 0.05556 0.02344 0.0544 C 0.02071 0.05417 0.0181 0.05301 0.01537 0.05301 C -0.00235 0.05208 -0.02019 0.05208 -0.0379 0.05162 C -0.0392 0.05116 -0.0448 0.05 -0.04675 0.04861 C -0.04766 0.04792 -0.04831 0.04676 -0.04922 0.04583 C -0.05222 0.0375 -0.0504 0.04398 -0.05157 0.02847 C -0.05209 0.02245 -0.05261 0.0162 -0.05313 0.00995 C -0.05287 0.00324 -0.05287 -0.00347 -0.05235 -0.01018 C -0.05235 -0.01157 -0.05222 -0.01342 -0.05157 -0.01435 C -0.05092 -0.01551 -0.05 -0.01528 -0.04922 -0.01574 C -0.04506 -0.01458 -0.03985 -0.01319 -0.03542 -0.01157 C -0.03125 -0.00995 -0.03243 -0.00972 -0.02735 -0.0088 C -0.02448 -0.0081 -0.02149 -0.00764 -0.01849 -0.00717 L -0.0129 -0.0044 C -0.01198 -0.00393 -0.0112 -0.00347 -0.01042 -0.00301 C -0.00782 -0.00162 -0.00599 -0.00116 -0.00313 -1.11111E-6 C 0.00117 -0.00162 -0.00053 -1.11111E-6 5E-6 -1.11111E-6 Z " pathEditMode="relative" ptsTypes="AAAAAAAAAAAAAAAAAAAAAAAAAAAAAAAAA">
                                      <p:cBhvr>
                                        <p:cTn id="10" dur="2000" fill="hold"/>
                                        <p:tgtEl>
                                          <p:spTgt spid="2"/>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3462" y="342097"/>
            <a:ext cx="8911687" cy="1280890"/>
          </a:xfrm>
        </p:spPr>
        <p:txBody>
          <a:bodyPr>
            <a:normAutofit fontScale="90000"/>
          </a:bodyPr>
          <a:lstStyle/>
          <a:p>
            <a:r>
              <a:rPr lang="en-US" b="1" u="sng" dirty="0" smtClean="0">
                <a:latin typeface="Algerian" panose="04020705040A02060702" pitchFamily="82" charset="0"/>
              </a:rPr>
              <a:t>TYPES OF ROBOTS</a:t>
            </a:r>
            <a:r>
              <a:rPr lang="en-US" dirty="0" smtClean="0"/>
              <a:t>:</a:t>
            </a:r>
            <a:br>
              <a:rPr lang="en-US" dirty="0" smtClean="0"/>
            </a:br>
            <a:r>
              <a:rPr lang="en-US" dirty="0" smtClean="0"/>
              <a:t>                             </a:t>
            </a:r>
            <a:r>
              <a:rPr lang="en-US" b="1" dirty="0">
                <a:solidFill>
                  <a:schemeClr val="accent5">
                    <a:lumMod val="75000"/>
                  </a:schemeClr>
                </a:solidFill>
                <a:latin typeface="Brush Script MT" panose="03060802040406070304" pitchFamily="66" charset="0"/>
              </a:rPr>
              <a:t>Generally, there are five types of robots:</a:t>
            </a:r>
            <a:endParaRPr lang="en-US" dirty="0">
              <a:solidFill>
                <a:schemeClr val="accent5">
                  <a:lumMod val="75000"/>
                </a:schemeClr>
              </a:solidFill>
              <a:latin typeface="Brush Script MT" panose="03060802040406070304" pitchFamily="66" charset="0"/>
            </a:endParaRPr>
          </a:p>
        </p:txBody>
      </p:sp>
      <p:sp>
        <p:nvSpPr>
          <p:cNvPr id="3" name="Content Placeholder 2"/>
          <p:cNvSpPr>
            <a:spLocks noGrp="1"/>
          </p:cNvSpPr>
          <p:nvPr>
            <p:ph idx="1"/>
          </p:nvPr>
        </p:nvSpPr>
        <p:spPr>
          <a:xfrm>
            <a:off x="1746738" y="1847850"/>
            <a:ext cx="9472124" cy="4904642"/>
          </a:xfrm>
        </p:spPr>
        <p:txBody>
          <a:bodyPr/>
          <a:lstStyle/>
          <a:p>
            <a:pPr marL="0" indent="0">
              <a:buNone/>
            </a:pPr>
            <a:r>
              <a:rPr lang="en-US" sz="2400" b="1" u="sng" dirty="0">
                <a:solidFill>
                  <a:schemeClr val="accent6">
                    <a:lumMod val="75000"/>
                  </a:schemeClr>
                </a:solidFill>
                <a:latin typeface="Algerian" panose="04020705040A02060702" pitchFamily="82" charset="0"/>
              </a:rPr>
              <a:t>1) Pre-Programmed </a:t>
            </a:r>
            <a:r>
              <a:rPr lang="en-US" sz="2400" b="1" u="sng" dirty="0" smtClean="0">
                <a:solidFill>
                  <a:schemeClr val="accent6">
                    <a:lumMod val="75000"/>
                  </a:schemeClr>
                </a:solidFill>
                <a:latin typeface="Algerian" panose="04020705040A02060702" pitchFamily="82" charset="0"/>
              </a:rPr>
              <a:t>Robots:</a:t>
            </a:r>
            <a:endParaRPr lang="en-US" sz="2400" b="1" u="sng" dirty="0">
              <a:solidFill>
                <a:schemeClr val="accent6">
                  <a:lumMod val="75000"/>
                </a:schemeClr>
              </a:solidFill>
              <a:latin typeface="Algerian" panose="04020705040A02060702" pitchFamily="82" charset="0"/>
            </a:endParaRPr>
          </a:p>
          <a:p>
            <a:pPr marL="0" indent="0" algn="just">
              <a:buNone/>
            </a:pPr>
            <a:r>
              <a:rPr lang="en-US" sz="2400" b="1" dirty="0" smtClean="0">
                <a:solidFill>
                  <a:schemeClr val="tx1"/>
                </a:solidFill>
                <a:latin typeface="Andalus" panose="02020603050405020304" pitchFamily="18" charset="-78"/>
                <a:cs typeface="Andalus" panose="02020603050405020304" pitchFamily="18" charset="-78"/>
              </a:rPr>
              <a:t>                                                         </a:t>
            </a:r>
            <a:r>
              <a:rPr lang="en-US" sz="2400" b="1" dirty="0">
                <a:solidFill>
                  <a:schemeClr val="tx1"/>
                </a:solidFill>
                <a:latin typeface="Andalus" panose="02020603050405020304" pitchFamily="18" charset="-78"/>
                <a:cs typeface="Andalus" panose="02020603050405020304" pitchFamily="18" charset="-78"/>
              </a:rPr>
              <a:t>Pre-programmed </a:t>
            </a:r>
            <a:endParaRPr lang="en-US" sz="2400" b="1" dirty="0" smtClean="0">
              <a:solidFill>
                <a:schemeClr val="tx1"/>
              </a:solidFill>
              <a:latin typeface="Andalus" panose="02020603050405020304" pitchFamily="18" charset="-78"/>
              <a:cs typeface="Andalus" panose="02020603050405020304" pitchFamily="18" charset="-78"/>
            </a:endParaRPr>
          </a:p>
          <a:p>
            <a:pPr marL="0" indent="0" algn="just">
              <a:buNone/>
            </a:pPr>
            <a:r>
              <a:rPr lang="en-US" sz="2400" b="1" dirty="0" smtClean="0">
                <a:solidFill>
                  <a:schemeClr val="tx1"/>
                </a:solidFill>
                <a:latin typeface="Andalus" panose="02020603050405020304" pitchFamily="18" charset="-78"/>
                <a:cs typeface="Andalus" panose="02020603050405020304" pitchFamily="18" charset="-78"/>
              </a:rPr>
              <a:t>robots operate </a:t>
            </a:r>
            <a:r>
              <a:rPr lang="en-US" sz="2400" b="1" dirty="0">
                <a:solidFill>
                  <a:schemeClr val="tx1"/>
                </a:solidFill>
                <a:latin typeface="Andalus" panose="02020603050405020304" pitchFamily="18" charset="-78"/>
                <a:cs typeface="Andalus" panose="02020603050405020304" pitchFamily="18" charset="-78"/>
              </a:rPr>
              <a:t>in a </a:t>
            </a:r>
            <a:r>
              <a:rPr lang="en-US" sz="2400" b="1" dirty="0" smtClean="0">
                <a:solidFill>
                  <a:schemeClr val="tx1"/>
                </a:solidFill>
                <a:latin typeface="Andalus" panose="02020603050405020304" pitchFamily="18" charset="-78"/>
                <a:cs typeface="Andalus" panose="02020603050405020304" pitchFamily="18" charset="-78"/>
              </a:rPr>
              <a:t>controlled </a:t>
            </a:r>
          </a:p>
          <a:p>
            <a:pPr marL="0" indent="0" algn="just">
              <a:buNone/>
            </a:pPr>
            <a:r>
              <a:rPr lang="en-US" sz="2400" b="1" dirty="0" smtClean="0">
                <a:solidFill>
                  <a:schemeClr val="tx1"/>
                </a:solidFill>
                <a:latin typeface="Andalus" panose="02020603050405020304" pitchFamily="18" charset="-78"/>
                <a:cs typeface="Andalus" panose="02020603050405020304" pitchFamily="18" charset="-78"/>
              </a:rPr>
              <a:t>environment where </a:t>
            </a:r>
            <a:r>
              <a:rPr lang="en-US" sz="2400" b="1" dirty="0">
                <a:solidFill>
                  <a:schemeClr val="tx1"/>
                </a:solidFill>
                <a:latin typeface="Andalus" panose="02020603050405020304" pitchFamily="18" charset="-78"/>
                <a:cs typeface="Andalus" panose="02020603050405020304" pitchFamily="18" charset="-78"/>
              </a:rPr>
              <a:t>they </a:t>
            </a:r>
            <a:endParaRPr lang="en-US" sz="2400" b="1" dirty="0" smtClean="0">
              <a:solidFill>
                <a:schemeClr val="tx1"/>
              </a:solidFill>
              <a:latin typeface="Andalus" panose="02020603050405020304" pitchFamily="18" charset="-78"/>
              <a:cs typeface="Andalus" panose="02020603050405020304" pitchFamily="18" charset="-78"/>
            </a:endParaRPr>
          </a:p>
          <a:p>
            <a:pPr marL="0" indent="0" algn="just">
              <a:buNone/>
            </a:pPr>
            <a:r>
              <a:rPr lang="en-US" sz="2400" b="1" dirty="0" smtClean="0">
                <a:solidFill>
                  <a:schemeClr val="tx1"/>
                </a:solidFill>
                <a:latin typeface="Andalus" panose="02020603050405020304" pitchFamily="18" charset="-78"/>
                <a:cs typeface="Andalus" panose="02020603050405020304" pitchFamily="18" charset="-78"/>
              </a:rPr>
              <a:t>do </a:t>
            </a:r>
            <a:r>
              <a:rPr lang="en-US" sz="2400" b="1" dirty="0">
                <a:solidFill>
                  <a:schemeClr val="tx1"/>
                </a:solidFill>
                <a:latin typeface="Andalus" panose="02020603050405020304" pitchFamily="18" charset="-78"/>
                <a:cs typeface="Andalus" panose="02020603050405020304" pitchFamily="18" charset="-78"/>
              </a:rPr>
              <a:t>simple, monotonous tasks.</a:t>
            </a:r>
            <a:r>
              <a:rPr lang="en-US" sz="2400" b="1" dirty="0" smtClean="0">
                <a:solidFill>
                  <a:schemeClr val="tx1"/>
                </a:solidFill>
                <a:latin typeface="Andalus" panose="02020603050405020304" pitchFamily="18" charset="-78"/>
                <a:cs typeface="Andalus" panose="02020603050405020304" pitchFamily="18" charset="-78"/>
              </a:rPr>
              <a:t>      </a:t>
            </a:r>
          </a:p>
          <a:p>
            <a:pPr marL="0" indent="0" algn="just">
              <a:buNone/>
            </a:pPr>
            <a:r>
              <a:rPr lang="en-US" b="1" u="sng" dirty="0" smtClean="0">
                <a:solidFill>
                  <a:schemeClr val="accent6">
                    <a:lumMod val="75000"/>
                  </a:schemeClr>
                </a:solidFill>
                <a:latin typeface="Algerian" panose="04020705040A02060702" pitchFamily="82" charset="0"/>
              </a:rPr>
              <a:t> </a:t>
            </a:r>
            <a:r>
              <a:rPr lang="en-US" sz="2800" b="1" u="sng" dirty="0" smtClean="0">
                <a:solidFill>
                  <a:schemeClr val="accent6">
                    <a:lumMod val="75000"/>
                  </a:schemeClr>
                </a:solidFill>
                <a:latin typeface="Algerian" panose="04020705040A02060702" pitchFamily="82" charset="0"/>
              </a:rPr>
              <a:t>Function</a:t>
            </a:r>
            <a:r>
              <a:rPr lang="en-US" sz="2800" b="1" dirty="0" smtClean="0">
                <a:latin typeface="Algerian" panose="04020705040A02060702" pitchFamily="82" charset="0"/>
              </a:rPr>
              <a:t>:</a:t>
            </a:r>
            <a:r>
              <a:rPr lang="en-US" sz="2000" b="1" dirty="0" smtClean="0"/>
              <a:t>   </a:t>
            </a:r>
          </a:p>
          <a:p>
            <a:pPr marL="0" indent="0" algn="just">
              <a:buNone/>
            </a:pPr>
            <a:r>
              <a:rPr lang="en-US" sz="2000" b="1" dirty="0">
                <a:latin typeface="Andalus" panose="02020603050405020304" pitchFamily="18" charset="-78"/>
                <a:cs typeface="Andalus" panose="02020603050405020304" pitchFamily="18" charset="-78"/>
              </a:rPr>
              <a:t> </a:t>
            </a:r>
            <a:r>
              <a:rPr lang="en-US" sz="2000" b="1" dirty="0" smtClean="0">
                <a:latin typeface="Andalus" panose="02020603050405020304" pitchFamily="18" charset="-78"/>
                <a:cs typeface="Andalus" panose="02020603050405020304" pitchFamily="18" charset="-78"/>
              </a:rPr>
              <a:t>        </a:t>
            </a:r>
            <a:r>
              <a:rPr lang="en-US" sz="2400" b="1" dirty="0" smtClean="0">
                <a:latin typeface="Andalus" panose="02020603050405020304" pitchFamily="18" charset="-78"/>
                <a:cs typeface="Andalus" panose="02020603050405020304" pitchFamily="18" charset="-78"/>
              </a:rPr>
              <a:t>These </a:t>
            </a:r>
            <a:r>
              <a:rPr lang="en-US" sz="2400" b="1" dirty="0">
                <a:latin typeface="Andalus" panose="02020603050405020304" pitchFamily="18" charset="-78"/>
                <a:cs typeface="Andalus" panose="02020603050405020304" pitchFamily="18" charset="-78"/>
              </a:rPr>
              <a:t>robots can drive cars, make cars and even fix cars.</a:t>
            </a:r>
            <a:r>
              <a:rPr lang="en-US" sz="2400" b="1" dirty="0" smtClean="0">
                <a:latin typeface="Andalus" panose="02020603050405020304" pitchFamily="18" charset="-78"/>
                <a:cs typeface="Andalus" panose="02020603050405020304" pitchFamily="18" charset="-78"/>
              </a:rPr>
              <a:t>  </a:t>
            </a:r>
            <a:r>
              <a:rPr lang="en-US" sz="2400" dirty="0" smtClean="0">
                <a:latin typeface="Andalus" panose="02020603050405020304" pitchFamily="18" charset="-78"/>
                <a:cs typeface="Andalus" panose="02020603050405020304" pitchFamily="18" charset="-78"/>
              </a:rPr>
              <a:t>  </a:t>
            </a:r>
          </a:p>
          <a:p>
            <a:pPr marL="0" indent="0" algn="just">
              <a:buNone/>
            </a:pPr>
            <a:r>
              <a:rPr lang="en-US" sz="2400" dirty="0" smtClean="0">
                <a:latin typeface="Andalus" panose="02020603050405020304" pitchFamily="18" charset="-78"/>
                <a:cs typeface="Andalus" panose="02020603050405020304" pitchFamily="18" charset="-78"/>
              </a:rPr>
              <a:t>                                               </a:t>
            </a:r>
            <a:endParaRPr lang="en-US" sz="2400" dirty="0">
              <a:latin typeface="Andalus" panose="02020603050405020304" pitchFamily="18" charset="-78"/>
              <a:cs typeface="Andalus" panose="02020603050405020304" pitchFamily="18"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832" y="1847850"/>
            <a:ext cx="3704492" cy="2876550"/>
          </a:xfrm>
          <a:prstGeom prst="rect">
            <a:avLst/>
          </a:prstGeom>
        </p:spPr>
      </p:pic>
    </p:spTree>
    <p:extLst>
      <p:ext uri="{BB962C8B-B14F-4D97-AF65-F5344CB8AC3E}">
        <p14:creationId xmlns:p14="http://schemas.microsoft.com/office/powerpoint/2010/main" val="2966186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wipe(down)">
                                      <p:cBhvr>
                                        <p:cTn id="17" dur="580">
                                          <p:stCondLst>
                                            <p:cond delay="0"/>
                                          </p:stCondLst>
                                        </p:cTn>
                                        <p:tgtEl>
                                          <p:spTgt spid="3">
                                            <p:txEl>
                                              <p:pRg st="0" end="0"/>
                                            </p:txEl>
                                          </p:spTgt>
                                        </p:tgtEl>
                                      </p:cBhvr>
                                    </p:animEffect>
                                    <p:anim calcmode="lin" valueType="num">
                                      <p:cBhvr>
                                        <p:cTn id="1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3" dur="26">
                                          <p:stCondLst>
                                            <p:cond delay="650"/>
                                          </p:stCondLst>
                                        </p:cTn>
                                        <p:tgtEl>
                                          <p:spTgt spid="3">
                                            <p:txEl>
                                              <p:pRg st="0" end="0"/>
                                            </p:txEl>
                                          </p:spTgt>
                                        </p:tgtEl>
                                      </p:cBhvr>
                                      <p:to x="100000" y="60000"/>
                                    </p:animScale>
                                    <p:animScale>
                                      <p:cBhvr>
                                        <p:cTn id="24" dur="166" decel="50000">
                                          <p:stCondLst>
                                            <p:cond delay="676"/>
                                          </p:stCondLst>
                                        </p:cTn>
                                        <p:tgtEl>
                                          <p:spTgt spid="3">
                                            <p:txEl>
                                              <p:pRg st="0" end="0"/>
                                            </p:txEl>
                                          </p:spTgt>
                                        </p:tgtEl>
                                      </p:cBhvr>
                                      <p:to x="100000" y="100000"/>
                                    </p:animScale>
                                    <p:animScale>
                                      <p:cBhvr>
                                        <p:cTn id="25" dur="26">
                                          <p:stCondLst>
                                            <p:cond delay="1312"/>
                                          </p:stCondLst>
                                        </p:cTn>
                                        <p:tgtEl>
                                          <p:spTgt spid="3">
                                            <p:txEl>
                                              <p:pRg st="0" end="0"/>
                                            </p:txEl>
                                          </p:spTgt>
                                        </p:tgtEl>
                                      </p:cBhvr>
                                      <p:to x="100000" y="80000"/>
                                    </p:animScale>
                                    <p:animScale>
                                      <p:cBhvr>
                                        <p:cTn id="26" dur="166" decel="50000">
                                          <p:stCondLst>
                                            <p:cond delay="1338"/>
                                          </p:stCondLst>
                                        </p:cTn>
                                        <p:tgtEl>
                                          <p:spTgt spid="3">
                                            <p:txEl>
                                              <p:pRg st="0" end="0"/>
                                            </p:txEl>
                                          </p:spTgt>
                                        </p:tgtEl>
                                      </p:cBhvr>
                                      <p:to x="100000" y="100000"/>
                                    </p:animScale>
                                    <p:animScale>
                                      <p:cBhvr>
                                        <p:cTn id="27" dur="26">
                                          <p:stCondLst>
                                            <p:cond delay="1642"/>
                                          </p:stCondLst>
                                        </p:cTn>
                                        <p:tgtEl>
                                          <p:spTgt spid="3">
                                            <p:txEl>
                                              <p:pRg st="0" end="0"/>
                                            </p:txEl>
                                          </p:spTgt>
                                        </p:tgtEl>
                                      </p:cBhvr>
                                      <p:to x="100000" y="90000"/>
                                    </p:animScale>
                                    <p:animScale>
                                      <p:cBhvr>
                                        <p:cTn id="28" dur="166" decel="50000">
                                          <p:stCondLst>
                                            <p:cond delay="1668"/>
                                          </p:stCondLst>
                                        </p:cTn>
                                        <p:tgtEl>
                                          <p:spTgt spid="3">
                                            <p:txEl>
                                              <p:pRg st="0" end="0"/>
                                            </p:txEl>
                                          </p:spTgt>
                                        </p:tgtEl>
                                      </p:cBhvr>
                                      <p:to x="100000" y="100000"/>
                                    </p:animScale>
                                    <p:animScale>
                                      <p:cBhvr>
                                        <p:cTn id="29" dur="26">
                                          <p:stCondLst>
                                            <p:cond delay="1808"/>
                                          </p:stCondLst>
                                        </p:cTn>
                                        <p:tgtEl>
                                          <p:spTgt spid="3">
                                            <p:txEl>
                                              <p:pRg st="0" end="0"/>
                                            </p:txEl>
                                          </p:spTgt>
                                        </p:tgtEl>
                                      </p:cBhvr>
                                      <p:to x="100000" y="95000"/>
                                    </p:animScale>
                                    <p:animScale>
                                      <p:cBhvr>
                                        <p:cTn id="30" dur="166" decel="50000">
                                          <p:stCondLst>
                                            <p:cond delay="1834"/>
                                          </p:stCondLst>
                                        </p:cTn>
                                        <p:tgtEl>
                                          <p:spTgt spid="3">
                                            <p:txEl>
                                              <p:pRg st="0" end="0"/>
                                            </p:txEl>
                                          </p:spTgt>
                                        </p:tgtEl>
                                      </p:cBhvr>
                                      <p:to x="100000" y="100000"/>
                                    </p:animScale>
                                  </p:childTnLst>
                                </p:cTn>
                              </p:par>
                            </p:childTnLst>
                          </p:cTn>
                        </p:par>
                      </p:childTnLst>
                    </p:cTn>
                  </p:par>
                  <p:par>
                    <p:cTn id="31" fill="hold">
                      <p:stCondLst>
                        <p:cond delay="indefinite"/>
                      </p:stCondLst>
                      <p:childTnLst>
                        <p:par>
                          <p:cTn id="32" fill="hold">
                            <p:stCondLst>
                              <p:cond delay="0"/>
                            </p:stCondLst>
                            <p:childTnLst>
                              <p:par>
                                <p:cTn id="33" presetID="26" presetClass="entr" presetSubtype="0" fill="hold" grpId="0"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wipe(down)">
                                      <p:cBhvr>
                                        <p:cTn id="35" dur="580">
                                          <p:stCondLst>
                                            <p:cond delay="0"/>
                                          </p:stCondLst>
                                        </p:cTn>
                                        <p:tgtEl>
                                          <p:spTgt spid="3">
                                            <p:txEl>
                                              <p:pRg st="1" end="1"/>
                                            </p:txEl>
                                          </p:spTgt>
                                        </p:tgtEl>
                                      </p:cBhvr>
                                    </p:animEffect>
                                    <p:anim calcmode="lin" valueType="num">
                                      <p:cBhvr>
                                        <p:cTn id="3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1" dur="26">
                                          <p:stCondLst>
                                            <p:cond delay="650"/>
                                          </p:stCondLst>
                                        </p:cTn>
                                        <p:tgtEl>
                                          <p:spTgt spid="3">
                                            <p:txEl>
                                              <p:pRg st="1" end="1"/>
                                            </p:txEl>
                                          </p:spTgt>
                                        </p:tgtEl>
                                      </p:cBhvr>
                                      <p:to x="100000" y="60000"/>
                                    </p:animScale>
                                    <p:animScale>
                                      <p:cBhvr>
                                        <p:cTn id="42" dur="166" decel="50000">
                                          <p:stCondLst>
                                            <p:cond delay="676"/>
                                          </p:stCondLst>
                                        </p:cTn>
                                        <p:tgtEl>
                                          <p:spTgt spid="3">
                                            <p:txEl>
                                              <p:pRg st="1" end="1"/>
                                            </p:txEl>
                                          </p:spTgt>
                                        </p:tgtEl>
                                      </p:cBhvr>
                                      <p:to x="100000" y="100000"/>
                                    </p:animScale>
                                    <p:animScale>
                                      <p:cBhvr>
                                        <p:cTn id="43" dur="26">
                                          <p:stCondLst>
                                            <p:cond delay="1312"/>
                                          </p:stCondLst>
                                        </p:cTn>
                                        <p:tgtEl>
                                          <p:spTgt spid="3">
                                            <p:txEl>
                                              <p:pRg st="1" end="1"/>
                                            </p:txEl>
                                          </p:spTgt>
                                        </p:tgtEl>
                                      </p:cBhvr>
                                      <p:to x="100000" y="80000"/>
                                    </p:animScale>
                                    <p:animScale>
                                      <p:cBhvr>
                                        <p:cTn id="44" dur="166" decel="50000">
                                          <p:stCondLst>
                                            <p:cond delay="1338"/>
                                          </p:stCondLst>
                                        </p:cTn>
                                        <p:tgtEl>
                                          <p:spTgt spid="3">
                                            <p:txEl>
                                              <p:pRg st="1" end="1"/>
                                            </p:txEl>
                                          </p:spTgt>
                                        </p:tgtEl>
                                      </p:cBhvr>
                                      <p:to x="100000" y="100000"/>
                                    </p:animScale>
                                    <p:animScale>
                                      <p:cBhvr>
                                        <p:cTn id="45" dur="26">
                                          <p:stCondLst>
                                            <p:cond delay="1642"/>
                                          </p:stCondLst>
                                        </p:cTn>
                                        <p:tgtEl>
                                          <p:spTgt spid="3">
                                            <p:txEl>
                                              <p:pRg st="1" end="1"/>
                                            </p:txEl>
                                          </p:spTgt>
                                        </p:tgtEl>
                                      </p:cBhvr>
                                      <p:to x="100000" y="90000"/>
                                    </p:animScale>
                                    <p:animScale>
                                      <p:cBhvr>
                                        <p:cTn id="46" dur="166" decel="50000">
                                          <p:stCondLst>
                                            <p:cond delay="1668"/>
                                          </p:stCondLst>
                                        </p:cTn>
                                        <p:tgtEl>
                                          <p:spTgt spid="3">
                                            <p:txEl>
                                              <p:pRg st="1" end="1"/>
                                            </p:txEl>
                                          </p:spTgt>
                                        </p:tgtEl>
                                      </p:cBhvr>
                                      <p:to x="100000" y="100000"/>
                                    </p:animScale>
                                    <p:animScale>
                                      <p:cBhvr>
                                        <p:cTn id="47" dur="26">
                                          <p:stCondLst>
                                            <p:cond delay="1808"/>
                                          </p:stCondLst>
                                        </p:cTn>
                                        <p:tgtEl>
                                          <p:spTgt spid="3">
                                            <p:txEl>
                                              <p:pRg st="1" end="1"/>
                                            </p:txEl>
                                          </p:spTgt>
                                        </p:tgtEl>
                                      </p:cBhvr>
                                      <p:to x="100000" y="95000"/>
                                    </p:animScale>
                                    <p:animScale>
                                      <p:cBhvr>
                                        <p:cTn id="48" dur="166" decel="50000">
                                          <p:stCondLst>
                                            <p:cond delay="1834"/>
                                          </p:stCondLst>
                                        </p:cTn>
                                        <p:tgtEl>
                                          <p:spTgt spid="3">
                                            <p:txEl>
                                              <p:pRg st="1" end="1"/>
                                            </p:txEl>
                                          </p:spTgt>
                                        </p:tgtEl>
                                      </p:cBhvr>
                                      <p:to x="100000" y="100000"/>
                                    </p:animScale>
                                  </p:childTnLst>
                                </p:cTn>
                              </p:par>
                            </p:childTnLst>
                          </p:cTn>
                        </p:par>
                      </p:childTnLst>
                    </p:cTn>
                  </p:par>
                  <p:par>
                    <p:cTn id="49" fill="hold">
                      <p:stCondLst>
                        <p:cond delay="indefinite"/>
                      </p:stCondLst>
                      <p:childTnLst>
                        <p:par>
                          <p:cTn id="50" fill="hold">
                            <p:stCondLst>
                              <p:cond delay="0"/>
                            </p:stCondLst>
                            <p:childTnLst>
                              <p:par>
                                <p:cTn id="51" presetID="26" presetClass="entr" presetSubtype="0" fill="hold" grpId="0" nodeType="clickEffect">
                                  <p:stCondLst>
                                    <p:cond delay="0"/>
                                  </p:stCondLst>
                                  <p:childTnLst>
                                    <p:set>
                                      <p:cBhvr>
                                        <p:cTn id="52" dur="1" fill="hold">
                                          <p:stCondLst>
                                            <p:cond delay="0"/>
                                          </p:stCondLst>
                                        </p:cTn>
                                        <p:tgtEl>
                                          <p:spTgt spid="3">
                                            <p:txEl>
                                              <p:pRg st="2" end="2"/>
                                            </p:txEl>
                                          </p:spTgt>
                                        </p:tgtEl>
                                        <p:attrNameLst>
                                          <p:attrName>style.visibility</p:attrName>
                                        </p:attrNameLst>
                                      </p:cBhvr>
                                      <p:to>
                                        <p:strVal val="visible"/>
                                      </p:to>
                                    </p:set>
                                    <p:animEffect transition="in" filter="wipe(down)">
                                      <p:cBhvr>
                                        <p:cTn id="53" dur="580">
                                          <p:stCondLst>
                                            <p:cond delay="0"/>
                                          </p:stCondLst>
                                        </p:cTn>
                                        <p:tgtEl>
                                          <p:spTgt spid="3">
                                            <p:txEl>
                                              <p:pRg st="2" end="2"/>
                                            </p:txEl>
                                          </p:spTgt>
                                        </p:tgtEl>
                                      </p:cBhvr>
                                    </p:animEffect>
                                    <p:anim calcmode="lin" valueType="num">
                                      <p:cBhvr>
                                        <p:cTn id="5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9" dur="26">
                                          <p:stCondLst>
                                            <p:cond delay="650"/>
                                          </p:stCondLst>
                                        </p:cTn>
                                        <p:tgtEl>
                                          <p:spTgt spid="3">
                                            <p:txEl>
                                              <p:pRg st="2" end="2"/>
                                            </p:txEl>
                                          </p:spTgt>
                                        </p:tgtEl>
                                      </p:cBhvr>
                                      <p:to x="100000" y="60000"/>
                                    </p:animScale>
                                    <p:animScale>
                                      <p:cBhvr>
                                        <p:cTn id="60" dur="166" decel="50000">
                                          <p:stCondLst>
                                            <p:cond delay="676"/>
                                          </p:stCondLst>
                                        </p:cTn>
                                        <p:tgtEl>
                                          <p:spTgt spid="3">
                                            <p:txEl>
                                              <p:pRg st="2" end="2"/>
                                            </p:txEl>
                                          </p:spTgt>
                                        </p:tgtEl>
                                      </p:cBhvr>
                                      <p:to x="100000" y="100000"/>
                                    </p:animScale>
                                    <p:animScale>
                                      <p:cBhvr>
                                        <p:cTn id="61" dur="26">
                                          <p:stCondLst>
                                            <p:cond delay="1312"/>
                                          </p:stCondLst>
                                        </p:cTn>
                                        <p:tgtEl>
                                          <p:spTgt spid="3">
                                            <p:txEl>
                                              <p:pRg st="2" end="2"/>
                                            </p:txEl>
                                          </p:spTgt>
                                        </p:tgtEl>
                                      </p:cBhvr>
                                      <p:to x="100000" y="80000"/>
                                    </p:animScale>
                                    <p:animScale>
                                      <p:cBhvr>
                                        <p:cTn id="62" dur="166" decel="50000">
                                          <p:stCondLst>
                                            <p:cond delay="1338"/>
                                          </p:stCondLst>
                                        </p:cTn>
                                        <p:tgtEl>
                                          <p:spTgt spid="3">
                                            <p:txEl>
                                              <p:pRg st="2" end="2"/>
                                            </p:txEl>
                                          </p:spTgt>
                                        </p:tgtEl>
                                      </p:cBhvr>
                                      <p:to x="100000" y="100000"/>
                                    </p:animScale>
                                    <p:animScale>
                                      <p:cBhvr>
                                        <p:cTn id="63" dur="26">
                                          <p:stCondLst>
                                            <p:cond delay="1642"/>
                                          </p:stCondLst>
                                        </p:cTn>
                                        <p:tgtEl>
                                          <p:spTgt spid="3">
                                            <p:txEl>
                                              <p:pRg st="2" end="2"/>
                                            </p:txEl>
                                          </p:spTgt>
                                        </p:tgtEl>
                                      </p:cBhvr>
                                      <p:to x="100000" y="90000"/>
                                    </p:animScale>
                                    <p:animScale>
                                      <p:cBhvr>
                                        <p:cTn id="64" dur="166" decel="50000">
                                          <p:stCondLst>
                                            <p:cond delay="1668"/>
                                          </p:stCondLst>
                                        </p:cTn>
                                        <p:tgtEl>
                                          <p:spTgt spid="3">
                                            <p:txEl>
                                              <p:pRg st="2" end="2"/>
                                            </p:txEl>
                                          </p:spTgt>
                                        </p:tgtEl>
                                      </p:cBhvr>
                                      <p:to x="100000" y="100000"/>
                                    </p:animScale>
                                    <p:animScale>
                                      <p:cBhvr>
                                        <p:cTn id="65" dur="26">
                                          <p:stCondLst>
                                            <p:cond delay="1808"/>
                                          </p:stCondLst>
                                        </p:cTn>
                                        <p:tgtEl>
                                          <p:spTgt spid="3">
                                            <p:txEl>
                                              <p:pRg st="2" end="2"/>
                                            </p:txEl>
                                          </p:spTgt>
                                        </p:tgtEl>
                                      </p:cBhvr>
                                      <p:to x="100000" y="95000"/>
                                    </p:animScale>
                                    <p:animScale>
                                      <p:cBhvr>
                                        <p:cTn id="66" dur="166" decel="50000">
                                          <p:stCondLst>
                                            <p:cond delay="1834"/>
                                          </p:stCondLst>
                                        </p:cTn>
                                        <p:tgtEl>
                                          <p:spTgt spid="3">
                                            <p:txEl>
                                              <p:pRg st="2" end="2"/>
                                            </p:txEl>
                                          </p:spTgt>
                                        </p:tgtEl>
                                      </p:cBhvr>
                                      <p:to x="100000" y="100000"/>
                                    </p:animScale>
                                  </p:childTnLst>
                                </p:cTn>
                              </p:par>
                            </p:childTnLst>
                          </p:cTn>
                        </p:par>
                      </p:childTnLst>
                    </p:cTn>
                  </p:par>
                  <p:par>
                    <p:cTn id="67" fill="hold">
                      <p:stCondLst>
                        <p:cond delay="indefinite"/>
                      </p:stCondLst>
                      <p:childTnLst>
                        <p:par>
                          <p:cTn id="68" fill="hold">
                            <p:stCondLst>
                              <p:cond delay="0"/>
                            </p:stCondLst>
                            <p:childTnLst>
                              <p:par>
                                <p:cTn id="69" presetID="26" presetClass="entr" presetSubtype="0" fill="hold" grpId="0" nodeType="click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wipe(down)">
                                      <p:cBhvr>
                                        <p:cTn id="71" dur="580">
                                          <p:stCondLst>
                                            <p:cond delay="0"/>
                                          </p:stCondLst>
                                        </p:cTn>
                                        <p:tgtEl>
                                          <p:spTgt spid="3">
                                            <p:txEl>
                                              <p:pRg st="3" end="3"/>
                                            </p:txEl>
                                          </p:spTgt>
                                        </p:tgtEl>
                                      </p:cBhvr>
                                    </p:animEffect>
                                    <p:anim calcmode="lin" valueType="num">
                                      <p:cBhvr>
                                        <p:cTn id="7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77" dur="26">
                                          <p:stCondLst>
                                            <p:cond delay="650"/>
                                          </p:stCondLst>
                                        </p:cTn>
                                        <p:tgtEl>
                                          <p:spTgt spid="3">
                                            <p:txEl>
                                              <p:pRg st="3" end="3"/>
                                            </p:txEl>
                                          </p:spTgt>
                                        </p:tgtEl>
                                      </p:cBhvr>
                                      <p:to x="100000" y="60000"/>
                                    </p:animScale>
                                    <p:animScale>
                                      <p:cBhvr>
                                        <p:cTn id="78" dur="166" decel="50000">
                                          <p:stCondLst>
                                            <p:cond delay="676"/>
                                          </p:stCondLst>
                                        </p:cTn>
                                        <p:tgtEl>
                                          <p:spTgt spid="3">
                                            <p:txEl>
                                              <p:pRg st="3" end="3"/>
                                            </p:txEl>
                                          </p:spTgt>
                                        </p:tgtEl>
                                      </p:cBhvr>
                                      <p:to x="100000" y="100000"/>
                                    </p:animScale>
                                    <p:animScale>
                                      <p:cBhvr>
                                        <p:cTn id="79" dur="26">
                                          <p:stCondLst>
                                            <p:cond delay="1312"/>
                                          </p:stCondLst>
                                        </p:cTn>
                                        <p:tgtEl>
                                          <p:spTgt spid="3">
                                            <p:txEl>
                                              <p:pRg st="3" end="3"/>
                                            </p:txEl>
                                          </p:spTgt>
                                        </p:tgtEl>
                                      </p:cBhvr>
                                      <p:to x="100000" y="80000"/>
                                    </p:animScale>
                                    <p:animScale>
                                      <p:cBhvr>
                                        <p:cTn id="80" dur="166" decel="50000">
                                          <p:stCondLst>
                                            <p:cond delay="1338"/>
                                          </p:stCondLst>
                                        </p:cTn>
                                        <p:tgtEl>
                                          <p:spTgt spid="3">
                                            <p:txEl>
                                              <p:pRg st="3" end="3"/>
                                            </p:txEl>
                                          </p:spTgt>
                                        </p:tgtEl>
                                      </p:cBhvr>
                                      <p:to x="100000" y="100000"/>
                                    </p:animScale>
                                    <p:animScale>
                                      <p:cBhvr>
                                        <p:cTn id="81" dur="26">
                                          <p:stCondLst>
                                            <p:cond delay="1642"/>
                                          </p:stCondLst>
                                        </p:cTn>
                                        <p:tgtEl>
                                          <p:spTgt spid="3">
                                            <p:txEl>
                                              <p:pRg st="3" end="3"/>
                                            </p:txEl>
                                          </p:spTgt>
                                        </p:tgtEl>
                                      </p:cBhvr>
                                      <p:to x="100000" y="90000"/>
                                    </p:animScale>
                                    <p:animScale>
                                      <p:cBhvr>
                                        <p:cTn id="82" dur="166" decel="50000">
                                          <p:stCondLst>
                                            <p:cond delay="1668"/>
                                          </p:stCondLst>
                                        </p:cTn>
                                        <p:tgtEl>
                                          <p:spTgt spid="3">
                                            <p:txEl>
                                              <p:pRg st="3" end="3"/>
                                            </p:txEl>
                                          </p:spTgt>
                                        </p:tgtEl>
                                      </p:cBhvr>
                                      <p:to x="100000" y="100000"/>
                                    </p:animScale>
                                    <p:animScale>
                                      <p:cBhvr>
                                        <p:cTn id="83" dur="26">
                                          <p:stCondLst>
                                            <p:cond delay="1808"/>
                                          </p:stCondLst>
                                        </p:cTn>
                                        <p:tgtEl>
                                          <p:spTgt spid="3">
                                            <p:txEl>
                                              <p:pRg st="3" end="3"/>
                                            </p:txEl>
                                          </p:spTgt>
                                        </p:tgtEl>
                                      </p:cBhvr>
                                      <p:to x="100000" y="95000"/>
                                    </p:animScale>
                                    <p:animScale>
                                      <p:cBhvr>
                                        <p:cTn id="84" dur="166" decel="50000">
                                          <p:stCondLst>
                                            <p:cond delay="1834"/>
                                          </p:stCondLst>
                                        </p:cTn>
                                        <p:tgtEl>
                                          <p:spTgt spid="3">
                                            <p:txEl>
                                              <p:pRg st="3" end="3"/>
                                            </p:txEl>
                                          </p:spTgt>
                                        </p:tgtEl>
                                      </p:cBhvr>
                                      <p:to x="100000" y="100000"/>
                                    </p:animScale>
                                  </p:childTnLst>
                                </p:cTn>
                              </p:par>
                            </p:childTnLst>
                          </p:cTn>
                        </p:par>
                      </p:childTnLst>
                    </p:cTn>
                  </p:par>
                  <p:par>
                    <p:cTn id="85" fill="hold">
                      <p:stCondLst>
                        <p:cond delay="indefinite"/>
                      </p:stCondLst>
                      <p:childTnLst>
                        <p:par>
                          <p:cTn id="86" fill="hold">
                            <p:stCondLst>
                              <p:cond delay="0"/>
                            </p:stCondLst>
                            <p:childTnLst>
                              <p:par>
                                <p:cTn id="87" presetID="26" presetClass="entr" presetSubtype="0" fill="hold" grpId="0" nodeType="clickEffect">
                                  <p:stCondLst>
                                    <p:cond delay="0"/>
                                  </p:stCondLst>
                                  <p:childTnLst>
                                    <p:set>
                                      <p:cBhvr>
                                        <p:cTn id="88" dur="1" fill="hold">
                                          <p:stCondLst>
                                            <p:cond delay="0"/>
                                          </p:stCondLst>
                                        </p:cTn>
                                        <p:tgtEl>
                                          <p:spTgt spid="3">
                                            <p:txEl>
                                              <p:pRg st="4" end="4"/>
                                            </p:txEl>
                                          </p:spTgt>
                                        </p:tgtEl>
                                        <p:attrNameLst>
                                          <p:attrName>style.visibility</p:attrName>
                                        </p:attrNameLst>
                                      </p:cBhvr>
                                      <p:to>
                                        <p:strVal val="visible"/>
                                      </p:to>
                                    </p:set>
                                    <p:animEffect transition="in" filter="wipe(down)">
                                      <p:cBhvr>
                                        <p:cTn id="89" dur="580">
                                          <p:stCondLst>
                                            <p:cond delay="0"/>
                                          </p:stCondLst>
                                        </p:cTn>
                                        <p:tgtEl>
                                          <p:spTgt spid="3">
                                            <p:txEl>
                                              <p:pRg st="4" end="4"/>
                                            </p:txEl>
                                          </p:spTgt>
                                        </p:tgtEl>
                                      </p:cBhvr>
                                    </p:animEffect>
                                    <p:anim calcmode="lin" valueType="num">
                                      <p:cBhvr>
                                        <p:cTn id="9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4" end="4"/>
                                            </p:txEl>
                                          </p:spTgt>
                                        </p:tgtEl>
                                      </p:cBhvr>
                                      <p:to x="100000" y="60000"/>
                                    </p:animScale>
                                    <p:animScale>
                                      <p:cBhvr>
                                        <p:cTn id="96" dur="166" decel="50000">
                                          <p:stCondLst>
                                            <p:cond delay="676"/>
                                          </p:stCondLst>
                                        </p:cTn>
                                        <p:tgtEl>
                                          <p:spTgt spid="3">
                                            <p:txEl>
                                              <p:pRg st="4" end="4"/>
                                            </p:txEl>
                                          </p:spTgt>
                                        </p:tgtEl>
                                      </p:cBhvr>
                                      <p:to x="100000" y="100000"/>
                                    </p:animScale>
                                    <p:animScale>
                                      <p:cBhvr>
                                        <p:cTn id="97" dur="26">
                                          <p:stCondLst>
                                            <p:cond delay="1312"/>
                                          </p:stCondLst>
                                        </p:cTn>
                                        <p:tgtEl>
                                          <p:spTgt spid="3">
                                            <p:txEl>
                                              <p:pRg st="4" end="4"/>
                                            </p:txEl>
                                          </p:spTgt>
                                        </p:tgtEl>
                                      </p:cBhvr>
                                      <p:to x="100000" y="80000"/>
                                    </p:animScale>
                                    <p:animScale>
                                      <p:cBhvr>
                                        <p:cTn id="98" dur="166" decel="50000">
                                          <p:stCondLst>
                                            <p:cond delay="1338"/>
                                          </p:stCondLst>
                                        </p:cTn>
                                        <p:tgtEl>
                                          <p:spTgt spid="3">
                                            <p:txEl>
                                              <p:pRg st="4" end="4"/>
                                            </p:txEl>
                                          </p:spTgt>
                                        </p:tgtEl>
                                      </p:cBhvr>
                                      <p:to x="100000" y="100000"/>
                                    </p:animScale>
                                    <p:animScale>
                                      <p:cBhvr>
                                        <p:cTn id="99" dur="26">
                                          <p:stCondLst>
                                            <p:cond delay="1642"/>
                                          </p:stCondLst>
                                        </p:cTn>
                                        <p:tgtEl>
                                          <p:spTgt spid="3">
                                            <p:txEl>
                                              <p:pRg st="4" end="4"/>
                                            </p:txEl>
                                          </p:spTgt>
                                        </p:tgtEl>
                                      </p:cBhvr>
                                      <p:to x="100000" y="90000"/>
                                    </p:animScale>
                                    <p:animScale>
                                      <p:cBhvr>
                                        <p:cTn id="100" dur="166" decel="50000">
                                          <p:stCondLst>
                                            <p:cond delay="1668"/>
                                          </p:stCondLst>
                                        </p:cTn>
                                        <p:tgtEl>
                                          <p:spTgt spid="3">
                                            <p:txEl>
                                              <p:pRg st="4" end="4"/>
                                            </p:txEl>
                                          </p:spTgt>
                                        </p:tgtEl>
                                      </p:cBhvr>
                                      <p:to x="100000" y="100000"/>
                                    </p:animScale>
                                    <p:animScale>
                                      <p:cBhvr>
                                        <p:cTn id="101" dur="26">
                                          <p:stCondLst>
                                            <p:cond delay="1808"/>
                                          </p:stCondLst>
                                        </p:cTn>
                                        <p:tgtEl>
                                          <p:spTgt spid="3">
                                            <p:txEl>
                                              <p:pRg st="4" end="4"/>
                                            </p:txEl>
                                          </p:spTgt>
                                        </p:tgtEl>
                                      </p:cBhvr>
                                      <p:to x="100000" y="95000"/>
                                    </p:animScale>
                                    <p:animScale>
                                      <p:cBhvr>
                                        <p:cTn id="102" dur="166" decel="50000">
                                          <p:stCondLst>
                                            <p:cond delay="1834"/>
                                          </p:stCondLst>
                                        </p:cTn>
                                        <p:tgtEl>
                                          <p:spTgt spid="3">
                                            <p:txEl>
                                              <p:pRg st="4" end="4"/>
                                            </p:txEl>
                                          </p:spTgt>
                                        </p:tgtEl>
                                      </p:cBhvr>
                                      <p:to x="100000" y="100000"/>
                                    </p:animScale>
                                  </p:childTnLst>
                                </p:cTn>
                              </p:par>
                            </p:childTnLst>
                          </p:cTn>
                        </p:par>
                      </p:childTnLst>
                    </p:cTn>
                  </p:par>
                  <p:par>
                    <p:cTn id="103" fill="hold">
                      <p:stCondLst>
                        <p:cond delay="indefinite"/>
                      </p:stCondLst>
                      <p:childTnLst>
                        <p:par>
                          <p:cTn id="104" fill="hold">
                            <p:stCondLst>
                              <p:cond delay="0"/>
                            </p:stCondLst>
                            <p:childTnLst>
                              <p:par>
                                <p:cTn id="105" presetID="26" presetClass="entr" presetSubtype="0" fill="hold" grpId="0" nodeType="clickEffect">
                                  <p:stCondLst>
                                    <p:cond delay="0"/>
                                  </p:stCondLst>
                                  <p:childTnLst>
                                    <p:set>
                                      <p:cBhvr>
                                        <p:cTn id="106" dur="1" fill="hold">
                                          <p:stCondLst>
                                            <p:cond delay="0"/>
                                          </p:stCondLst>
                                        </p:cTn>
                                        <p:tgtEl>
                                          <p:spTgt spid="3">
                                            <p:txEl>
                                              <p:pRg st="5" end="5"/>
                                            </p:txEl>
                                          </p:spTgt>
                                        </p:tgtEl>
                                        <p:attrNameLst>
                                          <p:attrName>style.visibility</p:attrName>
                                        </p:attrNameLst>
                                      </p:cBhvr>
                                      <p:to>
                                        <p:strVal val="visible"/>
                                      </p:to>
                                    </p:set>
                                    <p:animEffect transition="in" filter="wipe(down)">
                                      <p:cBhvr>
                                        <p:cTn id="107" dur="580">
                                          <p:stCondLst>
                                            <p:cond delay="0"/>
                                          </p:stCondLst>
                                        </p:cTn>
                                        <p:tgtEl>
                                          <p:spTgt spid="3">
                                            <p:txEl>
                                              <p:pRg st="5" end="5"/>
                                            </p:txEl>
                                          </p:spTgt>
                                        </p:tgtEl>
                                      </p:cBhvr>
                                    </p:animEffect>
                                    <p:anim calcmode="lin" valueType="num">
                                      <p:cBhvr>
                                        <p:cTn id="108"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09"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10"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1"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12"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13" dur="26">
                                          <p:stCondLst>
                                            <p:cond delay="650"/>
                                          </p:stCondLst>
                                        </p:cTn>
                                        <p:tgtEl>
                                          <p:spTgt spid="3">
                                            <p:txEl>
                                              <p:pRg st="5" end="5"/>
                                            </p:txEl>
                                          </p:spTgt>
                                        </p:tgtEl>
                                      </p:cBhvr>
                                      <p:to x="100000" y="60000"/>
                                    </p:animScale>
                                    <p:animScale>
                                      <p:cBhvr>
                                        <p:cTn id="114" dur="166" decel="50000">
                                          <p:stCondLst>
                                            <p:cond delay="676"/>
                                          </p:stCondLst>
                                        </p:cTn>
                                        <p:tgtEl>
                                          <p:spTgt spid="3">
                                            <p:txEl>
                                              <p:pRg st="5" end="5"/>
                                            </p:txEl>
                                          </p:spTgt>
                                        </p:tgtEl>
                                      </p:cBhvr>
                                      <p:to x="100000" y="100000"/>
                                    </p:animScale>
                                    <p:animScale>
                                      <p:cBhvr>
                                        <p:cTn id="115" dur="26">
                                          <p:stCondLst>
                                            <p:cond delay="1312"/>
                                          </p:stCondLst>
                                        </p:cTn>
                                        <p:tgtEl>
                                          <p:spTgt spid="3">
                                            <p:txEl>
                                              <p:pRg st="5" end="5"/>
                                            </p:txEl>
                                          </p:spTgt>
                                        </p:tgtEl>
                                      </p:cBhvr>
                                      <p:to x="100000" y="80000"/>
                                    </p:animScale>
                                    <p:animScale>
                                      <p:cBhvr>
                                        <p:cTn id="116" dur="166" decel="50000">
                                          <p:stCondLst>
                                            <p:cond delay="1338"/>
                                          </p:stCondLst>
                                        </p:cTn>
                                        <p:tgtEl>
                                          <p:spTgt spid="3">
                                            <p:txEl>
                                              <p:pRg st="5" end="5"/>
                                            </p:txEl>
                                          </p:spTgt>
                                        </p:tgtEl>
                                      </p:cBhvr>
                                      <p:to x="100000" y="100000"/>
                                    </p:animScale>
                                    <p:animScale>
                                      <p:cBhvr>
                                        <p:cTn id="117" dur="26">
                                          <p:stCondLst>
                                            <p:cond delay="1642"/>
                                          </p:stCondLst>
                                        </p:cTn>
                                        <p:tgtEl>
                                          <p:spTgt spid="3">
                                            <p:txEl>
                                              <p:pRg st="5" end="5"/>
                                            </p:txEl>
                                          </p:spTgt>
                                        </p:tgtEl>
                                      </p:cBhvr>
                                      <p:to x="100000" y="90000"/>
                                    </p:animScale>
                                    <p:animScale>
                                      <p:cBhvr>
                                        <p:cTn id="118" dur="166" decel="50000">
                                          <p:stCondLst>
                                            <p:cond delay="1668"/>
                                          </p:stCondLst>
                                        </p:cTn>
                                        <p:tgtEl>
                                          <p:spTgt spid="3">
                                            <p:txEl>
                                              <p:pRg st="5" end="5"/>
                                            </p:txEl>
                                          </p:spTgt>
                                        </p:tgtEl>
                                      </p:cBhvr>
                                      <p:to x="100000" y="100000"/>
                                    </p:animScale>
                                    <p:animScale>
                                      <p:cBhvr>
                                        <p:cTn id="119" dur="26">
                                          <p:stCondLst>
                                            <p:cond delay="1808"/>
                                          </p:stCondLst>
                                        </p:cTn>
                                        <p:tgtEl>
                                          <p:spTgt spid="3">
                                            <p:txEl>
                                              <p:pRg st="5" end="5"/>
                                            </p:txEl>
                                          </p:spTgt>
                                        </p:tgtEl>
                                      </p:cBhvr>
                                      <p:to x="100000" y="95000"/>
                                    </p:animScale>
                                    <p:animScale>
                                      <p:cBhvr>
                                        <p:cTn id="120" dur="166" decel="50000">
                                          <p:stCondLst>
                                            <p:cond delay="1834"/>
                                          </p:stCondLst>
                                        </p:cTn>
                                        <p:tgtEl>
                                          <p:spTgt spid="3">
                                            <p:txEl>
                                              <p:pRg st="5" end="5"/>
                                            </p:txEl>
                                          </p:spTgt>
                                        </p:tgtEl>
                                      </p:cBhvr>
                                      <p:to x="100000" y="100000"/>
                                    </p:animScale>
                                  </p:childTnLst>
                                </p:cTn>
                              </p:par>
                            </p:childTnLst>
                          </p:cTn>
                        </p:par>
                      </p:childTnLst>
                    </p:cTn>
                  </p:par>
                  <p:par>
                    <p:cTn id="121" fill="hold">
                      <p:stCondLst>
                        <p:cond delay="indefinite"/>
                      </p:stCondLst>
                      <p:childTnLst>
                        <p:par>
                          <p:cTn id="122" fill="hold">
                            <p:stCondLst>
                              <p:cond delay="0"/>
                            </p:stCondLst>
                            <p:childTnLst>
                              <p:par>
                                <p:cTn id="123" presetID="26" presetClass="entr" presetSubtype="0" fill="hold" grpId="0" nodeType="clickEffect">
                                  <p:stCondLst>
                                    <p:cond delay="0"/>
                                  </p:stCondLst>
                                  <p:childTnLst>
                                    <p:set>
                                      <p:cBhvr>
                                        <p:cTn id="124" dur="1" fill="hold">
                                          <p:stCondLst>
                                            <p:cond delay="0"/>
                                          </p:stCondLst>
                                        </p:cTn>
                                        <p:tgtEl>
                                          <p:spTgt spid="3">
                                            <p:txEl>
                                              <p:pRg st="6" end="6"/>
                                            </p:txEl>
                                          </p:spTgt>
                                        </p:tgtEl>
                                        <p:attrNameLst>
                                          <p:attrName>style.visibility</p:attrName>
                                        </p:attrNameLst>
                                      </p:cBhvr>
                                      <p:to>
                                        <p:strVal val="visible"/>
                                      </p:to>
                                    </p:set>
                                    <p:animEffect transition="in" filter="wipe(down)">
                                      <p:cBhvr>
                                        <p:cTn id="125" dur="580">
                                          <p:stCondLst>
                                            <p:cond delay="0"/>
                                          </p:stCondLst>
                                        </p:cTn>
                                        <p:tgtEl>
                                          <p:spTgt spid="3">
                                            <p:txEl>
                                              <p:pRg st="6" end="6"/>
                                            </p:txEl>
                                          </p:spTgt>
                                        </p:tgtEl>
                                      </p:cBhvr>
                                    </p:animEffect>
                                    <p:anim calcmode="lin" valueType="num">
                                      <p:cBhvr>
                                        <p:cTn id="12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3">
                                            <p:txEl>
                                              <p:pRg st="6" end="6"/>
                                            </p:txEl>
                                          </p:spTgt>
                                        </p:tgtEl>
                                      </p:cBhvr>
                                      <p:to x="100000" y="60000"/>
                                    </p:animScale>
                                    <p:animScale>
                                      <p:cBhvr>
                                        <p:cTn id="132" dur="166" decel="50000">
                                          <p:stCondLst>
                                            <p:cond delay="676"/>
                                          </p:stCondLst>
                                        </p:cTn>
                                        <p:tgtEl>
                                          <p:spTgt spid="3">
                                            <p:txEl>
                                              <p:pRg st="6" end="6"/>
                                            </p:txEl>
                                          </p:spTgt>
                                        </p:tgtEl>
                                      </p:cBhvr>
                                      <p:to x="100000" y="100000"/>
                                    </p:animScale>
                                    <p:animScale>
                                      <p:cBhvr>
                                        <p:cTn id="133" dur="26">
                                          <p:stCondLst>
                                            <p:cond delay="1312"/>
                                          </p:stCondLst>
                                        </p:cTn>
                                        <p:tgtEl>
                                          <p:spTgt spid="3">
                                            <p:txEl>
                                              <p:pRg st="6" end="6"/>
                                            </p:txEl>
                                          </p:spTgt>
                                        </p:tgtEl>
                                      </p:cBhvr>
                                      <p:to x="100000" y="80000"/>
                                    </p:animScale>
                                    <p:animScale>
                                      <p:cBhvr>
                                        <p:cTn id="134" dur="166" decel="50000">
                                          <p:stCondLst>
                                            <p:cond delay="1338"/>
                                          </p:stCondLst>
                                        </p:cTn>
                                        <p:tgtEl>
                                          <p:spTgt spid="3">
                                            <p:txEl>
                                              <p:pRg st="6" end="6"/>
                                            </p:txEl>
                                          </p:spTgt>
                                        </p:tgtEl>
                                      </p:cBhvr>
                                      <p:to x="100000" y="100000"/>
                                    </p:animScale>
                                    <p:animScale>
                                      <p:cBhvr>
                                        <p:cTn id="135" dur="26">
                                          <p:stCondLst>
                                            <p:cond delay="1642"/>
                                          </p:stCondLst>
                                        </p:cTn>
                                        <p:tgtEl>
                                          <p:spTgt spid="3">
                                            <p:txEl>
                                              <p:pRg st="6" end="6"/>
                                            </p:txEl>
                                          </p:spTgt>
                                        </p:tgtEl>
                                      </p:cBhvr>
                                      <p:to x="100000" y="90000"/>
                                    </p:animScale>
                                    <p:animScale>
                                      <p:cBhvr>
                                        <p:cTn id="136" dur="166" decel="50000">
                                          <p:stCondLst>
                                            <p:cond delay="1668"/>
                                          </p:stCondLst>
                                        </p:cTn>
                                        <p:tgtEl>
                                          <p:spTgt spid="3">
                                            <p:txEl>
                                              <p:pRg st="6" end="6"/>
                                            </p:txEl>
                                          </p:spTgt>
                                        </p:tgtEl>
                                      </p:cBhvr>
                                      <p:to x="100000" y="100000"/>
                                    </p:animScale>
                                    <p:animScale>
                                      <p:cBhvr>
                                        <p:cTn id="137" dur="26">
                                          <p:stCondLst>
                                            <p:cond delay="1808"/>
                                          </p:stCondLst>
                                        </p:cTn>
                                        <p:tgtEl>
                                          <p:spTgt spid="3">
                                            <p:txEl>
                                              <p:pRg st="6" end="6"/>
                                            </p:txEl>
                                          </p:spTgt>
                                        </p:tgtEl>
                                      </p:cBhvr>
                                      <p:to x="100000" y="95000"/>
                                    </p:animScale>
                                    <p:animScale>
                                      <p:cBhvr>
                                        <p:cTn id="138" dur="166" decel="50000">
                                          <p:stCondLst>
                                            <p:cond delay="1834"/>
                                          </p:stCondLst>
                                        </p:cTn>
                                        <p:tgtEl>
                                          <p:spTgt spid="3">
                                            <p:txEl>
                                              <p:pRg st="6" end="6"/>
                                            </p:txEl>
                                          </p:spTgt>
                                        </p:tgtEl>
                                      </p:cBhvr>
                                      <p:to x="100000" y="100000"/>
                                    </p:animScale>
                                  </p:childTnLst>
                                </p:cTn>
                              </p:par>
                            </p:childTnLst>
                          </p:cTn>
                        </p:par>
                      </p:childTnLst>
                    </p:cTn>
                  </p:par>
                  <p:par>
                    <p:cTn id="139" fill="hold">
                      <p:stCondLst>
                        <p:cond delay="indefinite"/>
                      </p:stCondLst>
                      <p:childTnLst>
                        <p:par>
                          <p:cTn id="140" fill="hold">
                            <p:stCondLst>
                              <p:cond delay="0"/>
                            </p:stCondLst>
                            <p:childTnLst>
                              <p:par>
                                <p:cTn id="141" presetID="26" presetClass="entr" presetSubtype="0" fill="hold" grpId="0" nodeType="clickEffect">
                                  <p:stCondLst>
                                    <p:cond delay="0"/>
                                  </p:stCondLst>
                                  <p:childTnLst>
                                    <p:set>
                                      <p:cBhvr>
                                        <p:cTn id="142" dur="1" fill="hold">
                                          <p:stCondLst>
                                            <p:cond delay="0"/>
                                          </p:stCondLst>
                                        </p:cTn>
                                        <p:tgtEl>
                                          <p:spTgt spid="3">
                                            <p:txEl>
                                              <p:pRg st="7" end="7"/>
                                            </p:txEl>
                                          </p:spTgt>
                                        </p:tgtEl>
                                        <p:attrNameLst>
                                          <p:attrName>style.visibility</p:attrName>
                                        </p:attrNameLst>
                                      </p:cBhvr>
                                      <p:to>
                                        <p:strVal val="visible"/>
                                      </p:to>
                                    </p:set>
                                    <p:animEffect transition="in" filter="wipe(down)">
                                      <p:cBhvr>
                                        <p:cTn id="143" dur="580">
                                          <p:stCondLst>
                                            <p:cond delay="0"/>
                                          </p:stCondLst>
                                        </p:cTn>
                                        <p:tgtEl>
                                          <p:spTgt spid="3">
                                            <p:txEl>
                                              <p:pRg st="7" end="7"/>
                                            </p:txEl>
                                          </p:spTgt>
                                        </p:tgtEl>
                                      </p:cBhvr>
                                    </p:animEffect>
                                    <p:anim calcmode="lin" valueType="num">
                                      <p:cBhvr>
                                        <p:cTn id="144"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45"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46"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47"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48"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49" dur="26">
                                          <p:stCondLst>
                                            <p:cond delay="650"/>
                                          </p:stCondLst>
                                        </p:cTn>
                                        <p:tgtEl>
                                          <p:spTgt spid="3">
                                            <p:txEl>
                                              <p:pRg st="7" end="7"/>
                                            </p:txEl>
                                          </p:spTgt>
                                        </p:tgtEl>
                                      </p:cBhvr>
                                      <p:to x="100000" y="60000"/>
                                    </p:animScale>
                                    <p:animScale>
                                      <p:cBhvr>
                                        <p:cTn id="150" dur="166" decel="50000">
                                          <p:stCondLst>
                                            <p:cond delay="676"/>
                                          </p:stCondLst>
                                        </p:cTn>
                                        <p:tgtEl>
                                          <p:spTgt spid="3">
                                            <p:txEl>
                                              <p:pRg st="7" end="7"/>
                                            </p:txEl>
                                          </p:spTgt>
                                        </p:tgtEl>
                                      </p:cBhvr>
                                      <p:to x="100000" y="100000"/>
                                    </p:animScale>
                                    <p:animScale>
                                      <p:cBhvr>
                                        <p:cTn id="151" dur="26">
                                          <p:stCondLst>
                                            <p:cond delay="1312"/>
                                          </p:stCondLst>
                                        </p:cTn>
                                        <p:tgtEl>
                                          <p:spTgt spid="3">
                                            <p:txEl>
                                              <p:pRg st="7" end="7"/>
                                            </p:txEl>
                                          </p:spTgt>
                                        </p:tgtEl>
                                      </p:cBhvr>
                                      <p:to x="100000" y="80000"/>
                                    </p:animScale>
                                    <p:animScale>
                                      <p:cBhvr>
                                        <p:cTn id="152" dur="166" decel="50000">
                                          <p:stCondLst>
                                            <p:cond delay="1338"/>
                                          </p:stCondLst>
                                        </p:cTn>
                                        <p:tgtEl>
                                          <p:spTgt spid="3">
                                            <p:txEl>
                                              <p:pRg st="7" end="7"/>
                                            </p:txEl>
                                          </p:spTgt>
                                        </p:tgtEl>
                                      </p:cBhvr>
                                      <p:to x="100000" y="100000"/>
                                    </p:animScale>
                                    <p:animScale>
                                      <p:cBhvr>
                                        <p:cTn id="153" dur="26">
                                          <p:stCondLst>
                                            <p:cond delay="1642"/>
                                          </p:stCondLst>
                                        </p:cTn>
                                        <p:tgtEl>
                                          <p:spTgt spid="3">
                                            <p:txEl>
                                              <p:pRg st="7" end="7"/>
                                            </p:txEl>
                                          </p:spTgt>
                                        </p:tgtEl>
                                      </p:cBhvr>
                                      <p:to x="100000" y="90000"/>
                                    </p:animScale>
                                    <p:animScale>
                                      <p:cBhvr>
                                        <p:cTn id="154" dur="166" decel="50000">
                                          <p:stCondLst>
                                            <p:cond delay="1668"/>
                                          </p:stCondLst>
                                        </p:cTn>
                                        <p:tgtEl>
                                          <p:spTgt spid="3">
                                            <p:txEl>
                                              <p:pRg st="7" end="7"/>
                                            </p:txEl>
                                          </p:spTgt>
                                        </p:tgtEl>
                                      </p:cBhvr>
                                      <p:to x="100000" y="100000"/>
                                    </p:animScale>
                                    <p:animScale>
                                      <p:cBhvr>
                                        <p:cTn id="155" dur="26">
                                          <p:stCondLst>
                                            <p:cond delay="1808"/>
                                          </p:stCondLst>
                                        </p:cTn>
                                        <p:tgtEl>
                                          <p:spTgt spid="3">
                                            <p:txEl>
                                              <p:pRg st="7" end="7"/>
                                            </p:txEl>
                                          </p:spTgt>
                                        </p:tgtEl>
                                      </p:cBhvr>
                                      <p:to x="100000" y="95000"/>
                                    </p:animScale>
                                    <p:animScale>
                                      <p:cBhvr>
                                        <p:cTn id="156"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333376"/>
            <a:ext cx="10553699" cy="6524624"/>
          </a:xfrm>
        </p:spPr>
        <p:txBody>
          <a:bodyPr>
            <a:normAutofit/>
          </a:bodyPr>
          <a:lstStyle/>
          <a:p>
            <a:r>
              <a:rPr lang="en-US" sz="2800" b="1" u="sng" dirty="0">
                <a:latin typeface="Algerian" panose="04020705040A02060702" pitchFamily="82" charset="0"/>
              </a:rPr>
              <a:t>2) Humanoid </a:t>
            </a:r>
            <a:r>
              <a:rPr lang="en-US" sz="2800" b="1" u="sng" dirty="0" smtClean="0">
                <a:latin typeface="Algerian" panose="04020705040A02060702" pitchFamily="82" charset="0"/>
              </a:rPr>
              <a:t>Robots:</a:t>
            </a:r>
            <a:r>
              <a:rPr lang="en-US" b="1" dirty="0">
                <a:latin typeface="Algerian" panose="04020705040A02060702" pitchFamily="82" charset="0"/>
              </a:rPr>
              <a:t/>
            </a:r>
            <a:br>
              <a:rPr lang="en-US" b="1" dirty="0">
                <a:latin typeface="Algerian" panose="04020705040A02060702" pitchFamily="82" charset="0"/>
              </a:rPr>
            </a:br>
            <a:r>
              <a:rPr lang="en-US" b="1" dirty="0" smtClean="0">
                <a:latin typeface="Algerian" panose="04020705040A02060702" pitchFamily="82" charset="0"/>
              </a:rPr>
              <a:t>                  </a:t>
            </a:r>
            <a:r>
              <a:rPr lang="en-US" sz="2400" dirty="0" smtClean="0">
                <a:solidFill>
                  <a:schemeClr val="tx1"/>
                </a:solidFill>
                <a:latin typeface="Andalus" panose="02020603050405020304" pitchFamily="18" charset="-78"/>
                <a:cs typeface="Andalus" panose="02020603050405020304" pitchFamily="18" charset="-78"/>
              </a:rPr>
              <a:t>Humanoid </a:t>
            </a:r>
            <a:r>
              <a:rPr lang="en-US" sz="2400" dirty="0">
                <a:solidFill>
                  <a:schemeClr val="tx1"/>
                </a:solidFill>
                <a:latin typeface="Andalus" panose="02020603050405020304" pitchFamily="18" charset="-78"/>
                <a:cs typeface="Andalus" panose="02020603050405020304" pitchFamily="18" charset="-78"/>
              </a:rPr>
              <a:t>robots are </a:t>
            </a:r>
            <a:br>
              <a:rPr lang="en-US" sz="2400" dirty="0">
                <a:solidFill>
                  <a:schemeClr val="tx1"/>
                </a:solidFill>
                <a:latin typeface="Andalus" panose="02020603050405020304" pitchFamily="18" charset="-78"/>
                <a:cs typeface="Andalus" panose="02020603050405020304" pitchFamily="18" charset="-78"/>
              </a:rPr>
            </a:br>
            <a:r>
              <a:rPr lang="en-US" sz="2400" dirty="0" smtClean="0">
                <a:solidFill>
                  <a:schemeClr val="tx1"/>
                </a:solidFill>
                <a:latin typeface="Andalus" panose="02020603050405020304" pitchFamily="18" charset="-78"/>
                <a:cs typeface="Andalus" panose="02020603050405020304" pitchFamily="18" charset="-78"/>
              </a:rPr>
              <a:t>robots that </a:t>
            </a:r>
            <a:r>
              <a:rPr lang="en-US" sz="2400" dirty="0">
                <a:solidFill>
                  <a:schemeClr val="tx1"/>
                </a:solidFill>
                <a:latin typeface="Andalus" panose="02020603050405020304" pitchFamily="18" charset="-78"/>
                <a:cs typeface="Andalus" panose="02020603050405020304" pitchFamily="18" charset="-78"/>
              </a:rPr>
              <a:t>look like and/or </a:t>
            </a:r>
            <a:r>
              <a:rPr lang="en-US" sz="2400" dirty="0" smtClean="0">
                <a:solidFill>
                  <a:schemeClr val="tx1"/>
                </a:solidFill>
                <a:latin typeface="Andalus" panose="02020603050405020304" pitchFamily="18" charset="-78"/>
                <a:cs typeface="Andalus" panose="02020603050405020304" pitchFamily="18" charset="-78"/>
              </a:rPr>
              <a:t>mimic </a:t>
            </a:r>
            <a:r>
              <a:rPr lang="en-US" sz="2400" dirty="0">
                <a:solidFill>
                  <a:schemeClr val="tx1"/>
                </a:solidFill>
                <a:latin typeface="Andalus" panose="02020603050405020304" pitchFamily="18" charset="-78"/>
                <a:cs typeface="Andalus" panose="02020603050405020304" pitchFamily="18" charset="-78"/>
              </a:rPr>
              <a:t>human behavior</a:t>
            </a:r>
            <a:r>
              <a:rPr lang="en-US" sz="2400" dirty="0" smtClean="0">
                <a:solidFill>
                  <a:schemeClr val="tx1"/>
                </a:solidFill>
                <a:latin typeface="Andalus" panose="02020603050405020304" pitchFamily="18" charset="-78"/>
                <a:cs typeface="Andalus" panose="02020603050405020304" pitchFamily="18" charset="-78"/>
              </a:rPr>
              <a:t>.</a:t>
            </a:r>
            <a:br>
              <a:rPr lang="en-US" sz="2400" dirty="0" smtClean="0">
                <a:solidFill>
                  <a:schemeClr val="tx1"/>
                </a:solidFill>
                <a:latin typeface="Andalus" panose="02020603050405020304" pitchFamily="18" charset="-78"/>
                <a:cs typeface="Andalus" panose="02020603050405020304" pitchFamily="18" charset="-78"/>
              </a:rPr>
            </a:br>
            <a:r>
              <a:rPr lang="en-US" sz="2800" b="1" u="sng" dirty="0" smtClean="0">
                <a:solidFill>
                  <a:schemeClr val="accent6">
                    <a:lumMod val="75000"/>
                  </a:schemeClr>
                </a:solidFill>
                <a:latin typeface="Algerian" panose="04020705040A02060702" pitchFamily="82" charset="0"/>
                <a:cs typeface="Andalus" panose="02020603050405020304" pitchFamily="18" charset="-78"/>
              </a:rPr>
              <a:t>Functions</a:t>
            </a:r>
            <a:r>
              <a:rPr lang="en-US" sz="2400" b="1" dirty="0" smtClean="0">
                <a:solidFill>
                  <a:schemeClr val="accent6">
                    <a:lumMod val="75000"/>
                  </a:schemeClr>
                </a:solidFill>
                <a:latin typeface="Andalus" panose="02020603050405020304" pitchFamily="18" charset="-78"/>
                <a:cs typeface="Andalus" panose="02020603050405020304" pitchFamily="18" charset="-78"/>
              </a:rPr>
              <a:t>:</a:t>
            </a:r>
            <a:r>
              <a:rPr lang="en-US" sz="2400" b="1" dirty="0" smtClean="0">
                <a:solidFill>
                  <a:schemeClr val="tx1"/>
                </a:solidFill>
                <a:latin typeface="Andalus" panose="02020603050405020304" pitchFamily="18" charset="-78"/>
                <a:cs typeface="Andalus" panose="02020603050405020304" pitchFamily="18" charset="-78"/>
              </a:rPr>
              <a:t/>
            </a:r>
            <a:br>
              <a:rPr lang="en-US" sz="2400" b="1" dirty="0" smtClean="0">
                <a:solidFill>
                  <a:schemeClr val="tx1"/>
                </a:solidFill>
                <a:latin typeface="Andalus" panose="02020603050405020304" pitchFamily="18" charset="-78"/>
                <a:cs typeface="Andalus" panose="02020603050405020304" pitchFamily="18" charset="-78"/>
              </a:rPr>
            </a:br>
            <a:r>
              <a:rPr lang="en-US" sz="2400" b="1" dirty="0">
                <a:solidFill>
                  <a:schemeClr val="tx1"/>
                </a:solidFill>
                <a:latin typeface="Andalus" panose="02020603050405020304" pitchFamily="18" charset="-78"/>
                <a:cs typeface="Andalus" panose="02020603050405020304" pitchFamily="18" charset="-78"/>
              </a:rPr>
              <a:t> </a:t>
            </a:r>
            <a:r>
              <a:rPr lang="en-US" sz="2400" b="1" dirty="0" smtClean="0">
                <a:solidFill>
                  <a:schemeClr val="tx1"/>
                </a:solidFill>
                <a:latin typeface="Andalus" panose="02020603050405020304" pitchFamily="18" charset="-78"/>
                <a:cs typeface="Andalus" panose="02020603050405020304" pitchFamily="18" charset="-78"/>
              </a:rPr>
              <a:t>            </a:t>
            </a:r>
            <a:r>
              <a:rPr lang="en-US" sz="2400" dirty="0" smtClean="0">
                <a:solidFill>
                  <a:schemeClr val="tx1"/>
                </a:solidFill>
                <a:latin typeface="Andalus" panose="02020603050405020304" pitchFamily="18" charset="-78"/>
                <a:cs typeface="Andalus" panose="02020603050405020304" pitchFamily="18" charset="-78"/>
              </a:rPr>
              <a:t>Humanoid </a:t>
            </a:r>
            <a:r>
              <a:rPr lang="en-US" sz="2400" dirty="0">
                <a:solidFill>
                  <a:schemeClr val="tx1"/>
                </a:solidFill>
                <a:latin typeface="Andalus" panose="02020603050405020304" pitchFamily="18" charset="-78"/>
                <a:cs typeface="Andalus" panose="02020603050405020304" pitchFamily="18" charset="-78"/>
              </a:rPr>
              <a:t>robots are used for </a:t>
            </a:r>
            <a:r>
              <a:rPr lang="en-US" sz="2400" b="1" dirty="0">
                <a:solidFill>
                  <a:schemeClr val="tx1"/>
                </a:solidFill>
                <a:latin typeface="Andalus" panose="02020603050405020304" pitchFamily="18" charset="-78"/>
                <a:cs typeface="Andalus" panose="02020603050405020304" pitchFamily="18" charset="-78"/>
              </a:rPr>
              <a:t>research </a:t>
            </a:r>
            <a:r>
              <a:rPr lang="en-US" sz="2400" b="1" dirty="0" smtClean="0">
                <a:solidFill>
                  <a:schemeClr val="tx1"/>
                </a:solidFill>
                <a:latin typeface="Andalus" panose="02020603050405020304" pitchFamily="18" charset="-78"/>
                <a:cs typeface="Andalus" panose="02020603050405020304" pitchFamily="18" charset="-78"/>
              </a:rPr>
              <a:t>and</a:t>
            </a:r>
            <a:br>
              <a:rPr lang="en-US" sz="2400" b="1" dirty="0" smtClean="0">
                <a:solidFill>
                  <a:schemeClr val="tx1"/>
                </a:solidFill>
                <a:latin typeface="Andalus" panose="02020603050405020304" pitchFamily="18" charset="-78"/>
                <a:cs typeface="Andalus" panose="02020603050405020304" pitchFamily="18" charset="-78"/>
              </a:rPr>
            </a:br>
            <a:r>
              <a:rPr lang="en-US" sz="2400" b="1" dirty="0" smtClean="0">
                <a:solidFill>
                  <a:schemeClr val="tx1"/>
                </a:solidFill>
                <a:latin typeface="Andalus" panose="02020603050405020304" pitchFamily="18" charset="-78"/>
                <a:cs typeface="Andalus" panose="02020603050405020304" pitchFamily="18" charset="-78"/>
              </a:rPr>
              <a:t> </a:t>
            </a:r>
            <a:r>
              <a:rPr lang="en-US" sz="2400" b="1" dirty="0">
                <a:solidFill>
                  <a:schemeClr val="tx1"/>
                </a:solidFill>
                <a:latin typeface="Andalus" panose="02020603050405020304" pitchFamily="18" charset="-78"/>
                <a:cs typeface="Andalus" panose="02020603050405020304" pitchFamily="18" charset="-78"/>
              </a:rPr>
              <a:t>space </a:t>
            </a:r>
            <a:r>
              <a:rPr lang="en-US" sz="2400" b="1" dirty="0" smtClean="0">
                <a:solidFill>
                  <a:schemeClr val="tx1"/>
                </a:solidFill>
                <a:latin typeface="Andalus" panose="02020603050405020304" pitchFamily="18" charset="-78"/>
                <a:cs typeface="Andalus" panose="02020603050405020304" pitchFamily="18" charset="-78"/>
              </a:rPr>
              <a:t>exploration,</a:t>
            </a:r>
            <a:r>
              <a:rPr lang="en-US" sz="2400" b="1" dirty="0">
                <a:latin typeface="Andalus" panose="02020603050405020304" pitchFamily="18" charset="-78"/>
                <a:cs typeface="Andalus" panose="02020603050405020304" pitchFamily="18" charset="-78"/>
              </a:rPr>
              <a:t> </a:t>
            </a:r>
            <a:r>
              <a:rPr lang="en-US" sz="2400" b="1" dirty="0">
                <a:solidFill>
                  <a:schemeClr val="tx1"/>
                </a:solidFill>
                <a:latin typeface="Andalus" panose="02020603050405020304" pitchFamily="18" charset="-78"/>
                <a:cs typeface="Andalus" panose="02020603050405020304" pitchFamily="18" charset="-78"/>
              </a:rPr>
              <a:t>education and </a:t>
            </a:r>
            <a:r>
              <a:rPr lang="en-US" sz="2400" b="1" dirty="0" smtClean="0">
                <a:solidFill>
                  <a:schemeClr val="tx1"/>
                </a:solidFill>
                <a:latin typeface="Andalus" panose="02020603050405020304" pitchFamily="18" charset="-78"/>
                <a:cs typeface="Andalus" panose="02020603050405020304" pitchFamily="18" charset="-78"/>
              </a:rPr>
              <a:t>entertainment.</a:t>
            </a:r>
            <a:br>
              <a:rPr lang="en-US" sz="2400" b="1" dirty="0" smtClean="0">
                <a:solidFill>
                  <a:schemeClr val="tx1"/>
                </a:solidFill>
                <a:latin typeface="Andalus" panose="02020603050405020304" pitchFamily="18" charset="-78"/>
                <a:cs typeface="Andalus" panose="02020603050405020304" pitchFamily="18" charset="-78"/>
              </a:rPr>
            </a:br>
            <a:r>
              <a:rPr lang="en-US" sz="2800" b="1" u="sng" dirty="0" smtClean="0">
                <a:latin typeface="Algerian" panose="04020705040A02060702" pitchFamily="82" charset="0"/>
              </a:rPr>
              <a:t>3) Autonomous Robots</a:t>
            </a:r>
            <a:r>
              <a:rPr lang="en-US" sz="2800" b="1" dirty="0" smtClean="0">
                <a:latin typeface="Algerian" panose="04020705040A02060702" pitchFamily="82" charset="0"/>
              </a:rPr>
              <a:t>:</a:t>
            </a:r>
            <a:r>
              <a:rPr lang="en-US" sz="2800" b="1" dirty="0">
                <a:latin typeface="Algerian" panose="04020705040A02060702" pitchFamily="82" charset="0"/>
              </a:rPr>
              <a:t/>
            </a:r>
            <a:br>
              <a:rPr lang="en-US" sz="2800" b="1" dirty="0">
                <a:latin typeface="Algerian" panose="04020705040A02060702" pitchFamily="82" charset="0"/>
              </a:rPr>
            </a:br>
            <a:r>
              <a:rPr lang="en-US" sz="2800" b="1" dirty="0" smtClean="0">
                <a:latin typeface="Andalus" panose="02020603050405020304" pitchFamily="18" charset="-78"/>
                <a:cs typeface="Andalus" panose="02020603050405020304" pitchFamily="18" charset="-78"/>
              </a:rPr>
              <a:t>             </a:t>
            </a:r>
            <a:r>
              <a:rPr lang="en-US" sz="2700" dirty="0" smtClean="0">
                <a:solidFill>
                  <a:schemeClr val="tx1"/>
                </a:solidFill>
                <a:latin typeface="Andalus" panose="02020603050405020304" pitchFamily="18" charset="-78"/>
                <a:cs typeface="Andalus" panose="02020603050405020304" pitchFamily="18" charset="-78"/>
              </a:rPr>
              <a:t>An autonomous </a:t>
            </a:r>
            <a:r>
              <a:rPr lang="en-US" sz="2700" dirty="0">
                <a:solidFill>
                  <a:schemeClr val="tx1"/>
                </a:solidFill>
                <a:latin typeface="Andalus" panose="02020603050405020304" pitchFamily="18" charset="-78"/>
                <a:cs typeface="Andalus" panose="02020603050405020304" pitchFamily="18" charset="-78"/>
              </a:rPr>
              <a:t>robot is a robot </a:t>
            </a:r>
            <a:r>
              <a:rPr lang="en-US" sz="2700" dirty="0" smtClean="0">
                <a:solidFill>
                  <a:schemeClr val="tx1"/>
                </a:solidFill>
                <a:latin typeface="Andalus" panose="02020603050405020304" pitchFamily="18" charset="-78"/>
                <a:cs typeface="Andalus" panose="02020603050405020304" pitchFamily="18" charset="-78"/>
              </a:rPr>
              <a:t/>
            </a:r>
            <a:br>
              <a:rPr lang="en-US" sz="2700" dirty="0" smtClean="0">
                <a:solidFill>
                  <a:schemeClr val="tx1"/>
                </a:solidFill>
                <a:latin typeface="Andalus" panose="02020603050405020304" pitchFamily="18" charset="-78"/>
                <a:cs typeface="Andalus" panose="02020603050405020304" pitchFamily="18" charset="-78"/>
              </a:rPr>
            </a:br>
            <a:r>
              <a:rPr lang="en-US" sz="2700" dirty="0" smtClean="0">
                <a:solidFill>
                  <a:schemeClr val="tx1"/>
                </a:solidFill>
                <a:latin typeface="Andalus" panose="02020603050405020304" pitchFamily="18" charset="-78"/>
                <a:cs typeface="Andalus" panose="02020603050405020304" pitchFamily="18" charset="-78"/>
              </a:rPr>
              <a:t>that acts </a:t>
            </a:r>
            <a:r>
              <a:rPr lang="en-US" sz="2700" dirty="0">
                <a:solidFill>
                  <a:schemeClr val="tx1"/>
                </a:solidFill>
                <a:latin typeface="Andalus" panose="02020603050405020304" pitchFamily="18" charset="-78"/>
                <a:cs typeface="Andalus" panose="02020603050405020304" pitchFamily="18" charset="-78"/>
              </a:rPr>
              <a:t>without recourse to human </a:t>
            </a:r>
            <a:r>
              <a:rPr lang="en-US" sz="2700" dirty="0" smtClean="0">
                <a:solidFill>
                  <a:schemeClr val="tx1"/>
                </a:solidFill>
                <a:latin typeface="Andalus" panose="02020603050405020304" pitchFamily="18" charset="-78"/>
                <a:cs typeface="Andalus" panose="02020603050405020304" pitchFamily="18" charset="-78"/>
              </a:rPr>
              <a:t/>
            </a:r>
            <a:br>
              <a:rPr lang="en-US" sz="2700" dirty="0" smtClean="0">
                <a:solidFill>
                  <a:schemeClr val="tx1"/>
                </a:solidFill>
                <a:latin typeface="Andalus" panose="02020603050405020304" pitchFamily="18" charset="-78"/>
                <a:cs typeface="Andalus" panose="02020603050405020304" pitchFamily="18" charset="-78"/>
              </a:rPr>
            </a:br>
            <a:r>
              <a:rPr lang="en-US" sz="2700" dirty="0" smtClean="0">
                <a:solidFill>
                  <a:schemeClr val="tx1"/>
                </a:solidFill>
                <a:latin typeface="Andalus" panose="02020603050405020304" pitchFamily="18" charset="-78"/>
                <a:cs typeface="Andalus" panose="02020603050405020304" pitchFamily="18" charset="-78"/>
              </a:rPr>
              <a:t>control. </a:t>
            </a:r>
            <a:r>
              <a:rPr lang="en-US" sz="2700" dirty="0">
                <a:solidFill>
                  <a:schemeClr val="tx1"/>
                </a:solidFill>
                <a:latin typeface="Andalus" panose="02020603050405020304" pitchFamily="18" charset="-78"/>
                <a:cs typeface="Andalus" panose="02020603050405020304" pitchFamily="18" charset="-78"/>
              </a:rPr>
              <a:t>The first autonomous robots </a:t>
            </a:r>
            <a:r>
              <a:rPr lang="en-US" sz="2700" dirty="0" smtClean="0">
                <a:solidFill>
                  <a:schemeClr val="tx1"/>
                </a:solidFill>
                <a:latin typeface="Andalus" panose="02020603050405020304" pitchFamily="18" charset="-78"/>
                <a:cs typeface="Andalus" panose="02020603050405020304" pitchFamily="18" charset="-78"/>
              </a:rPr>
              <a:t/>
            </a:r>
            <a:br>
              <a:rPr lang="en-US" sz="2700" dirty="0" smtClean="0">
                <a:solidFill>
                  <a:schemeClr val="tx1"/>
                </a:solidFill>
                <a:latin typeface="Andalus" panose="02020603050405020304" pitchFamily="18" charset="-78"/>
                <a:cs typeface="Andalus" panose="02020603050405020304" pitchFamily="18" charset="-78"/>
              </a:rPr>
            </a:br>
            <a:r>
              <a:rPr lang="en-US" sz="2700" dirty="0" smtClean="0">
                <a:solidFill>
                  <a:schemeClr val="tx1"/>
                </a:solidFill>
                <a:latin typeface="Andalus" panose="02020603050405020304" pitchFamily="18" charset="-78"/>
                <a:cs typeface="Andalus" panose="02020603050405020304" pitchFamily="18" charset="-78"/>
              </a:rPr>
              <a:t>environment were </a:t>
            </a:r>
            <a:r>
              <a:rPr lang="en-US" sz="2700" dirty="0">
                <a:solidFill>
                  <a:schemeClr val="tx1"/>
                </a:solidFill>
                <a:latin typeface="Andalus" panose="02020603050405020304" pitchFamily="18" charset="-78"/>
                <a:cs typeface="Andalus" panose="02020603050405020304" pitchFamily="18" charset="-78"/>
              </a:rPr>
              <a:t>known as Elmer and </a:t>
            </a:r>
            <a:r>
              <a:rPr lang="en-US" sz="2700" dirty="0" smtClean="0">
                <a:solidFill>
                  <a:schemeClr val="tx1"/>
                </a:solidFill>
                <a:latin typeface="Andalus" panose="02020603050405020304" pitchFamily="18" charset="-78"/>
                <a:cs typeface="Andalus" panose="02020603050405020304" pitchFamily="18" charset="-78"/>
              </a:rPr>
              <a:t>Elsie</a:t>
            </a:r>
            <a:r>
              <a:rPr lang="en-US" sz="2700" dirty="0">
                <a:solidFill>
                  <a:schemeClr val="tx1"/>
                </a:solidFill>
                <a:latin typeface="Andalus" panose="02020603050405020304" pitchFamily="18" charset="-78"/>
                <a:cs typeface="Andalus" panose="02020603050405020304" pitchFamily="18" charset="-78"/>
              </a:rPr>
              <a:t>.</a:t>
            </a:r>
            <a:r>
              <a:rPr lang="en-US" sz="2700" b="1" u="sng" dirty="0" smtClean="0">
                <a:latin typeface="Andalus" panose="02020603050405020304" pitchFamily="18" charset="-78"/>
                <a:cs typeface="Andalus" panose="02020603050405020304" pitchFamily="18" charset="-78"/>
              </a:rPr>
              <a:t/>
            </a:r>
            <a:br>
              <a:rPr lang="en-US" sz="2700" b="1" u="sng" dirty="0" smtClean="0">
                <a:latin typeface="Andalus" panose="02020603050405020304" pitchFamily="18" charset="-78"/>
                <a:cs typeface="Andalus" panose="02020603050405020304" pitchFamily="18" charset="-78"/>
              </a:rPr>
            </a:br>
            <a:r>
              <a:rPr lang="en-US" sz="2700" b="1" u="sng" dirty="0">
                <a:latin typeface="Andalus" panose="02020603050405020304" pitchFamily="18" charset="-78"/>
                <a:cs typeface="Andalus" panose="02020603050405020304" pitchFamily="18" charset="-78"/>
              </a:rPr>
              <a:t> </a:t>
            </a:r>
            <a:r>
              <a:rPr lang="en-US" sz="2700" b="1" u="sng" dirty="0" smtClean="0">
                <a:solidFill>
                  <a:schemeClr val="accent6">
                    <a:lumMod val="75000"/>
                  </a:schemeClr>
                </a:solidFill>
                <a:latin typeface="Algerian" panose="04020705040A02060702" pitchFamily="82" charset="0"/>
                <a:cs typeface="Andalus" panose="02020603050405020304" pitchFamily="18" charset="-78"/>
              </a:rPr>
              <a:t>FUNCTIONS</a:t>
            </a:r>
            <a:r>
              <a:rPr lang="en-US" sz="2700" b="1" dirty="0" smtClean="0">
                <a:solidFill>
                  <a:schemeClr val="accent6">
                    <a:lumMod val="75000"/>
                  </a:schemeClr>
                </a:solidFill>
                <a:latin typeface="Algerian" panose="04020705040A02060702" pitchFamily="82" charset="0"/>
                <a:cs typeface="Andalus" panose="02020603050405020304" pitchFamily="18" charset="-78"/>
              </a:rPr>
              <a:t>:   </a:t>
            </a:r>
            <a:r>
              <a:rPr lang="en-US" sz="2700" b="1" dirty="0" smtClean="0">
                <a:latin typeface="Algerian" panose="04020705040A02060702" pitchFamily="82" charset="0"/>
                <a:cs typeface="Andalus" panose="02020603050405020304" pitchFamily="18" charset="-78"/>
              </a:rPr>
              <a:t/>
            </a:r>
            <a:br>
              <a:rPr lang="en-US" sz="2700" b="1" dirty="0" smtClean="0">
                <a:latin typeface="Algerian" panose="04020705040A02060702" pitchFamily="82" charset="0"/>
                <a:cs typeface="Andalus" panose="02020603050405020304" pitchFamily="18" charset="-78"/>
              </a:rPr>
            </a:br>
            <a:r>
              <a:rPr lang="en-US" sz="2700" b="1" dirty="0" smtClean="0">
                <a:latin typeface="Algerian" panose="04020705040A02060702" pitchFamily="82" charset="0"/>
                <a:cs typeface="Andalus" panose="02020603050405020304" pitchFamily="18" charset="-78"/>
              </a:rPr>
              <a:t>                 </a:t>
            </a:r>
            <a:r>
              <a:rPr lang="en-US" sz="2700" dirty="0" smtClean="0">
                <a:solidFill>
                  <a:schemeClr val="tx1"/>
                </a:solidFill>
                <a:latin typeface="Andalus" panose="02020603050405020304" pitchFamily="18" charset="-78"/>
                <a:cs typeface="Andalus" panose="02020603050405020304" pitchFamily="18" charset="-78"/>
              </a:rPr>
              <a:t>Mobility</a:t>
            </a:r>
            <a:r>
              <a:rPr lang="en-US" sz="2700" dirty="0">
                <a:solidFill>
                  <a:schemeClr val="tx1"/>
                </a:solidFill>
                <a:latin typeface="Andalus" panose="02020603050405020304" pitchFamily="18" charset="-78"/>
                <a:cs typeface="Andalus" panose="02020603050405020304" pitchFamily="18" charset="-78"/>
              </a:rPr>
              <a:t>, </a:t>
            </a:r>
            <a:r>
              <a:rPr lang="en-US" sz="2700" dirty="0" smtClean="0">
                <a:solidFill>
                  <a:schemeClr val="tx1"/>
                </a:solidFill>
                <a:latin typeface="Andalus" panose="02020603050405020304" pitchFamily="18" charset="-78"/>
                <a:cs typeface="Andalus" panose="02020603050405020304" pitchFamily="18" charset="-78"/>
              </a:rPr>
              <a:t>intelligence</a:t>
            </a:r>
            <a:r>
              <a:rPr lang="en-US" sz="2700" dirty="0">
                <a:solidFill>
                  <a:schemeClr val="tx1"/>
                </a:solidFill>
                <a:latin typeface="Andalus" panose="02020603050405020304" pitchFamily="18" charset="-78"/>
                <a:cs typeface="Andalus" panose="02020603050405020304" pitchFamily="18" charset="-78"/>
              </a:rPr>
              <a:t>, </a:t>
            </a:r>
            <a:r>
              <a:rPr lang="en-US" sz="2700" dirty="0" smtClean="0">
                <a:solidFill>
                  <a:schemeClr val="tx1"/>
                </a:solidFill>
                <a:latin typeface="Andalus" panose="02020603050405020304" pitchFamily="18" charset="-78"/>
                <a:cs typeface="Andalus" panose="02020603050405020304" pitchFamily="18" charset="-78"/>
              </a:rPr>
              <a:t>and</a:t>
            </a:r>
            <a:br>
              <a:rPr lang="en-US" sz="2700" dirty="0" smtClean="0">
                <a:solidFill>
                  <a:schemeClr val="tx1"/>
                </a:solidFill>
                <a:latin typeface="Andalus" panose="02020603050405020304" pitchFamily="18" charset="-78"/>
                <a:cs typeface="Andalus" panose="02020603050405020304" pitchFamily="18" charset="-78"/>
              </a:rPr>
            </a:br>
            <a:r>
              <a:rPr lang="en-US" sz="2700" dirty="0" smtClean="0">
                <a:solidFill>
                  <a:schemeClr val="tx1"/>
                </a:solidFill>
                <a:latin typeface="Andalus" panose="02020603050405020304" pitchFamily="18" charset="-78"/>
                <a:cs typeface="Andalus" panose="02020603050405020304" pitchFamily="18" charset="-78"/>
              </a:rPr>
              <a:t> cost—from robotic </a:t>
            </a:r>
            <a:r>
              <a:rPr lang="en-US" sz="2700" dirty="0">
                <a:solidFill>
                  <a:schemeClr val="tx1"/>
                </a:solidFill>
                <a:latin typeface="Andalus" panose="02020603050405020304" pitchFamily="18" charset="-78"/>
                <a:cs typeface="Andalus" panose="02020603050405020304" pitchFamily="18" charset="-78"/>
              </a:rPr>
              <a:t>process automation to </a:t>
            </a:r>
            <a:r>
              <a:rPr lang="en-US" sz="2700" dirty="0" smtClean="0">
                <a:solidFill>
                  <a:schemeClr val="tx1"/>
                </a:solidFill>
                <a:latin typeface="Andalus" panose="02020603050405020304" pitchFamily="18" charset="-78"/>
                <a:cs typeface="Andalus" panose="02020603050405020304" pitchFamily="18" charset="-78"/>
              </a:rPr>
              <a:t/>
            </a:r>
            <a:br>
              <a:rPr lang="en-US" sz="2700" dirty="0" smtClean="0">
                <a:solidFill>
                  <a:schemeClr val="tx1"/>
                </a:solidFill>
                <a:latin typeface="Andalus" panose="02020603050405020304" pitchFamily="18" charset="-78"/>
                <a:cs typeface="Andalus" panose="02020603050405020304" pitchFamily="18" charset="-78"/>
              </a:rPr>
            </a:br>
            <a:r>
              <a:rPr lang="en-US" sz="2700" dirty="0" smtClean="0">
                <a:solidFill>
                  <a:schemeClr val="tx1"/>
                </a:solidFill>
                <a:latin typeface="Andalus" panose="02020603050405020304" pitchFamily="18" charset="-78"/>
                <a:cs typeface="Andalus" panose="02020603050405020304" pitchFamily="18" charset="-78"/>
              </a:rPr>
              <a:t>flying vehicles </a:t>
            </a:r>
            <a:r>
              <a:rPr lang="en-US" sz="2700" dirty="0">
                <a:solidFill>
                  <a:schemeClr val="tx1"/>
                </a:solidFill>
                <a:latin typeface="Andalus" panose="02020603050405020304" pitchFamily="18" charset="-78"/>
                <a:cs typeface="Andalus" panose="02020603050405020304" pitchFamily="18" charset="-78"/>
              </a:rPr>
              <a:t>with artificial intelligence.</a:t>
            </a:r>
            <a:endParaRPr lang="en-US" sz="2700" b="1" u="sng" dirty="0">
              <a:solidFill>
                <a:schemeClr val="tx1"/>
              </a:solidFill>
              <a:latin typeface="Andalus" panose="02020603050405020304" pitchFamily="18" charset="-78"/>
              <a:cs typeface="Andalus" panose="02020603050405020304" pitchFamily="18" charset="-78"/>
            </a:endParaRP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8579" y="333375"/>
            <a:ext cx="2971604" cy="3019425"/>
          </a:xfr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53779" y="3528899"/>
            <a:ext cx="3757885" cy="3153001"/>
          </a:xfrm>
          <a:prstGeom prst="rect">
            <a:avLst/>
          </a:prstGeom>
        </p:spPr>
      </p:pic>
    </p:spTree>
    <p:extLst>
      <p:ext uri="{BB962C8B-B14F-4D97-AF65-F5344CB8AC3E}">
        <p14:creationId xmlns:p14="http://schemas.microsoft.com/office/powerpoint/2010/main" val="278730495"/>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circle(in)">
                                      <p:cBhvr>
                                        <p:cTn id="30"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62" y="0"/>
            <a:ext cx="10433538" cy="6858000"/>
          </a:xfrm>
        </p:spPr>
        <p:txBody>
          <a:bodyPr>
            <a:normAutofit fontScale="90000"/>
          </a:bodyPr>
          <a:lstStyle/>
          <a:p>
            <a:r>
              <a:rPr lang="en-US" sz="2800" b="1" u="sng" dirty="0">
                <a:latin typeface="Algerian" panose="04020705040A02060702" pitchFamily="82" charset="0"/>
              </a:rPr>
              <a:t>4) </a:t>
            </a:r>
            <a:r>
              <a:rPr lang="en-US" sz="2800" b="1" u="sng" dirty="0" err="1">
                <a:latin typeface="Algerian" panose="04020705040A02060702" pitchFamily="82" charset="0"/>
              </a:rPr>
              <a:t>Teleoperated</a:t>
            </a:r>
            <a:r>
              <a:rPr lang="en-US" sz="2800" b="1" u="sng" dirty="0">
                <a:latin typeface="Algerian" panose="04020705040A02060702" pitchFamily="82" charset="0"/>
              </a:rPr>
              <a:t> </a:t>
            </a:r>
            <a:r>
              <a:rPr lang="en-US" sz="2800" b="1" u="sng" dirty="0" smtClean="0">
                <a:latin typeface="Algerian" panose="04020705040A02060702" pitchFamily="82" charset="0"/>
              </a:rPr>
              <a:t>Robots </a:t>
            </a:r>
            <a:r>
              <a:rPr lang="en-US" b="1" dirty="0" smtClean="0">
                <a:latin typeface="Algerian" panose="04020705040A02060702" pitchFamily="82" charset="0"/>
              </a:rPr>
              <a:t>:</a:t>
            </a:r>
            <a:r>
              <a:rPr lang="en-US" b="1" dirty="0"/>
              <a:t/>
            </a:r>
            <a:br>
              <a:rPr lang="en-US" b="1" dirty="0"/>
            </a:br>
            <a:r>
              <a:rPr lang="en-US" sz="2700" b="1" dirty="0" smtClean="0">
                <a:latin typeface="Andalus" panose="02020603050405020304" pitchFamily="18" charset="-78"/>
                <a:cs typeface="Andalus" panose="02020603050405020304" pitchFamily="18" charset="-78"/>
              </a:rPr>
              <a:t>             </a:t>
            </a:r>
            <a:r>
              <a:rPr lang="en-US" sz="2700" b="1" dirty="0" err="1">
                <a:solidFill>
                  <a:schemeClr val="tx1"/>
                </a:solidFill>
                <a:latin typeface="Andalus" panose="02020603050405020304" pitchFamily="18" charset="-78"/>
                <a:cs typeface="Andalus" panose="02020603050405020304" pitchFamily="18" charset="-78"/>
              </a:rPr>
              <a:t>Teleoperated</a:t>
            </a:r>
            <a:r>
              <a:rPr lang="en-US" sz="2700" b="1" dirty="0">
                <a:solidFill>
                  <a:schemeClr val="tx1"/>
                </a:solidFill>
                <a:latin typeface="Andalus" panose="02020603050405020304" pitchFamily="18" charset="-78"/>
                <a:cs typeface="Andalus" panose="02020603050405020304" pitchFamily="18" charset="-78"/>
              </a:rPr>
              <a:t> robots </a:t>
            </a:r>
            <a:r>
              <a:rPr lang="en-US" sz="2700" b="1" dirty="0" smtClean="0">
                <a:solidFill>
                  <a:schemeClr val="tx1"/>
                </a:solidFill>
                <a:latin typeface="Andalus" panose="02020603050405020304" pitchFamily="18" charset="-78"/>
                <a:cs typeface="Andalus" panose="02020603050405020304" pitchFamily="18" charset="-78"/>
              </a:rPr>
              <a:t>are</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semi-autonomous robots </a:t>
            </a:r>
            <a:r>
              <a:rPr lang="en-US" sz="2700" b="1" dirty="0">
                <a:solidFill>
                  <a:schemeClr val="tx1"/>
                </a:solidFill>
                <a:latin typeface="Andalus" panose="02020603050405020304" pitchFamily="18" charset="-78"/>
                <a:cs typeface="Andalus" panose="02020603050405020304" pitchFamily="18" charset="-78"/>
              </a:rPr>
              <a:t>that use a </a:t>
            </a:r>
            <a:r>
              <a:rPr lang="en-US" sz="2700" b="1" dirty="0" smtClean="0">
                <a:solidFill>
                  <a:schemeClr val="tx1"/>
                </a:solidFill>
                <a:latin typeface="Andalus" panose="02020603050405020304" pitchFamily="18" charset="-78"/>
                <a:cs typeface="Andalus" panose="02020603050405020304" pitchFamily="18" charset="-78"/>
              </a:rPr>
              <a:t>wireless</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network to enable </a:t>
            </a:r>
            <a:r>
              <a:rPr lang="en-US" sz="2700" b="1" dirty="0" smtClean="0">
                <a:solidFill>
                  <a:schemeClr val="tx1"/>
                </a:solidFill>
                <a:latin typeface="Andalus" panose="02020603050405020304" pitchFamily="18" charset="-78"/>
                <a:cs typeface="Andalus" panose="02020603050405020304" pitchFamily="18" charset="-78"/>
              </a:rPr>
              <a:t>human control </a:t>
            </a:r>
            <a:r>
              <a:rPr lang="en-US" sz="2700" b="1" dirty="0">
                <a:solidFill>
                  <a:schemeClr val="tx1"/>
                </a:solidFill>
                <a:latin typeface="Andalus" panose="02020603050405020304" pitchFamily="18" charset="-78"/>
                <a:cs typeface="Andalus" panose="02020603050405020304" pitchFamily="18" charset="-78"/>
              </a:rPr>
              <a:t>from </a:t>
            </a:r>
            <a:r>
              <a:rPr lang="en-US" sz="2700" b="1" dirty="0" smtClean="0">
                <a:solidFill>
                  <a:schemeClr val="tx1"/>
                </a:solidFill>
                <a:latin typeface="Andalus" panose="02020603050405020304" pitchFamily="18" charset="-78"/>
                <a:cs typeface="Andalus" panose="02020603050405020304" pitchFamily="18" charset="-78"/>
              </a:rPr>
              <a:t>a </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safe </a:t>
            </a:r>
            <a:r>
              <a:rPr lang="en-US" sz="2700" b="1" dirty="0">
                <a:solidFill>
                  <a:schemeClr val="tx1"/>
                </a:solidFill>
                <a:latin typeface="Andalus" panose="02020603050405020304" pitchFamily="18" charset="-78"/>
                <a:cs typeface="Andalus" panose="02020603050405020304" pitchFamily="18" charset="-78"/>
              </a:rPr>
              <a:t>distance</a:t>
            </a:r>
            <a:r>
              <a:rPr lang="en-US" sz="2700" b="1" dirty="0" smtClean="0">
                <a:solidFill>
                  <a:schemeClr val="tx1"/>
                </a:solidFill>
                <a:latin typeface="Andalus" panose="02020603050405020304" pitchFamily="18" charset="-78"/>
                <a:cs typeface="Andalus" panose="02020603050405020304" pitchFamily="18" charset="-78"/>
              </a:rPr>
              <a:t>.</a:t>
            </a:r>
            <a:br>
              <a:rPr lang="en-US" sz="2700" b="1" dirty="0" smtClean="0">
                <a:solidFill>
                  <a:schemeClr val="tx1"/>
                </a:solidFill>
                <a:latin typeface="Andalus" panose="02020603050405020304" pitchFamily="18" charset="-78"/>
                <a:cs typeface="Andalus" panose="02020603050405020304" pitchFamily="18" charset="-78"/>
              </a:rPr>
            </a:br>
            <a:r>
              <a:rPr lang="en-US" sz="2700" b="1" u="sng" dirty="0" smtClean="0">
                <a:solidFill>
                  <a:schemeClr val="accent6">
                    <a:lumMod val="75000"/>
                  </a:schemeClr>
                </a:solidFill>
                <a:latin typeface="Algerian" panose="04020705040A02060702" pitchFamily="82" charset="0"/>
                <a:cs typeface="Andalus" panose="02020603050405020304" pitchFamily="18" charset="-78"/>
              </a:rPr>
              <a:t>FUNCTION</a:t>
            </a:r>
            <a:r>
              <a:rPr lang="en-US" sz="2700" b="1" dirty="0" smtClean="0">
                <a:solidFill>
                  <a:schemeClr val="tx1"/>
                </a:solidFill>
                <a:latin typeface="Andalus" panose="02020603050405020304" pitchFamily="18" charset="-78"/>
                <a:cs typeface="Andalus" panose="02020603050405020304" pitchFamily="18" charset="-78"/>
              </a:rPr>
              <a:t>:</a:t>
            </a:r>
            <a:r>
              <a:rPr lang="en-US" sz="2800" b="1" dirty="0" smtClean="0">
                <a:solidFill>
                  <a:schemeClr val="tx1"/>
                </a:solidFill>
                <a:latin typeface="Andalus" panose="02020603050405020304" pitchFamily="18" charset="-78"/>
                <a:cs typeface="Andalus" panose="02020603050405020304" pitchFamily="18" charset="-78"/>
              </a:rPr>
              <a:t/>
            </a:r>
            <a:br>
              <a:rPr lang="en-US" sz="2800" b="1" dirty="0" smtClean="0">
                <a:solidFill>
                  <a:schemeClr val="tx1"/>
                </a:solidFill>
                <a:latin typeface="Andalus" panose="02020603050405020304" pitchFamily="18" charset="-78"/>
                <a:cs typeface="Andalus" panose="02020603050405020304" pitchFamily="18" charset="-78"/>
              </a:rPr>
            </a:br>
            <a:r>
              <a:rPr lang="en-US" sz="2700" b="1" dirty="0">
                <a:solidFill>
                  <a:schemeClr val="tx1"/>
                </a:solidFill>
                <a:latin typeface="Andalus" panose="02020603050405020304" pitchFamily="18" charset="-78"/>
                <a:cs typeface="Andalus" panose="02020603050405020304" pitchFamily="18" charset="-78"/>
              </a:rPr>
              <a:t> </a:t>
            </a: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These robots usually work in </a:t>
            </a:r>
            <a:r>
              <a:rPr lang="en-US" sz="2700" b="1" dirty="0" smtClean="0">
                <a:solidFill>
                  <a:schemeClr val="tx1"/>
                </a:solidFill>
                <a:latin typeface="Andalus" panose="02020603050405020304" pitchFamily="18" charset="-78"/>
                <a:cs typeface="Andalus" panose="02020603050405020304" pitchFamily="18" charset="-78"/>
              </a:rPr>
              <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extreme geographical </a:t>
            </a:r>
            <a:r>
              <a:rPr lang="en-US" sz="2700" b="1" dirty="0">
                <a:solidFill>
                  <a:schemeClr val="tx1"/>
                </a:solidFill>
                <a:latin typeface="Andalus" panose="02020603050405020304" pitchFamily="18" charset="-78"/>
                <a:cs typeface="Andalus" panose="02020603050405020304" pitchFamily="18" charset="-78"/>
              </a:rPr>
              <a:t>conditions, weather, </a:t>
            </a:r>
            <a:r>
              <a:rPr lang="en-US" sz="2700" b="1" dirty="0" smtClean="0">
                <a:solidFill>
                  <a:schemeClr val="tx1"/>
                </a:solidFill>
                <a:latin typeface="Andalus" panose="02020603050405020304" pitchFamily="18" charset="-78"/>
                <a:cs typeface="Andalus" panose="02020603050405020304" pitchFamily="18" charset="-78"/>
              </a:rPr>
              <a:t>etc</a:t>
            </a:r>
            <a:r>
              <a:rPr lang="en-US" sz="2700" b="1" dirty="0" smtClean="0">
                <a:solidFill>
                  <a:schemeClr val="tx1"/>
                </a:solidFill>
                <a:latin typeface="Andalus" panose="02020603050405020304" pitchFamily="18" charset="-78"/>
                <a:cs typeface="Andalus" panose="02020603050405020304" pitchFamily="18" charset="-78"/>
              </a:rPr>
              <a:t>.</a:t>
            </a:r>
            <a:br>
              <a:rPr lang="en-US" sz="2700" b="1" dirty="0" smtClean="0">
                <a:solidFill>
                  <a:schemeClr val="tx1"/>
                </a:solidFill>
                <a:latin typeface="Andalus" panose="02020603050405020304" pitchFamily="18" charset="-78"/>
                <a:cs typeface="Andalus" panose="02020603050405020304" pitchFamily="18" charset="-78"/>
              </a:rPr>
            </a:br>
            <a:r>
              <a:rPr lang="en-US" sz="2800" b="1" u="sng" dirty="0">
                <a:latin typeface="Algerian" panose="04020705040A02060702" pitchFamily="82" charset="0"/>
              </a:rPr>
              <a:t>5) Augmenting </a:t>
            </a:r>
            <a:r>
              <a:rPr lang="en-US" sz="2800" b="1" u="sng" dirty="0" smtClean="0">
                <a:latin typeface="Algerian" panose="04020705040A02060702" pitchFamily="82" charset="0"/>
              </a:rPr>
              <a:t>Robots</a:t>
            </a:r>
            <a:r>
              <a:rPr lang="en-US" sz="2800" b="1" dirty="0" smtClean="0">
                <a:latin typeface="Algerian" panose="04020705040A02060702" pitchFamily="82" charset="0"/>
              </a:rPr>
              <a:t>:</a:t>
            </a:r>
            <a:r>
              <a:rPr lang="en-US" sz="2800" b="1" dirty="0">
                <a:latin typeface="Algerian" panose="04020705040A02060702" pitchFamily="82" charset="0"/>
              </a:rPr>
              <a:t/>
            </a:r>
            <a:br>
              <a:rPr lang="en-US" sz="2800" b="1" dirty="0">
                <a:latin typeface="Algerian" panose="04020705040A02060702" pitchFamily="82" charset="0"/>
              </a:rPr>
            </a:br>
            <a:r>
              <a:rPr lang="en-US" sz="2800" b="1" dirty="0" smtClean="0">
                <a:latin typeface="Algerian" panose="04020705040A02060702" pitchFamily="82" charset="0"/>
              </a:rPr>
              <a:t>              </a:t>
            </a:r>
            <a:r>
              <a:rPr lang="en-US" sz="2700" b="1" dirty="0">
                <a:solidFill>
                  <a:schemeClr val="tx1"/>
                </a:solidFill>
                <a:latin typeface="Andalus" panose="02020603050405020304" pitchFamily="18" charset="-78"/>
                <a:cs typeface="Andalus" panose="02020603050405020304" pitchFamily="18" charset="-78"/>
              </a:rPr>
              <a:t>Augmenting robots generally enhance </a:t>
            </a:r>
            <a:r>
              <a:rPr lang="en-US" sz="2700" b="1" dirty="0" smtClean="0">
                <a:solidFill>
                  <a:schemeClr val="tx1"/>
                </a:solidFill>
                <a:latin typeface="Andalus" panose="02020603050405020304" pitchFamily="18" charset="-78"/>
                <a:cs typeface="Andalus" panose="02020603050405020304" pitchFamily="18" charset="-78"/>
              </a:rPr>
              <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capabilities </a:t>
            </a:r>
            <a:r>
              <a:rPr lang="en-US" sz="2700" b="1" dirty="0">
                <a:solidFill>
                  <a:schemeClr val="tx1"/>
                </a:solidFill>
                <a:latin typeface="Andalus" panose="02020603050405020304" pitchFamily="18" charset="-78"/>
                <a:cs typeface="Andalus" panose="02020603050405020304" pitchFamily="18" charset="-78"/>
              </a:rPr>
              <a:t>that a person already has or </a:t>
            </a:r>
            <a:r>
              <a:rPr lang="en-US" sz="2700" b="1" dirty="0" smtClean="0">
                <a:solidFill>
                  <a:schemeClr val="tx1"/>
                </a:solidFill>
                <a:latin typeface="Andalus" panose="02020603050405020304" pitchFamily="18" charset="-78"/>
                <a:cs typeface="Andalus" panose="02020603050405020304" pitchFamily="18" charset="-78"/>
              </a:rPr>
              <a:t>replace</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capabilities that a person has lost</a:t>
            </a:r>
            <a:r>
              <a:rPr lang="en-US" sz="2700" b="1" dirty="0" smtClean="0">
                <a:solidFill>
                  <a:schemeClr val="tx1"/>
                </a:solidFill>
                <a:latin typeface="Andalus" panose="02020603050405020304" pitchFamily="18" charset="-78"/>
                <a:cs typeface="Andalus" panose="02020603050405020304" pitchFamily="18" charset="-78"/>
              </a:rPr>
              <a:t>.</a:t>
            </a:r>
            <a:r>
              <a:rPr lang="en-US" sz="2700" b="1" dirty="0">
                <a:solidFill>
                  <a:schemeClr val="tx1"/>
                </a:solidFill>
                <a:latin typeface="Andalus" panose="02020603050405020304" pitchFamily="18" charset="-78"/>
                <a:cs typeface="Andalus" panose="02020603050405020304" pitchFamily="18" charset="-78"/>
              </a:rPr>
              <a:t/>
            </a:r>
            <a:br>
              <a:rPr lang="en-US" sz="2700" b="1" dirty="0">
                <a:solidFill>
                  <a:schemeClr val="tx1"/>
                </a:solidFill>
                <a:latin typeface="Andalus" panose="02020603050405020304" pitchFamily="18" charset="-78"/>
                <a:cs typeface="Andalus" panose="02020603050405020304" pitchFamily="18" charset="-78"/>
              </a:rPr>
            </a:br>
            <a:r>
              <a:rPr lang="en-US" sz="2800" b="1" u="sng" dirty="0" smtClean="0">
                <a:solidFill>
                  <a:schemeClr val="accent6">
                    <a:lumMod val="75000"/>
                  </a:schemeClr>
                </a:solidFill>
                <a:latin typeface="Algerian" panose="04020705040A02060702" pitchFamily="82" charset="0"/>
                <a:cs typeface="Andalus" panose="02020603050405020304" pitchFamily="18" charset="-78"/>
              </a:rPr>
              <a:t>Function</a:t>
            </a:r>
            <a:r>
              <a:rPr lang="en-US" sz="2800" b="1" dirty="0" smtClean="0">
                <a:solidFill>
                  <a:schemeClr val="accent6">
                    <a:lumMod val="75000"/>
                  </a:schemeClr>
                </a:solidFill>
                <a:latin typeface="Algerian" panose="04020705040A02060702" pitchFamily="82" charset="0"/>
                <a:cs typeface="Andalus" panose="02020603050405020304" pitchFamily="18" charset="-78"/>
              </a:rPr>
              <a:t>:</a:t>
            </a:r>
            <a:br>
              <a:rPr lang="en-US" sz="2800" b="1" dirty="0" smtClean="0">
                <a:solidFill>
                  <a:schemeClr val="accent6">
                    <a:lumMod val="75000"/>
                  </a:schemeClr>
                </a:solidFill>
                <a:latin typeface="Algerian" panose="04020705040A02060702" pitchFamily="82" charset="0"/>
                <a:cs typeface="Andalus" panose="02020603050405020304" pitchFamily="18" charset="-78"/>
              </a:rPr>
            </a:br>
            <a:r>
              <a:rPr lang="en-US" sz="2700" b="1" dirty="0">
                <a:solidFill>
                  <a:schemeClr val="accent6">
                    <a:lumMod val="75000"/>
                  </a:schemeClr>
                </a:solidFill>
                <a:latin typeface="Algerian" panose="04020705040A02060702" pitchFamily="82" charset="0"/>
                <a:cs typeface="Andalus" panose="02020603050405020304" pitchFamily="18" charset="-78"/>
              </a:rPr>
              <a:t> </a:t>
            </a:r>
            <a:r>
              <a:rPr lang="en-US" sz="2700" b="1" dirty="0" smtClean="0">
                <a:solidFill>
                  <a:schemeClr val="accent6">
                    <a:lumMod val="75000"/>
                  </a:schemeClr>
                </a:solidFill>
                <a:latin typeface="Algerian" panose="04020705040A02060702" pitchFamily="82" charset="0"/>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From diffusing bombs to performing surgery</a:t>
            </a:r>
            <a:r>
              <a:rPr lang="en-US" sz="2700" b="1" dirty="0" smtClean="0">
                <a:solidFill>
                  <a:schemeClr val="tx1"/>
                </a:solidFill>
                <a:latin typeface="Andalus" panose="02020603050405020304" pitchFamily="18" charset="-78"/>
                <a:cs typeface="Andalus" panose="02020603050405020304" pitchFamily="18" charset="-78"/>
              </a:rPr>
              <a:t>,</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VR is turning people into robots (sort of</a:t>
            </a:r>
            <a:r>
              <a:rPr lang="en-US" sz="2700" b="1" dirty="0" smtClean="0">
                <a:solidFill>
                  <a:schemeClr val="tx1"/>
                </a:solidFill>
                <a:latin typeface="Andalus" panose="02020603050405020304" pitchFamily="18" charset="-78"/>
                <a:cs typeface="Andalus" panose="02020603050405020304" pitchFamily="18" charset="-78"/>
              </a:rPr>
              <a:t>).</a:t>
            </a:r>
            <a:r>
              <a:rPr lang="en-US" sz="2700" b="1" dirty="0">
                <a:solidFill>
                  <a:schemeClr val="tx1"/>
                </a:solidFill>
                <a:latin typeface="Andalus" panose="02020603050405020304" pitchFamily="18" charset="-78"/>
                <a:cs typeface="Andalus" panose="02020603050405020304" pitchFamily="18" charset="-78"/>
              </a:rPr>
              <a:t/>
            </a:r>
            <a:br>
              <a:rPr lang="en-US" sz="2700" b="1" dirty="0">
                <a:solidFill>
                  <a:schemeClr val="tx1"/>
                </a:solidFill>
                <a:latin typeface="Andalus" panose="02020603050405020304" pitchFamily="18" charset="-78"/>
                <a:cs typeface="Andalus" panose="02020603050405020304" pitchFamily="18" charset="-78"/>
              </a:rPr>
            </a:br>
            <a:r>
              <a:rPr lang="en-US" dirty="0"/>
              <a:t/>
            </a:r>
            <a:br>
              <a:rPr lang="en-US" dirty="0"/>
            </a:br>
            <a:endParaRPr lang="en-US" sz="2800" b="1" dirty="0">
              <a:solidFill>
                <a:schemeClr val="tx1"/>
              </a:solidFill>
              <a:latin typeface="Algerian" panose="04020705040A02060702" pitchFamily="82" charset="0"/>
              <a:cs typeface="Andalus" panose="02020603050405020304" pitchFamily="18"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95846" y="3235569"/>
            <a:ext cx="4396154" cy="362243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95846" y="93785"/>
            <a:ext cx="4396153" cy="3018691"/>
          </a:xfrm>
          <a:prstGeom prst="rect">
            <a:avLst/>
          </a:prstGeom>
        </p:spPr>
      </p:pic>
    </p:spTree>
    <p:extLst>
      <p:ext uri="{BB962C8B-B14F-4D97-AF65-F5344CB8AC3E}">
        <p14:creationId xmlns:p14="http://schemas.microsoft.com/office/powerpoint/2010/main" val="1570893931"/>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7785" y="0"/>
            <a:ext cx="10574215" cy="5685691"/>
          </a:xfrm>
        </p:spPr>
        <p:txBody>
          <a:bodyPr>
            <a:normAutofit fontScale="90000"/>
          </a:bodyPr>
          <a:lstStyle/>
          <a:p>
            <a:r>
              <a:rPr lang="en-US" b="1" dirty="0"/>
              <a:t>How do robots function?</a:t>
            </a:r>
            <a:br>
              <a:rPr lang="en-US" b="1" dirty="0"/>
            </a:br>
            <a:r>
              <a:rPr lang="en-US" b="1" dirty="0" smtClean="0"/>
              <a:t/>
            </a:r>
            <a:br>
              <a:rPr lang="en-US" b="1" dirty="0" smtClean="0"/>
            </a:br>
            <a:r>
              <a:rPr lang="en-US" sz="2800" b="1" u="sng" dirty="0" smtClean="0">
                <a:solidFill>
                  <a:schemeClr val="accent6">
                    <a:lumMod val="75000"/>
                  </a:schemeClr>
                </a:solidFill>
                <a:latin typeface="Algerian" panose="04020705040A02060702" pitchFamily="82" charset="0"/>
              </a:rPr>
              <a:t>1)Independent robots</a:t>
            </a:r>
            <a:r>
              <a:rPr lang="en-US" sz="2800" b="1" dirty="0" smtClean="0">
                <a:solidFill>
                  <a:schemeClr val="accent6">
                    <a:lumMod val="75000"/>
                  </a:schemeClr>
                </a:solidFill>
                <a:latin typeface="Algerian" panose="04020705040A02060702" pitchFamily="82" charset="0"/>
              </a:rPr>
              <a:t>:</a:t>
            </a:r>
            <a:r>
              <a:rPr lang="en-US" b="1" dirty="0"/>
              <a:t/>
            </a:r>
            <a:br>
              <a:rPr lang="en-US" b="1" dirty="0"/>
            </a:br>
            <a:r>
              <a:rPr lang="en-US" sz="3100" b="1" dirty="0" smtClean="0">
                <a:solidFill>
                  <a:schemeClr val="tx1"/>
                </a:solidFill>
                <a:latin typeface="Andalus" panose="02020603050405020304" pitchFamily="18" charset="-78"/>
                <a:cs typeface="Andalus" panose="02020603050405020304" pitchFamily="18" charset="-78"/>
              </a:rPr>
              <a:t>Independent </a:t>
            </a:r>
            <a:r>
              <a:rPr lang="en-US" sz="3100" b="1" dirty="0">
                <a:solidFill>
                  <a:schemeClr val="tx1"/>
                </a:solidFill>
                <a:latin typeface="Andalus" panose="02020603050405020304" pitchFamily="18" charset="-78"/>
                <a:cs typeface="Andalus" panose="02020603050405020304" pitchFamily="18" charset="-78"/>
              </a:rPr>
              <a:t>robots are capable of </a:t>
            </a:r>
            <a:r>
              <a:rPr lang="en-US" sz="3100" b="1" dirty="0" smtClean="0">
                <a:solidFill>
                  <a:schemeClr val="tx1"/>
                </a:solidFill>
                <a:latin typeface="Andalus" panose="02020603050405020304" pitchFamily="18" charset="-78"/>
                <a:cs typeface="Andalus" panose="02020603050405020304" pitchFamily="18" charset="-78"/>
              </a:rPr>
              <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functioning </a:t>
            </a:r>
            <a:r>
              <a:rPr lang="en-US" sz="3100" b="1" dirty="0">
                <a:solidFill>
                  <a:schemeClr val="tx1"/>
                </a:solidFill>
                <a:latin typeface="Andalus" panose="02020603050405020304" pitchFamily="18" charset="-78"/>
                <a:cs typeface="Andalus" panose="02020603050405020304" pitchFamily="18" charset="-78"/>
              </a:rPr>
              <a:t>completely </a:t>
            </a:r>
            <a:r>
              <a:rPr lang="en-US" sz="3100" b="1" dirty="0" smtClean="0">
                <a:solidFill>
                  <a:schemeClr val="tx1"/>
                </a:solidFill>
                <a:latin typeface="Andalus" panose="02020603050405020304" pitchFamily="18" charset="-78"/>
                <a:cs typeface="Andalus" panose="02020603050405020304" pitchFamily="18" charset="-78"/>
              </a:rPr>
              <a:t>autonomously</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a:t>
            </a:r>
            <a:r>
              <a:rPr lang="en-US" sz="3100" b="1" dirty="0">
                <a:solidFill>
                  <a:schemeClr val="tx1"/>
                </a:solidFill>
                <a:latin typeface="Andalus" panose="02020603050405020304" pitchFamily="18" charset="-78"/>
                <a:cs typeface="Andalus" panose="02020603050405020304" pitchFamily="18" charset="-78"/>
              </a:rPr>
              <a:t>and independent of human operator control</a:t>
            </a:r>
            <a:r>
              <a:rPr lang="en-US" sz="3100" b="1" dirty="0" smtClean="0">
                <a:solidFill>
                  <a:schemeClr val="tx1"/>
                </a:solidFill>
                <a:latin typeface="Andalus" panose="02020603050405020304" pitchFamily="18" charset="-78"/>
                <a:cs typeface="Andalus" panose="02020603050405020304" pitchFamily="18" charset="-78"/>
              </a:rPr>
              <a:t>.</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a:r>
            <a:br>
              <a:rPr lang="en-US" sz="3100" b="1" dirty="0" smtClean="0">
                <a:solidFill>
                  <a:schemeClr val="tx1"/>
                </a:solidFill>
                <a:latin typeface="Andalus" panose="02020603050405020304" pitchFamily="18" charset="-78"/>
                <a:cs typeface="Andalus" panose="02020603050405020304" pitchFamily="18" charset="-78"/>
              </a:rPr>
            </a:br>
            <a:r>
              <a:rPr lang="en-US" sz="2800" b="1" u="sng" dirty="0" smtClean="0">
                <a:solidFill>
                  <a:schemeClr val="accent6">
                    <a:lumMod val="75000"/>
                  </a:schemeClr>
                </a:solidFill>
                <a:latin typeface="Algerian" panose="04020705040A02060702" pitchFamily="82" charset="0"/>
                <a:cs typeface="Andalus" panose="02020603050405020304" pitchFamily="18" charset="-78"/>
              </a:rPr>
              <a:t>2)</a:t>
            </a:r>
            <a:r>
              <a:rPr lang="en-US" sz="2800" b="1" u="sng" dirty="0" smtClean="0">
                <a:solidFill>
                  <a:schemeClr val="accent6">
                    <a:lumMod val="75000"/>
                  </a:schemeClr>
                </a:solidFill>
                <a:latin typeface="Algerian" panose="04020705040A02060702" pitchFamily="82" charset="0"/>
              </a:rPr>
              <a:t>Dependent robots</a:t>
            </a:r>
            <a:r>
              <a:rPr lang="en-US" sz="2800" b="1" dirty="0" smtClean="0">
                <a:solidFill>
                  <a:schemeClr val="accent6">
                    <a:lumMod val="75000"/>
                  </a:schemeClr>
                </a:solidFill>
                <a:latin typeface="Algerian" panose="04020705040A02060702" pitchFamily="82" charset="0"/>
              </a:rPr>
              <a:t>:</a:t>
            </a:r>
            <a:r>
              <a:rPr lang="en-US" b="1" dirty="0"/>
              <a:t/>
            </a:r>
            <a:br>
              <a:rPr lang="en-US" b="1" dirty="0"/>
            </a:br>
            <a:r>
              <a:rPr lang="en-US" sz="3100" b="1" dirty="0">
                <a:solidFill>
                  <a:schemeClr val="tx1"/>
                </a:solidFill>
                <a:latin typeface="Andalus" panose="02020603050405020304" pitchFamily="18" charset="-78"/>
                <a:cs typeface="Andalus" panose="02020603050405020304" pitchFamily="18" charset="-78"/>
              </a:rPr>
              <a:t>Dependent robots are </a:t>
            </a:r>
            <a:r>
              <a:rPr lang="en-US" sz="3100" b="1" dirty="0" smtClean="0">
                <a:solidFill>
                  <a:schemeClr val="tx1"/>
                </a:solidFill>
                <a:latin typeface="Andalus" panose="02020603050405020304" pitchFamily="18" charset="-78"/>
                <a:cs typeface="Andalus" panose="02020603050405020304" pitchFamily="18" charset="-78"/>
              </a:rPr>
              <a:t>non-autonomous</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a:t>
            </a:r>
            <a:r>
              <a:rPr lang="en-US" sz="3100" b="1" dirty="0">
                <a:solidFill>
                  <a:schemeClr val="tx1"/>
                </a:solidFill>
                <a:latin typeface="Andalus" panose="02020603050405020304" pitchFamily="18" charset="-78"/>
                <a:cs typeface="Andalus" panose="02020603050405020304" pitchFamily="18" charset="-78"/>
              </a:rPr>
              <a:t>robots that interact with humans </a:t>
            </a:r>
            <a:r>
              <a:rPr lang="en-US" sz="3100" b="1" dirty="0" smtClean="0">
                <a:solidFill>
                  <a:schemeClr val="tx1"/>
                </a:solidFill>
                <a:latin typeface="Andalus" panose="02020603050405020304" pitchFamily="18" charset="-78"/>
                <a:cs typeface="Andalus" panose="02020603050405020304" pitchFamily="18" charset="-78"/>
              </a:rPr>
              <a:t>to</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 enhance and </a:t>
            </a:r>
            <a:r>
              <a:rPr lang="en-US" sz="3100" b="1" dirty="0">
                <a:solidFill>
                  <a:schemeClr val="tx1"/>
                </a:solidFill>
                <a:latin typeface="Andalus" panose="02020603050405020304" pitchFamily="18" charset="-78"/>
                <a:cs typeface="Andalus" panose="02020603050405020304" pitchFamily="18" charset="-78"/>
              </a:rPr>
              <a:t>supplement their already </a:t>
            </a:r>
            <a:r>
              <a:rPr lang="en-US" sz="3100" b="1" dirty="0" smtClean="0">
                <a:solidFill>
                  <a:schemeClr val="tx1"/>
                </a:solidFill>
                <a:latin typeface="Andalus" panose="02020603050405020304" pitchFamily="18" charset="-78"/>
                <a:cs typeface="Andalus" panose="02020603050405020304" pitchFamily="18" charset="-78"/>
              </a:rPr>
              <a:t/>
            </a:r>
            <a:br>
              <a:rPr lang="en-US" sz="3100" b="1" dirty="0" smtClean="0">
                <a:solidFill>
                  <a:schemeClr val="tx1"/>
                </a:solidFill>
                <a:latin typeface="Andalus" panose="02020603050405020304" pitchFamily="18" charset="-78"/>
                <a:cs typeface="Andalus" panose="02020603050405020304" pitchFamily="18" charset="-78"/>
              </a:rPr>
            </a:br>
            <a:r>
              <a:rPr lang="en-US" sz="3100" b="1" dirty="0" smtClean="0">
                <a:solidFill>
                  <a:schemeClr val="tx1"/>
                </a:solidFill>
                <a:latin typeface="Andalus" panose="02020603050405020304" pitchFamily="18" charset="-78"/>
                <a:cs typeface="Andalus" panose="02020603050405020304" pitchFamily="18" charset="-78"/>
              </a:rPr>
              <a:t>existing </a:t>
            </a:r>
            <a:r>
              <a:rPr lang="en-US" sz="3100" b="1" dirty="0">
                <a:solidFill>
                  <a:schemeClr val="tx1"/>
                </a:solidFill>
                <a:latin typeface="Andalus" panose="02020603050405020304" pitchFamily="18" charset="-78"/>
                <a:cs typeface="Andalus" panose="02020603050405020304" pitchFamily="18" charset="-78"/>
              </a:rPr>
              <a:t>actions.</a:t>
            </a:r>
            <a:br>
              <a:rPr lang="en-US" sz="3100" b="1" dirty="0">
                <a:solidFill>
                  <a:schemeClr val="tx1"/>
                </a:solidFill>
                <a:latin typeface="Andalus" panose="02020603050405020304" pitchFamily="18" charset="-78"/>
                <a:cs typeface="Andalus" panose="02020603050405020304" pitchFamily="18" charset="-78"/>
              </a:rPr>
            </a:br>
            <a:r>
              <a:rPr lang="en-US" sz="3100" b="1" dirty="0">
                <a:latin typeface="Andalus" panose="02020603050405020304" pitchFamily="18" charset="-78"/>
                <a:cs typeface="Andalus" panose="02020603050405020304" pitchFamily="18" charset="-78"/>
              </a:rPr>
              <a:t/>
            </a:r>
            <a:br>
              <a:rPr lang="en-US" sz="3100" b="1" dirty="0">
                <a:latin typeface="Andalus" panose="02020603050405020304" pitchFamily="18" charset="-78"/>
                <a:cs typeface="Andalus" panose="02020603050405020304" pitchFamily="18" charset="-78"/>
              </a:rPr>
            </a:br>
            <a:endParaRPr lang="en-US" sz="3100" b="1" dirty="0">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90784150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path" presetSubtype="0" accel="50000" decel="50000" fill="hold" grpId="0" nodeType="clickEffect">
                                  <p:stCondLst>
                                    <p:cond delay="0"/>
                                  </p:stCondLst>
                                  <p:childTnLst>
                                    <p:animMotion origin="layout" path="M 1.66667E-6 -2.96296E-6 C 1.66667E-6 0.15625 0.04687 0.2838 0.10482 0.2838 C 0.17305 0.2838 0.19778 0.14213 0.20807 0.05648 L 0.21888 -0.05694 C 0.2293 -0.14282 0.25547 -0.28356 0.33268 -0.28356 C 0.38164 -0.28356 0.43815 -0.15694 0.43815 -2.96296E-6 C 0.43815 0.15625 0.38164 0.2838 0.33268 0.2838 C 0.25547 0.2838 0.2293 0.14213 0.21888 0.05648 L 0.20807 -0.05694 C 0.19778 -0.14282 0.17305 -0.28356 0.10482 -0.28356 C 0.04687 -0.28356 1.66667E-6 -0.15694 1.66667E-6 -2.96296E-6 Z " pathEditMode="relative" rAng="0" ptsTypes="AAAAAAAAAAA">
                                      <p:cBhvr>
                                        <p:cTn id="6" dur="2000" fill="hold"/>
                                        <p:tgtEl>
                                          <p:spTgt spid="2"/>
                                        </p:tgtEl>
                                        <p:attrNameLst>
                                          <p:attrName>ppt_x</p:attrName>
                                          <p:attrName>ppt_y</p:attrName>
                                        </p:attrNameLst>
                                      </p:cBhvr>
                                      <p:rCtr x="2190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2953" y="222738"/>
            <a:ext cx="10539047" cy="6635262"/>
          </a:xfrm>
        </p:spPr>
        <p:txBody>
          <a:bodyPr>
            <a:normAutofit/>
          </a:bodyPr>
          <a:lstStyle/>
          <a:p>
            <a:r>
              <a:rPr lang="en-US" sz="3200" b="1" u="sng" dirty="0">
                <a:latin typeface="Algerian" panose="04020705040A02060702" pitchFamily="82" charset="0"/>
              </a:rPr>
              <a:t>Main components of a </a:t>
            </a:r>
            <a:r>
              <a:rPr lang="en-US" sz="3200" b="1" u="sng" dirty="0" smtClean="0">
                <a:latin typeface="Algerian" panose="04020705040A02060702" pitchFamily="82" charset="0"/>
              </a:rPr>
              <a:t>robot</a:t>
            </a:r>
            <a:r>
              <a:rPr lang="en-US" sz="3200" b="1" dirty="0" smtClean="0">
                <a:latin typeface="Algerian" panose="04020705040A02060702" pitchFamily="82" charset="0"/>
              </a:rPr>
              <a:t>:</a:t>
            </a:r>
            <a:r>
              <a:rPr lang="en-US" sz="3200" b="1" dirty="0">
                <a:latin typeface="Algerian" panose="04020705040A02060702" pitchFamily="82" charset="0"/>
              </a:rPr>
              <a:t/>
            </a:r>
            <a:br>
              <a:rPr lang="en-US" sz="3200" b="1" dirty="0">
                <a:latin typeface="Algerian" panose="04020705040A02060702" pitchFamily="82" charset="0"/>
              </a:rPr>
            </a:br>
            <a:r>
              <a:rPr lang="en-US" sz="3200" b="1" dirty="0" smtClean="0">
                <a:latin typeface="Algerian" panose="04020705040A02060702" pitchFamily="82" charset="0"/>
              </a:rPr>
              <a:t/>
            </a:r>
            <a:br>
              <a:rPr lang="en-US" sz="3200" b="1" dirty="0" smtClean="0">
                <a:latin typeface="Algerian" panose="04020705040A02060702" pitchFamily="82" charset="0"/>
              </a:rPr>
            </a:br>
            <a:r>
              <a:rPr lang="en-US" sz="2800" b="1" dirty="0" smtClean="0">
                <a:solidFill>
                  <a:schemeClr val="accent6">
                    <a:lumMod val="75000"/>
                  </a:schemeClr>
                </a:solidFill>
                <a:latin typeface="Algerian" panose="04020705040A02060702" pitchFamily="82" charset="0"/>
              </a:rPr>
              <a:t>1)</a:t>
            </a:r>
            <a:r>
              <a:rPr lang="en-US" sz="2800" b="1" dirty="0">
                <a:solidFill>
                  <a:schemeClr val="accent6">
                    <a:lumMod val="75000"/>
                  </a:schemeClr>
                </a:solidFill>
                <a:latin typeface="Algerian" panose="04020705040A02060702" pitchFamily="82" charset="0"/>
              </a:rPr>
              <a:t> Control system</a:t>
            </a:r>
            <a:br>
              <a:rPr lang="en-US" sz="2800" b="1" dirty="0">
                <a:solidFill>
                  <a:schemeClr val="accent6">
                    <a:lumMod val="75000"/>
                  </a:schemeClr>
                </a:solidFill>
                <a:latin typeface="Algerian" panose="04020705040A02060702" pitchFamily="82" charset="0"/>
              </a:rPr>
            </a:br>
            <a:r>
              <a:rPr lang="en-US" sz="2800" b="1" dirty="0" smtClean="0">
                <a:solidFill>
                  <a:schemeClr val="accent6">
                    <a:lumMod val="75000"/>
                  </a:schemeClr>
                </a:solidFill>
                <a:latin typeface="Algerian" panose="04020705040A02060702" pitchFamily="82" charset="0"/>
              </a:rPr>
              <a:t>2)Sensors</a:t>
            </a:r>
            <a:r>
              <a:rPr lang="en-US" sz="2800" b="1" dirty="0">
                <a:solidFill>
                  <a:schemeClr val="accent6">
                    <a:lumMod val="75000"/>
                  </a:schemeClr>
                </a:solidFill>
                <a:latin typeface="Algerian" panose="04020705040A02060702" pitchFamily="82" charset="0"/>
              </a:rPr>
              <a:t/>
            </a:r>
            <a:br>
              <a:rPr lang="en-US" sz="2800" b="1" dirty="0">
                <a:solidFill>
                  <a:schemeClr val="accent6">
                    <a:lumMod val="75000"/>
                  </a:schemeClr>
                </a:solidFill>
                <a:latin typeface="Algerian" panose="04020705040A02060702" pitchFamily="82" charset="0"/>
              </a:rPr>
            </a:br>
            <a:r>
              <a:rPr lang="en-US" sz="2800" b="1" dirty="0" smtClean="0">
                <a:solidFill>
                  <a:schemeClr val="accent6">
                    <a:lumMod val="75000"/>
                  </a:schemeClr>
                </a:solidFill>
                <a:latin typeface="Algerian" panose="04020705040A02060702" pitchFamily="82" charset="0"/>
              </a:rPr>
              <a:t>3)Actuators</a:t>
            </a:r>
            <a:r>
              <a:rPr lang="en-US" sz="2800" b="1" dirty="0">
                <a:solidFill>
                  <a:schemeClr val="accent6">
                    <a:lumMod val="75000"/>
                  </a:schemeClr>
                </a:solidFill>
                <a:latin typeface="Algerian" panose="04020705040A02060702" pitchFamily="82" charset="0"/>
              </a:rPr>
              <a:t/>
            </a:r>
            <a:br>
              <a:rPr lang="en-US" sz="2800" b="1" dirty="0">
                <a:solidFill>
                  <a:schemeClr val="accent6">
                    <a:lumMod val="75000"/>
                  </a:schemeClr>
                </a:solidFill>
                <a:latin typeface="Algerian" panose="04020705040A02060702" pitchFamily="82" charset="0"/>
              </a:rPr>
            </a:br>
            <a:r>
              <a:rPr lang="en-US" sz="2800" b="1" dirty="0" smtClean="0">
                <a:solidFill>
                  <a:schemeClr val="accent6">
                    <a:lumMod val="75000"/>
                  </a:schemeClr>
                </a:solidFill>
                <a:latin typeface="Algerian" panose="04020705040A02060702" pitchFamily="82" charset="0"/>
              </a:rPr>
              <a:t>4)Power </a:t>
            </a:r>
            <a:r>
              <a:rPr lang="en-US" sz="2800" b="1" dirty="0">
                <a:solidFill>
                  <a:schemeClr val="accent6">
                    <a:lumMod val="75000"/>
                  </a:schemeClr>
                </a:solidFill>
                <a:latin typeface="Algerian" panose="04020705040A02060702" pitchFamily="82" charset="0"/>
              </a:rPr>
              <a:t>Supply</a:t>
            </a:r>
            <a:br>
              <a:rPr lang="en-US" sz="2800" b="1" dirty="0">
                <a:solidFill>
                  <a:schemeClr val="accent6">
                    <a:lumMod val="75000"/>
                  </a:schemeClr>
                </a:solidFill>
                <a:latin typeface="Algerian" panose="04020705040A02060702" pitchFamily="82" charset="0"/>
              </a:rPr>
            </a:br>
            <a:r>
              <a:rPr lang="en-US" sz="2800" b="1" dirty="0" smtClean="0">
                <a:solidFill>
                  <a:schemeClr val="accent6">
                    <a:lumMod val="75000"/>
                  </a:schemeClr>
                </a:solidFill>
                <a:latin typeface="Algerian" panose="04020705040A02060702" pitchFamily="82" charset="0"/>
              </a:rPr>
              <a:t>5)End </a:t>
            </a:r>
            <a:r>
              <a:rPr lang="en-US" sz="2800" b="1" dirty="0">
                <a:solidFill>
                  <a:schemeClr val="accent6">
                    <a:lumMod val="75000"/>
                  </a:schemeClr>
                </a:solidFill>
                <a:latin typeface="Algerian" panose="04020705040A02060702" pitchFamily="82" charset="0"/>
              </a:rPr>
              <a:t>Effectors</a:t>
            </a:r>
            <a:br>
              <a:rPr lang="en-US" sz="2800" b="1" dirty="0">
                <a:solidFill>
                  <a:schemeClr val="accent6">
                    <a:lumMod val="75000"/>
                  </a:schemeClr>
                </a:solidFill>
                <a:latin typeface="Algerian" panose="04020705040A02060702" pitchFamily="82" charset="0"/>
              </a:rPr>
            </a:br>
            <a:r>
              <a:rPr lang="en-US" sz="3200" b="1" u="sng" dirty="0">
                <a:latin typeface="Algerian" panose="04020705040A02060702" pitchFamily="82" charset="0"/>
              </a:rPr>
              <a:t>Uses of </a:t>
            </a:r>
            <a:r>
              <a:rPr lang="en-US" sz="3200" b="1" u="sng" dirty="0" smtClean="0">
                <a:latin typeface="Algerian" panose="04020705040A02060702" pitchFamily="82" charset="0"/>
              </a:rPr>
              <a:t>Robots</a:t>
            </a:r>
            <a:r>
              <a:rPr lang="en-US" sz="3200" b="1" dirty="0" smtClean="0">
                <a:latin typeface="Algerian" panose="04020705040A02060702" pitchFamily="82" charset="0"/>
              </a:rPr>
              <a:t>:</a:t>
            </a:r>
            <a:r>
              <a:rPr lang="en-US" b="1" dirty="0"/>
              <a:t/>
            </a:r>
            <a:br>
              <a:rPr lang="en-US" b="1" dirty="0"/>
            </a:br>
            <a:r>
              <a:rPr lang="en-US" sz="2700" b="1" dirty="0">
                <a:solidFill>
                  <a:schemeClr val="tx1"/>
                </a:solidFill>
                <a:latin typeface="Andalus" panose="02020603050405020304" pitchFamily="18" charset="-78"/>
                <a:cs typeface="Andalus" panose="02020603050405020304" pitchFamily="18" charset="-78"/>
              </a:rPr>
              <a:t>Robots have a wide variety of use cases </a:t>
            </a:r>
            <a:r>
              <a:rPr lang="en-US" sz="2700" b="1" dirty="0" smtClean="0">
                <a:solidFill>
                  <a:schemeClr val="tx1"/>
                </a:solidFill>
                <a:latin typeface="Andalus" panose="02020603050405020304" pitchFamily="18" charset="-78"/>
                <a:cs typeface="Andalus" panose="02020603050405020304" pitchFamily="18" charset="-78"/>
              </a:rPr>
              <a:t>that</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make them the ideal technology for the future</a:t>
            </a:r>
            <a:r>
              <a:rPr lang="en-US" sz="2700" b="1" dirty="0" smtClean="0">
                <a:solidFill>
                  <a:schemeClr val="tx1"/>
                </a:solidFill>
                <a:latin typeface="Andalus" panose="02020603050405020304" pitchFamily="18" charset="-78"/>
                <a:cs typeface="Andalus" panose="02020603050405020304" pitchFamily="18" charset="-78"/>
              </a:rPr>
              <a:t>.</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 </a:t>
            </a:r>
            <a:r>
              <a:rPr lang="en-US" sz="2700" b="1" dirty="0">
                <a:solidFill>
                  <a:schemeClr val="tx1"/>
                </a:solidFill>
                <a:latin typeface="Andalus" panose="02020603050405020304" pitchFamily="18" charset="-78"/>
                <a:cs typeface="Andalus" panose="02020603050405020304" pitchFamily="18" charset="-78"/>
              </a:rPr>
              <a:t>Soon, we will see robots almost everywhere. </a:t>
            </a:r>
            <a:r>
              <a:rPr lang="en-US" sz="2700" b="1" dirty="0" smtClean="0">
                <a:solidFill>
                  <a:schemeClr val="tx1"/>
                </a:solidFill>
                <a:latin typeface="Andalus" panose="02020603050405020304" pitchFamily="18" charset="-78"/>
                <a:cs typeface="Andalus" panose="02020603050405020304" pitchFamily="18" charset="-78"/>
              </a:rPr>
              <a:t/>
            </a:r>
            <a:br>
              <a:rPr lang="en-US" sz="2700" b="1" dirty="0" smtClean="0">
                <a:solidFill>
                  <a:schemeClr val="tx1"/>
                </a:solidFill>
                <a:latin typeface="Andalus" panose="02020603050405020304" pitchFamily="18" charset="-78"/>
                <a:cs typeface="Andalus" panose="02020603050405020304" pitchFamily="18" charset="-78"/>
              </a:rPr>
            </a:br>
            <a:r>
              <a:rPr lang="en-US" sz="2700" b="1" dirty="0" smtClean="0">
                <a:solidFill>
                  <a:schemeClr val="tx1"/>
                </a:solidFill>
                <a:latin typeface="Andalus" panose="02020603050405020304" pitchFamily="18" charset="-78"/>
                <a:cs typeface="Andalus" panose="02020603050405020304" pitchFamily="18" charset="-78"/>
              </a:rPr>
              <a:t>We'll </a:t>
            </a:r>
            <a:r>
              <a:rPr lang="en-US" sz="2700" b="1" dirty="0">
                <a:solidFill>
                  <a:schemeClr val="tx1"/>
                </a:solidFill>
                <a:latin typeface="Andalus" panose="02020603050405020304" pitchFamily="18" charset="-78"/>
                <a:cs typeface="Andalus" panose="02020603050405020304" pitchFamily="18" charset="-78"/>
              </a:rPr>
              <a:t>see them in our hospitals, in our hotels and even on our roads.</a:t>
            </a:r>
            <a:r>
              <a:rPr lang="en-US" b="1" dirty="0">
                <a:solidFill>
                  <a:schemeClr val="tx1"/>
                </a:solidFill>
                <a:latin typeface="Andalus" panose="02020603050405020304" pitchFamily="18" charset="-78"/>
                <a:cs typeface="Andalus" panose="02020603050405020304" pitchFamily="18" charset="-78"/>
              </a:rPr>
              <a:t/>
            </a:r>
            <a:br>
              <a:rPr lang="en-US" b="1" dirty="0">
                <a:solidFill>
                  <a:schemeClr val="tx1"/>
                </a:solidFill>
                <a:latin typeface="Andalus" panose="02020603050405020304" pitchFamily="18" charset="-78"/>
                <a:cs typeface="Andalus" panose="02020603050405020304" pitchFamily="18" charset="-78"/>
              </a:rPr>
            </a:br>
            <a:endParaRPr lang="en-US" sz="2800"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208979517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8469</TotalTime>
  <Words>126</Words>
  <Application>Microsoft Office PowerPoint</Application>
  <PresentationFormat>Widescreen</PresentationFormat>
  <Paragraphs>35</Paragraphs>
  <Slides>10</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Algerian</vt:lpstr>
      <vt:lpstr>Andalus</vt:lpstr>
      <vt:lpstr>Arial</vt:lpstr>
      <vt:lpstr>Blackadder ITC</vt:lpstr>
      <vt:lpstr>Brush Script MT</vt:lpstr>
      <vt:lpstr>Calibri</vt:lpstr>
      <vt:lpstr>Century Gothic</vt:lpstr>
      <vt:lpstr>Harlow Solid Italic</vt:lpstr>
      <vt:lpstr>Script MT Bold</vt:lpstr>
      <vt:lpstr>Wingdings 3</vt:lpstr>
      <vt:lpstr>Wisp</vt:lpstr>
      <vt:lpstr>Presentation Topic :                                  ROBOTICS</vt:lpstr>
      <vt:lpstr>BRAINSTORMING DIAGRAM:</vt:lpstr>
      <vt:lpstr>OUTLINES:                                                          </vt:lpstr>
      <vt:lpstr>   ROBOTICS:   Robotics is the intersection  of science, engineering  and technology that  produces machines, called  robots, that substitute for (or replicate) human actions.</vt:lpstr>
      <vt:lpstr>TYPES OF ROBOTS:                              Generally, there are five types of robots:</vt:lpstr>
      <vt:lpstr>2) Humanoid Robots:                   Humanoid robots are  robots that look like and/or mimic human behavior. Functions:              Humanoid robots are used for research and  space exploration, education and entertainment. 3) Autonomous Robots:              An autonomous robot is a robot  that acts without recourse to human  control. The first autonomous robots  environment were known as Elmer and Elsie.  FUNCTIONS:                     Mobility, intelligence, and  cost—from robotic process automation to  flying vehicles with artificial intelligence.</vt:lpstr>
      <vt:lpstr>4) Teleoperated Robots :              Teleoperated robots are  semi-autonomous robots that use a wireless  network to enable human control from a  safe distance. FUNCTION:                    These robots usually work in  extreme geographical conditions, weather, etc. 5) Augmenting Robots:               Augmenting robots generally enhance  capabilities that a person already has or replace  capabilities that a person has lost. Function:        From diffusing bombs to performing surgery,  VR is turning people into robots (sort of).  </vt:lpstr>
      <vt:lpstr>How do robots function?  1)Independent robots: Independent robots are capable of  functioning completely autonomously  and independent of human operator control.  2)Dependent robots: Dependent robots are non-autonomous  robots that interact with humans to  enhance and supplement their already  existing actions.  </vt:lpstr>
      <vt:lpstr>Main components of a robot:  1) Control system 2)Sensors 3)Actuators 4)Power Supply 5)End Effectors Uses of Robots: Robots have a wide variety of use cases that  make them the ideal technology for the future.  Soon, we will see robots almost everywhere.  We'll see them in our hospitals, in our hotels and even on our roads.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Topic :                                  ROBOTICS</dc:title>
  <dc:creator>Lenovo</dc:creator>
  <cp:lastModifiedBy>Lenovo</cp:lastModifiedBy>
  <cp:revision>42</cp:revision>
  <dcterms:created xsi:type="dcterms:W3CDTF">2022-06-06T19:44:11Z</dcterms:created>
  <dcterms:modified xsi:type="dcterms:W3CDTF">2022-06-13T06:53:29Z</dcterms:modified>
</cp:coreProperties>
</file>