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9" r:id="rId4"/>
    <p:sldId id="260" r:id="rId5"/>
    <p:sldId id="261" r:id="rId6"/>
    <p:sldId id="262" r:id="rId7"/>
    <p:sldId id="258"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mail - [2010]" initials="i-[" lastIdx="3" clrIdx="0">
    <p:extLst>
      <p:ext uri="{19B8F6BF-5375-455C-9EA6-DF929625EA0E}">
        <p15:presenceInfo xmlns:p15="http://schemas.microsoft.com/office/powerpoint/2012/main" userId="ismail - [201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3" autoAdjust="0"/>
    <p:restoredTop sz="93446" autoAdjust="0"/>
  </p:normalViewPr>
  <p:slideViewPr>
    <p:cSldViewPr snapToGrid="0">
      <p:cViewPr varScale="1">
        <p:scale>
          <a:sx n="64" d="100"/>
          <a:sy n="64" d="100"/>
        </p:scale>
        <p:origin x="984" y="66"/>
      </p:cViewPr>
      <p:guideLst/>
    </p:cSldViewPr>
  </p:slideViewPr>
  <p:outlineViewPr>
    <p:cViewPr>
      <p:scale>
        <a:sx n="33" d="100"/>
        <a:sy n="33" d="100"/>
      </p:scale>
      <p:origin x="0" y="-47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0B6CC-3A43-450C-B409-E72E6B1D6F36}" type="datetimeFigureOut">
              <a:rPr lang="en-US" smtClean="0"/>
              <a:t>6/13/2022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2407B-C6EB-452B-A290-03CC37637093}" type="slidenum">
              <a:rPr lang="en-US" smtClean="0"/>
              <a:t>‹#›</a:t>
            </a:fld>
            <a:endParaRPr lang="en-US"/>
          </a:p>
        </p:txBody>
      </p:sp>
    </p:spTree>
    <p:extLst>
      <p:ext uri="{BB962C8B-B14F-4D97-AF65-F5344CB8AC3E}">
        <p14:creationId xmlns:p14="http://schemas.microsoft.com/office/powerpoint/2010/main" val="3211415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changes </a:t>
            </a:r>
            <a:r>
              <a:rPr lang="en-US" dirty="0" err="1"/>
              <a:t>refered</a:t>
            </a:r>
            <a:r>
              <a:rPr lang="en-US" dirty="0"/>
              <a:t> to mechanism.</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FF2407B-C6EB-452B-A290-03CC37637093}" type="slidenum">
              <a:rPr lang="en-US" smtClean="0"/>
              <a:t>3</a:t>
            </a:fld>
            <a:endParaRPr lang="en-US"/>
          </a:p>
        </p:txBody>
      </p:sp>
    </p:spTree>
    <p:extLst>
      <p:ext uri="{BB962C8B-B14F-4D97-AF65-F5344CB8AC3E}">
        <p14:creationId xmlns:p14="http://schemas.microsoft.com/office/powerpoint/2010/main" val="112393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6/13/2022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F5A50-5EC7-47DD-74C5-34C7D70A56AE}"/>
              </a:ext>
            </a:extLst>
          </p:cNvPr>
          <p:cNvSpPr>
            <a:spLocks noGrp="1"/>
          </p:cNvSpPr>
          <p:nvPr>
            <p:ph type="ctrTitle"/>
          </p:nvPr>
        </p:nvSpPr>
        <p:spPr/>
        <p:txBody>
          <a:bodyPr/>
          <a:lstStyle/>
          <a:p>
            <a:r>
              <a:rPr lang="en-US" dirty="0"/>
              <a:t>Technological revolution	</a:t>
            </a:r>
          </a:p>
        </p:txBody>
      </p:sp>
      <p:sp>
        <p:nvSpPr>
          <p:cNvPr id="3" name="Subtitle 2">
            <a:extLst>
              <a:ext uri="{FF2B5EF4-FFF2-40B4-BE49-F238E27FC236}">
                <a16:creationId xmlns:a16="http://schemas.microsoft.com/office/drawing/2014/main" id="{CD2743C5-37C9-732D-EBB3-80099169F538}"/>
              </a:ext>
            </a:extLst>
          </p:cNvPr>
          <p:cNvSpPr>
            <a:spLocks noGrp="1"/>
          </p:cNvSpPr>
          <p:nvPr>
            <p:ph type="subTitle" idx="1"/>
          </p:nvPr>
        </p:nvSpPr>
        <p:spPr>
          <a:xfrm>
            <a:off x="1096732" y="4296770"/>
            <a:ext cx="9001462" cy="1655762"/>
          </a:xfrm>
        </p:spPr>
        <p:txBody>
          <a:bodyPr>
            <a:normAutofit lnSpcReduction="10000"/>
          </a:bodyPr>
          <a:lstStyle/>
          <a:p>
            <a:r>
              <a:rPr lang="en-US" sz="2800" b="1" dirty="0"/>
              <a:t>Presented By:-</a:t>
            </a:r>
          </a:p>
          <a:p>
            <a:r>
              <a:rPr lang="en-US" dirty="0"/>
              <a:t>Abdul Rasheed</a:t>
            </a:r>
          </a:p>
          <a:p>
            <a:r>
              <a:rPr lang="en-US" dirty="0"/>
              <a:t>21PWCSE2063</a:t>
            </a:r>
          </a:p>
        </p:txBody>
      </p:sp>
    </p:spTree>
    <p:extLst>
      <p:ext uri="{BB962C8B-B14F-4D97-AF65-F5344CB8AC3E}">
        <p14:creationId xmlns:p14="http://schemas.microsoft.com/office/powerpoint/2010/main" val="411673189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22FD3-7CA8-19F3-50F4-08249751F05D}"/>
              </a:ext>
            </a:extLst>
          </p:cNvPr>
          <p:cNvSpPr>
            <a:spLocks noGrp="1"/>
          </p:cNvSpPr>
          <p:nvPr>
            <p:ph type="title"/>
          </p:nvPr>
        </p:nvSpPr>
        <p:spPr>
          <a:xfrm>
            <a:off x="697446" y="156116"/>
            <a:ext cx="10353761" cy="1354030"/>
          </a:xfrm>
        </p:spPr>
        <p:txBody>
          <a:bodyPr/>
          <a:lstStyle/>
          <a:p>
            <a:pPr algn="l"/>
            <a:r>
              <a:rPr lang="en-US" dirty="0"/>
              <a:t>Introduction:             </a:t>
            </a:r>
          </a:p>
        </p:txBody>
      </p:sp>
      <p:sp>
        <p:nvSpPr>
          <p:cNvPr id="3" name="Content Placeholder 2">
            <a:extLst>
              <a:ext uri="{FF2B5EF4-FFF2-40B4-BE49-F238E27FC236}">
                <a16:creationId xmlns:a16="http://schemas.microsoft.com/office/drawing/2014/main" id="{34E51499-B6BD-A91F-EE29-716B31942A5A}"/>
              </a:ext>
            </a:extLst>
          </p:cNvPr>
          <p:cNvSpPr>
            <a:spLocks noGrp="1"/>
          </p:cNvSpPr>
          <p:nvPr>
            <p:ph idx="1"/>
          </p:nvPr>
        </p:nvSpPr>
        <p:spPr>
          <a:xfrm>
            <a:off x="913795" y="1510146"/>
            <a:ext cx="10353762" cy="3796146"/>
          </a:xfrm>
        </p:spPr>
        <p:txBody>
          <a:bodyPr/>
          <a:lstStyle/>
          <a:p>
            <a:r>
              <a:rPr lang="en-US" dirty="0"/>
              <a:t>A technological revolution is a period in which one or more technologies is replaced by another.</a:t>
            </a:r>
          </a:p>
          <a:p>
            <a:r>
              <a:rPr lang="en-US" dirty="0"/>
              <a:t>It may involve material or ideological changes caused by the introduction of a device or system, its potential are education finance and research methodology.</a:t>
            </a:r>
          </a:p>
          <a:p>
            <a:r>
              <a:rPr lang="en-US"/>
              <a:t> </a:t>
            </a:r>
            <a:r>
              <a:rPr lang="en-US" dirty="0"/>
              <a:t>F</a:t>
            </a:r>
            <a:r>
              <a:rPr lang="en-US"/>
              <a:t>our </a:t>
            </a:r>
            <a:r>
              <a:rPr lang="en-US" dirty="0"/>
              <a:t>technological revolution eras have been passed so far.</a:t>
            </a:r>
          </a:p>
        </p:txBody>
      </p:sp>
      <p:pic>
        <p:nvPicPr>
          <p:cNvPr id="7" name="Picture 6">
            <a:extLst>
              <a:ext uri="{FF2B5EF4-FFF2-40B4-BE49-F238E27FC236}">
                <a16:creationId xmlns:a16="http://schemas.microsoft.com/office/drawing/2014/main" id="{1ED3D4BD-1CD2-EB8A-88E6-F65DD70A4EFC}"/>
              </a:ext>
            </a:extLst>
          </p:cNvPr>
          <p:cNvPicPr>
            <a:picLocks noChangeAspect="1"/>
          </p:cNvPicPr>
          <p:nvPr/>
        </p:nvPicPr>
        <p:blipFill>
          <a:blip r:embed="rId2"/>
          <a:stretch>
            <a:fillRect/>
          </a:stretch>
        </p:blipFill>
        <p:spPr>
          <a:xfrm>
            <a:off x="913794" y="3702571"/>
            <a:ext cx="4587596" cy="3155429"/>
          </a:xfrm>
          <a:prstGeom prst="rect">
            <a:avLst/>
          </a:prstGeom>
        </p:spPr>
      </p:pic>
      <p:pic>
        <p:nvPicPr>
          <p:cNvPr id="9" name="Picture 8">
            <a:extLst>
              <a:ext uri="{FF2B5EF4-FFF2-40B4-BE49-F238E27FC236}">
                <a16:creationId xmlns:a16="http://schemas.microsoft.com/office/drawing/2014/main" id="{457310B6-23B9-D73C-3DBE-A54FD219BDAF}"/>
              </a:ext>
            </a:extLst>
          </p:cNvPr>
          <p:cNvPicPr>
            <a:picLocks noChangeAspect="1"/>
          </p:cNvPicPr>
          <p:nvPr/>
        </p:nvPicPr>
        <p:blipFill>
          <a:blip r:embed="rId3"/>
          <a:stretch>
            <a:fillRect/>
          </a:stretch>
        </p:blipFill>
        <p:spPr>
          <a:xfrm>
            <a:off x="6130370" y="3702571"/>
            <a:ext cx="4920838" cy="3155429"/>
          </a:xfrm>
          <a:prstGeom prst="rect">
            <a:avLst/>
          </a:prstGeom>
        </p:spPr>
      </p:pic>
    </p:spTree>
    <p:extLst>
      <p:ext uri="{BB962C8B-B14F-4D97-AF65-F5344CB8AC3E}">
        <p14:creationId xmlns:p14="http://schemas.microsoft.com/office/powerpoint/2010/main" val="220379161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1380-6705-41EC-AB4D-AD63D0536857}"/>
              </a:ext>
            </a:extLst>
          </p:cNvPr>
          <p:cNvSpPr>
            <a:spLocks noGrp="1"/>
          </p:cNvSpPr>
          <p:nvPr>
            <p:ph type="title"/>
          </p:nvPr>
        </p:nvSpPr>
        <p:spPr>
          <a:xfrm>
            <a:off x="498158" y="526473"/>
            <a:ext cx="10353761" cy="1326321"/>
          </a:xfrm>
        </p:spPr>
        <p:txBody>
          <a:bodyPr>
            <a:normAutofit/>
          </a:bodyPr>
          <a:lstStyle/>
          <a:p>
            <a:pPr algn="l"/>
            <a:r>
              <a:rPr lang="en-US" sz="3600" dirty="0"/>
              <a:t>First </a:t>
            </a:r>
            <a:r>
              <a:rPr lang="en-US" sz="3600" dirty="0">
                <a:effectLst/>
              </a:rPr>
              <a:t>Technological</a:t>
            </a:r>
            <a:r>
              <a:rPr lang="en-US" sz="3600" dirty="0"/>
              <a:t> revolution:</a:t>
            </a:r>
          </a:p>
        </p:txBody>
      </p:sp>
      <p:sp>
        <p:nvSpPr>
          <p:cNvPr id="3" name="Content Placeholder 2">
            <a:extLst>
              <a:ext uri="{FF2B5EF4-FFF2-40B4-BE49-F238E27FC236}">
                <a16:creationId xmlns:a16="http://schemas.microsoft.com/office/drawing/2014/main" id="{D0043D32-C298-03E7-0923-F667E079D68F}"/>
              </a:ext>
            </a:extLst>
          </p:cNvPr>
          <p:cNvSpPr>
            <a:spLocks noGrp="1"/>
          </p:cNvSpPr>
          <p:nvPr>
            <p:ph idx="1"/>
          </p:nvPr>
        </p:nvSpPr>
        <p:spPr>
          <a:xfrm>
            <a:off x="465122" y="1999083"/>
            <a:ext cx="10353762" cy="3695136"/>
          </a:xfrm>
        </p:spPr>
        <p:txBody>
          <a:bodyPr/>
          <a:lstStyle/>
          <a:p>
            <a:r>
              <a:rPr lang="en-US" dirty="0"/>
              <a:t>It started at the end of 18</a:t>
            </a:r>
            <a:r>
              <a:rPr lang="en-US" baseline="30000" dirty="0"/>
              <a:t>th</a:t>
            </a:r>
            <a:r>
              <a:rPr lang="en-US" dirty="0"/>
              <a:t> century to the beginning of 19</a:t>
            </a:r>
            <a:r>
              <a:rPr lang="en-US" baseline="30000" dirty="0"/>
              <a:t>th </a:t>
            </a:r>
          </a:p>
          <a:p>
            <a:r>
              <a:rPr lang="en-US" dirty="0"/>
              <a:t>The biggest changes came in the industries in the form of </a:t>
            </a:r>
            <a:r>
              <a:rPr lang="en-US" dirty="0" err="1"/>
              <a:t>mechanism.i.e</a:t>
            </a:r>
            <a:r>
              <a:rPr lang="en-US" dirty="0"/>
              <a:t> water power, steam power.</a:t>
            </a:r>
          </a:p>
        </p:txBody>
      </p:sp>
      <p:pic>
        <p:nvPicPr>
          <p:cNvPr id="5" name="Picture 4">
            <a:extLst>
              <a:ext uri="{FF2B5EF4-FFF2-40B4-BE49-F238E27FC236}">
                <a16:creationId xmlns:a16="http://schemas.microsoft.com/office/drawing/2014/main" id="{381094E2-FF95-4F46-2DB8-8BDC7FE7311C}"/>
              </a:ext>
            </a:extLst>
          </p:cNvPr>
          <p:cNvPicPr>
            <a:picLocks noChangeAspect="1"/>
          </p:cNvPicPr>
          <p:nvPr/>
        </p:nvPicPr>
        <p:blipFill>
          <a:blip r:embed="rId3"/>
          <a:stretch>
            <a:fillRect/>
          </a:stretch>
        </p:blipFill>
        <p:spPr>
          <a:xfrm>
            <a:off x="753597" y="3269673"/>
            <a:ext cx="9263921" cy="3588327"/>
          </a:xfrm>
          <a:prstGeom prst="rect">
            <a:avLst/>
          </a:prstGeom>
        </p:spPr>
      </p:pic>
    </p:spTree>
    <p:extLst>
      <p:ext uri="{BB962C8B-B14F-4D97-AF65-F5344CB8AC3E}">
        <p14:creationId xmlns:p14="http://schemas.microsoft.com/office/powerpoint/2010/main" val="372397584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05F3-DFF8-05BF-0B02-60641CC66312}"/>
              </a:ext>
            </a:extLst>
          </p:cNvPr>
          <p:cNvSpPr>
            <a:spLocks noGrp="1"/>
          </p:cNvSpPr>
          <p:nvPr>
            <p:ph type="title"/>
          </p:nvPr>
        </p:nvSpPr>
        <p:spPr/>
        <p:txBody>
          <a:bodyPr/>
          <a:lstStyle/>
          <a:p>
            <a:r>
              <a:rPr lang="en-US" dirty="0"/>
              <a:t>Second technological revolution:	</a:t>
            </a:r>
          </a:p>
        </p:txBody>
      </p:sp>
      <p:sp>
        <p:nvSpPr>
          <p:cNvPr id="3" name="Content Placeholder 2">
            <a:extLst>
              <a:ext uri="{FF2B5EF4-FFF2-40B4-BE49-F238E27FC236}">
                <a16:creationId xmlns:a16="http://schemas.microsoft.com/office/drawing/2014/main" id="{1362C717-292E-6373-D602-7F03903C6F1C}"/>
              </a:ext>
            </a:extLst>
          </p:cNvPr>
          <p:cNvSpPr>
            <a:spLocks noGrp="1"/>
          </p:cNvSpPr>
          <p:nvPr>
            <p:ph idx="1"/>
          </p:nvPr>
        </p:nvSpPr>
        <p:spPr/>
        <p:txBody>
          <a:bodyPr/>
          <a:lstStyle/>
          <a:p>
            <a:r>
              <a:rPr lang="en-US" dirty="0"/>
              <a:t>It started at the end of 19</a:t>
            </a:r>
            <a:r>
              <a:rPr lang="en-US" baseline="30000" dirty="0"/>
              <a:t>th</a:t>
            </a:r>
            <a:r>
              <a:rPr lang="en-US" dirty="0"/>
              <a:t> century with massive technological advancement in industries that helped  the emergence of new sources of energy like electricity, gas and oil.</a:t>
            </a:r>
          </a:p>
          <a:p>
            <a:r>
              <a:rPr lang="en-US" dirty="0"/>
              <a:t>There were the development of steel demand, chemical synthesis and methods of </a:t>
            </a:r>
            <a:r>
              <a:rPr lang="en-US" dirty="0" err="1"/>
              <a:t>communincation</a:t>
            </a:r>
            <a:r>
              <a:rPr lang="en-US" dirty="0"/>
              <a:t>.  </a:t>
            </a:r>
            <a:r>
              <a:rPr lang="en-US" dirty="0" err="1"/>
              <a:t>i.e</a:t>
            </a:r>
            <a:r>
              <a:rPr lang="en-US" dirty="0"/>
              <a:t> telephone and telegraph.</a:t>
            </a:r>
          </a:p>
        </p:txBody>
      </p:sp>
      <p:pic>
        <p:nvPicPr>
          <p:cNvPr id="4" name="Picture 3">
            <a:extLst>
              <a:ext uri="{FF2B5EF4-FFF2-40B4-BE49-F238E27FC236}">
                <a16:creationId xmlns:a16="http://schemas.microsoft.com/office/drawing/2014/main" id="{F83BD686-E7A3-E680-758C-CA46F529F711}"/>
              </a:ext>
            </a:extLst>
          </p:cNvPr>
          <p:cNvPicPr>
            <a:picLocks noChangeAspect="1"/>
          </p:cNvPicPr>
          <p:nvPr/>
        </p:nvPicPr>
        <p:blipFill>
          <a:blip r:embed="rId2"/>
          <a:stretch>
            <a:fillRect/>
          </a:stretch>
        </p:blipFill>
        <p:spPr>
          <a:xfrm>
            <a:off x="913795" y="4272196"/>
            <a:ext cx="4722507" cy="2585803"/>
          </a:xfrm>
          <a:prstGeom prst="rect">
            <a:avLst/>
          </a:prstGeom>
        </p:spPr>
      </p:pic>
      <p:pic>
        <p:nvPicPr>
          <p:cNvPr id="5" name="Picture 4">
            <a:extLst>
              <a:ext uri="{FF2B5EF4-FFF2-40B4-BE49-F238E27FC236}">
                <a16:creationId xmlns:a16="http://schemas.microsoft.com/office/drawing/2014/main" id="{0A6D20D5-577F-5C86-4A05-845D27863BD0}"/>
              </a:ext>
            </a:extLst>
          </p:cNvPr>
          <p:cNvPicPr>
            <a:picLocks noChangeAspect="1"/>
          </p:cNvPicPr>
          <p:nvPr/>
        </p:nvPicPr>
        <p:blipFill>
          <a:blip r:embed="rId3"/>
          <a:stretch>
            <a:fillRect/>
          </a:stretch>
        </p:blipFill>
        <p:spPr>
          <a:xfrm>
            <a:off x="6355829" y="4272197"/>
            <a:ext cx="4542019" cy="2585803"/>
          </a:xfrm>
          <a:prstGeom prst="rect">
            <a:avLst/>
          </a:prstGeom>
        </p:spPr>
      </p:pic>
    </p:spTree>
    <p:extLst>
      <p:ext uri="{BB962C8B-B14F-4D97-AF65-F5344CB8AC3E}">
        <p14:creationId xmlns:p14="http://schemas.microsoft.com/office/powerpoint/2010/main" val="400717818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5853-6875-3FFC-107E-5D0947A247F7}"/>
              </a:ext>
            </a:extLst>
          </p:cNvPr>
          <p:cNvSpPr>
            <a:spLocks noGrp="1"/>
          </p:cNvSpPr>
          <p:nvPr>
            <p:ph type="title"/>
          </p:nvPr>
        </p:nvSpPr>
        <p:spPr>
          <a:xfrm>
            <a:off x="608995" y="559712"/>
            <a:ext cx="10353761" cy="1326321"/>
          </a:xfrm>
        </p:spPr>
        <p:txBody>
          <a:bodyPr/>
          <a:lstStyle/>
          <a:p>
            <a:pPr algn="l"/>
            <a:r>
              <a:rPr lang="en-US" dirty="0"/>
              <a:t>Third technological revolution:</a:t>
            </a:r>
          </a:p>
        </p:txBody>
      </p:sp>
      <p:sp>
        <p:nvSpPr>
          <p:cNvPr id="3" name="Content Placeholder 2">
            <a:extLst>
              <a:ext uri="{FF2B5EF4-FFF2-40B4-BE49-F238E27FC236}">
                <a16:creationId xmlns:a16="http://schemas.microsoft.com/office/drawing/2014/main" id="{5DBC4949-D9CC-D946-2DC8-17A6AE2BD27E}"/>
              </a:ext>
            </a:extLst>
          </p:cNvPr>
          <p:cNvSpPr>
            <a:spLocks noGrp="1"/>
          </p:cNvSpPr>
          <p:nvPr>
            <p:ph idx="1"/>
          </p:nvPr>
        </p:nvSpPr>
        <p:spPr>
          <a:xfrm>
            <a:off x="688792" y="1886033"/>
            <a:ext cx="10353762" cy="3695136"/>
          </a:xfrm>
        </p:spPr>
        <p:txBody>
          <a:bodyPr/>
          <a:lstStyle/>
          <a:p>
            <a:r>
              <a:rPr lang="en-US" dirty="0"/>
              <a:t>In the second half of the 20</a:t>
            </a:r>
            <a:r>
              <a:rPr lang="en-US" baseline="30000" dirty="0"/>
              <a:t>th</a:t>
            </a:r>
            <a:r>
              <a:rPr lang="en-US" dirty="0"/>
              <a:t> century, we see the emergence of yet another source </a:t>
            </a:r>
            <a:r>
              <a:rPr lang="en-US"/>
              <a:t>of energy</a:t>
            </a:r>
            <a:r>
              <a:rPr lang="en-US" b="1" dirty="0"/>
              <a:t>(</a:t>
            </a:r>
            <a:r>
              <a:rPr lang="en-US" b="1" baseline="0"/>
              <a:t> Nuclear Energy).</a:t>
            </a:r>
            <a:endParaRPr lang="en-US" b="1" baseline="0" dirty="0"/>
          </a:p>
          <a:p>
            <a:r>
              <a:rPr lang="en-US" baseline="0" dirty="0"/>
              <a:t>Third revolution bought rise of electronics, telecommunications and, computers.</a:t>
            </a:r>
          </a:p>
          <a:p>
            <a:r>
              <a:rPr lang="en-US" baseline="0" dirty="0"/>
              <a:t>Programmable Logic Controllers(PLCs) and Robots, also rise in this era of revolution.</a:t>
            </a:r>
            <a:br>
              <a:rPr lang="en-US" baseline="30000" dirty="0"/>
            </a:br>
            <a:br>
              <a:rPr lang="en-US" baseline="30000" dirty="0"/>
            </a:br>
            <a:br>
              <a:rPr lang="en-US" baseline="30000" dirty="0"/>
            </a:br>
            <a:endParaRPr lang="en-US" dirty="0"/>
          </a:p>
          <a:p>
            <a:endParaRPr lang="en-US" dirty="0"/>
          </a:p>
          <a:p>
            <a:endParaRPr lang="en-US" dirty="0"/>
          </a:p>
        </p:txBody>
      </p:sp>
      <p:pic>
        <p:nvPicPr>
          <p:cNvPr id="13" name="Picture 12">
            <a:extLst>
              <a:ext uri="{FF2B5EF4-FFF2-40B4-BE49-F238E27FC236}">
                <a16:creationId xmlns:a16="http://schemas.microsoft.com/office/drawing/2014/main" id="{EA7528A4-8C98-4CBF-9079-F94DC084208E}"/>
              </a:ext>
            </a:extLst>
          </p:cNvPr>
          <p:cNvPicPr>
            <a:picLocks noChangeAspect="1"/>
          </p:cNvPicPr>
          <p:nvPr/>
        </p:nvPicPr>
        <p:blipFill>
          <a:blip r:embed="rId2"/>
          <a:stretch>
            <a:fillRect/>
          </a:stretch>
        </p:blipFill>
        <p:spPr>
          <a:xfrm>
            <a:off x="900064" y="4185348"/>
            <a:ext cx="4351943" cy="2672652"/>
          </a:xfrm>
          <a:prstGeom prst="rect">
            <a:avLst/>
          </a:prstGeom>
        </p:spPr>
      </p:pic>
      <p:pic>
        <p:nvPicPr>
          <p:cNvPr id="15" name="Picture 14">
            <a:extLst>
              <a:ext uri="{FF2B5EF4-FFF2-40B4-BE49-F238E27FC236}">
                <a16:creationId xmlns:a16="http://schemas.microsoft.com/office/drawing/2014/main" id="{A3F3611E-2793-6A28-47D7-BE4441CAED52}"/>
              </a:ext>
            </a:extLst>
          </p:cNvPr>
          <p:cNvPicPr>
            <a:picLocks noChangeAspect="1"/>
          </p:cNvPicPr>
          <p:nvPr/>
        </p:nvPicPr>
        <p:blipFill>
          <a:blip r:embed="rId3"/>
          <a:stretch>
            <a:fillRect/>
          </a:stretch>
        </p:blipFill>
        <p:spPr>
          <a:xfrm>
            <a:off x="6220918" y="4185348"/>
            <a:ext cx="4351943" cy="2672652"/>
          </a:xfrm>
          <a:prstGeom prst="rect">
            <a:avLst/>
          </a:prstGeom>
        </p:spPr>
      </p:pic>
    </p:spTree>
    <p:extLst>
      <p:ext uri="{BB962C8B-B14F-4D97-AF65-F5344CB8AC3E}">
        <p14:creationId xmlns:p14="http://schemas.microsoft.com/office/powerpoint/2010/main" val="304828347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AC33E-C382-F07D-F807-E756A6174C26}"/>
              </a:ext>
            </a:extLst>
          </p:cNvPr>
          <p:cNvSpPr>
            <a:spLocks noGrp="1"/>
          </p:cNvSpPr>
          <p:nvPr>
            <p:ph type="title"/>
          </p:nvPr>
        </p:nvSpPr>
        <p:spPr>
          <a:xfrm>
            <a:off x="470247" y="308515"/>
            <a:ext cx="10353761" cy="1326321"/>
          </a:xfrm>
        </p:spPr>
        <p:txBody>
          <a:bodyPr/>
          <a:lstStyle/>
          <a:p>
            <a:pPr algn="l"/>
            <a:r>
              <a:rPr lang="en-US" dirty="0"/>
              <a:t>Fourth technological revolution:</a:t>
            </a:r>
          </a:p>
        </p:txBody>
      </p:sp>
      <p:sp>
        <p:nvSpPr>
          <p:cNvPr id="6" name="Content Placeholder 5">
            <a:extLst>
              <a:ext uri="{FF2B5EF4-FFF2-40B4-BE49-F238E27FC236}">
                <a16:creationId xmlns:a16="http://schemas.microsoft.com/office/drawing/2014/main" id="{240750E2-FC6D-CB4A-745A-597FDAC79E0E}"/>
              </a:ext>
            </a:extLst>
          </p:cNvPr>
          <p:cNvSpPr>
            <a:spLocks noGrp="1"/>
          </p:cNvSpPr>
          <p:nvPr>
            <p:ph idx="1"/>
          </p:nvPr>
        </p:nvSpPr>
        <p:spPr>
          <a:xfrm>
            <a:off x="913795" y="1634836"/>
            <a:ext cx="10353762" cy="4156364"/>
          </a:xfrm>
        </p:spPr>
        <p:txBody>
          <a:bodyPr/>
          <a:lstStyle/>
          <a:p>
            <a:r>
              <a:rPr lang="en-US" dirty="0"/>
              <a:t>The fourth technological revolution is powered by suite of core technologies that has been advancing for decades at an exponential rate. For instance Additive Manufacturing, Advanced Robotics, AL and Machine Learning, The internet of Things(IoT),  and Virtual Reality.</a:t>
            </a:r>
          </a:p>
        </p:txBody>
      </p:sp>
      <p:pic>
        <p:nvPicPr>
          <p:cNvPr id="8" name="Picture 7">
            <a:extLst>
              <a:ext uri="{FF2B5EF4-FFF2-40B4-BE49-F238E27FC236}">
                <a16:creationId xmlns:a16="http://schemas.microsoft.com/office/drawing/2014/main" id="{BD569F84-E47A-2135-4AD3-FEF6766558C0}"/>
              </a:ext>
            </a:extLst>
          </p:cNvPr>
          <p:cNvPicPr>
            <a:picLocks noChangeAspect="1"/>
          </p:cNvPicPr>
          <p:nvPr/>
        </p:nvPicPr>
        <p:blipFill>
          <a:blip r:embed="rId2"/>
          <a:stretch>
            <a:fillRect/>
          </a:stretch>
        </p:blipFill>
        <p:spPr>
          <a:xfrm>
            <a:off x="1316181" y="3311236"/>
            <a:ext cx="8243455" cy="3546764"/>
          </a:xfrm>
          <a:prstGeom prst="rect">
            <a:avLst/>
          </a:prstGeom>
        </p:spPr>
      </p:pic>
    </p:spTree>
    <p:extLst>
      <p:ext uri="{BB962C8B-B14F-4D97-AF65-F5344CB8AC3E}">
        <p14:creationId xmlns:p14="http://schemas.microsoft.com/office/powerpoint/2010/main" val="147119736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F685-57F3-0234-857B-DB856FAF850C}"/>
              </a:ext>
            </a:extLst>
          </p:cNvPr>
          <p:cNvSpPr>
            <a:spLocks noGrp="1"/>
          </p:cNvSpPr>
          <p:nvPr>
            <p:ph type="title"/>
          </p:nvPr>
        </p:nvSpPr>
        <p:spPr/>
        <p:txBody>
          <a:bodyPr/>
          <a:lstStyle/>
          <a:p>
            <a:pPr algn="l"/>
            <a:r>
              <a:rPr lang="en-US" dirty="0"/>
              <a:t>Impact on world:</a:t>
            </a:r>
          </a:p>
        </p:txBody>
      </p:sp>
      <p:sp>
        <p:nvSpPr>
          <p:cNvPr id="3" name="Content Placeholder 2">
            <a:extLst>
              <a:ext uri="{FF2B5EF4-FFF2-40B4-BE49-F238E27FC236}">
                <a16:creationId xmlns:a16="http://schemas.microsoft.com/office/drawing/2014/main" id="{16AB0FC1-5766-18A5-A5AC-D386C2EC4CF8}"/>
              </a:ext>
            </a:extLst>
          </p:cNvPr>
          <p:cNvSpPr>
            <a:spLocks noGrp="1"/>
          </p:cNvSpPr>
          <p:nvPr>
            <p:ph idx="1"/>
          </p:nvPr>
        </p:nvSpPr>
        <p:spPr/>
        <p:txBody>
          <a:bodyPr/>
          <a:lstStyle/>
          <a:p>
            <a:r>
              <a:rPr lang="en-US" dirty="0"/>
              <a:t>Every major technological revolution has had a profound impact on humankind’s production patterns and lifestyle.</a:t>
            </a:r>
          </a:p>
          <a:p>
            <a:r>
              <a:rPr lang="en-US" dirty="0"/>
              <a:t> The use of IT enables people to break their fast reliance on conventional means of transportation and communication and expands their scope of development and contacts.</a:t>
            </a:r>
          </a:p>
          <a:p>
            <a:r>
              <a:rPr lang="en-US" dirty="0"/>
              <a:t>It increases our productivity make the service we need more accessible and overall make our life easier</a:t>
            </a:r>
          </a:p>
        </p:txBody>
      </p:sp>
    </p:spTree>
    <p:extLst>
      <p:ext uri="{BB962C8B-B14F-4D97-AF65-F5344CB8AC3E}">
        <p14:creationId xmlns:p14="http://schemas.microsoft.com/office/powerpoint/2010/main" val="268733982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14163-34FB-3623-7513-93F2B489AB8F}"/>
              </a:ext>
            </a:extLst>
          </p:cNvPr>
          <p:cNvSpPr>
            <a:spLocks noGrp="1"/>
          </p:cNvSpPr>
          <p:nvPr>
            <p:ph idx="4294967295"/>
          </p:nvPr>
        </p:nvSpPr>
        <p:spPr>
          <a:xfrm>
            <a:off x="0" y="2095500"/>
            <a:ext cx="10353675" cy="3695700"/>
          </a:xfrm>
        </p:spPr>
        <p:txBody>
          <a:bodyPr>
            <a:normAutofit/>
          </a:bodyPr>
          <a:lstStyle/>
          <a:p>
            <a:pPr marL="0" indent="0">
              <a:buNone/>
            </a:pPr>
            <a:r>
              <a:rPr lang="en-US" sz="8800" dirty="0"/>
              <a:t>          Thank You</a:t>
            </a:r>
          </a:p>
        </p:txBody>
      </p:sp>
    </p:spTree>
    <p:extLst>
      <p:ext uri="{BB962C8B-B14F-4D97-AF65-F5344CB8AC3E}">
        <p14:creationId xmlns:p14="http://schemas.microsoft.com/office/powerpoint/2010/main" val="3336896455"/>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407</TotalTime>
  <Words>345</Words>
  <Application>Microsoft Office PowerPoint</Application>
  <PresentationFormat>Widescreen</PresentationFormat>
  <Paragraphs>28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Rockwell</vt:lpstr>
      <vt:lpstr>Damask</vt:lpstr>
      <vt:lpstr>Technological revolution </vt:lpstr>
      <vt:lpstr>Introduction:             </vt:lpstr>
      <vt:lpstr>First Technological revolution:</vt:lpstr>
      <vt:lpstr>Second technological revolution: </vt:lpstr>
      <vt:lpstr>Third technological revolution:</vt:lpstr>
      <vt:lpstr>Fourth technological revolution:</vt:lpstr>
      <vt:lpstr>Impact on world: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Technological revolution </dc:title>
  <dc:creator>ismail - [2010]</dc:creator>
  <cp:lastModifiedBy>ismail - [2010]</cp:lastModifiedBy>
  <cp:revision>12</cp:revision>
  <dcterms:created xsi:type="dcterms:W3CDTF">2022-06-05T07:02:16Z</dcterms:created>
  <dcterms:modified xsi:type="dcterms:W3CDTF">2022-06-13T06:17:24Z</dcterms:modified>
</cp:coreProperties>
</file>