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6D01D1-6F86-456C-893B-2D1DB5708B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53DDB-582F-414B-A47C-DDC9BD1ADE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69ADC6-57E3-42C2-8B78-D289E2B3F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B0A279-F019-449D-818C-FFFE2B9E46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F26F06-7A9F-4748-9E22-A33FF92EB8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B2D1EF-5D7B-467E-9A5E-9AE189927D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4AB7E9-1893-4CF2-A4B6-6CD3299325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24E428-8A55-41FA-B12B-B2307C5154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98DA53-A4FC-4E35-A770-3D08DAE393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FF8D87-5342-4F27-A696-B5F1D73DE3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E973D1-74B7-47E4-A036-E5FEA37BA1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68BF80-46EF-4F97-9C2A-1958C39DA8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914AD9-546F-4BBD-9060-6871CF1DC6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AEC750-4423-42A2-B122-51C4F575CA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64D666-8DD3-4B38-82B7-0290BAA814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71D289-0585-4A2D-AD3A-AD14F27B3B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27E688-0DB2-47D4-B664-2FD41541C5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B820DE-8E7A-4080-9A7C-2E1A5B3A17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159B0C-6DBD-4C1E-A382-EE300941C5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0B9F75-AB2E-4AA3-8562-17E692A684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36EEA6-B5EF-411A-B68B-7AA8A89DF1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26CE73-3270-4182-B02C-2B97E78ABF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22832E-E284-4692-B539-8D3409F493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D15D83C-6986-4F2E-BD94-28A6A6C2B2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E39347-12E3-4221-978B-48B0E063FF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99D440-FB6F-48B1-89E6-41D0992D51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0C65699-3B8A-4A6D-BB20-782ADF975F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4FDBD5-613D-4D68-B1AB-F01D96B84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B61B33-3B1C-401A-AEE9-36EA4C5EC9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B3F500-52E3-426F-847B-336A30F11D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3702B2-435B-486B-98AB-424C278556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F72BB81-0F98-4B4C-A196-8F3ACF1BCF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CF4163-C126-41C8-9FE9-9DD07A8AD3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380FB0-4856-4DE3-AE16-372475D42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A1E5BA-C285-4E33-9E9C-7B777F6D9A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4AED8C-7A74-4D5B-BDD2-AA6635C7C5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D9D5454-13AA-4378-AD64-851706213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A5CD48-2E72-4871-B215-9C10FFB3F5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0CE673-1FA3-4F4E-9717-A26DE37236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FE7F5C-837E-49FE-8D84-F846007859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0DB690-A024-4CA8-979D-66B075759A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C45BA2-C5D2-4BC3-ADFA-E9726917BA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6931528-CBE5-47F1-A660-3F72778B45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B2F1C7D-972E-4595-B1C3-8071602084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407C44-8E6C-4BB3-B706-0CD1E22C8D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F0FB4D5-73F4-4BB8-BC8C-058400CF9E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E0D0E-2687-4192-BCBD-C497E3822E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B3F3AA-4C8F-4A5A-9E45-0F96A481A3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8DFD214-6F6D-4317-B20C-6614712585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D948019-C680-4E02-B9ED-42452E05AE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3A8A12-3C5D-44ED-83C7-BC941B9042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61129B3-6F4F-4595-BC79-82331C5B68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F8228A6-1AE7-4955-A6CD-CC7CA27958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0D637E-CF0A-45D1-8C0D-2761A76E04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5CE502-04A7-4096-9D78-B5E8CD8D9E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0D6693-32F1-4278-A0A6-636BF0549A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3928837-E2C4-4076-A539-DB7351FDB29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B1CF2-3752-47A3-B303-493CDE1A61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F466565-60FA-4121-950B-7377A4A743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CCBC8-227A-4868-A8CF-8DEEDA9CA7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02320-A839-4C0A-BE6F-D12F7EB991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64340-C8C0-4A1D-A5CC-7500D9B7DA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/>
          <p:cNvSpPr/>
          <p:nvPr/>
        </p:nvSpPr>
        <p:spPr>
          <a:xfrm>
            <a:off x="-9000" y="5213880"/>
            <a:ext cx="8389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64480" y="433800"/>
            <a:ext cx="3754080" cy="13741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 fontScale="88000"/>
          </a:bodyPr>
          <a:p>
            <a:pPr algn="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Click to edit </a:t>
            </a:r>
            <a:br>
              <a:rPr sz="3600"/>
            </a:b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20BFF8-D518-4919-9084-2AE06476F6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6"/>
          <p:cNvSpPr/>
          <p:nvPr/>
        </p:nvSpPr>
        <p:spPr>
          <a:xfrm>
            <a:off x="-9000" y="5213880"/>
            <a:ext cx="8389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5280" y="141840"/>
            <a:ext cx="83538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6e0ec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00320" y="1350000"/>
            <a:ext cx="8343360" cy="337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e6e0ec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e6e0ec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e6e0ec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e6e0ec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e6e0ec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46EC2-38BC-4B98-8148-D417154C843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6"/>
          <p:cNvSpPr/>
          <p:nvPr/>
        </p:nvSpPr>
        <p:spPr>
          <a:xfrm>
            <a:off x="-9000" y="5213880"/>
            <a:ext cx="8389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52520"/>
            <a:ext cx="625248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403152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36960"/>
            <a:ext cx="6252480" cy="356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604a7b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604a7b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604a7b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604a7b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604a7b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604a7b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604a7b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604a7b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604a7b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604a7b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8807A4-CFC6-47C6-B2DB-4327FCD101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-9000" y="5213880"/>
            <a:ext cx="8389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09680" y="127800"/>
            <a:ext cx="826848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e6e0ec"/>
                </a:solidFill>
                <a:latin typeface="Calibri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09680" y="165564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e6e0ec"/>
                </a:solidFill>
                <a:latin typeface="Calibri"/>
              </a:rPr>
              <a:t>Click to edit Master </a:t>
            </a:r>
            <a:r>
              <a:rPr b="1" lang="en-US" sz="2400" spc="-1" strike="noStrike">
                <a:solidFill>
                  <a:srgbClr val="e6e0ec"/>
                </a:solidFill>
                <a:latin typeface="Calibri"/>
              </a:rPr>
              <a:t>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09680" y="2127960"/>
            <a:ext cx="403992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Click to edit Master </a:t>
            </a: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e6e0ec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e6e0ec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e6e0ec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e6e0ec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444920" y="165564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e6e0ec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444920" y="2127960"/>
            <a:ext cx="4041360" cy="227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ctr">
              <a:lnSpc>
                <a:spcPct val="100000"/>
              </a:lnSpc>
              <a:spcBef>
                <a:spcPts val="400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e6e0ec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 algn="ctr">
              <a:lnSpc>
                <a:spcPct val="100000"/>
              </a:lnSpc>
              <a:spcBef>
                <a:spcPts val="360"/>
              </a:spcBef>
              <a:buClr>
                <a:srgbClr val="e6e0e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 algn="ctr">
              <a:lnSpc>
                <a:spcPct val="100000"/>
              </a:lnSpc>
              <a:spcBef>
                <a:spcPts val="320"/>
              </a:spcBef>
              <a:buClr>
                <a:srgbClr val="e6e0ec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e6e0ec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 algn="ctr">
              <a:lnSpc>
                <a:spcPct val="100000"/>
              </a:lnSpc>
              <a:spcBef>
                <a:spcPts val="320"/>
              </a:spcBef>
              <a:buClr>
                <a:srgbClr val="e6e0ec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e6e0ec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8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725173-9ED5-4B8A-B4DC-26D7BE6695E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6"/>
          <p:cNvSpPr/>
          <p:nvPr/>
        </p:nvSpPr>
        <p:spPr>
          <a:xfrm>
            <a:off x="-9000" y="5213880"/>
            <a:ext cx="838944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This presentation uses a free template provided by FPPT.com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a6a6a6"/>
                </a:solidFill>
                <a:latin typeface="Calibri"/>
              </a:rPr>
              <a:t>www.free-power-point-templates.com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051E3-FC61-46E7-8F31-F761E8A1DF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29200" y="345240"/>
            <a:ext cx="3754080" cy="13741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algn="r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Title: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Auto Subtitle</a:t>
            </a:r>
            <a:br>
              <a:rPr sz="2600"/>
            </a:b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 Generator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1371600" y="914400"/>
            <a:ext cx="4800600" cy="80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333333"/>
                </a:solidFill>
                <a:latin typeface="Calibri"/>
              </a:rPr>
              <a:t>Group Members: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Hassam Ud Din </a:t>
            </a:r>
            <a:r>
              <a:rPr b="0" lang="en-US" sz="2100" spc="-1" strike="noStrike">
                <a:solidFill>
                  <a:srgbClr val="333333"/>
                </a:solidFill>
                <a:latin typeface="Calibri"/>
              </a:rPr>
              <a:t>(1552)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  <a:ea typeface="Noto Sans CJK SC"/>
              </a:rPr>
              <a:t>M. Saad  </a:t>
            </a:r>
            <a:r>
              <a:rPr b="0" lang="en-US" sz="2100" spc="-1" strike="noStrike">
                <a:solidFill>
                  <a:srgbClr val="333333"/>
                </a:solidFill>
                <a:latin typeface="Calibri"/>
              </a:rPr>
              <a:t>(1997)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  <a:ea typeface="Noto Sans CJK SC"/>
              </a:rPr>
              <a:t>M. Umar Jan  </a:t>
            </a:r>
            <a:r>
              <a:rPr b="0" lang="en-US" sz="2100" spc="-1" strike="noStrike">
                <a:solidFill>
                  <a:srgbClr val="333333"/>
                </a:solidFill>
                <a:latin typeface="Calibri"/>
              </a:rPr>
              <a:t>(2000)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Nouman Khalid  </a:t>
            </a:r>
            <a:r>
              <a:rPr b="0" lang="en-US" sz="2100" spc="-1" strike="noStrike">
                <a:solidFill>
                  <a:srgbClr val="333333"/>
                </a:solidFill>
                <a:latin typeface="Calibri"/>
              </a:rPr>
              <a:t>(2012)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395280" y="141840"/>
            <a:ext cx="835380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1" lang="en-US" sz="3600" spc="-1" strike="noStrike">
                <a:solidFill>
                  <a:srgbClr val="e6e0ec"/>
                </a:solidFill>
                <a:latin typeface="Calibri"/>
              </a:rPr>
              <a:t>Introduction</a:t>
            </a:r>
            <a:endParaRPr b="1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00320" y="1206000"/>
            <a:ext cx="8343360" cy="3375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The purpose of this project is to develop an auto subtitle generator system that transcribes audio files into text in real-time.</a:t>
            </a:r>
            <a:endParaRPr b="0" lang="en-US" sz="18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The system uses Wav2vec 2.0, the latest version of the speech recognition model developed by Facebook AI.</a:t>
            </a:r>
            <a:endParaRPr b="0" lang="en-US" sz="18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This model processes on audio, so we first download or import a video and then convert it into audio.</a:t>
            </a:r>
            <a:endParaRPr b="0" lang="en-US" sz="18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1800" spc="-1" strike="noStrike">
                <a:solidFill>
                  <a:srgbClr val="e6e0ec"/>
                </a:solidFill>
                <a:latin typeface="Calibri"/>
              </a:rPr>
              <a:t>ffmpeg software is responsible for all types of conversions of media in this project.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25248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3000"/>
          </a:bodyPr>
          <a:p>
            <a:r>
              <a:rPr b="1" lang="en-US" sz="3600" spc="-1" strike="noStrike">
                <a:solidFill>
                  <a:srgbClr val="403152"/>
                </a:solidFill>
                <a:latin typeface="Calibri"/>
              </a:rPr>
              <a:t>Working of the Wav2Vec 2.0 System:</a:t>
            </a:r>
            <a:endParaRPr b="1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009440"/>
            <a:ext cx="6252480" cy="356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200" spc="-1" strike="noStrike">
                <a:solidFill>
                  <a:srgbClr val="604a7b"/>
                </a:solidFill>
                <a:latin typeface="Calibri"/>
              </a:rPr>
              <a:t>The audio file is converted into a spectrogram using Short-Time Fourier Transform (STFT)</a:t>
            </a:r>
            <a:endParaRPr b="0" lang="en-US" sz="22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200" spc="-1" strike="noStrike">
                <a:solidFill>
                  <a:srgbClr val="604a7b"/>
                </a:solidFill>
                <a:latin typeface="Calibri"/>
              </a:rPr>
              <a:t>The spectrogram is fed into Wav2vec 2.0, which generates a sequence of text tokens based on the audio content.</a:t>
            </a:r>
            <a:endParaRPr b="0" lang="en-US" sz="22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200" spc="-1" strike="noStrike">
                <a:solidFill>
                  <a:srgbClr val="604a7b"/>
                </a:solidFill>
                <a:latin typeface="Calibri"/>
              </a:rPr>
              <a:t>The text tokens are then post-processed to generate the final subtitle text.</a:t>
            </a:r>
            <a:endParaRPr b="0" lang="en-US" sz="2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09680" y="127800"/>
            <a:ext cx="8268480" cy="763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r>
              <a:rPr b="1" lang="en-US" sz="3600" spc="-1" strike="noStrike">
                <a:solidFill>
                  <a:srgbClr val="e6e0ec"/>
                </a:solidFill>
                <a:latin typeface="Calibri"/>
              </a:rPr>
              <a:t>Evaluation</a:t>
            </a:r>
            <a:endParaRPr b="1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302040" y="1143000"/>
            <a:ext cx="8384760" cy="365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The performance of the system was evaluated on a dataset of 1000 audio files.</a:t>
            </a:r>
            <a:endParaRPr b="0" lang="en-US" sz="24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Evaluation metrics used were Word Error Rate (WER) and Character Error Rate (CER)</a:t>
            </a:r>
            <a:endParaRPr b="0" lang="en-US" sz="2400" spc="-1" strike="noStrike">
              <a:latin typeface="Times New Roman"/>
            </a:endParaRPr>
          </a:p>
          <a:p>
            <a:pPr marL="450360" indent="-179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e6e0ec"/>
                </a:solidFill>
                <a:latin typeface="Calibri"/>
              </a:rPr>
              <a:t>The system performed well, with a WER of 8.5% and a CER of 4.2%.</a:t>
            </a:r>
            <a:endParaRPr b="0" lang="en-US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 txBox="1"/>
          <p:nvPr/>
        </p:nvSpPr>
        <p:spPr>
          <a:xfrm>
            <a:off x="457200" y="312120"/>
            <a:ext cx="5257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600" spc="-1" strike="noStrike">
                <a:solidFill>
                  <a:srgbClr val="b2b2b2"/>
                </a:solidFill>
                <a:latin typeface="Arial"/>
              </a:rPr>
              <a:t>Conclusion</a:t>
            </a:r>
            <a:endParaRPr b="1" lang="en-US" sz="3600" spc="-1" strike="noStrike">
              <a:solidFill>
                <a:srgbClr val="b2b2b2"/>
              </a:solidFill>
              <a:latin typeface="Arial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685800" y="1143000"/>
            <a:ext cx="75438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The results show that the auto subtitle generator system can generate high-quality subtitles in real-time.</a:t>
            </a:r>
            <a:endParaRPr b="0" lang="en-US" sz="2400" spc="-1" strike="noStrike">
              <a:solidFill>
                <a:srgbClr val="cccccc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It is a useful tool for video captioning and accessibility for the hearing-impaired.</a:t>
            </a:r>
            <a:endParaRPr b="0" lang="en-US" sz="2400" spc="-1" strike="noStrike">
              <a:solidFill>
                <a:srgbClr val="cccccc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2400" spc="-1" strike="noStrike">
                <a:solidFill>
                  <a:srgbClr val="cccccc"/>
                </a:solidFill>
                <a:latin typeface="Arial"/>
              </a:rPr>
              <a:t>Further improvement can be made by fine-tuning the model on domain-specific data and incorporating advanced post-processing techniques.</a:t>
            </a:r>
            <a:endParaRPr b="0" lang="en-US" sz="2400" spc="-1" strike="noStrike">
              <a:solidFill>
                <a:srgbClr val="ccccc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57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/>
  <dc:description/>
  <dc:language>en-US</dc:language>
  <cp:lastModifiedBy/>
  <dcterms:modified xsi:type="dcterms:W3CDTF">2023-02-09T00:06:33Z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5</vt:i4>
  </property>
</Properties>
</file>