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5734-2DBE-E11D-4FE4-47423BE96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9988" y="2744770"/>
            <a:ext cx="8277728" cy="2971051"/>
          </a:xfrm>
        </p:spPr>
        <p:txBody>
          <a:bodyPr/>
          <a:lstStyle/>
          <a:p>
            <a:br>
              <a:rPr lang="en-US" sz="2400" b="1" u="sng" dirty="0"/>
            </a:br>
            <a:br>
              <a:rPr lang="en-US" sz="2400" b="1" u="sng" dirty="0"/>
            </a:br>
            <a:br>
              <a:rPr lang="en-US" sz="2400" b="1" u="sng" dirty="0"/>
            </a:br>
            <a:br>
              <a:rPr lang="en-US" sz="2400" b="1" u="sng" dirty="0"/>
            </a:br>
            <a:br>
              <a:rPr lang="en-US" sz="2400" b="1" u="sng" dirty="0"/>
            </a:br>
            <a:r>
              <a:rPr lang="en-US" sz="2400" b="1" u="sng" dirty="0"/>
              <a:t>	</a:t>
            </a:r>
            <a:r>
              <a:rPr lang="en-US" sz="2400" b="1" dirty="0"/>
              <a:t>			</a:t>
            </a:r>
            <a:br>
              <a:rPr lang="en-US" sz="2400" dirty="0"/>
            </a:br>
            <a:br>
              <a:rPr lang="en-US" sz="2400" b="1" u="sng" dirty="0"/>
            </a:br>
            <a:r>
              <a:rPr lang="en-US" sz="2400" b="1" u="sng" dirty="0"/>
              <a:t>Project Title:</a:t>
            </a:r>
            <a:r>
              <a:rPr lang="en-US" sz="2400" b="1" dirty="0"/>
              <a:t> NextGen AI Healthcare: Symptoms-based Diagnosis and Medical Rentals</a:t>
            </a:r>
            <a:br>
              <a:rPr lang="en-US" sz="2400" b="1" dirty="0"/>
            </a:br>
            <a:br>
              <a:rPr lang="en-US" sz="2400" b="1" dirty="0"/>
            </a:br>
            <a:r>
              <a:rPr lang="en-US" sz="2400" b="1" u="sng" dirty="0"/>
              <a:t>Group </a:t>
            </a:r>
            <a:r>
              <a:rPr lang="en-US" sz="2400" b="1" u="sng"/>
              <a:t>Members:</a:t>
            </a:r>
            <a:br>
              <a:rPr lang="en-US" sz="2400" b="1" u="sng"/>
            </a:br>
            <a:r>
              <a:rPr lang="en-US" sz="2400"/>
              <a:t>Muhammad Umar Jan - 	21pwcse2000</a:t>
            </a:r>
            <a:br>
              <a:rPr lang="en-US" sz="2400" dirty="0"/>
            </a:br>
            <a:r>
              <a:rPr lang="en-US" sz="2400" dirty="0"/>
              <a:t>Muhammad Saad </a:t>
            </a:r>
            <a:r>
              <a:rPr lang="en-US" sz="2400"/>
              <a:t>- 		21pwcse1997</a:t>
            </a:r>
            <a:br>
              <a:rPr lang="en-US" sz="2400" dirty="0"/>
            </a:br>
            <a:r>
              <a:rPr lang="en-US" sz="2400" dirty="0"/>
              <a:t>Muhammad Zaid </a:t>
            </a:r>
            <a:r>
              <a:rPr lang="en-US" sz="2400"/>
              <a:t>- 		21pwcse1991</a:t>
            </a:r>
            <a:br>
              <a:rPr lang="en-US" sz="2400" dirty="0"/>
            </a:br>
            <a:r>
              <a:rPr lang="en-US" sz="2400" dirty="0"/>
              <a:t>Muhammad Ilyas </a:t>
            </a:r>
            <a:r>
              <a:rPr lang="en-US" sz="2400"/>
              <a:t>- 		21pwcse2055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6E286-ADCD-859A-61C4-6B255F9BF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23540" y="699534"/>
            <a:ext cx="7292989" cy="434974"/>
          </a:xfrm>
        </p:spPr>
        <p:txBody>
          <a:bodyPr>
            <a:noAutofit/>
          </a:bodyPr>
          <a:lstStyle/>
          <a:p>
            <a:r>
              <a:rPr lang="en-US" sz="2400" b="1" dirty="0"/>
              <a:t>Department of Computer System Engineering, UET Peshawar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8C4024-44CA-4521-FD9C-211D10AA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792" y="220108"/>
            <a:ext cx="1943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250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1. Introduction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spc="15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Combines</a:t>
            </a:r>
            <a:r>
              <a:rPr lang="en-US" sz="4000" spc="-66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AI for healthcare and a rental system for medical equipment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4000" spc="15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Provides symptoms-based diagnosis using</a:t>
            </a:r>
            <a:r>
              <a:rPr lang="en-US" sz="4000" spc="-66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AI models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4000" spc="15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Offers prescriptions, rest, exercise, and dietary plans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4000" spc="15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Community-driven platform for renting medical equipment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4000" spc="150" dirty="0">
                <a:latin typeface="Times New Roman"/>
                <a:cs typeface="Times New Roman"/>
              </a:rPr>
              <a:t> </a:t>
            </a:r>
            <a:r>
              <a:rPr lang="en-US" sz="4000" dirty="0">
                <a:latin typeface="Times New Roman"/>
                <a:cs typeface="Times New Roman"/>
              </a:rPr>
              <a:t>Accessible, user-friendly interface for all age groups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468332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2. Problem Statement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4000" dirty="0">
                <a:latin typeface="Times New Roman"/>
                <a:cs typeface="Times New Roman"/>
              </a:rPr>
              <a:t>Lack of access to medical advice in rural and underserved areas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4000" dirty="0">
                <a:latin typeface="Times New Roman"/>
                <a:cs typeface="Times New Roman"/>
              </a:rPr>
              <a:t>Difficulty obtaining medical equipment for short-term use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4000" dirty="0">
                <a:latin typeface="Times New Roman"/>
                <a:cs typeface="Times New Roman"/>
              </a:rPr>
              <a:t>Delays in diagnosis and treatment recommendations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4000" dirty="0">
                <a:latin typeface="Times New Roman"/>
                <a:cs typeface="Times New Roman"/>
              </a:rPr>
              <a:t>High cost of medical devices for temporary needs</a:t>
            </a:r>
          </a:p>
          <a:p>
            <a:pPr marL="0">
              <a:spcBef>
                <a:spcPts val="71"/>
              </a:spcBef>
              <a:spcAft>
                <a:spcPts val="0"/>
              </a:spcAft>
            </a:pPr>
            <a:r>
              <a:rPr lang="en-US" sz="4000" dirty="0">
                <a:latin typeface="Times New Roman"/>
                <a:cs typeface="Times New Roman"/>
              </a:rPr>
              <a:t>Limited options for people to share unused medical equipment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endParaRPr lang="en-US"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7559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3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. Objectives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96" y="1610744"/>
            <a:ext cx="10554574" cy="5247256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Develop AI-driven diagnosis system based on symptoms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Provide personalized medical guidance and recommendations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Create a volunteer-driven medical equipment rental platform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Facilitate free equipment rentals, like diabetes monitors, blood pressure machine, thermometer, test kits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Foster a community of sharing and collaboration in healthcare</a:t>
            </a:r>
          </a:p>
        </p:txBody>
      </p:sp>
    </p:spTree>
    <p:extLst>
      <p:ext uri="{BB962C8B-B14F-4D97-AF65-F5344CB8AC3E}">
        <p14:creationId xmlns:p14="http://schemas.microsoft.com/office/powerpoint/2010/main" val="317595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4. Linking of FYP with UN SDGs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8" y="1709218"/>
            <a:ext cx="10554574" cy="4800068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 dirty="0">
                <a:latin typeface="Times New Roman"/>
                <a:cs typeface="Times New Roman"/>
              </a:rPr>
              <a:t>Goal 3: Good Health and</a:t>
            </a:r>
            <a:r>
              <a:rPr lang="en-US" sz="2900" b="1" spc="-88" dirty="0">
                <a:latin typeface="Times New Roman"/>
                <a:cs typeface="Times New Roman"/>
              </a:rPr>
              <a:t> </a:t>
            </a:r>
            <a:r>
              <a:rPr lang="en-US" sz="2900" b="1" dirty="0">
                <a:latin typeface="Times New Roman"/>
                <a:cs typeface="Times New Roman"/>
              </a:rPr>
              <a:t>Well-being</a:t>
            </a:r>
          </a:p>
          <a:p>
            <a:pPr marL="380330" marR="0">
              <a:spcBef>
                <a:spcPts val="0"/>
              </a:spcBef>
              <a:spcAft>
                <a:spcPts val="0"/>
              </a:spcAft>
            </a:pPr>
            <a:r>
              <a:rPr lang="en-US" sz="2900" dirty="0">
                <a:latin typeface="Times New Roman"/>
                <a:cs typeface="Times New Roman"/>
              </a:rPr>
              <a:t>Promotes health by providing accessible medical guidance</a:t>
            </a:r>
          </a:p>
          <a:p>
            <a:pPr marL="380330" marR="0">
              <a:spcBef>
                <a:spcPts val="71"/>
              </a:spcBef>
              <a:spcAft>
                <a:spcPts val="0"/>
              </a:spcAft>
            </a:pPr>
            <a:r>
              <a:rPr lang="en-US" sz="2900" dirty="0">
                <a:latin typeface="Times New Roman"/>
                <a:cs typeface="Times New Roman"/>
              </a:rPr>
              <a:t>Supports physical well-being through diet and exercise plans</a:t>
            </a:r>
          </a:p>
          <a:p>
            <a:pPr marL="0" marR="0" indent="0">
              <a:spcBef>
                <a:spcPts val="21"/>
              </a:spcBef>
              <a:spcAft>
                <a:spcPts val="0"/>
              </a:spcAft>
              <a:buNone/>
            </a:pPr>
            <a:r>
              <a:rPr lang="en-US" sz="2900" b="1" dirty="0">
                <a:latin typeface="Times New Roman"/>
                <a:cs typeface="Times New Roman"/>
              </a:rPr>
              <a:t>Goal 10: Reduced Inequalities</a:t>
            </a:r>
          </a:p>
          <a:p>
            <a:pPr marL="380330" marR="0">
              <a:spcBef>
                <a:spcPts val="71"/>
              </a:spcBef>
              <a:spcAft>
                <a:spcPts val="0"/>
              </a:spcAft>
            </a:pPr>
            <a:r>
              <a:rPr lang="en-US" sz="2900" dirty="0">
                <a:latin typeface="Times New Roman"/>
                <a:cs typeface="Times New Roman"/>
              </a:rPr>
              <a:t>Addresses healthcare disparities, especially in underserved areas</a:t>
            </a:r>
          </a:p>
          <a:p>
            <a:pPr marL="380330" marR="0">
              <a:spcBef>
                <a:spcPts val="21"/>
              </a:spcBef>
              <a:spcAft>
                <a:spcPts val="0"/>
              </a:spcAft>
            </a:pPr>
            <a:r>
              <a:rPr lang="en-US" sz="2900" dirty="0">
                <a:latin typeface="Times New Roman"/>
                <a:cs typeface="Times New Roman"/>
              </a:rPr>
              <a:t>Free rental system reduces barriers to accessing medical devices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2900" dirty="0">
                <a:latin typeface="Times New Roman"/>
                <a:cs typeface="Times New Roman"/>
              </a:rPr>
              <a:t>Helps achieve global sustainable development by improving healthcare access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29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494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5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. Mapping and Justification of FYP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0826AA-08DC-CF4F-AA10-E831EB3A10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5711781"/>
              </p:ext>
            </p:extLst>
          </p:nvPr>
        </p:nvGraphicFramePr>
        <p:xfrm>
          <a:off x="236805" y="2461846"/>
          <a:ext cx="11718388" cy="38661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363">
                  <a:extLst>
                    <a:ext uri="{9D8B030D-6E8A-4147-A177-3AD203B41FA5}">
                      <a16:colId xmlns:a16="http://schemas.microsoft.com/office/drawing/2014/main" val="1290534578"/>
                    </a:ext>
                  </a:extLst>
                </a:gridCol>
                <a:gridCol w="4535583">
                  <a:extLst>
                    <a:ext uri="{9D8B030D-6E8A-4147-A177-3AD203B41FA5}">
                      <a16:colId xmlns:a16="http://schemas.microsoft.com/office/drawing/2014/main" val="1469210457"/>
                    </a:ext>
                  </a:extLst>
                </a:gridCol>
                <a:gridCol w="2930221">
                  <a:extLst>
                    <a:ext uri="{9D8B030D-6E8A-4147-A177-3AD203B41FA5}">
                      <a16:colId xmlns:a16="http://schemas.microsoft.com/office/drawing/2014/main" val="3450003254"/>
                    </a:ext>
                  </a:extLst>
                </a:gridCol>
                <a:gridCol w="2930221">
                  <a:extLst>
                    <a:ext uri="{9D8B030D-6E8A-4147-A177-3AD203B41FA5}">
                      <a16:colId xmlns:a16="http://schemas.microsoft.com/office/drawing/2014/main" val="797191650"/>
                    </a:ext>
                  </a:extLst>
                </a:gridCol>
              </a:tblGrid>
              <a:tr h="44588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S. No.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Course Code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Course Name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Justification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44455482"/>
                  </a:ext>
                </a:extLst>
              </a:tr>
              <a:tr h="857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1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 dirty="0">
                          <a:effectLst/>
                        </a:rPr>
                        <a:t>CSE-102</a:t>
                      </a:r>
                      <a:endParaRPr lang="en-US" sz="1600" kern="150" dirty="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Computer Programming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Coding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2802301"/>
                  </a:ext>
                </a:extLst>
              </a:tr>
              <a:tr h="8579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2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 dirty="0">
                          <a:effectLst/>
                        </a:rPr>
                        <a:t>CSE-209</a:t>
                      </a:r>
                      <a:endParaRPr lang="en-US" sz="1600" kern="150" dirty="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Probability Method in Engineering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Probability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8580951"/>
                  </a:ext>
                </a:extLst>
              </a:tr>
              <a:tr h="73622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3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CSE-403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Database Management System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Databases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3927205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4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CSE-422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Data Analytics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Visualization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3608315"/>
                  </a:ext>
                </a:extLst>
              </a:tr>
              <a:tr h="409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5</a:t>
                      </a:r>
                      <a:endParaRPr lang="en-US" sz="1600" kern="15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 dirty="0">
                          <a:effectLst/>
                        </a:rPr>
                        <a:t>CSE-210</a:t>
                      </a:r>
                      <a:endParaRPr lang="en-US" sz="1600" kern="150" dirty="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 dirty="0">
                          <a:effectLst/>
                        </a:rPr>
                        <a:t>Data Structure and Algorithms</a:t>
                      </a:r>
                      <a:endParaRPr lang="en-US" sz="1600" kern="150" dirty="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r>
                        <a:rPr lang="en-US" sz="1600" kern="150">
                          <a:effectLst/>
                        </a:rPr>
                        <a:t>Algorithms</a:t>
                      </a:r>
                      <a:endParaRPr lang="en-US" sz="1600" kern="150" dirty="0">
                        <a:effectLst/>
                        <a:latin typeface="Liberation Serif" panose="02020603050405020304" pitchFamily="18" charset="0"/>
                        <a:ea typeface="Noto Serif CJK SC"/>
                        <a:cs typeface="FreeSan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5061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80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6. Moral Ethical Consideration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8" y="1709218"/>
            <a:ext cx="10554574" cy="480006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Protect user privacy by encrypting sensitive health data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Provide transparency on</a:t>
            </a:r>
            <a:r>
              <a:rPr lang="en-US" sz="3200" spc="-66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AI diagnosis accuracy and limitations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Ensure fair access to free medical equipment for all users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Encourage ethical sharing practices within the community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Maintain data security and compliance with medical data regulations</a:t>
            </a:r>
          </a:p>
        </p:txBody>
      </p:sp>
    </p:spTree>
    <p:extLst>
      <p:ext uri="{BB962C8B-B14F-4D97-AF65-F5344CB8AC3E}">
        <p14:creationId xmlns:p14="http://schemas.microsoft.com/office/powerpoint/2010/main" val="66757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/>
                <a:cs typeface="Times New Roman"/>
              </a:rPr>
              <a:t>7</a:t>
            </a: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. Societal Impact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8" y="1709218"/>
            <a:ext cx="10554574" cy="480006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Increased access to healthcare information for underserved populations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Encourage community participation through equipment rentals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Reduce hospital congestion for </a:t>
            </a:r>
            <a:r>
              <a:rPr lang="en-US" sz="3200" spc="-10" dirty="0">
                <a:latin typeface="Times New Roman"/>
                <a:cs typeface="Times New Roman"/>
              </a:rPr>
              <a:t>minor,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non-emergency symptoms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Provide cost-effective solutions for temporary medical needs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3200" dirty="0">
                <a:latin typeface="Times New Roman"/>
                <a:cs typeface="Times New Roman"/>
              </a:rPr>
              <a:t>Foster a culture of collaboration and support in healthcare</a:t>
            </a:r>
          </a:p>
        </p:txBody>
      </p:sp>
    </p:spTree>
    <p:extLst>
      <p:ext uri="{BB962C8B-B14F-4D97-AF65-F5344CB8AC3E}">
        <p14:creationId xmlns:p14="http://schemas.microsoft.com/office/powerpoint/2010/main" val="189531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9D5D1-96D7-908A-BA23-F6A053C15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1466018"/>
          </a:xfrm>
        </p:spPr>
        <p:txBody>
          <a:bodyPr/>
          <a:lstStyle/>
          <a:p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8. Expected Outcomes</a:t>
            </a:r>
            <a:b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9CBC-2C8E-181A-CECE-6720E0F85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28" y="1709218"/>
            <a:ext cx="10554574" cy="4800068"/>
          </a:xfrm>
        </p:spPr>
        <p:txBody>
          <a:bodyPr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3000" dirty="0">
                <a:latin typeface="Times New Roman"/>
                <a:cs typeface="Times New Roman"/>
              </a:rPr>
              <a:t>AI-driven system that provides symptom-based diagnosis and recommendations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000" dirty="0">
                <a:latin typeface="Times New Roman"/>
                <a:cs typeface="Times New Roman"/>
              </a:rPr>
              <a:t>Functional platform for renting medical devices like wheelchairs, </a:t>
            </a:r>
            <a:r>
              <a:rPr lang="en-US" sz="3000" spc="-44" dirty="0">
                <a:latin typeface="Times New Roman"/>
                <a:cs typeface="Times New Roman"/>
              </a:rPr>
              <a:t>BP</a:t>
            </a:r>
            <a:r>
              <a:rPr lang="en-US" sz="3000" spc="44" dirty="0">
                <a:latin typeface="Times New Roman"/>
                <a:cs typeface="Times New Roman"/>
              </a:rPr>
              <a:t> </a:t>
            </a:r>
            <a:r>
              <a:rPr lang="en-US" sz="3000" dirty="0">
                <a:latin typeface="Times New Roman"/>
                <a:cs typeface="Times New Roman"/>
              </a:rPr>
              <a:t>monitors</a:t>
            </a:r>
          </a:p>
          <a:p>
            <a:pPr marL="0" marR="0">
              <a:spcBef>
                <a:spcPts val="21"/>
              </a:spcBef>
              <a:spcAft>
                <a:spcPts val="0"/>
              </a:spcAft>
            </a:pPr>
            <a:r>
              <a:rPr lang="en-US" sz="3000" dirty="0">
                <a:latin typeface="Times New Roman"/>
                <a:cs typeface="Times New Roman"/>
              </a:rPr>
              <a:t>Improved healthcare access for those without immediate medical resources</a:t>
            </a:r>
          </a:p>
          <a:p>
            <a:pPr marL="0" marR="0">
              <a:spcBef>
                <a:spcPts val="71"/>
              </a:spcBef>
              <a:spcAft>
                <a:spcPts val="0"/>
              </a:spcAft>
            </a:pPr>
            <a:r>
              <a:rPr lang="en-US" sz="3000" dirty="0">
                <a:latin typeface="Times New Roman"/>
                <a:cs typeface="Times New Roman"/>
              </a:rPr>
              <a:t>Foster community engagement in medical support initiatives</a:t>
            </a:r>
          </a:p>
          <a:p>
            <a:pPr marL="0">
              <a:spcBef>
                <a:spcPts val="71"/>
              </a:spcBef>
              <a:spcAft>
                <a:spcPts val="0"/>
              </a:spcAft>
            </a:pPr>
            <a:r>
              <a:rPr lang="en-US" sz="3000" dirty="0">
                <a:latin typeface="Times New Roman"/>
                <a:cs typeface="Times New Roman"/>
              </a:rPr>
              <a:t>Scalable, secure, and user-friendly platform for long-term use</a:t>
            </a:r>
          </a:p>
        </p:txBody>
      </p:sp>
    </p:spTree>
    <p:extLst>
      <p:ext uri="{BB962C8B-B14F-4D97-AF65-F5344CB8AC3E}">
        <p14:creationId xmlns:p14="http://schemas.microsoft.com/office/powerpoint/2010/main" val="712215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383</TotalTime>
  <Words>462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Gothic</vt:lpstr>
      <vt:lpstr>Liberation Serif</vt:lpstr>
      <vt:lpstr>Times New Roman</vt:lpstr>
      <vt:lpstr>Wingdings 2</vt:lpstr>
      <vt:lpstr>Quotable</vt:lpstr>
      <vt:lpstr>           Project Title: NextGen AI Healthcare: Symptoms-based Diagnosis and Medical Rentals  Group Members: Muhammad Umar Jan -  21pwcse2000 Muhammad Saad -   21pwcse1997 Muhammad Zaid -   21pwcse1991 Muhammad Ilyas -   21pwcse2055  </vt:lpstr>
      <vt:lpstr>1. Introduction </vt:lpstr>
      <vt:lpstr>2. Problem Statement </vt:lpstr>
      <vt:lpstr>3. Objectives </vt:lpstr>
      <vt:lpstr>4. Linking of FYP with UN SDGs </vt:lpstr>
      <vt:lpstr>5. Mapping and Justification of FYP </vt:lpstr>
      <vt:lpstr>6. Moral Ethical Consideration </vt:lpstr>
      <vt:lpstr>7. Societal Impact </vt:lpstr>
      <vt:lpstr>8. Expected Outcomes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Saad</dc:creator>
  <cp:lastModifiedBy>Muhammad Saad</cp:lastModifiedBy>
  <cp:revision>5</cp:revision>
  <dcterms:created xsi:type="dcterms:W3CDTF">2024-10-12T09:40:06Z</dcterms:created>
  <dcterms:modified xsi:type="dcterms:W3CDTF">2024-10-14T03:53:36Z</dcterms:modified>
</cp:coreProperties>
</file>