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96" r:id="rId21"/>
    <p:sldId id="297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10083800" cy="7562850"/>
  <p:notesSz cx="100838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48"/>
  </p:normalViewPr>
  <p:slideViewPr>
    <p:cSldViewPr>
      <p:cViewPr varScale="1">
        <p:scale>
          <a:sx n="102" d="100"/>
          <a:sy n="102" d="100"/>
        </p:scale>
        <p:origin x="57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07301" y="687153"/>
            <a:ext cx="6614795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88005"/>
            <a:ext cx="504190" cy="1080135"/>
          </a:xfrm>
          <a:custGeom>
            <a:avLst/>
            <a:gdLst/>
            <a:ahLst/>
            <a:cxnLst/>
            <a:rect l="l" t="t" r="r" b="b"/>
            <a:pathLst>
              <a:path w="504190" h="1080135">
                <a:moveTo>
                  <a:pt x="503999" y="0"/>
                </a:moveTo>
                <a:lnTo>
                  <a:pt x="0" y="0"/>
                </a:lnTo>
                <a:lnTo>
                  <a:pt x="0" y="1080007"/>
                </a:lnTo>
                <a:lnTo>
                  <a:pt x="252006" y="1080007"/>
                </a:lnTo>
                <a:lnTo>
                  <a:pt x="503999" y="1080007"/>
                </a:lnTo>
                <a:lnTo>
                  <a:pt x="5039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algn="l" rtl="0"/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301" y="687153"/>
            <a:ext cx="807593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39304" y="1612432"/>
            <a:ext cx="8220075" cy="411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pPr marL="0" algn="l" rtl="0"/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5/14/24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98178" y="6885985"/>
            <a:ext cx="4902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130" dirty="0">
                <a:latin typeface="Arial"/>
                <a:cs typeface="Arial"/>
              </a:rPr>
              <a:t>/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41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44007"/>
            <a:ext cx="504190" cy="1080135"/>
          </a:xfrm>
          <a:custGeom>
            <a:avLst/>
            <a:gdLst/>
            <a:ahLst/>
            <a:cxnLst/>
            <a:rect l="l" t="t" r="r" b="b"/>
            <a:pathLst>
              <a:path w="504190" h="1080135">
                <a:moveTo>
                  <a:pt x="503999" y="0"/>
                </a:moveTo>
                <a:lnTo>
                  <a:pt x="0" y="0"/>
                </a:lnTo>
                <a:lnTo>
                  <a:pt x="0" y="1079995"/>
                </a:lnTo>
                <a:lnTo>
                  <a:pt x="252006" y="1079995"/>
                </a:lnTo>
                <a:lnTo>
                  <a:pt x="503999" y="1079995"/>
                </a:lnTo>
                <a:lnTo>
                  <a:pt x="50399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13939" y="599675"/>
            <a:ext cx="47123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33333"/>
                </a:solidFill>
                <a:latin typeface="Arial"/>
                <a:cs typeface="Arial"/>
              </a:rPr>
              <a:t>Digital</a:t>
            </a:r>
            <a:r>
              <a:rPr sz="15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r>
              <a:rPr sz="15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Processing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2854" y="2647635"/>
            <a:ext cx="7236459" cy="10284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marR="5080" indent="-399415" algn="ctr">
              <a:lnSpc>
                <a:spcPct val="107300"/>
              </a:lnSpc>
              <a:spcBef>
                <a:spcPts val="100"/>
              </a:spcBef>
            </a:pPr>
            <a:r>
              <a:rPr sz="3200"/>
              <a:t>Histogram</a:t>
            </a:r>
            <a:r>
              <a:rPr sz="3200" spc="-30"/>
              <a:t> </a:t>
            </a:r>
            <a:r>
              <a:rPr sz="3200" dirty="0"/>
              <a:t>Processing</a:t>
            </a:r>
            <a:r>
              <a:rPr sz="3200" spc="-35" dirty="0"/>
              <a:t> </a:t>
            </a:r>
            <a:r>
              <a:rPr sz="3200" spc="-25" dirty="0"/>
              <a:t>and </a:t>
            </a:r>
            <a:r>
              <a:rPr sz="3200" dirty="0"/>
              <a:t>Fundamentals</a:t>
            </a:r>
            <a:r>
              <a:rPr sz="3200" spc="-30" dirty="0"/>
              <a:t> </a:t>
            </a:r>
            <a:r>
              <a:rPr sz="3200" dirty="0"/>
              <a:t>of</a:t>
            </a:r>
            <a:r>
              <a:rPr sz="3200" spc="-35" dirty="0"/>
              <a:t> </a:t>
            </a:r>
            <a:r>
              <a:rPr sz="3200" dirty="0"/>
              <a:t>Spatial</a:t>
            </a:r>
            <a:r>
              <a:rPr sz="3200" spc="-40" dirty="0"/>
              <a:t> </a:t>
            </a:r>
            <a:r>
              <a:rPr sz="3200" spc="-10" dirty="0"/>
              <a:t>Filtering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2702420" y="4674788"/>
            <a:ext cx="4736465" cy="874394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290"/>
              </a:spcBef>
            </a:pPr>
            <a:r>
              <a:rPr sz="2200" b="1" spc="-40" dirty="0">
                <a:solidFill>
                  <a:srgbClr val="333333"/>
                </a:solidFill>
                <a:latin typeface="Arial"/>
                <a:cs typeface="Arial"/>
              </a:rPr>
              <a:t>Dr.</a:t>
            </a:r>
            <a:r>
              <a:rPr sz="2200" b="1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PK" sz="2200" b="1" dirty="0">
                <a:solidFill>
                  <a:srgbClr val="333333"/>
                </a:solidFill>
                <a:latin typeface="Arial"/>
                <a:cs typeface="Arial"/>
              </a:rPr>
              <a:t>Muhammad Abeer Irfan</a:t>
            </a:r>
            <a:endParaRPr sz="2200" dirty="0">
              <a:latin typeface="Arial"/>
              <a:cs typeface="Arial"/>
            </a:endParaRPr>
          </a:p>
          <a:p>
            <a:pPr marL="12700" marR="5080" algn="ctr">
              <a:lnSpc>
                <a:spcPct val="106800"/>
              </a:lnSpc>
              <a:spcBef>
                <a:spcPts val="5"/>
              </a:spcBef>
            </a:pPr>
            <a:r>
              <a:rPr sz="1500" b="1" dirty="0">
                <a:solidFill>
                  <a:srgbClr val="333333"/>
                </a:solidFill>
                <a:latin typeface="Arial"/>
                <a:cs typeface="Arial"/>
              </a:rPr>
              <a:t>Department</a:t>
            </a:r>
            <a:r>
              <a:rPr sz="15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5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PK" sz="1500" b="1" dirty="0">
                <a:solidFill>
                  <a:srgbClr val="333333"/>
                </a:solidFill>
                <a:latin typeface="Arial"/>
                <a:cs typeface="Arial"/>
              </a:rPr>
              <a:t>Computer Systems</a:t>
            </a:r>
            <a:r>
              <a:rPr sz="15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-10" dirty="0">
                <a:solidFill>
                  <a:srgbClr val="333333"/>
                </a:solidFill>
                <a:latin typeface="Arial"/>
                <a:cs typeface="Arial"/>
              </a:rPr>
              <a:t>Engineering </a:t>
            </a:r>
            <a:r>
              <a:rPr sz="1500" b="1" dirty="0">
                <a:solidFill>
                  <a:srgbClr val="333333"/>
                </a:solidFill>
                <a:latin typeface="Arial"/>
                <a:cs typeface="Arial"/>
              </a:rPr>
              <a:t>New</a:t>
            </a:r>
            <a:r>
              <a:rPr sz="1500" b="1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PK" sz="1500" b="1" spc="-10" dirty="0">
                <a:solidFill>
                  <a:srgbClr val="333333"/>
                </a:solidFill>
                <a:latin typeface="Arial"/>
                <a:cs typeface="Arial"/>
              </a:rPr>
              <a:t>UET Peshawar, Pakistan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3859" y="6653720"/>
            <a:ext cx="5994400" cy="57658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345"/>
              </a:spcBef>
            </a:pPr>
            <a:r>
              <a:rPr sz="1600" dirty="0">
                <a:latin typeface="Arial"/>
                <a:cs typeface="Arial"/>
              </a:rPr>
              <a:t>Readings: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Chapter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(sections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3.3</a:t>
            </a:r>
            <a:r>
              <a:rPr sz="1600" spc="65" dirty="0">
                <a:latin typeface="Arial"/>
                <a:cs typeface="Arial"/>
              </a:rPr>
              <a:t> and </a:t>
            </a:r>
            <a:r>
              <a:rPr sz="1600" spc="-20" dirty="0">
                <a:latin typeface="Arial"/>
                <a:cs typeface="Arial"/>
              </a:rPr>
              <a:t>3.4)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600" spc="55" dirty="0">
                <a:latin typeface="Arial"/>
                <a:cs typeface="Arial"/>
              </a:rPr>
              <a:t>How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to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read:</a:t>
            </a:r>
            <a:r>
              <a:rPr sz="1600" spc="70" dirty="0">
                <a:latin typeface="Arial"/>
                <a:cs typeface="Arial"/>
              </a:rPr>
              <a:t> </a:t>
            </a:r>
            <a:r>
              <a:rPr sz="1600" spc="65" dirty="0">
                <a:latin typeface="Arial"/>
                <a:cs typeface="Arial"/>
              </a:rPr>
              <a:t>at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least</a:t>
            </a:r>
            <a:r>
              <a:rPr sz="1600" spc="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twice,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once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50" dirty="0">
                <a:latin typeface="Arial"/>
                <a:cs typeface="Arial"/>
              </a:rPr>
              <a:t>laid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back,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once</a:t>
            </a:r>
            <a:r>
              <a:rPr sz="1600" spc="45" dirty="0">
                <a:latin typeface="Arial"/>
                <a:cs typeface="Arial"/>
              </a:rPr>
              <a:t> </a:t>
            </a:r>
            <a:r>
              <a:rPr sz="1600" spc="95" dirty="0">
                <a:latin typeface="Arial"/>
                <a:cs typeface="Arial"/>
              </a:rPr>
              <a:t>with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75" dirty="0">
                <a:latin typeface="Arial"/>
                <a:cs typeface="Arial"/>
              </a:rPr>
              <a:t>full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focus.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8005"/>
            <a:ext cx="504190" cy="1080135"/>
          </a:xfrm>
          <a:custGeom>
            <a:avLst/>
            <a:gdLst/>
            <a:ahLst/>
            <a:cxnLst/>
            <a:rect l="l" t="t" r="r" b="b"/>
            <a:pathLst>
              <a:path w="504190" h="1080135">
                <a:moveTo>
                  <a:pt x="503999" y="0"/>
                </a:moveTo>
                <a:lnTo>
                  <a:pt x="0" y="0"/>
                </a:lnTo>
                <a:lnTo>
                  <a:pt x="0" y="1080007"/>
                </a:lnTo>
                <a:lnTo>
                  <a:pt x="252006" y="1080007"/>
                </a:lnTo>
                <a:lnTo>
                  <a:pt x="503999" y="1080007"/>
                </a:lnTo>
                <a:lnTo>
                  <a:pt x="503999" y="0"/>
                </a:lnTo>
                <a:close/>
              </a:path>
            </a:pathLst>
          </a:custGeom>
          <a:solidFill>
            <a:srgbClr val="F9A5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7301" y="687153"/>
            <a:ext cx="710628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800" b="1" spc="-1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Equalization:</a:t>
            </a:r>
            <a:r>
              <a:rPr sz="2800" b="1" spc="-1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3333"/>
                </a:solidFill>
                <a:latin typeface="Arial"/>
                <a:cs typeface="Arial"/>
              </a:rPr>
              <a:t>Continuous</a:t>
            </a:r>
            <a:r>
              <a:rPr sz="2800" b="1" spc="-1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333333"/>
                </a:solidFill>
                <a:latin typeface="Arial"/>
                <a:cs typeface="Arial"/>
              </a:rPr>
              <a:t>Case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5301" y="3131547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3904" y="3022467"/>
            <a:ext cx="4023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Therefore,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(s)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 derived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304" y="4396582"/>
            <a:ext cx="35325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which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uniform</a:t>
            </a:r>
            <a:r>
              <a:rPr sz="2000" b="1" i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distribution!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2894" y="1863275"/>
            <a:ext cx="33528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u="sng" spc="-3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50" i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30614" y="1835195"/>
            <a:ext cx="80010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dirty="0">
                <a:latin typeface="Times New Roman"/>
                <a:cs typeface="Times New Roman"/>
              </a:rPr>
              <a:t>dT</a:t>
            </a:r>
            <a:r>
              <a:rPr sz="2450" i="1" spc="-155" dirty="0">
                <a:latin typeface="Times New Roman"/>
                <a:cs typeface="Times New Roman"/>
              </a:rPr>
              <a:t> </a:t>
            </a:r>
            <a:r>
              <a:rPr sz="2450" spc="100" dirty="0">
                <a:latin typeface="Apple Symbols"/>
                <a:cs typeface="Apple Symbols"/>
              </a:rPr>
              <a:t>(</a:t>
            </a:r>
            <a:r>
              <a:rPr sz="2450" i="1" spc="100" dirty="0">
                <a:latin typeface="Times New Roman"/>
                <a:cs typeface="Times New Roman"/>
              </a:rPr>
              <a:t>r</a:t>
            </a:r>
            <a:r>
              <a:rPr sz="2450" i="1" spc="-36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Apple Symbols"/>
                <a:cs typeface="Apple Symbols"/>
              </a:rPr>
              <a:t>)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3883" y="2278082"/>
            <a:ext cx="804545" cy="15240"/>
          </a:xfrm>
          <a:custGeom>
            <a:avLst/>
            <a:gdLst/>
            <a:ahLst/>
            <a:cxnLst/>
            <a:rect l="l" t="t" r="r" b="b"/>
            <a:pathLst>
              <a:path w="804544" h="15239">
                <a:moveTo>
                  <a:pt x="804240" y="0"/>
                </a:moveTo>
                <a:lnTo>
                  <a:pt x="0" y="0"/>
                </a:lnTo>
                <a:lnTo>
                  <a:pt x="0" y="15125"/>
                </a:lnTo>
                <a:lnTo>
                  <a:pt x="804240" y="15125"/>
                </a:lnTo>
                <a:lnTo>
                  <a:pt x="8042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9897" y="2044707"/>
            <a:ext cx="113411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spc="425" dirty="0">
                <a:latin typeface="Apple Symbols"/>
                <a:cs typeface="Apple Symbols"/>
              </a:rPr>
              <a:t>=(</a:t>
            </a:r>
            <a:r>
              <a:rPr sz="2450" spc="-535" dirty="0">
                <a:latin typeface="Apple Symbols"/>
                <a:cs typeface="Apple Symbols"/>
              </a:rPr>
              <a:t> </a:t>
            </a:r>
            <a:r>
              <a:rPr sz="2450" i="1" spc="180" dirty="0">
                <a:latin typeface="Times New Roman"/>
                <a:cs typeface="Times New Roman"/>
              </a:rPr>
              <a:t>L</a:t>
            </a:r>
            <a:r>
              <a:rPr sz="2450" spc="180" dirty="0">
                <a:latin typeface="Apple Symbols"/>
                <a:cs typeface="Apple Symbols"/>
              </a:rPr>
              <a:t>−</a:t>
            </a:r>
            <a:r>
              <a:rPr sz="2450" spc="180" dirty="0">
                <a:latin typeface="Times New Roman"/>
                <a:cs typeface="Times New Roman"/>
              </a:rPr>
              <a:t>1</a:t>
            </a:r>
            <a:r>
              <a:rPr sz="2450" spc="180" dirty="0">
                <a:latin typeface="Apple Symbols"/>
                <a:cs typeface="Apple Symbols"/>
              </a:rPr>
              <a:t>)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9295" y="1863275"/>
            <a:ext cx="18351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spc="-50" dirty="0">
                <a:latin typeface="Times New Roman"/>
                <a:cs typeface="Times New Roman"/>
              </a:rPr>
              <a:t>d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5596" y="2278082"/>
            <a:ext cx="337185" cy="15240"/>
          </a:xfrm>
          <a:custGeom>
            <a:avLst/>
            <a:gdLst/>
            <a:ahLst/>
            <a:cxnLst/>
            <a:rect l="l" t="t" r="r" b="b"/>
            <a:pathLst>
              <a:path w="337185" h="15239">
                <a:moveTo>
                  <a:pt x="336969" y="0"/>
                </a:moveTo>
                <a:lnTo>
                  <a:pt x="0" y="0"/>
                </a:lnTo>
                <a:lnTo>
                  <a:pt x="0" y="15125"/>
                </a:lnTo>
                <a:lnTo>
                  <a:pt x="336969" y="15125"/>
                </a:lnTo>
                <a:lnTo>
                  <a:pt x="336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63953" y="2263223"/>
            <a:ext cx="297942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5"/>
              </a:spcBef>
              <a:tabLst>
                <a:tab pos="916305" algn="l"/>
                <a:tab pos="2658745" algn="l"/>
              </a:tabLst>
            </a:pPr>
            <a:r>
              <a:rPr sz="2450" i="1" dirty="0">
                <a:latin typeface="Times New Roman"/>
                <a:cs typeface="Times New Roman"/>
              </a:rPr>
              <a:t>dr</a:t>
            </a:r>
            <a:r>
              <a:rPr sz="2450" i="1" spc="-190" dirty="0">
                <a:latin typeface="Times New Roman"/>
                <a:cs typeface="Times New Roman"/>
              </a:rPr>
              <a:t> </a:t>
            </a:r>
            <a:r>
              <a:rPr sz="3675" spc="1139" baseline="38548" dirty="0">
                <a:latin typeface="Apple Symbols"/>
                <a:cs typeface="Apple Symbols"/>
              </a:rPr>
              <a:t>=</a:t>
            </a:r>
            <a:r>
              <a:rPr sz="3675" baseline="38548" dirty="0">
                <a:latin typeface="Apple Symbols"/>
                <a:cs typeface="Apple Symbols"/>
              </a:rPr>
              <a:t>	</a:t>
            </a:r>
            <a:r>
              <a:rPr sz="2450" i="1" spc="-25" dirty="0">
                <a:latin typeface="Times New Roman"/>
                <a:cs typeface="Times New Roman"/>
              </a:rPr>
              <a:t>dr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i="1" spc="-25" dirty="0">
                <a:latin typeface="Times New Roman"/>
                <a:cs typeface="Times New Roman"/>
              </a:rPr>
              <a:t>dr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8745" y="1936706"/>
            <a:ext cx="292735" cy="7823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ts val="4220"/>
              </a:lnSpc>
              <a:spcBef>
                <a:spcPts val="140"/>
              </a:spcBef>
            </a:pPr>
            <a:r>
              <a:rPr sz="3600" spc="-50" dirty="0">
                <a:latin typeface="Apple Symbols"/>
                <a:cs typeface="Apple Symbols"/>
              </a:rPr>
              <a:t>∫</a:t>
            </a:r>
            <a:endParaRPr sz="3600">
              <a:latin typeface="Apple Symbols"/>
              <a:cs typeface="Apple Symbols"/>
            </a:endParaRPr>
          </a:p>
          <a:p>
            <a:pPr algn="ctr">
              <a:lnSpc>
                <a:spcPts val="1700"/>
              </a:lnSpc>
            </a:pPr>
            <a:r>
              <a:rPr sz="1500" spc="-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45214" y="1780471"/>
            <a:ext cx="9969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62372" y="1555859"/>
            <a:ext cx="1751964" cy="11823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622425" algn="l"/>
              </a:tabLst>
            </a:pPr>
            <a:r>
              <a:rPr sz="7600" spc="-1450" dirty="0">
                <a:latin typeface="Apple Symbols"/>
                <a:cs typeface="Apple Symbols"/>
              </a:rPr>
              <a:t>[</a:t>
            </a:r>
            <a:r>
              <a:rPr sz="7600" dirty="0">
                <a:latin typeface="Apple Symbols"/>
                <a:cs typeface="Apple Symbols"/>
              </a:rPr>
              <a:t>	</a:t>
            </a:r>
            <a:r>
              <a:rPr sz="7600" spc="-1725" dirty="0">
                <a:latin typeface="Apple Symbols"/>
                <a:cs typeface="Apple Symbols"/>
              </a:rPr>
              <a:t>]</a:t>
            </a:r>
            <a:endParaRPr sz="7600" dirty="0">
              <a:latin typeface="Apple Symbols"/>
              <a:cs typeface="Apple Symbol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4180" y="2247754"/>
            <a:ext cx="254698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59355" algn="l"/>
              </a:tabLst>
            </a:pPr>
            <a:r>
              <a:rPr sz="1500" i="1" spc="-50" dirty="0">
                <a:latin typeface="Times New Roman"/>
                <a:cs typeface="Times New Roman"/>
              </a:rPr>
              <a:t>r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-5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92903" y="2044707"/>
            <a:ext cx="312420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87145" algn="l"/>
              </a:tabLst>
            </a:pP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i="1" spc="250" dirty="0">
                <a:latin typeface="Times New Roman"/>
                <a:cs typeface="Times New Roman"/>
              </a:rPr>
              <a:t> </a:t>
            </a:r>
            <a:r>
              <a:rPr sz="2450" spc="135" dirty="0">
                <a:latin typeface="Apple Symbols"/>
                <a:cs typeface="Apple Symbols"/>
              </a:rPr>
              <a:t>(</a:t>
            </a:r>
            <a:r>
              <a:rPr sz="2450" i="1" spc="135" dirty="0">
                <a:latin typeface="Times New Roman"/>
                <a:cs typeface="Times New Roman"/>
              </a:rPr>
              <a:t>w</a:t>
            </a:r>
            <a:r>
              <a:rPr sz="2450" spc="135" dirty="0">
                <a:latin typeface="Apple Symbols"/>
                <a:cs typeface="Apple Symbols"/>
              </a:rPr>
              <a:t>)</a:t>
            </a:r>
            <a:r>
              <a:rPr sz="2450" i="1" spc="135" dirty="0">
                <a:latin typeface="Times New Roman"/>
                <a:cs typeface="Times New Roman"/>
              </a:rPr>
              <a:t>dw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430" dirty="0">
                <a:latin typeface="Apple Symbols"/>
                <a:cs typeface="Apple Symbols"/>
              </a:rPr>
              <a:t>=(</a:t>
            </a:r>
            <a:r>
              <a:rPr sz="2450" spc="-545" dirty="0">
                <a:latin typeface="Apple Symbols"/>
                <a:cs typeface="Apple Symbols"/>
              </a:rPr>
              <a:t> </a:t>
            </a:r>
            <a:r>
              <a:rPr sz="2450" i="1" spc="200" dirty="0">
                <a:latin typeface="Times New Roman"/>
                <a:cs typeface="Times New Roman"/>
              </a:rPr>
              <a:t>L</a:t>
            </a:r>
            <a:r>
              <a:rPr sz="2450" spc="200" dirty="0">
                <a:latin typeface="Apple Symbols"/>
                <a:cs typeface="Apple Symbols"/>
              </a:rPr>
              <a:t>−</a:t>
            </a:r>
            <a:r>
              <a:rPr sz="2450" spc="200" dirty="0">
                <a:latin typeface="Times New Roman"/>
                <a:cs typeface="Times New Roman"/>
              </a:rPr>
              <a:t>1</a:t>
            </a:r>
            <a:r>
              <a:rPr sz="2450" spc="200" dirty="0">
                <a:latin typeface="Apple Symbols"/>
                <a:cs typeface="Apple Symbols"/>
              </a:rPr>
              <a:t>)</a:t>
            </a:r>
            <a:r>
              <a:rPr sz="2450" spc="-375" dirty="0">
                <a:latin typeface="Apple Symbols"/>
                <a:cs typeface="Apple Symbols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i="1" spc="325" dirty="0">
                <a:latin typeface="Times New Roman"/>
                <a:cs typeface="Times New Roman"/>
              </a:rPr>
              <a:t> </a:t>
            </a:r>
            <a:r>
              <a:rPr sz="2450" spc="95" dirty="0">
                <a:latin typeface="Apple Symbols"/>
                <a:cs typeface="Apple Symbols"/>
              </a:rPr>
              <a:t>(</a:t>
            </a:r>
            <a:r>
              <a:rPr sz="2450" i="1" spc="95" dirty="0">
                <a:latin typeface="Times New Roman"/>
                <a:cs typeface="Times New Roman"/>
              </a:rPr>
              <a:t>r</a:t>
            </a:r>
            <a:r>
              <a:rPr sz="2450" i="1" spc="-37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Apple Symbols"/>
                <a:cs typeface="Apple Symbols"/>
              </a:rPr>
              <a:t>)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5100" y="3919227"/>
            <a:ext cx="103759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949960" algn="l"/>
              </a:tabLst>
            </a:pPr>
            <a:r>
              <a:rPr sz="1500" i="1" spc="-5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-5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97096" y="3919227"/>
            <a:ext cx="9969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03655" y="3544831"/>
            <a:ext cx="4077970" cy="5867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15135">
              <a:lnSpc>
                <a:spcPts val="2185"/>
              </a:lnSpc>
              <a:spcBef>
                <a:spcPts val="135"/>
              </a:spcBef>
              <a:tabLst>
                <a:tab pos="3905885" algn="l"/>
              </a:tabLst>
            </a:pPr>
            <a:r>
              <a:rPr sz="2450" i="1" u="sng" spc="-4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50" i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dr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-5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185"/>
              </a:lnSpc>
              <a:tabLst>
                <a:tab pos="2050414" algn="l"/>
              </a:tabLst>
            </a:pP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i="1" spc="335" dirty="0">
                <a:latin typeface="Times New Roman"/>
                <a:cs typeface="Times New Roman"/>
              </a:rPr>
              <a:t> </a:t>
            </a:r>
            <a:r>
              <a:rPr sz="2450" spc="325" dirty="0">
                <a:latin typeface="Apple Symbols"/>
                <a:cs typeface="Apple Symbols"/>
              </a:rPr>
              <a:t>(</a:t>
            </a:r>
            <a:r>
              <a:rPr sz="2450" i="1" spc="325" dirty="0">
                <a:latin typeface="Times New Roman"/>
                <a:cs typeface="Times New Roman"/>
              </a:rPr>
              <a:t>s</a:t>
            </a:r>
            <a:r>
              <a:rPr sz="2450" spc="325" dirty="0">
                <a:latin typeface="Apple Symbols"/>
                <a:cs typeface="Apple Symbols"/>
              </a:rPr>
              <a:t>)=</a:t>
            </a:r>
            <a:r>
              <a:rPr sz="2450" spc="-540" dirty="0">
                <a:latin typeface="Apple Symbols"/>
                <a:cs typeface="Apple Symbols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i="1" spc="335" dirty="0">
                <a:latin typeface="Times New Roman"/>
                <a:cs typeface="Times New Roman"/>
              </a:rPr>
              <a:t> </a:t>
            </a:r>
            <a:r>
              <a:rPr sz="2450" spc="105" dirty="0">
                <a:latin typeface="Apple Symbols"/>
                <a:cs typeface="Apple Symbols"/>
              </a:rPr>
              <a:t>(</a:t>
            </a:r>
            <a:r>
              <a:rPr sz="2450" i="1" spc="105" dirty="0">
                <a:latin typeface="Times New Roman"/>
                <a:cs typeface="Times New Roman"/>
              </a:rPr>
              <a:t>r</a:t>
            </a:r>
            <a:r>
              <a:rPr sz="2450" i="1" spc="-375" dirty="0">
                <a:latin typeface="Times New Roman"/>
                <a:cs typeface="Times New Roman"/>
              </a:rPr>
              <a:t> </a:t>
            </a:r>
            <a:r>
              <a:rPr sz="2450" spc="200" dirty="0">
                <a:latin typeface="Apple Symbols"/>
                <a:cs typeface="Apple Symbols"/>
              </a:rPr>
              <a:t>)|</a:t>
            </a:r>
            <a:r>
              <a:rPr sz="2450" dirty="0">
                <a:latin typeface="Apple Symbols"/>
                <a:cs typeface="Apple Symbols"/>
              </a:rPr>
              <a:t>	</a:t>
            </a:r>
            <a:r>
              <a:rPr sz="2450" spc="570" dirty="0">
                <a:latin typeface="Apple Symbols"/>
                <a:cs typeface="Apple Symbols"/>
              </a:rPr>
              <a:t>|=</a:t>
            </a:r>
            <a:r>
              <a:rPr sz="2450" spc="-465" dirty="0">
                <a:latin typeface="Apple Symbols"/>
                <a:cs typeface="Apple Symbols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i="1" spc="260" dirty="0">
                <a:latin typeface="Times New Roman"/>
                <a:cs typeface="Times New Roman"/>
              </a:rPr>
              <a:t> </a:t>
            </a:r>
            <a:r>
              <a:rPr sz="2450" spc="105" dirty="0">
                <a:latin typeface="Apple Symbols"/>
                <a:cs typeface="Apple Symbols"/>
              </a:rPr>
              <a:t>(</a:t>
            </a:r>
            <a:r>
              <a:rPr sz="2450" i="1" spc="105" dirty="0">
                <a:latin typeface="Times New Roman"/>
                <a:cs typeface="Times New Roman"/>
              </a:rPr>
              <a:t>r</a:t>
            </a:r>
            <a:r>
              <a:rPr sz="2450" i="1" spc="-380" dirty="0">
                <a:latin typeface="Times New Roman"/>
                <a:cs typeface="Times New Roman"/>
              </a:rPr>
              <a:t> </a:t>
            </a:r>
            <a:r>
              <a:rPr sz="2450" spc="204" dirty="0">
                <a:latin typeface="Apple Symbols"/>
                <a:cs typeface="Apple Symbols"/>
              </a:rPr>
              <a:t>)|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02366" y="3949923"/>
            <a:ext cx="1585595" cy="15240"/>
          </a:xfrm>
          <a:custGeom>
            <a:avLst/>
            <a:gdLst/>
            <a:ahLst/>
            <a:cxnLst/>
            <a:rect l="l" t="t" r="r" b="b"/>
            <a:pathLst>
              <a:path w="1585595" h="15239">
                <a:moveTo>
                  <a:pt x="1585074" y="0"/>
                </a:moveTo>
                <a:lnTo>
                  <a:pt x="0" y="0"/>
                </a:lnTo>
                <a:lnTo>
                  <a:pt x="0" y="15125"/>
                </a:lnTo>
                <a:lnTo>
                  <a:pt x="1585074" y="15125"/>
                </a:lnTo>
                <a:lnTo>
                  <a:pt x="1585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380825" y="4147827"/>
            <a:ext cx="9969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34538" y="3944792"/>
            <a:ext cx="306197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468120" algn="l"/>
              </a:tabLst>
            </a:pPr>
            <a:r>
              <a:rPr sz="3675" i="1" spc="-37" baseline="1133" dirty="0">
                <a:latin typeface="Times New Roman"/>
                <a:cs typeface="Times New Roman"/>
              </a:rPr>
              <a:t>ds</a:t>
            </a:r>
            <a:r>
              <a:rPr sz="3675" i="1" baseline="1133" dirty="0">
                <a:latin typeface="Times New Roman"/>
                <a:cs typeface="Times New Roman"/>
              </a:rPr>
              <a:t>	</a:t>
            </a:r>
            <a:r>
              <a:rPr sz="2450" spc="65" dirty="0">
                <a:latin typeface="Apple Symbols"/>
                <a:cs typeface="Apple Symbols"/>
              </a:rPr>
              <a:t>(</a:t>
            </a:r>
            <a:r>
              <a:rPr sz="2450" spc="-530" dirty="0">
                <a:latin typeface="Apple Symbols"/>
                <a:cs typeface="Apple Symbols"/>
              </a:rPr>
              <a:t> </a:t>
            </a:r>
            <a:r>
              <a:rPr sz="2450" i="1" spc="204" dirty="0">
                <a:latin typeface="Times New Roman"/>
                <a:cs typeface="Times New Roman"/>
              </a:rPr>
              <a:t>L</a:t>
            </a:r>
            <a:r>
              <a:rPr sz="2450" spc="204" dirty="0">
                <a:latin typeface="Apple Symbols"/>
                <a:cs typeface="Apple Symbols"/>
              </a:rPr>
              <a:t>−</a:t>
            </a:r>
            <a:r>
              <a:rPr sz="2450" spc="204" dirty="0">
                <a:latin typeface="Times New Roman"/>
                <a:cs typeface="Times New Roman"/>
              </a:rPr>
              <a:t>1</a:t>
            </a:r>
            <a:r>
              <a:rPr sz="2450" spc="204" dirty="0">
                <a:latin typeface="Apple Symbols"/>
                <a:cs typeface="Apple Symbols"/>
              </a:rPr>
              <a:t>)</a:t>
            </a:r>
            <a:r>
              <a:rPr sz="2450" spc="-375" dirty="0">
                <a:latin typeface="Apple Symbols"/>
                <a:cs typeface="Apple Symbols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i="1" spc="330" dirty="0">
                <a:latin typeface="Times New Roman"/>
                <a:cs typeface="Times New Roman"/>
              </a:rPr>
              <a:t> </a:t>
            </a:r>
            <a:r>
              <a:rPr sz="2450" spc="105" dirty="0">
                <a:latin typeface="Apple Symbols"/>
                <a:cs typeface="Apple Symbols"/>
              </a:rPr>
              <a:t>(</a:t>
            </a:r>
            <a:r>
              <a:rPr sz="2450" i="1" spc="105" dirty="0">
                <a:latin typeface="Times New Roman"/>
                <a:cs typeface="Times New Roman"/>
              </a:rPr>
              <a:t>r</a:t>
            </a:r>
            <a:r>
              <a:rPr sz="2450" i="1" spc="-375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Apple Symbols"/>
                <a:cs typeface="Apple Symbols"/>
              </a:rPr>
              <a:t>)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70015" y="3935788"/>
            <a:ext cx="63373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spc="220" dirty="0">
                <a:latin typeface="Times New Roman"/>
                <a:cs typeface="Times New Roman"/>
              </a:rPr>
              <a:t>L</a:t>
            </a:r>
            <a:r>
              <a:rPr sz="2450" spc="220" dirty="0">
                <a:latin typeface="Apple Symbols"/>
                <a:cs typeface="Apple Symbols"/>
              </a:rPr>
              <a:t>−</a:t>
            </a:r>
            <a:r>
              <a:rPr sz="2450" spc="22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33135" y="3726263"/>
            <a:ext cx="320167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660400" algn="l"/>
                <a:tab pos="1068705" algn="l"/>
                <a:tab pos="1208405" algn="l"/>
              </a:tabLst>
            </a:pPr>
            <a:r>
              <a:rPr sz="2450" spc="645" dirty="0">
                <a:latin typeface="Apple Symbols"/>
                <a:cs typeface="Apple Symbols"/>
              </a:rPr>
              <a:t>|=</a:t>
            </a:r>
            <a:r>
              <a:rPr sz="3675" u="sng" baseline="328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675" u="sng" spc="-75" baseline="328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3675" u="sng" baseline="32879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3675" baseline="32879" dirty="0">
                <a:latin typeface="Times New Roman"/>
                <a:cs typeface="Times New Roman"/>
              </a:rPr>
              <a:t>	</a:t>
            </a:r>
            <a:r>
              <a:rPr sz="2450" dirty="0">
                <a:latin typeface="Times New Roman"/>
                <a:cs typeface="Times New Roman"/>
              </a:rPr>
              <a:t>for</a:t>
            </a:r>
            <a:r>
              <a:rPr sz="2450" spc="330" dirty="0">
                <a:latin typeface="Times New Roman"/>
                <a:cs typeface="Times New Roman"/>
              </a:rPr>
              <a:t> </a:t>
            </a:r>
            <a:r>
              <a:rPr sz="2450" spc="335" dirty="0">
                <a:latin typeface="Times New Roman"/>
                <a:cs typeface="Times New Roman"/>
              </a:rPr>
              <a:t>0</a:t>
            </a:r>
            <a:r>
              <a:rPr sz="2450" spc="335" dirty="0">
                <a:latin typeface="Apple Symbols"/>
                <a:cs typeface="Apple Symbols"/>
              </a:rPr>
              <a:t>≤</a:t>
            </a:r>
            <a:r>
              <a:rPr sz="2450" i="1" spc="335" dirty="0">
                <a:latin typeface="Times New Roman"/>
                <a:cs typeface="Times New Roman"/>
              </a:rPr>
              <a:t>s</a:t>
            </a:r>
            <a:r>
              <a:rPr sz="2450" spc="335" dirty="0">
                <a:latin typeface="Apple Symbols"/>
                <a:cs typeface="Apple Symbols"/>
              </a:rPr>
              <a:t>≤</a:t>
            </a:r>
            <a:r>
              <a:rPr sz="2450" i="1" spc="335" dirty="0">
                <a:latin typeface="Times New Roman"/>
                <a:cs typeface="Times New Roman"/>
              </a:rPr>
              <a:t>L</a:t>
            </a:r>
            <a:r>
              <a:rPr sz="2450" spc="335" dirty="0">
                <a:latin typeface="Apple Symbols"/>
                <a:cs typeface="Apple Symbols"/>
              </a:rPr>
              <a:t>−</a:t>
            </a:r>
            <a:r>
              <a:rPr sz="2450" spc="335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668741" y="4858241"/>
            <a:ext cx="4825365" cy="1888489"/>
            <a:chOff x="2668741" y="4858241"/>
            <a:chExt cx="4825365" cy="1888489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8741" y="4858241"/>
              <a:ext cx="4825237" cy="188797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225683" y="5029207"/>
              <a:ext cx="1114425" cy="640715"/>
            </a:xfrm>
            <a:custGeom>
              <a:avLst/>
              <a:gdLst/>
              <a:ahLst/>
              <a:cxnLst/>
              <a:rect l="l" t="t" r="r" b="b"/>
              <a:pathLst>
                <a:path w="1114425" h="640714">
                  <a:moveTo>
                    <a:pt x="835558" y="0"/>
                  </a:moveTo>
                  <a:lnTo>
                    <a:pt x="835558" y="159842"/>
                  </a:lnTo>
                  <a:lnTo>
                    <a:pt x="0" y="159842"/>
                  </a:lnTo>
                  <a:lnTo>
                    <a:pt x="0" y="480237"/>
                  </a:lnTo>
                  <a:lnTo>
                    <a:pt x="835558" y="480237"/>
                  </a:lnTo>
                  <a:lnTo>
                    <a:pt x="835558" y="640435"/>
                  </a:lnTo>
                  <a:lnTo>
                    <a:pt x="1114196" y="320039"/>
                  </a:lnTo>
                  <a:lnTo>
                    <a:pt x="835558" y="0"/>
                  </a:lnTo>
                  <a:close/>
                </a:path>
              </a:pathLst>
            </a:custGeom>
            <a:solidFill>
              <a:srgbClr val="FFF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25683" y="5029207"/>
              <a:ext cx="1114425" cy="640715"/>
            </a:xfrm>
            <a:custGeom>
              <a:avLst/>
              <a:gdLst/>
              <a:ahLst/>
              <a:cxnLst/>
              <a:rect l="l" t="t" r="r" b="b"/>
              <a:pathLst>
                <a:path w="1114425" h="640714">
                  <a:moveTo>
                    <a:pt x="0" y="159842"/>
                  </a:moveTo>
                  <a:lnTo>
                    <a:pt x="835558" y="159842"/>
                  </a:lnTo>
                  <a:lnTo>
                    <a:pt x="835558" y="0"/>
                  </a:lnTo>
                  <a:lnTo>
                    <a:pt x="1114196" y="320039"/>
                  </a:lnTo>
                  <a:lnTo>
                    <a:pt x="835558" y="640435"/>
                  </a:lnTo>
                  <a:lnTo>
                    <a:pt x="835558" y="480237"/>
                  </a:lnTo>
                  <a:lnTo>
                    <a:pt x="0" y="480237"/>
                  </a:lnTo>
                  <a:lnTo>
                    <a:pt x="0" y="159842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283544" y="5237538"/>
            <a:ext cx="8566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Equalization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10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Equalization:</a:t>
            </a:r>
            <a:r>
              <a:rPr spc="-155" dirty="0"/>
              <a:t> </a:t>
            </a:r>
            <a:r>
              <a:rPr spc="-10" dirty="0"/>
              <a:t>Continuous</a:t>
            </a:r>
            <a:r>
              <a:rPr spc="-165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43386"/>
            <a:ext cx="14408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313407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01" y="444734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6198750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304" y="6121343"/>
            <a:ext cx="12693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finally: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99353" y="2001247"/>
            <a:ext cx="918844" cy="0"/>
          </a:xfrm>
          <a:custGeom>
            <a:avLst/>
            <a:gdLst/>
            <a:ahLst/>
            <a:cxnLst/>
            <a:rect l="l" t="t" r="r" b="b"/>
            <a:pathLst>
              <a:path w="918845">
                <a:moveTo>
                  <a:pt x="0" y="0"/>
                </a:moveTo>
                <a:lnTo>
                  <a:pt x="918362" y="0"/>
                </a:lnTo>
              </a:path>
            </a:pathLst>
          </a:custGeom>
          <a:ln w="126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30063" y="1829785"/>
            <a:ext cx="17526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50" dirty="0">
                <a:latin typeface="Apple Symbols"/>
                <a:cs typeface="Apple Symbols"/>
              </a:rPr>
              <a:t>⎪</a:t>
            </a:r>
            <a:endParaRPr sz="2350">
              <a:latin typeface="Apple Symbols"/>
              <a:cs typeface="Apple Symbol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30063" y="2055870"/>
            <a:ext cx="17526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50" dirty="0">
                <a:latin typeface="Apple Symbols"/>
                <a:cs typeface="Apple Symbols"/>
              </a:rPr>
              <a:t>⎨</a:t>
            </a:r>
            <a:endParaRPr sz="2350">
              <a:latin typeface="Apple Symbols"/>
              <a:cs typeface="Apple Symbol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0063" y="1593628"/>
            <a:ext cx="17526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50" dirty="0">
                <a:latin typeface="Apple Symbols"/>
                <a:cs typeface="Apple Symbols"/>
              </a:rPr>
              <a:t>⎧</a:t>
            </a:r>
            <a:endParaRPr sz="2350">
              <a:latin typeface="Apple Symbols"/>
              <a:cs typeface="Apple Symbol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4663" y="2345671"/>
            <a:ext cx="37592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350" spc="-1185" dirty="0">
                <a:latin typeface="Apple Symbols"/>
                <a:cs typeface="Apple Symbols"/>
              </a:rPr>
              <a:t>⎪</a:t>
            </a:r>
            <a:r>
              <a:rPr sz="3525" spc="-52" baseline="-31914" dirty="0">
                <a:latin typeface="Apple Symbols"/>
                <a:cs typeface="Apple Symbols"/>
              </a:rPr>
              <a:t>⎩</a:t>
            </a:r>
            <a:r>
              <a:rPr sz="3525" spc="-22" baseline="-18912" dirty="0">
                <a:latin typeface="Times New Roman"/>
                <a:cs typeface="Times New Roman"/>
              </a:rPr>
              <a:t>0</a:t>
            </a:r>
            <a:endParaRPr sz="3525" baseline="-1891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43305" y="1761382"/>
            <a:ext cx="148082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dirty="0">
                <a:latin typeface="Times New Roman"/>
                <a:cs typeface="Times New Roman"/>
              </a:rPr>
              <a:t>0</a:t>
            </a:r>
            <a:r>
              <a:rPr sz="2350" spc="-100" dirty="0">
                <a:latin typeface="Times New Roman"/>
                <a:cs typeface="Times New Roman"/>
              </a:rPr>
              <a:t> </a:t>
            </a:r>
            <a:r>
              <a:rPr sz="2350" spc="-75" dirty="0">
                <a:latin typeface="Apple Symbols"/>
                <a:cs typeface="Apple Symbols"/>
              </a:rPr>
              <a:t>≤</a:t>
            </a:r>
            <a:r>
              <a:rPr sz="2350" spc="-220" dirty="0">
                <a:latin typeface="Apple Symbols"/>
                <a:cs typeface="Apple Symbols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r</a:t>
            </a:r>
            <a:r>
              <a:rPr sz="2350" i="1" spc="55" dirty="0">
                <a:latin typeface="Times New Roman"/>
                <a:cs typeface="Times New Roman"/>
              </a:rPr>
              <a:t> </a:t>
            </a:r>
            <a:r>
              <a:rPr sz="2350" spc="-75" dirty="0">
                <a:latin typeface="Apple Symbols"/>
                <a:cs typeface="Apple Symbols"/>
              </a:rPr>
              <a:t>≤</a:t>
            </a:r>
            <a:r>
              <a:rPr sz="2350" spc="-150" dirty="0">
                <a:latin typeface="Apple Symbols"/>
                <a:cs typeface="Apple Symbols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L</a:t>
            </a:r>
            <a:r>
              <a:rPr sz="2350" i="1" spc="-155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Apple Symbols"/>
                <a:cs typeface="Apple Symbols"/>
              </a:rPr>
              <a:t>−</a:t>
            </a:r>
            <a:r>
              <a:rPr sz="2350" spc="-2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2859" y="1997552"/>
            <a:ext cx="77978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65" dirty="0">
                <a:latin typeface="Times New Roman"/>
                <a:cs typeface="Times New Roman"/>
              </a:rPr>
              <a:t>(</a:t>
            </a:r>
            <a:r>
              <a:rPr sz="2350" i="1" spc="65" dirty="0">
                <a:latin typeface="Times New Roman"/>
                <a:cs typeface="Times New Roman"/>
              </a:rPr>
              <a:t>L</a:t>
            </a:r>
            <a:r>
              <a:rPr sz="2350" i="1" spc="-155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Apple Symbols"/>
                <a:cs typeface="Apple Symbols"/>
              </a:rPr>
              <a:t>−</a:t>
            </a:r>
            <a:r>
              <a:rPr sz="2350" spc="-25" dirty="0">
                <a:latin typeface="Times New Roman"/>
                <a:cs typeface="Times New Roman"/>
              </a:rPr>
              <a:t>1)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1540" y="2445748"/>
            <a:ext cx="49720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i="1" spc="-20" dirty="0">
                <a:latin typeface="Times New Roman"/>
                <a:cs typeface="Times New Roman"/>
              </a:rPr>
              <a:t>else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03823" y="1570946"/>
            <a:ext cx="29908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25" dirty="0">
                <a:latin typeface="Times New Roman"/>
                <a:cs typeface="Times New Roman"/>
              </a:rPr>
              <a:t>2</a:t>
            </a:r>
            <a:r>
              <a:rPr sz="2350" i="1" spc="-25" dirty="0">
                <a:latin typeface="Times New Roman"/>
                <a:cs typeface="Times New Roman"/>
              </a:rPr>
              <a:t>r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63262" y="2205984"/>
            <a:ext cx="9398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i="1" spc="-50" dirty="0">
                <a:latin typeface="Times New Roman"/>
                <a:cs typeface="Times New Roman"/>
              </a:rPr>
              <a:t>r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07014" y="2004029"/>
            <a:ext cx="87884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i="1" dirty="0">
                <a:latin typeface="Times New Roman"/>
                <a:cs typeface="Times New Roman"/>
              </a:rPr>
              <a:t>p</a:t>
            </a:r>
            <a:r>
              <a:rPr sz="2350" i="1" spc="355" dirty="0">
                <a:latin typeface="Times New Roman"/>
                <a:cs typeface="Times New Roman"/>
              </a:rPr>
              <a:t> </a:t>
            </a:r>
            <a:r>
              <a:rPr sz="2350" spc="80" dirty="0">
                <a:latin typeface="Times New Roman"/>
                <a:cs typeface="Times New Roman"/>
              </a:rPr>
              <a:t>(</a:t>
            </a:r>
            <a:r>
              <a:rPr sz="2350" i="1" spc="80" dirty="0">
                <a:latin typeface="Times New Roman"/>
                <a:cs typeface="Times New Roman"/>
              </a:rPr>
              <a:t>r</a:t>
            </a:r>
            <a:r>
              <a:rPr sz="2350" spc="80" dirty="0">
                <a:latin typeface="Times New Roman"/>
                <a:cs typeface="Times New Roman"/>
              </a:rPr>
              <a:t>)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spc="135" dirty="0">
                <a:latin typeface="Apple Symbols"/>
                <a:cs typeface="Apple Symbols"/>
              </a:rPr>
              <a:t>=</a:t>
            </a:r>
            <a:endParaRPr sz="2350">
              <a:latin typeface="Apple Symbols"/>
              <a:cs typeface="Apple Symbol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71094" y="1987823"/>
            <a:ext cx="113030" cy="237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50" spc="-50" dirty="0">
                <a:latin typeface="Times New Roman"/>
                <a:cs typeface="Times New Roman"/>
              </a:rPr>
              <a:t>2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23235" y="5847481"/>
            <a:ext cx="5680075" cy="974725"/>
            <a:chOff x="2523235" y="5847481"/>
            <a:chExt cx="5680075" cy="974725"/>
          </a:xfrm>
        </p:grpSpPr>
        <p:sp>
          <p:nvSpPr>
            <p:cNvPr id="22" name="object 22"/>
            <p:cNvSpPr/>
            <p:nvPr/>
          </p:nvSpPr>
          <p:spPr>
            <a:xfrm>
              <a:off x="2523235" y="5847481"/>
              <a:ext cx="5680075" cy="974725"/>
            </a:xfrm>
            <a:custGeom>
              <a:avLst/>
              <a:gdLst/>
              <a:ahLst/>
              <a:cxnLst/>
              <a:rect l="l" t="t" r="r" b="b"/>
              <a:pathLst>
                <a:path w="5680075" h="974725">
                  <a:moveTo>
                    <a:pt x="0" y="0"/>
                  </a:moveTo>
                  <a:lnTo>
                    <a:pt x="5679719" y="0"/>
                  </a:lnTo>
                  <a:lnTo>
                    <a:pt x="5679719" y="974521"/>
                  </a:lnTo>
                  <a:lnTo>
                    <a:pt x="0" y="974521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676" y="5911933"/>
              <a:ext cx="3698875" cy="846455"/>
            </a:xfrm>
            <a:custGeom>
              <a:avLst/>
              <a:gdLst/>
              <a:ahLst/>
              <a:cxnLst/>
              <a:rect l="l" t="t" r="r" b="b"/>
              <a:pathLst>
                <a:path w="3698875" h="846454">
                  <a:moveTo>
                    <a:pt x="41401" y="422998"/>
                  </a:moveTo>
                  <a:lnTo>
                    <a:pt x="405358" y="422998"/>
                  </a:lnTo>
                </a:path>
                <a:path w="3698875" h="846454">
                  <a:moveTo>
                    <a:pt x="0" y="0"/>
                  </a:moveTo>
                  <a:lnTo>
                    <a:pt x="0" y="845997"/>
                  </a:lnTo>
                </a:path>
                <a:path w="3698875" h="846454">
                  <a:moveTo>
                    <a:pt x="439204" y="0"/>
                  </a:moveTo>
                  <a:lnTo>
                    <a:pt x="439204" y="845997"/>
                  </a:lnTo>
                </a:path>
                <a:path w="3698875" h="846454">
                  <a:moveTo>
                    <a:pt x="819365" y="422998"/>
                  </a:moveTo>
                  <a:lnTo>
                    <a:pt x="1863001" y="422998"/>
                  </a:lnTo>
                </a:path>
                <a:path w="3698875" h="846454">
                  <a:moveTo>
                    <a:pt x="1976043" y="422998"/>
                  </a:moveTo>
                  <a:lnTo>
                    <a:pt x="2630157" y="422998"/>
                  </a:lnTo>
                </a:path>
                <a:path w="3698875" h="846454">
                  <a:moveTo>
                    <a:pt x="1934641" y="0"/>
                  </a:moveTo>
                  <a:lnTo>
                    <a:pt x="1934641" y="845997"/>
                  </a:lnTo>
                </a:path>
                <a:path w="3698875" h="846454">
                  <a:moveTo>
                    <a:pt x="2664358" y="0"/>
                  </a:moveTo>
                  <a:lnTo>
                    <a:pt x="2664358" y="845997"/>
                  </a:lnTo>
                </a:path>
                <a:path w="3698875" h="846454">
                  <a:moveTo>
                    <a:pt x="3044520" y="422998"/>
                  </a:moveTo>
                  <a:lnTo>
                    <a:pt x="3698646" y="422998"/>
                  </a:lnTo>
                </a:path>
              </a:pathLst>
            </a:custGeom>
            <a:ln w="142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593238" y="6064104"/>
            <a:ext cx="260223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  <a:tabLst>
                <a:tab pos="327660" algn="l"/>
                <a:tab pos="1414780" algn="l"/>
                <a:tab pos="2374900" algn="l"/>
              </a:tabLst>
            </a:pPr>
            <a:r>
              <a:rPr sz="2700" i="1" spc="-50" dirty="0">
                <a:latin typeface="Times New Roman"/>
                <a:cs typeface="Times New Roman"/>
              </a:rPr>
              <a:t>p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60" dirty="0">
                <a:latin typeface="Times New Roman"/>
                <a:cs typeface="Times New Roman"/>
              </a:rPr>
              <a:t>(</a:t>
            </a:r>
            <a:r>
              <a:rPr sz="2700" i="1" spc="60" dirty="0">
                <a:latin typeface="Times New Roman"/>
                <a:cs typeface="Times New Roman"/>
              </a:rPr>
              <a:t>s</a:t>
            </a:r>
            <a:r>
              <a:rPr sz="2700" spc="60" dirty="0">
                <a:latin typeface="Times New Roman"/>
                <a:cs typeface="Times New Roman"/>
              </a:rPr>
              <a:t>)</a:t>
            </a:r>
            <a:r>
              <a:rPr sz="2700" spc="-45" dirty="0">
                <a:latin typeface="Times New Roman"/>
                <a:cs typeface="Times New Roman"/>
              </a:rPr>
              <a:t> </a:t>
            </a:r>
            <a:r>
              <a:rPr sz="2700" spc="200" dirty="0">
                <a:latin typeface="Apple Symbols"/>
                <a:cs typeface="Apple Symbols"/>
              </a:rPr>
              <a:t>=</a:t>
            </a:r>
            <a:r>
              <a:rPr sz="2700" spc="70" dirty="0">
                <a:latin typeface="Apple Symbols"/>
                <a:cs typeface="Apple Symbols"/>
              </a:rPr>
              <a:t> </a:t>
            </a:r>
            <a:r>
              <a:rPr sz="2700" i="1" spc="-50" dirty="0">
                <a:latin typeface="Times New Roman"/>
                <a:cs typeface="Times New Roman"/>
              </a:rPr>
              <a:t>p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75" dirty="0">
                <a:latin typeface="Times New Roman"/>
                <a:cs typeface="Times New Roman"/>
              </a:rPr>
              <a:t>(</a:t>
            </a:r>
            <a:r>
              <a:rPr sz="2700" i="1" spc="75" dirty="0">
                <a:latin typeface="Times New Roman"/>
                <a:cs typeface="Times New Roman"/>
              </a:rPr>
              <a:t>r</a:t>
            </a:r>
            <a:r>
              <a:rPr sz="2700" spc="75" dirty="0">
                <a:latin typeface="Times New Roman"/>
                <a:cs typeface="Times New Roman"/>
              </a:rPr>
              <a:t>)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4050" i="1" spc="-37" baseline="34979" dirty="0">
                <a:latin typeface="Times New Roman"/>
                <a:cs typeface="Times New Roman"/>
              </a:rPr>
              <a:t>dr</a:t>
            </a:r>
            <a:r>
              <a:rPr sz="4050" i="1" baseline="34979" dirty="0">
                <a:latin typeface="Times New Roman"/>
                <a:cs typeface="Times New Roman"/>
              </a:rPr>
              <a:t>	</a:t>
            </a:r>
            <a:r>
              <a:rPr sz="2700" spc="150" dirty="0">
                <a:latin typeface="Apple Symbols"/>
                <a:cs typeface="Apple Symbols"/>
              </a:rPr>
              <a:t>=</a:t>
            </a:r>
            <a:endParaRPr sz="2700">
              <a:latin typeface="Apple Symbols"/>
              <a:cs typeface="Apple Symbol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97924" y="6293073"/>
            <a:ext cx="11703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078865" algn="l"/>
              </a:tabLst>
            </a:pPr>
            <a:r>
              <a:rPr sz="1550" i="1" spc="-50" dirty="0">
                <a:latin typeface="Times New Roman"/>
                <a:cs typeface="Times New Roman"/>
              </a:rPr>
              <a:t>s</a:t>
            </a:r>
            <a:r>
              <a:rPr sz="1550" i="1" dirty="0">
                <a:latin typeface="Times New Roman"/>
                <a:cs typeface="Times New Roman"/>
              </a:rPr>
              <a:t>	</a:t>
            </a:r>
            <a:r>
              <a:rPr sz="1550" i="1" spc="-50" dirty="0">
                <a:latin typeface="Times New Roman"/>
                <a:cs typeface="Times New Roman"/>
              </a:rPr>
              <a:t>r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068918" y="521532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89">
                <a:moveTo>
                  <a:pt x="0" y="0"/>
                </a:moveTo>
                <a:lnTo>
                  <a:pt x="363956" y="0"/>
                </a:lnTo>
              </a:path>
            </a:pathLst>
          </a:custGeom>
          <a:ln w="14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35437" y="5215325"/>
            <a:ext cx="654685" cy="0"/>
          </a:xfrm>
          <a:custGeom>
            <a:avLst/>
            <a:gdLst/>
            <a:ahLst/>
            <a:cxnLst/>
            <a:rect l="l" t="t" r="r" b="b"/>
            <a:pathLst>
              <a:path w="654685">
                <a:moveTo>
                  <a:pt x="0" y="0"/>
                </a:moveTo>
                <a:lnTo>
                  <a:pt x="654481" y="0"/>
                </a:lnTo>
              </a:path>
            </a:pathLst>
          </a:custGeom>
          <a:ln w="143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856939" y="5213433"/>
            <a:ext cx="65913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i="1" dirty="0">
                <a:latin typeface="Times New Roman"/>
                <a:cs typeface="Times New Roman"/>
              </a:rPr>
              <a:t>L</a:t>
            </a:r>
            <a:r>
              <a:rPr sz="2700" i="1" spc="-19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Apple Symbols"/>
                <a:cs typeface="Apple Symbols"/>
              </a:rPr>
              <a:t>−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989057" y="4728153"/>
            <a:ext cx="335915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-25" dirty="0">
                <a:latin typeface="Times New Roman"/>
                <a:cs typeface="Times New Roman"/>
              </a:rPr>
              <a:t>2</a:t>
            </a:r>
            <a:r>
              <a:rPr sz="2700" i="1" spc="-2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78901" y="5213433"/>
            <a:ext cx="331470" cy="4387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i="1" spc="-25" dirty="0">
                <a:latin typeface="Times New Roman"/>
                <a:cs typeface="Times New Roman"/>
              </a:rPr>
              <a:t>dr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13904" y="4369937"/>
            <a:ext cx="2674620" cy="1012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Therefore:</a:t>
            </a:r>
            <a:endParaRPr sz="2000">
              <a:latin typeface="Arial"/>
              <a:cs typeface="Arial"/>
            </a:endParaRPr>
          </a:p>
          <a:p>
            <a:pPr marL="983615">
              <a:lnSpc>
                <a:spcPct val="100000"/>
              </a:lnSpc>
              <a:spcBef>
                <a:spcPts val="2130"/>
              </a:spcBef>
            </a:pPr>
            <a:r>
              <a:rPr sz="4050" i="1" baseline="34979" dirty="0">
                <a:latin typeface="Times New Roman"/>
                <a:cs typeface="Times New Roman"/>
              </a:rPr>
              <a:t>ds</a:t>
            </a:r>
            <a:r>
              <a:rPr sz="4050" i="1" spc="427" baseline="34979" dirty="0">
                <a:latin typeface="Times New Roman"/>
                <a:cs typeface="Times New Roman"/>
              </a:rPr>
              <a:t> </a:t>
            </a:r>
            <a:r>
              <a:rPr sz="2700" spc="200" dirty="0">
                <a:latin typeface="Apple Symbols"/>
                <a:cs typeface="Apple Symbols"/>
              </a:rPr>
              <a:t>=</a:t>
            </a:r>
            <a:r>
              <a:rPr sz="2700" spc="-445" dirty="0">
                <a:latin typeface="Apple Symbols"/>
                <a:cs typeface="Apple Symbol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T</a:t>
            </a:r>
            <a:r>
              <a:rPr sz="2700" i="1" spc="-229" dirty="0">
                <a:latin typeface="Times New Roman"/>
                <a:cs typeface="Times New Roman"/>
              </a:rPr>
              <a:t> </a:t>
            </a:r>
            <a:r>
              <a:rPr sz="2325" baseline="43010" dirty="0">
                <a:latin typeface="Times New Roman"/>
                <a:cs typeface="Times New Roman"/>
              </a:rPr>
              <a:t>'</a:t>
            </a:r>
            <a:r>
              <a:rPr sz="2325" spc="-187" baseline="43010" dirty="0">
                <a:latin typeface="Times New Roman"/>
                <a:cs typeface="Times New Roman"/>
              </a:rPr>
              <a:t> </a:t>
            </a:r>
            <a:r>
              <a:rPr sz="2700" spc="75" dirty="0">
                <a:latin typeface="Times New Roman"/>
                <a:cs typeface="Times New Roman"/>
              </a:rPr>
              <a:t>(</a:t>
            </a:r>
            <a:r>
              <a:rPr sz="2700" i="1" spc="75" dirty="0">
                <a:latin typeface="Times New Roman"/>
                <a:cs typeface="Times New Roman"/>
              </a:rPr>
              <a:t>r</a:t>
            </a:r>
            <a:r>
              <a:rPr sz="2700" spc="75" dirty="0">
                <a:latin typeface="Times New Roman"/>
                <a:cs typeface="Times New Roman"/>
              </a:rPr>
              <a:t>)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150" dirty="0">
                <a:latin typeface="Apple Symbols"/>
                <a:cs typeface="Apple Symbols"/>
              </a:rPr>
              <a:t>=</a:t>
            </a:r>
            <a:endParaRPr sz="2700">
              <a:latin typeface="Apple Symbols"/>
              <a:cs typeface="Apple Symbol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33197" y="5215325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>
                <a:moveTo>
                  <a:pt x="0" y="0"/>
                </a:moveTo>
                <a:lnTo>
                  <a:pt x="364324" y="0"/>
                </a:lnTo>
              </a:path>
            </a:pathLst>
          </a:custGeom>
          <a:ln w="14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63282" y="5215325"/>
            <a:ext cx="654685" cy="0"/>
          </a:xfrm>
          <a:custGeom>
            <a:avLst/>
            <a:gdLst/>
            <a:ahLst/>
            <a:cxnLst/>
            <a:rect l="l" t="t" r="r" b="b"/>
            <a:pathLst>
              <a:path w="654684">
                <a:moveTo>
                  <a:pt x="0" y="0"/>
                </a:moveTo>
                <a:lnTo>
                  <a:pt x="654481" y="0"/>
                </a:lnTo>
              </a:path>
            </a:pathLst>
          </a:custGeom>
          <a:ln w="14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67758" y="4655863"/>
            <a:ext cx="3731260" cy="21164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R="358775" algn="r">
              <a:lnSpc>
                <a:spcPct val="100000"/>
              </a:lnSpc>
              <a:spcBef>
                <a:spcPts val="680"/>
              </a:spcBef>
            </a:pPr>
            <a:r>
              <a:rPr sz="2700" i="1" dirty="0">
                <a:latin typeface="Times New Roman"/>
                <a:cs typeface="Times New Roman"/>
              </a:rPr>
              <a:t>dr</a:t>
            </a:r>
            <a:r>
              <a:rPr sz="2700" i="1" spc="315" dirty="0">
                <a:latin typeface="Times New Roman"/>
                <a:cs typeface="Times New Roman"/>
              </a:rPr>
              <a:t> </a:t>
            </a:r>
            <a:r>
              <a:rPr sz="4050" spc="300" baseline="-34979" dirty="0">
                <a:latin typeface="Apple Symbols"/>
                <a:cs typeface="Apple Symbols"/>
              </a:rPr>
              <a:t>=</a:t>
            </a:r>
            <a:r>
              <a:rPr sz="4050" spc="60" baseline="-34979" dirty="0">
                <a:latin typeface="Apple Symbols"/>
                <a:cs typeface="Apple Symbols"/>
              </a:rPr>
              <a:t> </a:t>
            </a:r>
            <a:r>
              <a:rPr sz="2700" i="1" dirty="0">
                <a:latin typeface="Times New Roman"/>
                <a:cs typeface="Times New Roman"/>
              </a:rPr>
              <a:t>L</a:t>
            </a:r>
            <a:r>
              <a:rPr sz="2700" i="1" spc="-195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Apple Symbols"/>
                <a:cs typeface="Apple Symbols"/>
              </a:rPr>
              <a:t>−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  <a:p>
            <a:pPr marL="1993264">
              <a:lnSpc>
                <a:spcPct val="100000"/>
              </a:lnSpc>
              <a:spcBef>
                <a:spcPts val="580"/>
              </a:spcBef>
              <a:tabLst>
                <a:tab pos="2861310" algn="l"/>
              </a:tabLst>
            </a:pPr>
            <a:r>
              <a:rPr sz="2700" i="1" spc="-25" dirty="0">
                <a:latin typeface="Times New Roman"/>
                <a:cs typeface="Times New Roman"/>
              </a:rPr>
              <a:t>ds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-25" dirty="0">
                <a:latin typeface="Times New Roman"/>
                <a:cs typeface="Times New Roman"/>
              </a:rPr>
              <a:t>2</a:t>
            </a:r>
            <a:r>
              <a:rPr sz="2700" i="1" spc="-25" dirty="0">
                <a:latin typeface="Times New Roman"/>
                <a:cs typeface="Times New Roman"/>
              </a:rPr>
              <a:t>r</a:t>
            </a:r>
            <a:endParaRPr sz="2700">
              <a:latin typeface="Times New Roman"/>
              <a:cs typeface="Times New Roman"/>
            </a:endParaRPr>
          </a:p>
          <a:p>
            <a:pPr marR="310515" algn="r">
              <a:lnSpc>
                <a:spcPct val="100000"/>
              </a:lnSpc>
              <a:spcBef>
                <a:spcPts val="1750"/>
              </a:spcBef>
              <a:tabLst>
                <a:tab pos="829944" algn="l"/>
                <a:tab pos="2105025" algn="l"/>
              </a:tabLst>
            </a:pPr>
            <a:r>
              <a:rPr sz="2700" spc="-25" dirty="0">
                <a:latin typeface="Times New Roman"/>
                <a:cs typeface="Times New Roman"/>
              </a:rPr>
              <a:t>2</a:t>
            </a:r>
            <a:r>
              <a:rPr sz="2700" i="1" spc="-25" dirty="0">
                <a:latin typeface="Times New Roman"/>
                <a:cs typeface="Times New Roman"/>
              </a:rPr>
              <a:t>r</a:t>
            </a:r>
            <a:r>
              <a:rPr sz="2700" i="1" dirty="0">
                <a:latin typeface="Times New Roman"/>
                <a:cs typeface="Times New Roman"/>
              </a:rPr>
              <a:t>	L</a:t>
            </a:r>
            <a:r>
              <a:rPr sz="2700" i="1" spc="-1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Apple Symbols"/>
                <a:cs typeface="Apple Symbols"/>
              </a:rPr>
              <a:t>−</a:t>
            </a:r>
            <a:r>
              <a:rPr sz="2700" dirty="0">
                <a:latin typeface="Times New Roman"/>
                <a:cs typeface="Times New Roman"/>
              </a:rPr>
              <a:t>1</a:t>
            </a:r>
            <a:r>
              <a:rPr sz="2700" spc="340" dirty="0">
                <a:latin typeface="Times New Roman"/>
                <a:cs typeface="Times New Roman"/>
              </a:rPr>
              <a:t> </a:t>
            </a:r>
            <a:r>
              <a:rPr sz="4050" spc="225" baseline="-34979" dirty="0">
                <a:latin typeface="Apple Symbols"/>
                <a:cs typeface="Apple Symbols"/>
              </a:rPr>
              <a:t>=</a:t>
            </a:r>
            <a:r>
              <a:rPr sz="4050" baseline="-34979" dirty="0">
                <a:latin typeface="Apple Symbols"/>
                <a:cs typeface="Apple Symbols"/>
              </a:rPr>
              <a:t>	</a:t>
            </a:r>
            <a:r>
              <a:rPr sz="2700" spc="-50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85"/>
              </a:spcBef>
              <a:tabLst>
                <a:tab pos="793750" algn="l"/>
                <a:tab pos="2098040" algn="l"/>
                <a:tab pos="3034030" algn="l"/>
              </a:tabLst>
            </a:pPr>
            <a:r>
              <a:rPr sz="2700" i="1" spc="-25" dirty="0">
                <a:latin typeface="Times New Roman"/>
                <a:cs typeface="Times New Roman"/>
              </a:rPr>
              <a:t>ds</a:t>
            </a:r>
            <a:r>
              <a:rPr sz="2700" i="1" dirty="0">
                <a:latin typeface="Times New Roman"/>
                <a:cs typeface="Times New Roman"/>
              </a:rPr>
              <a:t>	</a:t>
            </a:r>
            <a:r>
              <a:rPr sz="2700" spc="70" dirty="0">
                <a:latin typeface="Times New Roman"/>
                <a:cs typeface="Times New Roman"/>
              </a:rPr>
              <a:t>(</a:t>
            </a:r>
            <a:r>
              <a:rPr sz="2700" i="1" spc="70" dirty="0">
                <a:latin typeface="Times New Roman"/>
                <a:cs typeface="Times New Roman"/>
              </a:rPr>
              <a:t>L</a:t>
            </a:r>
            <a:r>
              <a:rPr sz="2700" i="1" spc="-190" dirty="0">
                <a:latin typeface="Times New Roman"/>
                <a:cs typeface="Times New Roman"/>
              </a:rPr>
              <a:t> </a:t>
            </a:r>
            <a:r>
              <a:rPr sz="2700" spc="-20" dirty="0">
                <a:latin typeface="Apple Symbols"/>
                <a:cs typeface="Apple Symbols"/>
              </a:rPr>
              <a:t>−</a:t>
            </a:r>
            <a:r>
              <a:rPr sz="2700" spc="-20" dirty="0">
                <a:latin typeface="Times New Roman"/>
                <a:cs typeface="Times New Roman"/>
              </a:rPr>
              <a:t>1)</a:t>
            </a:r>
            <a:r>
              <a:rPr sz="2325" spc="-30" baseline="43010" dirty="0">
                <a:latin typeface="Times New Roman"/>
                <a:cs typeface="Times New Roman"/>
              </a:rPr>
              <a:t>2</a:t>
            </a:r>
            <a:r>
              <a:rPr sz="2325" baseline="43010" dirty="0">
                <a:latin typeface="Times New Roman"/>
                <a:cs typeface="Times New Roman"/>
              </a:rPr>
              <a:t>	</a:t>
            </a:r>
            <a:r>
              <a:rPr sz="2700" spc="-25" dirty="0">
                <a:latin typeface="Times New Roman"/>
                <a:cs typeface="Times New Roman"/>
              </a:rPr>
              <a:t>2</a:t>
            </a:r>
            <a:r>
              <a:rPr sz="2700" i="1" spc="-25" dirty="0">
                <a:latin typeface="Times New Roman"/>
                <a:cs typeface="Times New Roman"/>
              </a:rPr>
              <a:t>r</a:t>
            </a:r>
            <a:r>
              <a:rPr sz="2700" i="1" dirty="0">
                <a:latin typeface="Times New Roman"/>
                <a:cs typeface="Times New Roman"/>
              </a:rPr>
              <a:t>	L</a:t>
            </a:r>
            <a:r>
              <a:rPr sz="2700" i="1" spc="-200" dirty="0">
                <a:latin typeface="Times New Roman"/>
                <a:cs typeface="Times New Roman"/>
              </a:rPr>
              <a:t> </a:t>
            </a:r>
            <a:r>
              <a:rPr sz="2700" spc="-25" dirty="0">
                <a:latin typeface="Apple Symbols"/>
                <a:cs typeface="Apple Symbols"/>
              </a:rPr>
              <a:t>−</a:t>
            </a:r>
            <a:r>
              <a:rPr sz="2700" spc="-25" dirty="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846320" y="5081772"/>
            <a:ext cx="1189355" cy="274955"/>
            <a:chOff x="4846320" y="5081772"/>
            <a:chExt cx="1189355" cy="274955"/>
          </a:xfrm>
        </p:grpSpPr>
        <p:sp>
          <p:nvSpPr>
            <p:cNvPr id="36" name="object 36"/>
            <p:cNvSpPr/>
            <p:nvPr/>
          </p:nvSpPr>
          <p:spPr>
            <a:xfrm>
              <a:off x="4846320" y="5081772"/>
              <a:ext cx="1189355" cy="274955"/>
            </a:xfrm>
            <a:custGeom>
              <a:avLst/>
              <a:gdLst/>
              <a:ahLst/>
              <a:cxnLst/>
              <a:rect l="l" t="t" r="r" b="b"/>
              <a:pathLst>
                <a:path w="1189354" h="274954">
                  <a:moveTo>
                    <a:pt x="891717" y="0"/>
                  </a:moveTo>
                  <a:lnTo>
                    <a:pt x="891717" y="68389"/>
                  </a:lnTo>
                  <a:lnTo>
                    <a:pt x="0" y="68389"/>
                  </a:lnTo>
                  <a:lnTo>
                    <a:pt x="0" y="205917"/>
                  </a:lnTo>
                  <a:lnTo>
                    <a:pt x="891717" y="205917"/>
                  </a:lnTo>
                  <a:lnTo>
                    <a:pt x="891717" y="274675"/>
                  </a:lnTo>
                  <a:lnTo>
                    <a:pt x="1189075" y="137159"/>
                  </a:lnTo>
                  <a:lnTo>
                    <a:pt x="891717" y="0"/>
                  </a:lnTo>
                  <a:close/>
                </a:path>
              </a:pathLst>
            </a:custGeom>
            <a:solidFill>
              <a:srgbClr val="719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46320" y="5081772"/>
              <a:ext cx="1189355" cy="274955"/>
            </a:xfrm>
            <a:custGeom>
              <a:avLst/>
              <a:gdLst/>
              <a:ahLst/>
              <a:cxnLst/>
              <a:rect l="l" t="t" r="r" b="b"/>
              <a:pathLst>
                <a:path w="1189354" h="274954">
                  <a:moveTo>
                    <a:pt x="0" y="68389"/>
                  </a:moveTo>
                  <a:lnTo>
                    <a:pt x="891717" y="68389"/>
                  </a:lnTo>
                  <a:lnTo>
                    <a:pt x="891717" y="0"/>
                  </a:lnTo>
                  <a:lnTo>
                    <a:pt x="1189075" y="137159"/>
                  </a:lnTo>
                  <a:lnTo>
                    <a:pt x="891717" y="274675"/>
                  </a:lnTo>
                  <a:lnTo>
                    <a:pt x="891717" y="205917"/>
                  </a:lnTo>
                  <a:lnTo>
                    <a:pt x="0" y="205917"/>
                  </a:lnTo>
                  <a:lnTo>
                    <a:pt x="0" y="68389"/>
                  </a:lnTo>
                  <a:close/>
                </a:path>
              </a:pathLst>
            </a:custGeom>
            <a:ln w="3175">
              <a:solidFill>
                <a:srgbClr val="3364A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584335" y="3554902"/>
            <a:ext cx="292735" cy="580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600" spc="-145" dirty="0">
                <a:latin typeface="Apple Symbols"/>
                <a:cs typeface="Apple Symbols"/>
              </a:rPr>
              <a:t>∫</a:t>
            </a:r>
            <a:endParaRPr sz="3600">
              <a:latin typeface="Apple Symbols"/>
              <a:cs typeface="Apple Symbol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670733" y="4085546"/>
            <a:ext cx="12065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39304" y="3005526"/>
            <a:ext cx="1695450" cy="6470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have:</a:t>
            </a:r>
            <a:endParaRPr sz="2000">
              <a:latin typeface="Arial"/>
              <a:cs typeface="Arial"/>
            </a:endParaRPr>
          </a:p>
          <a:p>
            <a:pPr marR="60960" algn="r">
              <a:lnSpc>
                <a:spcPct val="100000"/>
              </a:lnSpc>
              <a:spcBef>
                <a:spcPts val="295"/>
              </a:spcBef>
            </a:pPr>
            <a:r>
              <a:rPr sz="1500" i="1" spc="-5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108858" y="3856946"/>
            <a:ext cx="9969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8701" y="3653911"/>
            <a:ext cx="475361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442210" algn="l"/>
              </a:tabLst>
            </a:pPr>
            <a:r>
              <a:rPr sz="2450" i="1" spc="345" dirty="0">
                <a:latin typeface="Times New Roman"/>
                <a:cs typeface="Times New Roman"/>
              </a:rPr>
              <a:t>s</a:t>
            </a:r>
            <a:r>
              <a:rPr sz="2450" spc="345" dirty="0">
                <a:latin typeface="Apple Symbols"/>
                <a:cs typeface="Apple Symbols"/>
              </a:rPr>
              <a:t>=</a:t>
            </a:r>
            <a:r>
              <a:rPr sz="2450" i="1" spc="345" dirty="0">
                <a:latin typeface="Times New Roman"/>
                <a:cs typeface="Times New Roman"/>
              </a:rPr>
              <a:t>T</a:t>
            </a:r>
            <a:r>
              <a:rPr sz="2450" i="1" spc="-190" dirty="0">
                <a:latin typeface="Times New Roman"/>
                <a:cs typeface="Times New Roman"/>
              </a:rPr>
              <a:t> </a:t>
            </a:r>
            <a:r>
              <a:rPr sz="2450" spc="95" dirty="0">
                <a:latin typeface="Apple Symbols"/>
                <a:cs typeface="Apple Symbols"/>
              </a:rPr>
              <a:t>(</a:t>
            </a:r>
            <a:r>
              <a:rPr sz="2450" i="1" spc="95" dirty="0">
                <a:latin typeface="Times New Roman"/>
                <a:cs typeface="Times New Roman"/>
              </a:rPr>
              <a:t>r</a:t>
            </a:r>
            <a:r>
              <a:rPr sz="2450" i="1" spc="-370" dirty="0">
                <a:latin typeface="Times New Roman"/>
                <a:cs typeface="Times New Roman"/>
              </a:rPr>
              <a:t> </a:t>
            </a:r>
            <a:r>
              <a:rPr sz="2450" spc="270" dirty="0">
                <a:latin typeface="Apple Symbols"/>
                <a:cs typeface="Apple Symbols"/>
              </a:rPr>
              <a:t>)=(</a:t>
            </a:r>
            <a:r>
              <a:rPr sz="2450" i="1" spc="270" dirty="0">
                <a:latin typeface="Times New Roman"/>
                <a:cs typeface="Times New Roman"/>
              </a:rPr>
              <a:t>L</a:t>
            </a:r>
            <a:r>
              <a:rPr sz="2450" spc="270" dirty="0">
                <a:latin typeface="Apple Symbols"/>
                <a:cs typeface="Apple Symbols"/>
              </a:rPr>
              <a:t>−</a:t>
            </a:r>
            <a:r>
              <a:rPr sz="2450" spc="270" dirty="0">
                <a:latin typeface="Times New Roman"/>
                <a:cs typeface="Times New Roman"/>
              </a:rPr>
              <a:t>1</a:t>
            </a:r>
            <a:r>
              <a:rPr sz="2450" spc="270" dirty="0">
                <a:latin typeface="Apple Symbols"/>
                <a:cs typeface="Apple Symbols"/>
              </a:rPr>
              <a:t>)</a:t>
            </a:r>
            <a:r>
              <a:rPr sz="2450" dirty="0">
                <a:latin typeface="Apple Symbols"/>
                <a:cs typeface="Apple Symbols"/>
              </a:rPr>
              <a:t>	</a:t>
            </a: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i="1" spc="270" dirty="0">
                <a:latin typeface="Times New Roman"/>
                <a:cs typeface="Times New Roman"/>
              </a:rPr>
              <a:t> </a:t>
            </a:r>
            <a:r>
              <a:rPr sz="2450" spc="245" dirty="0">
                <a:latin typeface="Apple Symbols"/>
                <a:cs typeface="Apple Symbols"/>
              </a:rPr>
              <a:t>(</a:t>
            </a:r>
            <a:r>
              <a:rPr sz="2450" i="1" spc="245" dirty="0">
                <a:latin typeface="Times New Roman"/>
                <a:cs typeface="Times New Roman"/>
              </a:rPr>
              <a:t>w</a:t>
            </a:r>
            <a:r>
              <a:rPr sz="2450" spc="245" dirty="0">
                <a:latin typeface="Apple Symbols"/>
                <a:cs typeface="Apple Symbols"/>
              </a:rPr>
              <a:t>)</a:t>
            </a:r>
            <a:r>
              <a:rPr sz="2450" i="1" spc="245" dirty="0">
                <a:latin typeface="Times New Roman"/>
                <a:cs typeface="Times New Roman"/>
              </a:rPr>
              <a:t>dw</a:t>
            </a:r>
            <a:r>
              <a:rPr sz="2450" spc="245" dirty="0">
                <a:latin typeface="Apple Symbols"/>
                <a:cs typeface="Apple Symbols"/>
              </a:rPr>
              <a:t>=(</a:t>
            </a:r>
            <a:r>
              <a:rPr sz="2450" i="1" spc="245" dirty="0">
                <a:latin typeface="Times New Roman"/>
                <a:cs typeface="Times New Roman"/>
              </a:rPr>
              <a:t>L</a:t>
            </a:r>
            <a:r>
              <a:rPr sz="2450" spc="245" dirty="0">
                <a:latin typeface="Apple Symbols"/>
                <a:cs typeface="Apple Symbols"/>
              </a:rPr>
              <a:t>−</a:t>
            </a:r>
            <a:r>
              <a:rPr sz="2450" spc="245" dirty="0">
                <a:latin typeface="Times New Roman"/>
                <a:cs typeface="Times New Roman"/>
              </a:rPr>
              <a:t>1</a:t>
            </a:r>
            <a:r>
              <a:rPr sz="2450" spc="245" dirty="0">
                <a:latin typeface="Apple Symbols"/>
                <a:cs typeface="Apple Symbols"/>
              </a:rPr>
              <a:t>)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204421" y="3554902"/>
            <a:ext cx="292735" cy="580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3600" spc="-145" dirty="0">
                <a:latin typeface="Apple Symbols"/>
                <a:cs typeface="Apple Symbols"/>
              </a:rPr>
              <a:t>∫</a:t>
            </a:r>
            <a:endParaRPr sz="3600">
              <a:latin typeface="Apple Symbols"/>
              <a:cs typeface="Apple Symbol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289384" y="4085546"/>
            <a:ext cx="12065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99824" y="3399746"/>
            <a:ext cx="9969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i="1" spc="-5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18340" y="3413635"/>
            <a:ext cx="991869" cy="9017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288925" algn="l"/>
                <a:tab pos="978535" algn="l"/>
              </a:tabLst>
            </a:pPr>
            <a:r>
              <a:rPr sz="2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2</a:t>
            </a:r>
            <a:r>
              <a:rPr sz="2450" u="sng" spc="-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50" i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2450" i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2450">
              <a:latin typeface="Times New Roman"/>
              <a:cs typeface="Times New Roman"/>
            </a:endParaRPr>
          </a:p>
          <a:p>
            <a:pPr marL="22225">
              <a:lnSpc>
                <a:spcPct val="100000"/>
              </a:lnSpc>
              <a:spcBef>
                <a:spcPts val="509"/>
              </a:spcBef>
            </a:pPr>
            <a:r>
              <a:rPr sz="2450" spc="65" dirty="0">
                <a:latin typeface="Apple Symbols"/>
                <a:cs typeface="Apple Symbols"/>
              </a:rPr>
              <a:t>(</a:t>
            </a:r>
            <a:r>
              <a:rPr sz="2450" spc="-545" dirty="0">
                <a:latin typeface="Apple Symbols"/>
                <a:cs typeface="Apple Symbols"/>
              </a:rPr>
              <a:t> </a:t>
            </a:r>
            <a:r>
              <a:rPr sz="2450" i="1" spc="180" dirty="0">
                <a:latin typeface="Times New Roman"/>
                <a:cs typeface="Times New Roman"/>
              </a:rPr>
              <a:t>L</a:t>
            </a:r>
            <a:r>
              <a:rPr sz="2450" spc="180" dirty="0">
                <a:latin typeface="Apple Symbols"/>
                <a:cs typeface="Apple Symbols"/>
              </a:rPr>
              <a:t>−</a:t>
            </a:r>
            <a:r>
              <a:rPr sz="2450" spc="180" dirty="0">
                <a:latin typeface="Times New Roman"/>
                <a:cs typeface="Times New Roman"/>
              </a:rPr>
              <a:t>1</a:t>
            </a:r>
            <a:r>
              <a:rPr sz="2450" spc="180" dirty="0">
                <a:latin typeface="Apple Symbols"/>
                <a:cs typeface="Apple Symbols"/>
              </a:rPr>
              <a:t>)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75501" y="3884670"/>
            <a:ext cx="12065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37858" y="3653911"/>
            <a:ext cx="67754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dirty="0">
                <a:latin typeface="Times New Roman"/>
                <a:cs typeface="Times New Roman"/>
              </a:rPr>
              <a:t>dw</a:t>
            </a:r>
            <a:r>
              <a:rPr sz="2450" i="1" spc="-340" dirty="0">
                <a:latin typeface="Times New Roman"/>
                <a:cs typeface="Times New Roman"/>
              </a:rPr>
              <a:t> </a:t>
            </a:r>
            <a:r>
              <a:rPr sz="2450" spc="760" dirty="0">
                <a:latin typeface="Apple Symbols"/>
                <a:cs typeface="Apple Symbols"/>
              </a:rPr>
              <a:t>=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42733" y="3872427"/>
            <a:ext cx="63119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spc="210" dirty="0">
                <a:latin typeface="Times New Roman"/>
                <a:cs typeface="Times New Roman"/>
              </a:rPr>
              <a:t>L</a:t>
            </a:r>
            <a:r>
              <a:rPr sz="2450" spc="210" dirty="0">
                <a:latin typeface="Apple Symbols"/>
                <a:cs typeface="Apple Symbols"/>
              </a:rPr>
              <a:t>−</a:t>
            </a:r>
            <a:r>
              <a:rPr sz="2450" spc="21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80298" y="3554902"/>
            <a:ext cx="292735" cy="783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ts val="4225"/>
              </a:lnSpc>
              <a:spcBef>
                <a:spcPts val="140"/>
              </a:spcBef>
            </a:pPr>
            <a:r>
              <a:rPr sz="3600" spc="-50" dirty="0">
                <a:latin typeface="Apple Symbols"/>
                <a:cs typeface="Apple Symbols"/>
              </a:rPr>
              <a:t>∫</a:t>
            </a:r>
            <a:endParaRPr sz="3600">
              <a:latin typeface="Apple Symbols"/>
              <a:cs typeface="Apple Symbols"/>
            </a:endParaRPr>
          </a:p>
          <a:p>
            <a:pPr algn="ctr">
              <a:lnSpc>
                <a:spcPts val="1705"/>
              </a:lnSpc>
            </a:pPr>
            <a:r>
              <a:rPr sz="1500" spc="-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178814" y="3472466"/>
            <a:ext cx="92138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85750" algn="l"/>
                <a:tab pos="692150" algn="l"/>
              </a:tabLst>
            </a:pPr>
            <a:r>
              <a:rPr sz="2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50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245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450" dirty="0">
                <a:latin typeface="Times New Roman"/>
                <a:cs typeface="Times New Roman"/>
              </a:rPr>
              <a:t> </a:t>
            </a:r>
            <a:r>
              <a:rPr sz="2250" i="1" baseline="57407" dirty="0">
                <a:latin typeface="Times New Roman"/>
                <a:cs typeface="Times New Roman"/>
              </a:rPr>
              <a:t>r</a:t>
            </a:r>
            <a:endParaRPr sz="2250" baseline="57407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195297" y="3653911"/>
            <a:ext cx="93345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dirty="0">
                <a:latin typeface="Times New Roman"/>
                <a:cs typeface="Times New Roman"/>
              </a:rPr>
              <a:t>w</a:t>
            </a:r>
            <a:r>
              <a:rPr sz="2450" i="1" spc="-229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dw</a:t>
            </a:r>
            <a:r>
              <a:rPr sz="2450" i="1" spc="-355" dirty="0">
                <a:latin typeface="Times New Roman"/>
                <a:cs typeface="Times New Roman"/>
              </a:rPr>
              <a:t> </a:t>
            </a:r>
            <a:r>
              <a:rPr sz="2450" spc="760" dirty="0">
                <a:latin typeface="Apple Symbols"/>
                <a:cs typeface="Apple Symbols"/>
              </a:rPr>
              <a:t>=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02825" y="3319825"/>
            <a:ext cx="31432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3675" i="1" spc="75" baseline="-27210" dirty="0">
                <a:latin typeface="Times New Roman"/>
                <a:cs typeface="Times New Roman"/>
              </a:rPr>
              <a:t>r</a:t>
            </a:r>
            <a:r>
              <a:rPr sz="1500" spc="50" dirty="0">
                <a:latin typeface="Times New Roman"/>
                <a:cs typeface="Times New Roman"/>
              </a:rPr>
              <a:t>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131401" y="3887286"/>
            <a:ext cx="654685" cy="15240"/>
          </a:xfrm>
          <a:custGeom>
            <a:avLst/>
            <a:gdLst/>
            <a:ahLst/>
            <a:cxnLst/>
            <a:rect l="l" t="t" r="r" b="b"/>
            <a:pathLst>
              <a:path w="654684" h="15239">
                <a:moveTo>
                  <a:pt x="654113" y="0"/>
                </a:moveTo>
                <a:lnTo>
                  <a:pt x="0" y="0"/>
                </a:lnTo>
                <a:lnTo>
                  <a:pt x="0" y="15125"/>
                </a:lnTo>
                <a:lnTo>
                  <a:pt x="654113" y="15125"/>
                </a:lnTo>
                <a:lnTo>
                  <a:pt x="6541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9156865" y="3872427"/>
            <a:ext cx="63055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i="1" spc="210" dirty="0">
                <a:latin typeface="Times New Roman"/>
                <a:cs typeface="Times New Roman"/>
              </a:rPr>
              <a:t>L</a:t>
            </a:r>
            <a:r>
              <a:rPr sz="2450" spc="210" dirty="0">
                <a:latin typeface="Apple Symbols"/>
                <a:cs typeface="Apple Symbols"/>
              </a:rPr>
              <a:t>−</a:t>
            </a:r>
            <a:r>
              <a:rPr sz="2450" spc="21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11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Equalization:</a:t>
            </a:r>
            <a:r>
              <a:rPr spc="-155" dirty="0"/>
              <a:t> </a:t>
            </a:r>
            <a:r>
              <a:rPr dirty="0"/>
              <a:t>Discrete</a:t>
            </a:r>
            <a:r>
              <a:rPr spc="-165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3904" y="1722947"/>
            <a:ext cx="8347075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449580">
              <a:lnSpc>
                <a:spcPct val="1068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discrete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have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probabilities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summations,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instead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probability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densities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integrals.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4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defined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normalized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size</a:t>
            </a:r>
            <a:r>
              <a:rPr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by-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29"/>
              </a:spcBef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725" b="1" spc="345" baseline="-3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as 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number 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pixels that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have intensity</a:t>
            </a:r>
            <a:r>
              <a:rPr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725" b="1" spc="352" baseline="-3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2584355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01" y="4293623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304" y="4215137"/>
            <a:ext cx="5274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discrete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transformation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defined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304" y="5394936"/>
            <a:ext cx="7323455" cy="122872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 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levels.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7100"/>
              </a:lnSpc>
              <a:spcBef>
                <a:spcPts val="87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procedure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called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b="1" i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equalization</a:t>
            </a:r>
            <a:r>
              <a:rPr sz="2000" b="1" i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333333"/>
                </a:solidFill>
                <a:latin typeface="Arial"/>
                <a:cs typeface="Arial"/>
              </a:rPr>
              <a:t>histogram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linearization</a:t>
            </a:r>
            <a:r>
              <a:rPr sz="2000" b="1" i="1" spc="-5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transform.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01" y="6045029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184637" y="3318847"/>
            <a:ext cx="1711325" cy="793115"/>
          </a:xfrm>
          <a:custGeom>
            <a:avLst/>
            <a:gdLst/>
            <a:ahLst/>
            <a:cxnLst/>
            <a:rect l="l" t="t" r="r" b="b"/>
            <a:pathLst>
              <a:path w="1711325" h="793114">
                <a:moveTo>
                  <a:pt x="0" y="0"/>
                </a:moveTo>
                <a:lnTo>
                  <a:pt x="1711083" y="0"/>
                </a:lnTo>
                <a:lnTo>
                  <a:pt x="1711083" y="793076"/>
                </a:lnTo>
                <a:lnTo>
                  <a:pt x="0" y="7930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22241" y="3698196"/>
            <a:ext cx="46863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71475" algn="l"/>
              </a:tabLst>
            </a:pPr>
            <a:r>
              <a:rPr sz="1500" i="1" spc="-50" dirty="0">
                <a:latin typeface="Times New Roman"/>
                <a:cs typeface="Times New Roman"/>
              </a:rPr>
              <a:t>r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-50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0525" y="3504153"/>
            <a:ext cx="102806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657860" algn="l"/>
              </a:tabLst>
            </a:pP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i="1" spc="330" dirty="0">
                <a:latin typeface="Times New Roman"/>
                <a:cs typeface="Times New Roman"/>
              </a:rPr>
              <a:t> </a:t>
            </a:r>
            <a:r>
              <a:rPr sz="2450" spc="70" dirty="0">
                <a:latin typeface="Apple Symbols"/>
                <a:cs typeface="Apple Symbols"/>
              </a:rPr>
              <a:t>(</a:t>
            </a:r>
            <a:r>
              <a:rPr sz="2450" i="1" spc="70" dirty="0">
                <a:latin typeface="Times New Roman"/>
                <a:cs typeface="Times New Roman"/>
              </a:rPr>
              <a:t>r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405" dirty="0">
                <a:latin typeface="Apple Symbols"/>
                <a:cs typeface="Apple Symbols"/>
              </a:rPr>
              <a:t>)=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1675" y="3275553"/>
            <a:ext cx="17081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450" i="1" spc="-50" dirty="0">
                <a:latin typeface="Times New Roman"/>
                <a:cs typeface="Times New Roman"/>
              </a:rPr>
              <a:t>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03405" y="3469596"/>
            <a:ext cx="9715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i="1" spc="-50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289473" y="3728523"/>
            <a:ext cx="558165" cy="15240"/>
          </a:xfrm>
          <a:custGeom>
            <a:avLst/>
            <a:gdLst/>
            <a:ahLst/>
            <a:cxnLst/>
            <a:rect l="l" t="t" r="r" b="b"/>
            <a:pathLst>
              <a:path w="558164" h="15239">
                <a:moveTo>
                  <a:pt x="557999" y="0"/>
                </a:moveTo>
                <a:lnTo>
                  <a:pt x="0" y="0"/>
                </a:lnTo>
                <a:lnTo>
                  <a:pt x="0" y="15125"/>
                </a:lnTo>
                <a:lnTo>
                  <a:pt x="557999" y="15125"/>
                </a:lnTo>
                <a:lnTo>
                  <a:pt x="557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18645" y="3713665"/>
            <a:ext cx="486409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450" i="1" spc="-25" dirty="0">
                <a:latin typeface="Times New Roman"/>
                <a:cs typeface="Times New Roman"/>
              </a:rPr>
              <a:t>MN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31125" y="4572007"/>
            <a:ext cx="8195945" cy="851535"/>
          </a:xfrm>
          <a:custGeom>
            <a:avLst/>
            <a:gdLst/>
            <a:ahLst/>
            <a:cxnLst/>
            <a:rect l="l" t="t" r="r" b="b"/>
            <a:pathLst>
              <a:path w="8195945" h="851535">
                <a:moveTo>
                  <a:pt x="0" y="0"/>
                </a:moveTo>
                <a:lnTo>
                  <a:pt x="8195754" y="0"/>
                </a:lnTo>
                <a:lnTo>
                  <a:pt x="8195754" y="851039"/>
                </a:lnTo>
                <a:lnTo>
                  <a:pt x="0" y="851039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53236" y="4776744"/>
            <a:ext cx="237807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450" i="1" dirty="0">
                <a:latin typeface="Times New Roman"/>
                <a:cs typeface="Times New Roman"/>
              </a:rPr>
              <a:t>s</a:t>
            </a:r>
            <a:r>
              <a:rPr sz="2250" i="1" baseline="-22222" dirty="0">
                <a:latin typeface="Times New Roman"/>
                <a:cs typeface="Times New Roman"/>
              </a:rPr>
              <a:t>k</a:t>
            </a:r>
            <a:r>
              <a:rPr sz="2250" i="1" spc="-307" baseline="-22222" dirty="0">
                <a:latin typeface="Times New Roman"/>
                <a:cs typeface="Times New Roman"/>
              </a:rPr>
              <a:t> </a:t>
            </a:r>
            <a:r>
              <a:rPr sz="2450" spc="434" dirty="0">
                <a:latin typeface="Apple Symbols"/>
                <a:cs typeface="Apple Symbols"/>
              </a:rPr>
              <a:t>=</a:t>
            </a:r>
            <a:r>
              <a:rPr sz="2450" i="1" spc="434" dirty="0">
                <a:latin typeface="Times New Roman"/>
                <a:cs typeface="Times New Roman"/>
              </a:rPr>
              <a:t>T</a:t>
            </a:r>
            <a:r>
              <a:rPr sz="2450" i="1" spc="-70" dirty="0">
                <a:latin typeface="Times New Roman"/>
                <a:cs typeface="Times New Roman"/>
              </a:rPr>
              <a:t> </a:t>
            </a:r>
            <a:r>
              <a:rPr sz="2450" spc="110" dirty="0">
                <a:latin typeface="Apple Symbols"/>
                <a:cs typeface="Apple Symbols"/>
              </a:rPr>
              <a:t>(</a:t>
            </a:r>
            <a:r>
              <a:rPr sz="2450" i="1" spc="110" dirty="0">
                <a:latin typeface="Times New Roman"/>
                <a:cs typeface="Times New Roman"/>
              </a:rPr>
              <a:t>r</a:t>
            </a:r>
            <a:r>
              <a:rPr sz="2250" i="1" spc="165" baseline="-22222" dirty="0">
                <a:latin typeface="Times New Roman"/>
                <a:cs typeface="Times New Roman"/>
              </a:rPr>
              <a:t>k</a:t>
            </a:r>
            <a:r>
              <a:rPr sz="2250" i="1" spc="-284" baseline="-22222" dirty="0">
                <a:latin typeface="Times New Roman"/>
                <a:cs typeface="Times New Roman"/>
              </a:rPr>
              <a:t> </a:t>
            </a:r>
            <a:r>
              <a:rPr sz="2450" spc="270" dirty="0">
                <a:latin typeface="Apple Symbols"/>
                <a:cs typeface="Apple Symbols"/>
              </a:rPr>
              <a:t>)=(</a:t>
            </a:r>
            <a:r>
              <a:rPr sz="2450" i="1" spc="270" dirty="0">
                <a:latin typeface="Times New Roman"/>
                <a:cs typeface="Times New Roman"/>
              </a:rPr>
              <a:t>L</a:t>
            </a:r>
            <a:r>
              <a:rPr sz="2450" spc="270" dirty="0">
                <a:latin typeface="Apple Symbols"/>
                <a:cs typeface="Apple Symbols"/>
              </a:rPr>
              <a:t>−</a:t>
            </a:r>
            <a:r>
              <a:rPr sz="2450" spc="270" dirty="0">
                <a:latin typeface="Times New Roman"/>
                <a:cs typeface="Times New Roman"/>
              </a:rPr>
              <a:t>1</a:t>
            </a:r>
            <a:r>
              <a:rPr sz="2450" spc="270" dirty="0">
                <a:latin typeface="Apple Symbols"/>
                <a:cs typeface="Apple Symbols"/>
              </a:rPr>
              <a:t>)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12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508921" y="4541311"/>
            <a:ext cx="378460" cy="892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9050" algn="ctr">
              <a:lnSpc>
                <a:spcPts val="1425"/>
              </a:lnSpc>
              <a:spcBef>
                <a:spcPts val="90"/>
              </a:spcBef>
            </a:pPr>
            <a:r>
              <a:rPr sz="1500" i="1" spc="-50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  <a:p>
            <a:pPr marR="5080" algn="ctr">
              <a:lnSpc>
                <a:spcPts val="3775"/>
              </a:lnSpc>
            </a:pPr>
            <a:r>
              <a:rPr sz="3600" spc="-335" dirty="0">
                <a:latin typeface="Apple Symbols"/>
                <a:cs typeface="Apple Symbols"/>
              </a:rPr>
              <a:t>∑</a:t>
            </a:r>
            <a:endParaRPr sz="3600">
              <a:latin typeface="Apple Symbols"/>
              <a:cs typeface="Apple Symbols"/>
            </a:endParaRPr>
          </a:p>
          <a:p>
            <a:pPr marL="10795" algn="ctr">
              <a:lnSpc>
                <a:spcPts val="1630"/>
              </a:lnSpc>
            </a:pPr>
            <a:r>
              <a:rPr sz="1500" i="1" spc="165" dirty="0">
                <a:latin typeface="Times New Roman"/>
                <a:cs typeface="Times New Roman"/>
              </a:rPr>
              <a:t>j</a:t>
            </a:r>
            <a:r>
              <a:rPr sz="1500" spc="165" dirty="0">
                <a:latin typeface="Apple Symbols"/>
                <a:cs typeface="Apple Symbols"/>
              </a:rPr>
              <a:t>=</a:t>
            </a:r>
            <a:r>
              <a:rPr sz="1500" spc="16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37837" y="4979435"/>
            <a:ext cx="45529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389255" algn="l"/>
              </a:tabLst>
            </a:pPr>
            <a:r>
              <a:rPr sz="1500" i="1" spc="-50" dirty="0">
                <a:latin typeface="Times New Roman"/>
                <a:cs typeface="Times New Roman"/>
              </a:rPr>
              <a:t>r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-50" dirty="0">
                <a:latin typeface="Times New Roman"/>
                <a:cs typeface="Times New Roman"/>
              </a:rPr>
              <a:t>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6121" y="4776744"/>
            <a:ext cx="99568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i="1" spc="300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Apple Symbols"/>
                <a:cs typeface="Apple Symbols"/>
              </a:rPr>
              <a:t>(</a:t>
            </a:r>
            <a:r>
              <a:rPr sz="2450" i="1" spc="65" dirty="0">
                <a:latin typeface="Times New Roman"/>
                <a:cs typeface="Times New Roman"/>
              </a:rPr>
              <a:t>r</a:t>
            </a:r>
            <a:r>
              <a:rPr sz="2450" i="1" spc="365" dirty="0">
                <a:latin typeface="Times New Roman"/>
                <a:cs typeface="Times New Roman"/>
              </a:rPr>
              <a:t> </a:t>
            </a:r>
            <a:r>
              <a:rPr sz="2450" spc="355" dirty="0">
                <a:latin typeface="Apple Symbols"/>
                <a:cs typeface="Apple Symbols"/>
              </a:rPr>
              <a:t>)=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73764" y="4596391"/>
            <a:ext cx="656590" cy="795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450" i="1" u="sng" spc="-3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50" i="1" u="sng" spc="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450" u="sng" spc="210" dirty="0">
                <a:uFill>
                  <a:solidFill>
                    <a:srgbClr val="000000"/>
                  </a:solidFill>
                </a:uFill>
                <a:latin typeface="Apple Symbols"/>
                <a:cs typeface="Apple Symbols"/>
              </a:rPr>
              <a:t>−</a:t>
            </a:r>
            <a:r>
              <a:rPr sz="2450" u="sng" spc="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  <a:spcBef>
                <a:spcPts val="130"/>
              </a:spcBef>
            </a:pPr>
            <a:r>
              <a:rPr sz="2450" i="1" spc="-25" dirty="0">
                <a:latin typeface="Times New Roman"/>
                <a:cs typeface="Times New Roman"/>
              </a:rPr>
              <a:t>MN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67844" y="4541311"/>
            <a:ext cx="378460" cy="892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1425"/>
              </a:lnSpc>
              <a:spcBef>
                <a:spcPts val="90"/>
              </a:spcBef>
            </a:pPr>
            <a:r>
              <a:rPr sz="1500" i="1" spc="-50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  <a:p>
            <a:pPr marR="5080" algn="ctr">
              <a:lnSpc>
                <a:spcPts val="3775"/>
              </a:lnSpc>
            </a:pPr>
            <a:r>
              <a:rPr sz="3600" spc="-335" dirty="0">
                <a:latin typeface="Apple Symbols"/>
                <a:cs typeface="Apple Symbols"/>
              </a:rPr>
              <a:t>∑</a:t>
            </a:r>
            <a:endParaRPr sz="3600">
              <a:latin typeface="Apple Symbols"/>
              <a:cs typeface="Apple Symbols"/>
            </a:endParaRPr>
          </a:p>
          <a:p>
            <a:pPr marL="31115" algn="ctr">
              <a:lnSpc>
                <a:spcPts val="1630"/>
              </a:lnSpc>
            </a:pPr>
            <a:r>
              <a:rPr sz="1500" i="1" spc="165" dirty="0">
                <a:latin typeface="Times New Roman"/>
                <a:cs typeface="Times New Roman"/>
              </a:rPr>
              <a:t>j</a:t>
            </a:r>
            <a:r>
              <a:rPr sz="1500" spc="165" dirty="0">
                <a:latin typeface="Apple Symbols"/>
                <a:cs typeface="Apple Symbols"/>
              </a:rPr>
              <a:t>=</a:t>
            </a:r>
            <a:r>
              <a:rPr sz="1500" spc="16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96761" y="4979435"/>
            <a:ext cx="6540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i="1" spc="-50" dirty="0">
                <a:latin typeface="Times New Roman"/>
                <a:cs typeface="Times New Roman"/>
              </a:rPr>
              <a:t>j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95885" y="4776744"/>
            <a:ext cx="320611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  <a:tabLst>
                <a:tab pos="294640" algn="l"/>
              </a:tabLst>
            </a:pPr>
            <a:r>
              <a:rPr sz="2450" i="1" spc="-50" dirty="0">
                <a:latin typeface="Times New Roman"/>
                <a:cs typeface="Times New Roman"/>
              </a:rPr>
              <a:t>n</a:t>
            </a:r>
            <a:r>
              <a:rPr sz="2450" i="1" dirty="0">
                <a:latin typeface="Times New Roman"/>
                <a:cs typeface="Times New Roman"/>
              </a:rPr>
              <a:t>	,</a:t>
            </a:r>
            <a:r>
              <a:rPr sz="2450" i="1" spc="39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for</a:t>
            </a:r>
            <a:r>
              <a:rPr sz="2450" spc="31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k</a:t>
            </a:r>
            <a:r>
              <a:rPr sz="2450" i="1" spc="-370" dirty="0">
                <a:latin typeface="Times New Roman"/>
                <a:cs typeface="Times New Roman"/>
              </a:rPr>
              <a:t> </a:t>
            </a:r>
            <a:r>
              <a:rPr sz="2450" spc="145" dirty="0">
                <a:latin typeface="Apple Symbols"/>
                <a:cs typeface="Apple Symbols"/>
              </a:rPr>
              <a:t>=</a:t>
            </a:r>
            <a:r>
              <a:rPr sz="2450" spc="145" dirty="0">
                <a:latin typeface="Times New Roman"/>
                <a:cs typeface="Times New Roman"/>
              </a:rPr>
              <a:t>0,1,2</a:t>
            </a:r>
            <a:r>
              <a:rPr sz="2450" spc="-250" dirty="0">
                <a:latin typeface="Times New Roman"/>
                <a:cs typeface="Times New Roman"/>
              </a:rPr>
              <a:t> </a:t>
            </a:r>
            <a:r>
              <a:rPr sz="2450" i="1" spc="50" dirty="0">
                <a:latin typeface="Times New Roman"/>
                <a:cs typeface="Times New Roman"/>
              </a:rPr>
              <a:t>,</a:t>
            </a:r>
            <a:r>
              <a:rPr sz="2450" spc="50" dirty="0">
                <a:latin typeface="Times New Roman"/>
                <a:cs typeface="Times New Roman"/>
              </a:rPr>
              <a:t>...</a:t>
            </a:r>
            <a:r>
              <a:rPr sz="2450" spc="-30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,</a:t>
            </a:r>
            <a:r>
              <a:rPr sz="2450" i="1" spc="-170" dirty="0">
                <a:latin typeface="Times New Roman"/>
                <a:cs typeface="Times New Roman"/>
              </a:rPr>
              <a:t> </a:t>
            </a:r>
            <a:r>
              <a:rPr sz="2450" i="1" spc="185" dirty="0">
                <a:latin typeface="Times New Roman"/>
                <a:cs typeface="Times New Roman"/>
              </a:rPr>
              <a:t>L</a:t>
            </a:r>
            <a:r>
              <a:rPr sz="2450" spc="185" dirty="0">
                <a:latin typeface="Apple Symbols"/>
                <a:cs typeface="Apple Symbols"/>
              </a:rPr>
              <a:t>−</a:t>
            </a:r>
            <a:r>
              <a:rPr sz="2450" spc="185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Equalization:</a:t>
            </a:r>
            <a:r>
              <a:rPr spc="-155" dirty="0"/>
              <a:t> </a:t>
            </a:r>
            <a:r>
              <a:rPr dirty="0"/>
              <a:t>Discrete</a:t>
            </a:r>
            <a:r>
              <a:rPr spc="-165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22947"/>
            <a:ext cx="4531995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Example: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64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-by-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64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3-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bit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L=8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image,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provided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histogram.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266031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904" y="2551221"/>
            <a:ext cx="20783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Let’s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define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725" b="1" spc="337" baseline="-3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4112190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304" y="4033336"/>
            <a:ext cx="15208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will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have: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4480" y="4597204"/>
            <a:ext cx="4072254" cy="149161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2460"/>
              </a:lnSpc>
            </a:pPr>
            <a:r>
              <a:rPr sz="2200" i="1" spc="225" dirty="0">
                <a:latin typeface="Times New Roman"/>
                <a:cs typeface="Times New Roman"/>
              </a:rPr>
              <a:t>s</a:t>
            </a:r>
            <a:r>
              <a:rPr sz="1950" spc="337" baseline="-23504" dirty="0">
                <a:latin typeface="Times New Roman"/>
                <a:cs typeface="Times New Roman"/>
              </a:rPr>
              <a:t>0</a:t>
            </a:r>
            <a:r>
              <a:rPr sz="2200" spc="225" dirty="0">
                <a:latin typeface="Apple Symbols"/>
                <a:cs typeface="Apple Symbols"/>
              </a:rPr>
              <a:t>=</a:t>
            </a:r>
            <a:r>
              <a:rPr sz="2200" spc="225" dirty="0">
                <a:latin typeface="Times New Roman"/>
                <a:cs typeface="Times New Roman"/>
              </a:rPr>
              <a:t>7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i="1" spc="50" dirty="0">
                <a:latin typeface="Times New Roman"/>
                <a:cs typeface="Times New Roman"/>
              </a:rPr>
              <a:t>p</a:t>
            </a:r>
            <a:r>
              <a:rPr sz="1950" i="1" spc="75" baseline="-23504" dirty="0">
                <a:latin typeface="Times New Roman"/>
                <a:cs typeface="Times New Roman"/>
              </a:rPr>
              <a:t>r</a:t>
            </a:r>
            <a:r>
              <a:rPr sz="1950" i="1" spc="-120" baseline="-23504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Apple Symbols"/>
                <a:cs typeface="Apple Symbols"/>
              </a:rPr>
              <a:t>(</a:t>
            </a:r>
            <a:r>
              <a:rPr sz="2200" i="1" spc="114" dirty="0">
                <a:latin typeface="Times New Roman"/>
                <a:cs typeface="Times New Roman"/>
              </a:rPr>
              <a:t>r</a:t>
            </a:r>
            <a:r>
              <a:rPr sz="1950" spc="172" baseline="-23504" dirty="0">
                <a:latin typeface="Times New Roman"/>
                <a:cs typeface="Times New Roman"/>
              </a:rPr>
              <a:t>0</a:t>
            </a:r>
            <a:r>
              <a:rPr sz="2200" spc="114" dirty="0">
                <a:latin typeface="Apple Symbols"/>
                <a:cs typeface="Apple Symbols"/>
              </a:rPr>
              <a:t>)=</a:t>
            </a:r>
            <a:r>
              <a:rPr sz="2200" spc="114" dirty="0">
                <a:latin typeface="Times New Roman"/>
                <a:cs typeface="Times New Roman"/>
              </a:rPr>
              <a:t>1.33</a:t>
            </a:r>
            <a:endParaRPr sz="2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360"/>
              </a:spcBef>
            </a:pPr>
            <a:r>
              <a:rPr sz="2200" i="1" spc="204" dirty="0">
                <a:latin typeface="Times New Roman"/>
                <a:cs typeface="Times New Roman"/>
              </a:rPr>
              <a:t>s</a:t>
            </a:r>
            <a:r>
              <a:rPr sz="1950" spc="307" baseline="-23504" dirty="0">
                <a:latin typeface="Times New Roman"/>
                <a:cs typeface="Times New Roman"/>
              </a:rPr>
              <a:t>1</a:t>
            </a:r>
            <a:r>
              <a:rPr sz="2200" spc="204" dirty="0">
                <a:latin typeface="Apple Symbols"/>
                <a:cs typeface="Apple Symbols"/>
              </a:rPr>
              <a:t>=</a:t>
            </a:r>
            <a:r>
              <a:rPr sz="2200" spc="204" dirty="0">
                <a:latin typeface="Times New Roman"/>
                <a:cs typeface="Times New Roman"/>
              </a:rPr>
              <a:t>7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pple Symbols"/>
                <a:cs typeface="Apple Symbols"/>
              </a:rPr>
              <a:t>(</a:t>
            </a:r>
            <a:r>
              <a:rPr sz="2200" spc="-400" dirty="0">
                <a:latin typeface="Apple Symbols"/>
                <a:cs typeface="Apple Symbols"/>
              </a:rPr>
              <a:t> </a:t>
            </a:r>
            <a:r>
              <a:rPr sz="2200" i="1" spc="50" dirty="0">
                <a:latin typeface="Times New Roman"/>
                <a:cs typeface="Times New Roman"/>
              </a:rPr>
              <a:t>p</a:t>
            </a:r>
            <a:r>
              <a:rPr sz="1950" i="1" spc="75" baseline="-23504" dirty="0">
                <a:latin typeface="Times New Roman"/>
                <a:cs typeface="Times New Roman"/>
              </a:rPr>
              <a:t>r</a:t>
            </a:r>
            <a:r>
              <a:rPr sz="1950" i="1" spc="-225" baseline="-23504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Apple Symbols"/>
                <a:cs typeface="Apple Symbols"/>
              </a:rPr>
              <a:t>(</a:t>
            </a:r>
            <a:r>
              <a:rPr sz="2200" i="1" spc="135" dirty="0">
                <a:latin typeface="Times New Roman"/>
                <a:cs typeface="Times New Roman"/>
              </a:rPr>
              <a:t>r</a:t>
            </a:r>
            <a:r>
              <a:rPr sz="1950" spc="202" baseline="-23504" dirty="0">
                <a:latin typeface="Times New Roman"/>
                <a:cs typeface="Times New Roman"/>
              </a:rPr>
              <a:t>0</a:t>
            </a:r>
            <a:r>
              <a:rPr sz="2200" spc="135" dirty="0">
                <a:latin typeface="Apple Symbols"/>
                <a:cs typeface="Apple Symbols"/>
              </a:rPr>
              <a:t>)+</a:t>
            </a:r>
            <a:r>
              <a:rPr sz="2200" spc="-330" dirty="0">
                <a:latin typeface="Apple Symbols"/>
                <a:cs typeface="Apple Symbols"/>
              </a:rPr>
              <a:t> </a:t>
            </a:r>
            <a:r>
              <a:rPr sz="2200" i="1" spc="50" dirty="0">
                <a:latin typeface="Times New Roman"/>
                <a:cs typeface="Times New Roman"/>
              </a:rPr>
              <a:t>p</a:t>
            </a:r>
            <a:r>
              <a:rPr sz="1950" i="1" spc="75" baseline="-23504" dirty="0">
                <a:latin typeface="Times New Roman"/>
                <a:cs typeface="Times New Roman"/>
              </a:rPr>
              <a:t>r</a:t>
            </a:r>
            <a:r>
              <a:rPr sz="1950" i="1" spc="-225" baseline="-23504" dirty="0">
                <a:latin typeface="Times New Roman"/>
                <a:cs typeface="Times New Roman"/>
              </a:rPr>
              <a:t> </a:t>
            </a:r>
            <a:r>
              <a:rPr sz="2200" spc="114" dirty="0">
                <a:latin typeface="Apple Symbols"/>
                <a:cs typeface="Apple Symbols"/>
              </a:rPr>
              <a:t>(</a:t>
            </a:r>
            <a:r>
              <a:rPr sz="2200" i="1" spc="114" dirty="0">
                <a:latin typeface="Times New Roman"/>
                <a:cs typeface="Times New Roman"/>
              </a:rPr>
              <a:t>r</a:t>
            </a:r>
            <a:r>
              <a:rPr sz="1950" spc="172" baseline="-23504" dirty="0">
                <a:latin typeface="Times New Roman"/>
                <a:cs typeface="Times New Roman"/>
              </a:rPr>
              <a:t>1</a:t>
            </a:r>
            <a:r>
              <a:rPr sz="2200" spc="114" dirty="0">
                <a:latin typeface="Apple Symbols"/>
                <a:cs typeface="Apple Symbols"/>
              </a:rPr>
              <a:t>))=</a:t>
            </a:r>
            <a:r>
              <a:rPr sz="2200" spc="114" dirty="0">
                <a:latin typeface="Times New Roman"/>
                <a:cs typeface="Times New Roman"/>
              </a:rPr>
              <a:t>3.08</a:t>
            </a:r>
            <a:endParaRPr sz="2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360"/>
              </a:spcBef>
            </a:pPr>
            <a:r>
              <a:rPr sz="2200" i="1" spc="220" dirty="0">
                <a:latin typeface="Times New Roman"/>
                <a:cs typeface="Times New Roman"/>
              </a:rPr>
              <a:t>s</a:t>
            </a:r>
            <a:r>
              <a:rPr sz="1950" spc="330" baseline="-19230" dirty="0">
                <a:latin typeface="Times New Roman"/>
                <a:cs typeface="Times New Roman"/>
              </a:rPr>
              <a:t>2</a:t>
            </a:r>
            <a:r>
              <a:rPr sz="2200" spc="220" dirty="0">
                <a:latin typeface="Apple Symbols"/>
                <a:cs typeface="Apple Symbols"/>
              </a:rPr>
              <a:t>=</a:t>
            </a:r>
            <a:r>
              <a:rPr sz="2200" spc="220" dirty="0">
                <a:latin typeface="Times New Roman"/>
                <a:cs typeface="Times New Roman"/>
              </a:rPr>
              <a:t>7</a:t>
            </a:r>
            <a:r>
              <a:rPr sz="2200" spc="220" dirty="0">
                <a:latin typeface="Apple Symbols"/>
                <a:cs typeface="Apple Symbols"/>
              </a:rPr>
              <a:t>(</a:t>
            </a:r>
            <a:r>
              <a:rPr sz="2200" spc="-409" dirty="0">
                <a:latin typeface="Apple Symbols"/>
                <a:cs typeface="Apple Symbols"/>
              </a:rPr>
              <a:t> </a:t>
            </a:r>
            <a:r>
              <a:rPr sz="2200" i="1" spc="50" dirty="0">
                <a:latin typeface="Times New Roman"/>
                <a:cs typeface="Times New Roman"/>
              </a:rPr>
              <a:t>p</a:t>
            </a:r>
            <a:r>
              <a:rPr sz="1950" i="1" spc="75" baseline="-19230" dirty="0">
                <a:latin typeface="Times New Roman"/>
                <a:cs typeface="Times New Roman"/>
              </a:rPr>
              <a:t>r</a:t>
            </a:r>
            <a:r>
              <a:rPr sz="1950" i="1" spc="-104" baseline="-19230" dirty="0">
                <a:latin typeface="Times New Roman"/>
                <a:cs typeface="Times New Roman"/>
              </a:rPr>
              <a:t> </a:t>
            </a:r>
            <a:r>
              <a:rPr sz="2200" spc="135" dirty="0">
                <a:latin typeface="Apple Symbols"/>
                <a:cs typeface="Apple Symbols"/>
              </a:rPr>
              <a:t>(</a:t>
            </a:r>
            <a:r>
              <a:rPr sz="2200" i="1" spc="135" dirty="0">
                <a:latin typeface="Times New Roman"/>
                <a:cs typeface="Times New Roman"/>
              </a:rPr>
              <a:t>r</a:t>
            </a:r>
            <a:r>
              <a:rPr sz="1950" spc="202" baseline="-19230" dirty="0">
                <a:latin typeface="Times New Roman"/>
                <a:cs typeface="Times New Roman"/>
              </a:rPr>
              <a:t>0</a:t>
            </a:r>
            <a:r>
              <a:rPr sz="2200" spc="135" dirty="0">
                <a:latin typeface="Apple Symbols"/>
                <a:cs typeface="Apple Symbols"/>
              </a:rPr>
              <a:t>)+</a:t>
            </a:r>
            <a:r>
              <a:rPr sz="2200" spc="-420" dirty="0">
                <a:latin typeface="Apple Symbols"/>
                <a:cs typeface="Apple Symbols"/>
              </a:rPr>
              <a:t> </a:t>
            </a:r>
            <a:r>
              <a:rPr sz="2200" i="1" spc="50" dirty="0">
                <a:latin typeface="Times New Roman"/>
                <a:cs typeface="Times New Roman"/>
              </a:rPr>
              <a:t>p</a:t>
            </a:r>
            <a:r>
              <a:rPr sz="1950" i="1" spc="75" baseline="-19230" dirty="0">
                <a:latin typeface="Times New Roman"/>
                <a:cs typeface="Times New Roman"/>
              </a:rPr>
              <a:t>r</a:t>
            </a:r>
            <a:r>
              <a:rPr sz="1950" i="1" spc="-104" baseline="-19230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Apple Symbols"/>
                <a:cs typeface="Apple Symbols"/>
              </a:rPr>
              <a:t>(</a:t>
            </a:r>
            <a:r>
              <a:rPr sz="2200" i="1" spc="120" dirty="0">
                <a:latin typeface="Times New Roman"/>
                <a:cs typeface="Times New Roman"/>
              </a:rPr>
              <a:t>r</a:t>
            </a:r>
            <a:r>
              <a:rPr sz="1950" spc="179" baseline="-19230" dirty="0">
                <a:latin typeface="Times New Roman"/>
                <a:cs typeface="Times New Roman"/>
              </a:rPr>
              <a:t>1</a:t>
            </a:r>
            <a:r>
              <a:rPr sz="2200" spc="120" dirty="0">
                <a:latin typeface="Apple Symbols"/>
                <a:cs typeface="Apple Symbols"/>
              </a:rPr>
              <a:t>)+</a:t>
            </a:r>
            <a:r>
              <a:rPr sz="2200" spc="-340" dirty="0">
                <a:latin typeface="Apple Symbols"/>
                <a:cs typeface="Apple Symbols"/>
              </a:rPr>
              <a:t> </a:t>
            </a:r>
            <a:r>
              <a:rPr sz="2200" i="1" spc="50" dirty="0">
                <a:latin typeface="Times New Roman"/>
                <a:cs typeface="Times New Roman"/>
              </a:rPr>
              <a:t>p</a:t>
            </a:r>
            <a:r>
              <a:rPr sz="1950" i="1" spc="75" baseline="-19230" dirty="0">
                <a:latin typeface="Times New Roman"/>
                <a:cs typeface="Times New Roman"/>
              </a:rPr>
              <a:t>r</a:t>
            </a:r>
            <a:r>
              <a:rPr sz="1950" i="1" spc="-232" baseline="-19230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Apple Symbols"/>
                <a:cs typeface="Apple Symbols"/>
              </a:rPr>
              <a:t>(</a:t>
            </a:r>
            <a:r>
              <a:rPr sz="2200" i="1" spc="120" dirty="0">
                <a:latin typeface="Times New Roman"/>
                <a:cs typeface="Times New Roman"/>
              </a:rPr>
              <a:t>r</a:t>
            </a:r>
            <a:r>
              <a:rPr sz="1950" spc="179" baseline="-19230" dirty="0">
                <a:latin typeface="Times New Roman"/>
                <a:cs typeface="Times New Roman"/>
              </a:rPr>
              <a:t>2</a:t>
            </a:r>
            <a:r>
              <a:rPr sz="2200" spc="120" dirty="0">
                <a:latin typeface="Apple Symbols"/>
                <a:cs typeface="Apple Symbols"/>
              </a:rPr>
              <a:t>))=</a:t>
            </a:r>
            <a:r>
              <a:rPr sz="2200" spc="120" dirty="0">
                <a:latin typeface="Times New Roman"/>
                <a:cs typeface="Times New Roman"/>
              </a:rPr>
              <a:t>4.55</a:t>
            </a:r>
            <a:endParaRPr sz="2200">
              <a:latin typeface="Times New Roman"/>
              <a:cs typeface="Times New Roman"/>
            </a:endParaRPr>
          </a:p>
          <a:p>
            <a:pPr marL="46990">
              <a:lnSpc>
                <a:spcPct val="100000"/>
              </a:lnSpc>
              <a:spcBef>
                <a:spcPts val="290"/>
              </a:spcBef>
            </a:pPr>
            <a:r>
              <a:rPr sz="2200" i="1" spc="135" dirty="0">
                <a:latin typeface="Times New Roman"/>
                <a:cs typeface="Times New Roman"/>
              </a:rPr>
              <a:t>s</a:t>
            </a:r>
            <a:r>
              <a:rPr sz="1950" spc="202" baseline="-21367" dirty="0">
                <a:latin typeface="Times New Roman"/>
                <a:cs typeface="Times New Roman"/>
              </a:rPr>
              <a:t>3</a:t>
            </a:r>
            <a:r>
              <a:rPr sz="2200" spc="135" dirty="0">
                <a:latin typeface="Apple Symbols"/>
                <a:cs typeface="Apple Symbols"/>
              </a:rPr>
              <a:t>=</a:t>
            </a:r>
            <a:r>
              <a:rPr sz="2200" spc="135" dirty="0">
                <a:latin typeface="Times New Roman"/>
                <a:cs typeface="Times New Roman"/>
              </a:rPr>
              <a:t>...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680" y="1737011"/>
            <a:ext cx="3291839" cy="357051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61275" y="3089523"/>
            <a:ext cx="4726305" cy="75247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0330">
              <a:lnSpc>
                <a:spcPts val="969"/>
              </a:lnSpc>
            </a:pPr>
            <a:r>
              <a:rPr sz="1300" i="1" spc="-5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  <a:p>
            <a:pPr marL="46990">
              <a:lnSpc>
                <a:spcPts val="3345"/>
              </a:lnSpc>
            </a:pP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1950" i="1" baseline="-23504" dirty="0">
                <a:latin typeface="Times New Roman"/>
                <a:cs typeface="Times New Roman"/>
              </a:rPr>
              <a:t>k</a:t>
            </a:r>
            <a:r>
              <a:rPr sz="1950" i="1" spc="-240" baseline="-23504" dirty="0">
                <a:latin typeface="Times New Roman"/>
                <a:cs typeface="Times New Roman"/>
              </a:rPr>
              <a:t> </a:t>
            </a:r>
            <a:r>
              <a:rPr sz="2200" spc="355" dirty="0">
                <a:latin typeface="Apple Symbols"/>
                <a:cs typeface="Apple Symbols"/>
              </a:rPr>
              <a:t>=(</a:t>
            </a:r>
            <a:r>
              <a:rPr sz="2200" spc="-495" dirty="0">
                <a:latin typeface="Apple Symbols"/>
                <a:cs typeface="Apple Symbols"/>
              </a:rPr>
              <a:t> </a:t>
            </a:r>
            <a:r>
              <a:rPr sz="2200" i="1" spc="90" dirty="0">
                <a:latin typeface="Times New Roman"/>
                <a:cs typeface="Times New Roman"/>
              </a:rPr>
              <a:t>L</a:t>
            </a:r>
            <a:r>
              <a:rPr sz="2200" spc="90" dirty="0">
                <a:latin typeface="Apple Symbols"/>
                <a:cs typeface="Apple Symbols"/>
              </a:rPr>
              <a:t>−</a:t>
            </a:r>
            <a:r>
              <a:rPr sz="2200" spc="90" dirty="0">
                <a:latin typeface="Times New Roman"/>
                <a:cs typeface="Times New Roman"/>
              </a:rPr>
              <a:t>1</a:t>
            </a:r>
            <a:r>
              <a:rPr sz="2200" spc="90" dirty="0">
                <a:latin typeface="Apple Symbols"/>
                <a:cs typeface="Apple Symbols"/>
              </a:rPr>
              <a:t>)</a:t>
            </a:r>
            <a:r>
              <a:rPr sz="4800" spc="135" baseline="-5208" dirty="0">
                <a:latin typeface="Apple Symbols"/>
                <a:cs typeface="Apple Symbols"/>
              </a:rPr>
              <a:t>∑</a:t>
            </a:r>
            <a:r>
              <a:rPr sz="4800" spc="-562" baseline="-5208" dirty="0">
                <a:latin typeface="Apple Symbols"/>
                <a:cs typeface="Apple Symbols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p</a:t>
            </a:r>
            <a:r>
              <a:rPr sz="1950" i="1" baseline="-23504" dirty="0">
                <a:latin typeface="Times New Roman"/>
                <a:cs typeface="Times New Roman"/>
              </a:rPr>
              <a:t>r</a:t>
            </a:r>
            <a:r>
              <a:rPr sz="1950" i="1" spc="-135" baseline="-23504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Apple Symbols"/>
                <a:cs typeface="Apple Symbols"/>
              </a:rPr>
              <a:t>(</a:t>
            </a:r>
            <a:r>
              <a:rPr sz="2200" i="1" spc="60" dirty="0">
                <a:latin typeface="Times New Roman"/>
                <a:cs typeface="Times New Roman"/>
              </a:rPr>
              <a:t>r</a:t>
            </a:r>
            <a:r>
              <a:rPr sz="2200" i="1" spc="-195" dirty="0">
                <a:latin typeface="Times New Roman"/>
                <a:cs typeface="Times New Roman"/>
              </a:rPr>
              <a:t> </a:t>
            </a:r>
            <a:r>
              <a:rPr sz="1950" i="1" baseline="-23504" dirty="0">
                <a:latin typeface="Times New Roman"/>
                <a:cs typeface="Times New Roman"/>
              </a:rPr>
              <a:t>j</a:t>
            </a:r>
            <a:r>
              <a:rPr sz="1950" i="1" spc="-262" baseline="-23504" dirty="0">
                <a:latin typeface="Times New Roman"/>
                <a:cs typeface="Times New Roman"/>
              </a:rPr>
              <a:t> </a:t>
            </a:r>
            <a:r>
              <a:rPr sz="2200" spc="95" dirty="0">
                <a:latin typeface="Apple Symbols"/>
                <a:cs typeface="Apple Symbols"/>
              </a:rPr>
              <a:t>)</a:t>
            </a:r>
            <a:r>
              <a:rPr sz="2200" i="1" spc="95" dirty="0">
                <a:latin typeface="Times New Roman"/>
                <a:cs typeface="Times New Roman"/>
              </a:rPr>
              <a:t>,</a:t>
            </a:r>
            <a:r>
              <a:rPr sz="2200" i="1" spc="3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k</a:t>
            </a:r>
            <a:r>
              <a:rPr sz="2200" i="1" spc="-330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Apple Symbols"/>
                <a:cs typeface="Apple Symbols"/>
              </a:rPr>
              <a:t>=</a:t>
            </a:r>
            <a:r>
              <a:rPr sz="2200" spc="175" dirty="0">
                <a:latin typeface="Times New Roman"/>
                <a:cs typeface="Times New Roman"/>
              </a:rPr>
              <a:t>0,1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,</a:t>
            </a:r>
            <a:r>
              <a:rPr sz="2200" i="1" spc="-2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...</a:t>
            </a:r>
            <a:r>
              <a:rPr sz="2200" spc="-31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,</a:t>
            </a:r>
            <a:r>
              <a:rPr sz="2200" i="1" spc="-204" dirty="0">
                <a:latin typeface="Times New Roman"/>
                <a:cs typeface="Times New Roman"/>
              </a:rPr>
              <a:t> </a:t>
            </a:r>
            <a:r>
              <a:rPr sz="2200" i="1" spc="145" dirty="0">
                <a:latin typeface="Times New Roman"/>
                <a:cs typeface="Times New Roman"/>
              </a:rPr>
              <a:t>L</a:t>
            </a:r>
            <a:r>
              <a:rPr sz="2200" spc="145" dirty="0">
                <a:latin typeface="Apple Symbols"/>
                <a:cs typeface="Apple Symbols"/>
              </a:rPr>
              <a:t>−</a:t>
            </a:r>
            <a:r>
              <a:rPr sz="2200" spc="145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L="1283970">
              <a:lnSpc>
                <a:spcPct val="100000"/>
              </a:lnSpc>
              <a:spcBef>
                <a:spcPts val="10"/>
              </a:spcBef>
            </a:pPr>
            <a:r>
              <a:rPr sz="1300" i="1" spc="145" dirty="0">
                <a:latin typeface="Times New Roman"/>
                <a:cs typeface="Times New Roman"/>
              </a:rPr>
              <a:t>j</a:t>
            </a:r>
            <a:r>
              <a:rPr sz="1300" spc="145" dirty="0">
                <a:latin typeface="Apple Symbols"/>
                <a:cs typeface="Apple Symbols"/>
              </a:rPr>
              <a:t>=</a:t>
            </a:r>
            <a:r>
              <a:rPr sz="1300" spc="14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13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Equalization:</a:t>
            </a:r>
            <a:r>
              <a:rPr spc="-155" dirty="0"/>
              <a:t> </a:t>
            </a:r>
            <a:r>
              <a:rPr dirty="0"/>
              <a:t>Discrete</a:t>
            </a:r>
            <a:r>
              <a:rPr spc="-165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22947"/>
            <a:ext cx="4324985" cy="1002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Fractional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need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rounded to the closest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integer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range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[0,7]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1123" y="1444866"/>
            <a:ext cx="1824989" cy="10388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65"/>
              </a:spcBef>
            </a:pP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250" baseline="-24074" dirty="0">
                <a:latin typeface="Times New Roman"/>
                <a:cs typeface="Times New Roman"/>
              </a:rPr>
              <a:t>0</a:t>
            </a:r>
            <a:r>
              <a:rPr sz="2250" spc="112" baseline="-24074" dirty="0">
                <a:latin typeface="Times New Roman"/>
                <a:cs typeface="Times New Roman"/>
              </a:rPr>
              <a:t>  </a:t>
            </a:r>
            <a:r>
              <a:rPr sz="2600" spc="204" dirty="0">
                <a:latin typeface="Apple Symbols"/>
                <a:cs typeface="Apple Symbols"/>
              </a:rPr>
              <a:t>=</a:t>
            </a:r>
            <a:r>
              <a:rPr sz="2600" spc="-540" dirty="0">
                <a:latin typeface="Apple Symbols"/>
                <a:cs typeface="Apple Symbols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1.33</a:t>
            </a:r>
            <a:r>
              <a:rPr sz="2600" spc="-185" dirty="0">
                <a:latin typeface="Times New Roman"/>
                <a:cs typeface="Times New Roman"/>
              </a:rPr>
              <a:t> </a:t>
            </a:r>
            <a:r>
              <a:rPr sz="2600" spc="470" dirty="0">
                <a:latin typeface="Apple Symbols"/>
                <a:cs typeface="Apple Symbols"/>
              </a:rPr>
              <a:t>→</a:t>
            </a:r>
            <a:r>
              <a:rPr sz="2600" spc="470" dirty="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65"/>
              </a:spcBef>
            </a:pP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250" baseline="-24074" dirty="0">
                <a:latin typeface="Times New Roman"/>
                <a:cs typeface="Times New Roman"/>
              </a:rPr>
              <a:t>1</a:t>
            </a:r>
            <a:r>
              <a:rPr sz="2250" spc="450" baseline="-24074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Apple Symbols"/>
                <a:cs typeface="Apple Symbols"/>
              </a:rPr>
              <a:t>=</a:t>
            </a:r>
            <a:r>
              <a:rPr sz="2600" spc="-345" dirty="0">
                <a:latin typeface="Apple Symbols"/>
                <a:cs typeface="Apple Symbols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3.08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710" dirty="0">
                <a:latin typeface="Apple Symbols"/>
                <a:cs typeface="Apple Symbols"/>
              </a:rPr>
              <a:t>→</a:t>
            </a:r>
            <a:r>
              <a:rPr sz="2600" spc="-385" dirty="0">
                <a:latin typeface="Apple Symbols"/>
                <a:cs typeface="Apple Symbols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3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91123" y="2463304"/>
            <a:ext cx="3898900" cy="103886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65"/>
              </a:spcBef>
              <a:tabLst>
                <a:tab pos="2046605" algn="l"/>
              </a:tabLst>
            </a:pPr>
            <a:r>
              <a:rPr sz="3900" i="1" baseline="1068" dirty="0">
                <a:latin typeface="Times New Roman"/>
                <a:cs typeface="Times New Roman"/>
              </a:rPr>
              <a:t>s</a:t>
            </a:r>
            <a:r>
              <a:rPr sz="2250" baseline="-22222" dirty="0">
                <a:latin typeface="Times New Roman"/>
                <a:cs typeface="Times New Roman"/>
              </a:rPr>
              <a:t>2</a:t>
            </a:r>
            <a:r>
              <a:rPr sz="2250" spc="104" baseline="-22222" dirty="0">
                <a:latin typeface="Times New Roman"/>
                <a:cs typeface="Times New Roman"/>
              </a:rPr>
              <a:t>  </a:t>
            </a:r>
            <a:r>
              <a:rPr sz="3900" spc="307" baseline="1068" dirty="0">
                <a:latin typeface="Apple Symbols"/>
                <a:cs typeface="Apple Symbols"/>
              </a:rPr>
              <a:t>=</a:t>
            </a:r>
            <a:r>
              <a:rPr sz="3900" spc="-352" baseline="1068" dirty="0">
                <a:latin typeface="Apple Symbols"/>
                <a:cs typeface="Apple Symbols"/>
              </a:rPr>
              <a:t> </a:t>
            </a:r>
            <a:r>
              <a:rPr sz="3900" baseline="1068" dirty="0">
                <a:latin typeface="Times New Roman"/>
                <a:cs typeface="Times New Roman"/>
              </a:rPr>
              <a:t>4.55</a:t>
            </a:r>
            <a:r>
              <a:rPr sz="3900" spc="-217" baseline="1068" dirty="0">
                <a:latin typeface="Times New Roman"/>
                <a:cs typeface="Times New Roman"/>
              </a:rPr>
              <a:t> </a:t>
            </a:r>
            <a:r>
              <a:rPr sz="3900" spc="1064" baseline="1068" dirty="0">
                <a:latin typeface="Apple Symbols"/>
                <a:cs typeface="Apple Symbols"/>
              </a:rPr>
              <a:t>→</a:t>
            </a:r>
            <a:r>
              <a:rPr sz="3900" spc="-532" baseline="1068" dirty="0">
                <a:latin typeface="Apple Symbols"/>
                <a:cs typeface="Apple Symbols"/>
              </a:rPr>
              <a:t> </a:t>
            </a:r>
            <a:r>
              <a:rPr sz="3900" spc="-75" baseline="1068" dirty="0">
                <a:latin typeface="Times New Roman"/>
                <a:cs typeface="Times New Roman"/>
              </a:rPr>
              <a:t>5</a:t>
            </a:r>
            <a:r>
              <a:rPr sz="3900" baseline="1068" dirty="0">
                <a:latin typeface="Times New Roman"/>
                <a:cs typeface="Times New Roman"/>
              </a:rPr>
              <a:t>	</a:t>
            </a: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250" baseline="-24074" dirty="0">
                <a:latin typeface="Times New Roman"/>
                <a:cs typeface="Times New Roman"/>
              </a:rPr>
              <a:t>6</a:t>
            </a:r>
            <a:r>
              <a:rPr sz="2250" spc="104" baseline="-24074" dirty="0">
                <a:latin typeface="Times New Roman"/>
                <a:cs typeface="Times New Roman"/>
              </a:rPr>
              <a:t>  </a:t>
            </a:r>
            <a:r>
              <a:rPr sz="2600" spc="204" dirty="0">
                <a:latin typeface="Apple Symbols"/>
                <a:cs typeface="Apple Symbols"/>
              </a:rPr>
              <a:t>=</a:t>
            </a:r>
            <a:r>
              <a:rPr sz="2600" spc="-290" dirty="0">
                <a:latin typeface="Apple Symbols"/>
                <a:cs typeface="Apple Symbols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6.86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710" dirty="0">
                <a:latin typeface="Apple Symbols"/>
                <a:cs typeface="Apple Symbols"/>
              </a:rPr>
              <a:t>→</a:t>
            </a:r>
            <a:r>
              <a:rPr sz="2600" spc="-335" dirty="0">
                <a:latin typeface="Apple Symbols"/>
                <a:cs typeface="Apple Symbols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65"/>
              </a:spcBef>
              <a:tabLst>
                <a:tab pos="2046605" algn="l"/>
              </a:tabLst>
            </a:pPr>
            <a:r>
              <a:rPr sz="3900" i="1" baseline="2136" dirty="0">
                <a:latin typeface="Times New Roman"/>
                <a:cs typeface="Times New Roman"/>
              </a:rPr>
              <a:t>s</a:t>
            </a:r>
            <a:r>
              <a:rPr sz="2250" baseline="-20370" dirty="0">
                <a:latin typeface="Times New Roman"/>
                <a:cs typeface="Times New Roman"/>
              </a:rPr>
              <a:t>3</a:t>
            </a:r>
            <a:r>
              <a:rPr sz="2250" spc="675" baseline="-20370" dirty="0">
                <a:latin typeface="Times New Roman"/>
                <a:cs typeface="Times New Roman"/>
              </a:rPr>
              <a:t> </a:t>
            </a:r>
            <a:r>
              <a:rPr sz="3900" spc="307" baseline="2136" dirty="0">
                <a:latin typeface="Apple Symbols"/>
                <a:cs typeface="Apple Symbols"/>
              </a:rPr>
              <a:t>=</a:t>
            </a:r>
            <a:r>
              <a:rPr sz="3900" spc="-502" baseline="2136" dirty="0">
                <a:latin typeface="Apple Symbols"/>
                <a:cs typeface="Apple Symbols"/>
              </a:rPr>
              <a:t> </a:t>
            </a:r>
            <a:r>
              <a:rPr sz="3900" baseline="2136" dirty="0">
                <a:latin typeface="Times New Roman"/>
                <a:cs typeface="Times New Roman"/>
              </a:rPr>
              <a:t>5.67</a:t>
            </a:r>
            <a:r>
              <a:rPr sz="3900" spc="-97" baseline="2136" dirty="0">
                <a:latin typeface="Times New Roman"/>
                <a:cs typeface="Times New Roman"/>
              </a:rPr>
              <a:t> </a:t>
            </a:r>
            <a:r>
              <a:rPr sz="3900" spc="1064" baseline="2136" dirty="0">
                <a:latin typeface="Apple Symbols"/>
                <a:cs typeface="Apple Symbols"/>
              </a:rPr>
              <a:t>→</a:t>
            </a:r>
            <a:r>
              <a:rPr sz="3900" spc="-509" baseline="2136" dirty="0">
                <a:latin typeface="Apple Symbols"/>
                <a:cs typeface="Apple Symbols"/>
              </a:rPr>
              <a:t> </a:t>
            </a:r>
            <a:r>
              <a:rPr sz="3900" spc="-75" baseline="2136" dirty="0">
                <a:latin typeface="Times New Roman"/>
                <a:cs typeface="Times New Roman"/>
              </a:rPr>
              <a:t>6</a:t>
            </a:r>
            <a:r>
              <a:rPr sz="3900" baseline="2136" dirty="0">
                <a:latin typeface="Times New Roman"/>
                <a:cs typeface="Times New Roman"/>
              </a:rPr>
              <a:t>	</a:t>
            </a: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250" baseline="-24074" dirty="0">
                <a:latin typeface="Times New Roman"/>
                <a:cs typeface="Times New Roman"/>
              </a:rPr>
              <a:t>7</a:t>
            </a:r>
            <a:r>
              <a:rPr sz="2250" spc="127" baseline="-24074" dirty="0">
                <a:latin typeface="Times New Roman"/>
                <a:cs typeface="Times New Roman"/>
              </a:rPr>
              <a:t>  </a:t>
            </a:r>
            <a:r>
              <a:rPr sz="2600" spc="204" dirty="0">
                <a:latin typeface="Apple Symbols"/>
                <a:cs typeface="Apple Symbols"/>
              </a:rPr>
              <a:t>=</a:t>
            </a:r>
            <a:r>
              <a:rPr sz="2600" spc="-290" dirty="0">
                <a:latin typeface="Apple Symbols"/>
                <a:cs typeface="Apple Symbols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7.00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710" dirty="0">
                <a:latin typeface="Apple Symbols"/>
                <a:cs typeface="Apple Symbols"/>
              </a:rPr>
              <a:t>→</a:t>
            </a:r>
            <a:r>
              <a:rPr sz="2600" spc="-335" dirty="0">
                <a:latin typeface="Apple Symbols"/>
                <a:cs typeface="Apple Symbols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2875" y="1454949"/>
            <a:ext cx="1868170" cy="1033780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45"/>
              </a:spcBef>
            </a:pP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250" baseline="-24074" dirty="0">
                <a:latin typeface="Times New Roman"/>
                <a:cs typeface="Times New Roman"/>
              </a:rPr>
              <a:t>4</a:t>
            </a:r>
            <a:r>
              <a:rPr sz="2250" spc="112" baseline="-24074" dirty="0">
                <a:latin typeface="Times New Roman"/>
                <a:cs typeface="Times New Roman"/>
              </a:rPr>
              <a:t>  </a:t>
            </a:r>
            <a:r>
              <a:rPr sz="2600" spc="204" dirty="0">
                <a:latin typeface="Apple Symbols"/>
                <a:cs typeface="Apple Symbols"/>
              </a:rPr>
              <a:t>=</a:t>
            </a:r>
            <a:r>
              <a:rPr sz="2600" spc="-280" dirty="0">
                <a:latin typeface="Apple Symbols"/>
                <a:cs typeface="Apple Symbols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6.23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spc="710" dirty="0">
                <a:latin typeface="Apple Symbols"/>
                <a:cs typeface="Apple Symbols"/>
              </a:rPr>
              <a:t>→</a:t>
            </a:r>
            <a:r>
              <a:rPr sz="2600" spc="-315" dirty="0">
                <a:latin typeface="Apple Symbols"/>
                <a:cs typeface="Apple Symbols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6</a:t>
            </a:r>
            <a:endParaRPr sz="26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844"/>
              </a:spcBef>
            </a:pPr>
            <a:r>
              <a:rPr sz="2600" i="1" dirty="0">
                <a:latin typeface="Times New Roman"/>
                <a:cs typeface="Times New Roman"/>
              </a:rPr>
              <a:t>s</a:t>
            </a:r>
            <a:r>
              <a:rPr sz="2250" baseline="-24074" dirty="0">
                <a:latin typeface="Times New Roman"/>
                <a:cs typeface="Times New Roman"/>
              </a:rPr>
              <a:t>5</a:t>
            </a:r>
            <a:r>
              <a:rPr sz="2250" spc="727" baseline="-24074" dirty="0">
                <a:latin typeface="Times New Roman"/>
                <a:cs typeface="Times New Roman"/>
              </a:rPr>
              <a:t> </a:t>
            </a:r>
            <a:r>
              <a:rPr sz="2600" spc="204" dirty="0">
                <a:latin typeface="Apple Symbols"/>
                <a:cs typeface="Apple Symbols"/>
              </a:rPr>
              <a:t>=</a:t>
            </a:r>
            <a:r>
              <a:rPr sz="2600" spc="-290" dirty="0">
                <a:latin typeface="Apple Symbols"/>
                <a:cs typeface="Apple Symbols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6.65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710" dirty="0">
                <a:latin typeface="Apple Symbols"/>
                <a:cs typeface="Apple Symbols"/>
              </a:rPr>
              <a:t>→</a:t>
            </a:r>
            <a:r>
              <a:rPr sz="2600" spc="-340" dirty="0">
                <a:latin typeface="Apple Symbols"/>
                <a:cs typeface="Apple Symbols"/>
              </a:rPr>
              <a:t> </a:t>
            </a:r>
            <a:r>
              <a:rPr sz="2600" spc="-60" dirty="0">
                <a:latin typeface="Times New Roman"/>
                <a:cs typeface="Times New Roman"/>
              </a:rPr>
              <a:t>7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91162" y="1567809"/>
            <a:ext cx="4284345" cy="2136140"/>
          </a:xfrm>
          <a:custGeom>
            <a:avLst/>
            <a:gdLst/>
            <a:ahLst/>
            <a:cxnLst/>
            <a:rect l="l" t="t" r="r" b="b"/>
            <a:pathLst>
              <a:path w="4284345" h="2136140">
                <a:moveTo>
                  <a:pt x="0" y="0"/>
                </a:moveTo>
                <a:lnTo>
                  <a:pt x="4284002" y="0"/>
                </a:lnTo>
                <a:lnTo>
                  <a:pt x="4284002" y="2135873"/>
                </a:lnTo>
                <a:lnTo>
                  <a:pt x="0" y="2135873"/>
                </a:lnTo>
                <a:lnTo>
                  <a:pt x="0" y="0"/>
                </a:lnTo>
                <a:close/>
              </a:path>
            </a:pathLst>
          </a:custGeom>
          <a:ln w="26774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733" y="4090597"/>
            <a:ext cx="8405634" cy="227274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14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Equalization:</a:t>
            </a:r>
            <a:r>
              <a:rPr spc="-155" dirty="0"/>
              <a:t> </a:t>
            </a:r>
            <a:r>
              <a:rPr dirty="0"/>
              <a:t>Discrete</a:t>
            </a:r>
            <a:r>
              <a:rPr spc="-165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22947"/>
            <a:ext cx="8315325" cy="1002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Because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approximate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PDF,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new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values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 created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 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process,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perfectly flat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histograms are rare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practical applications.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3054153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304" y="2956676"/>
            <a:ext cx="7324725" cy="675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6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Unlike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continuous case,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cannot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 proved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than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discrete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equalization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results in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uniform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histogram.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396206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304" y="3862415"/>
            <a:ext cx="8027034" cy="67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100"/>
              </a:spcBef>
            </a:pP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However,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equalization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fully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automatic,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without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need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any parameter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specification.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01" y="4868907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9304" y="4791501"/>
            <a:ext cx="5231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inverse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transformation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back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301" y="6033510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9304" y="5933861"/>
            <a:ext cx="8337550" cy="1003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6800"/>
              </a:lnSpc>
              <a:spcBef>
                <a:spcPts val="10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transformation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satisfies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two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initial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conditions,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sz="20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levels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present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input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image.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 another word,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none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bins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image are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empty.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70324" y="5258886"/>
            <a:ext cx="1539875" cy="440055"/>
          </a:xfrm>
          <a:custGeom>
            <a:avLst/>
            <a:gdLst/>
            <a:ahLst/>
            <a:cxnLst/>
            <a:rect l="l" t="t" r="r" b="b"/>
            <a:pathLst>
              <a:path w="1539875" h="440054">
                <a:moveTo>
                  <a:pt x="0" y="0"/>
                </a:moveTo>
                <a:lnTo>
                  <a:pt x="1539709" y="0"/>
                </a:lnTo>
                <a:lnTo>
                  <a:pt x="1539709" y="439915"/>
                </a:lnTo>
                <a:lnTo>
                  <a:pt x="0" y="43991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014074" y="5228546"/>
            <a:ext cx="26924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spc="155" dirty="0">
                <a:latin typeface="Apple Symbols"/>
                <a:cs typeface="Apple Symbols"/>
              </a:rPr>
              <a:t>−</a:t>
            </a:r>
            <a:r>
              <a:rPr sz="1500" spc="155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15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83798" y="5254111"/>
            <a:ext cx="153289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1005205" algn="l"/>
              </a:tabLst>
            </a:pPr>
            <a:r>
              <a:rPr sz="2450" i="1" spc="75" dirty="0">
                <a:latin typeface="Times New Roman"/>
                <a:cs typeface="Times New Roman"/>
              </a:rPr>
              <a:t>r</a:t>
            </a:r>
            <a:r>
              <a:rPr sz="2250" i="1" spc="112" baseline="-22222" dirty="0">
                <a:latin typeface="Times New Roman"/>
                <a:cs typeface="Times New Roman"/>
              </a:rPr>
              <a:t>k</a:t>
            </a:r>
            <a:r>
              <a:rPr sz="2250" i="1" spc="-315" baseline="-22222" dirty="0">
                <a:latin typeface="Times New Roman"/>
                <a:cs typeface="Times New Roman"/>
              </a:rPr>
              <a:t> </a:t>
            </a:r>
            <a:r>
              <a:rPr sz="2450" spc="405" dirty="0">
                <a:latin typeface="Apple Symbols"/>
                <a:cs typeface="Apple Symbols"/>
              </a:rPr>
              <a:t>=</a:t>
            </a:r>
            <a:r>
              <a:rPr sz="2450" i="1" spc="405" dirty="0">
                <a:latin typeface="Times New Roman"/>
                <a:cs typeface="Times New Roman"/>
              </a:rPr>
              <a:t>T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114" dirty="0">
                <a:latin typeface="Apple Symbols"/>
                <a:cs typeface="Apple Symbols"/>
              </a:rPr>
              <a:t>(</a:t>
            </a:r>
            <a:r>
              <a:rPr sz="2450" i="1" spc="114" dirty="0">
                <a:latin typeface="Times New Roman"/>
                <a:cs typeface="Times New Roman"/>
              </a:rPr>
              <a:t>s</a:t>
            </a:r>
            <a:r>
              <a:rPr sz="2250" i="1" spc="172" baseline="-22222" dirty="0">
                <a:latin typeface="Times New Roman"/>
                <a:cs typeface="Times New Roman"/>
              </a:rPr>
              <a:t>k</a:t>
            </a:r>
            <a:r>
              <a:rPr sz="2250" i="1" spc="-195" baseline="-22222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Apple Symbols"/>
                <a:cs typeface="Apple Symbols"/>
              </a:rPr>
              <a:t>)</a:t>
            </a:r>
            <a:endParaRPr sz="2450">
              <a:latin typeface="Apple Symbols"/>
              <a:cs typeface="Apple Symbol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Equalization:</a:t>
            </a:r>
            <a:r>
              <a:rPr spc="-155" dirty="0"/>
              <a:t> </a:t>
            </a:r>
            <a:r>
              <a:rPr dirty="0"/>
              <a:t>Discrete</a:t>
            </a:r>
            <a:r>
              <a:rPr spc="-165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43386"/>
            <a:ext cx="4016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Advantage: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 parameters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needed.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240255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304" y="2325135"/>
            <a:ext cx="2388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Conceptually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optimal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129" y="3996752"/>
            <a:ext cx="9075152" cy="227335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6160" y="1316202"/>
            <a:ext cx="3142092" cy="259146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16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Matching</a:t>
            </a:r>
            <a:r>
              <a:rPr spc="-170" dirty="0"/>
              <a:t> </a:t>
            </a:r>
            <a:r>
              <a:rPr spc="-10" dirty="0"/>
              <a:t>(Specification)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17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22947"/>
            <a:ext cx="8314690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equalization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produces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transformation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generate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uniform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histogram.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2729072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304" y="2650217"/>
            <a:ext cx="8355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always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ideal.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What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want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specify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shape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ourselves?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3310833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304" y="3210460"/>
            <a:ext cx="8169909" cy="67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method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achieve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called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b="1" i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matching</a:t>
            </a:r>
            <a:r>
              <a:rPr sz="2000" b="1" i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333333"/>
                </a:solidFill>
                <a:latin typeface="Arial"/>
                <a:cs typeface="Arial"/>
              </a:rPr>
              <a:t>histogram specification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01" y="421766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9304" y="4139902"/>
            <a:ext cx="46202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Let’s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assume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continuous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case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again.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301" y="48397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3904" y="4639667"/>
            <a:ext cx="80924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99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Assume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PDF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(r)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that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want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transform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image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PDF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725" b="1" spc="-15" baseline="-31400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(z)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5301" y="5886266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13904" y="5778265"/>
            <a:ext cx="28956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Here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(z)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uniform.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65" dirty="0"/>
              <a:t> </a:t>
            </a:r>
            <a:r>
              <a:rPr dirty="0"/>
              <a:t>Matching:</a:t>
            </a:r>
            <a:r>
              <a:rPr spc="-150" dirty="0"/>
              <a:t> </a:t>
            </a:r>
            <a:r>
              <a:rPr spc="-10" dirty="0"/>
              <a:t>Continuous</a:t>
            </a:r>
            <a:r>
              <a:rPr spc="-155" dirty="0"/>
              <a:t> </a:t>
            </a:r>
            <a:r>
              <a:rPr spc="-20" dirty="0"/>
              <a:t>Case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18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43386"/>
            <a:ext cx="51593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 random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variable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defined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before: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304" y="3050547"/>
            <a:ext cx="51447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dummy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variable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integration.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01" y="3782067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304" y="3704305"/>
            <a:ext cx="43802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Let’s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same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based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variable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304" y="5011097"/>
            <a:ext cx="5088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v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dummy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variable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integration.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01" y="574406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9304" y="5665223"/>
            <a:ext cx="4466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Combining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two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equations,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have: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88157" y="2102771"/>
            <a:ext cx="3703954" cy="89535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4555" algn="ctr">
              <a:lnSpc>
                <a:spcPts val="1205"/>
              </a:lnSpc>
            </a:pPr>
            <a:r>
              <a:rPr sz="1500" i="1" spc="-5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  <a:p>
            <a:pPr marL="47625">
              <a:lnSpc>
                <a:spcPts val="3870"/>
              </a:lnSpc>
            </a:pPr>
            <a:r>
              <a:rPr sz="2450" i="1" spc="345" dirty="0">
                <a:latin typeface="Times New Roman"/>
                <a:cs typeface="Times New Roman"/>
              </a:rPr>
              <a:t>s</a:t>
            </a:r>
            <a:r>
              <a:rPr sz="2450" spc="345" dirty="0">
                <a:latin typeface="Apple Symbols"/>
                <a:cs typeface="Apple Symbols"/>
              </a:rPr>
              <a:t>=</a:t>
            </a:r>
            <a:r>
              <a:rPr sz="2450" i="1" spc="345" dirty="0">
                <a:latin typeface="Times New Roman"/>
                <a:cs typeface="Times New Roman"/>
              </a:rPr>
              <a:t>T</a:t>
            </a:r>
            <a:r>
              <a:rPr sz="2450" i="1" spc="-195" dirty="0">
                <a:latin typeface="Times New Roman"/>
                <a:cs typeface="Times New Roman"/>
              </a:rPr>
              <a:t> </a:t>
            </a:r>
            <a:r>
              <a:rPr sz="2450" spc="105" dirty="0">
                <a:latin typeface="Apple Symbols"/>
                <a:cs typeface="Apple Symbols"/>
              </a:rPr>
              <a:t>(</a:t>
            </a:r>
            <a:r>
              <a:rPr sz="2450" i="1" spc="105" dirty="0">
                <a:latin typeface="Times New Roman"/>
                <a:cs typeface="Times New Roman"/>
              </a:rPr>
              <a:t>r</a:t>
            </a:r>
            <a:r>
              <a:rPr sz="2450" i="1" spc="-395" dirty="0">
                <a:latin typeface="Times New Roman"/>
                <a:cs typeface="Times New Roman"/>
              </a:rPr>
              <a:t> </a:t>
            </a:r>
            <a:r>
              <a:rPr sz="2450" spc="300" dirty="0">
                <a:latin typeface="Apple Symbols"/>
                <a:cs typeface="Apple Symbols"/>
              </a:rPr>
              <a:t>)=(</a:t>
            </a:r>
            <a:r>
              <a:rPr sz="2450" spc="-540" dirty="0">
                <a:latin typeface="Apple Symbols"/>
                <a:cs typeface="Apple Symbols"/>
              </a:rPr>
              <a:t> </a:t>
            </a:r>
            <a:r>
              <a:rPr sz="2450" i="1" spc="114" dirty="0">
                <a:latin typeface="Times New Roman"/>
                <a:cs typeface="Times New Roman"/>
              </a:rPr>
              <a:t>L</a:t>
            </a:r>
            <a:r>
              <a:rPr sz="2450" spc="114" dirty="0">
                <a:latin typeface="Apple Symbols"/>
                <a:cs typeface="Apple Symbols"/>
              </a:rPr>
              <a:t>−</a:t>
            </a:r>
            <a:r>
              <a:rPr sz="2450" spc="114" dirty="0">
                <a:latin typeface="Times New Roman"/>
                <a:cs typeface="Times New Roman"/>
              </a:rPr>
              <a:t>1</a:t>
            </a:r>
            <a:r>
              <a:rPr sz="2450" spc="114" dirty="0">
                <a:latin typeface="Apple Symbols"/>
                <a:cs typeface="Apple Symbols"/>
              </a:rPr>
              <a:t>)</a:t>
            </a:r>
            <a:r>
              <a:rPr sz="5400" spc="172" baseline="-5401" dirty="0">
                <a:latin typeface="Apple Symbols"/>
                <a:cs typeface="Apple Symbols"/>
              </a:rPr>
              <a:t>∫</a:t>
            </a:r>
            <a:r>
              <a:rPr sz="5400" spc="-900" baseline="-5401" dirty="0">
                <a:latin typeface="Apple Symbols"/>
                <a:cs typeface="Apple Symbols"/>
              </a:rPr>
              <a:t> </a:t>
            </a:r>
            <a:r>
              <a:rPr sz="2450" i="1" spc="50" dirty="0">
                <a:latin typeface="Times New Roman"/>
                <a:cs typeface="Times New Roman"/>
              </a:rPr>
              <a:t>p</a:t>
            </a:r>
            <a:r>
              <a:rPr sz="2250" i="1" spc="75" baseline="-22222" dirty="0">
                <a:latin typeface="Times New Roman"/>
                <a:cs typeface="Times New Roman"/>
              </a:rPr>
              <a:t>r</a:t>
            </a:r>
            <a:r>
              <a:rPr sz="2250" i="1" spc="-195" baseline="-22222" dirty="0">
                <a:latin typeface="Times New Roman"/>
                <a:cs typeface="Times New Roman"/>
              </a:rPr>
              <a:t> </a:t>
            </a:r>
            <a:r>
              <a:rPr sz="2450" spc="165" dirty="0">
                <a:latin typeface="Apple Symbols"/>
                <a:cs typeface="Apple Symbols"/>
              </a:rPr>
              <a:t>(</a:t>
            </a:r>
            <a:r>
              <a:rPr sz="2450" i="1" spc="165" dirty="0">
                <a:latin typeface="Times New Roman"/>
                <a:cs typeface="Times New Roman"/>
              </a:rPr>
              <a:t>w</a:t>
            </a:r>
            <a:r>
              <a:rPr sz="2450" spc="165" dirty="0">
                <a:latin typeface="Apple Symbols"/>
                <a:cs typeface="Apple Symbols"/>
              </a:rPr>
              <a:t>)</a:t>
            </a:r>
            <a:r>
              <a:rPr sz="2450" spc="-530" dirty="0">
                <a:latin typeface="Apple Symbols"/>
                <a:cs typeface="Apple Symbols"/>
              </a:rPr>
              <a:t> </a:t>
            </a:r>
            <a:r>
              <a:rPr sz="2450" i="1" spc="-25" dirty="0">
                <a:latin typeface="Times New Roman"/>
                <a:cs typeface="Times New Roman"/>
              </a:rPr>
              <a:t>dw</a:t>
            </a:r>
            <a:endParaRPr sz="2450">
              <a:latin typeface="Times New Roman"/>
              <a:cs typeface="Times New Roman"/>
            </a:endParaRPr>
          </a:p>
          <a:p>
            <a:pPr marL="885825" algn="ctr">
              <a:lnSpc>
                <a:spcPts val="1800"/>
              </a:lnSpc>
              <a:spcBef>
                <a:spcPts val="175"/>
              </a:spcBef>
            </a:pPr>
            <a:r>
              <a:rPr sz="1500" spc="-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29203" y="4089610"/>
            <a:ext cx="3622040" cy="89535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8285" algn="ctr">
              <a:lnSpc>
                <a:spcPts val="1200"/>
              </a:lnSpc>
            </a:pPr>
            <a:r>
              <a:rPr sz="1500" i="1" spc="-50" dirty="0">
                <a:latin typeface="Times New Roman"/>
                <a:cs typeface="Times New Roman"/>
              </a:rPr>
              <a:t>z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ts val="3870"/>
              </a:lnSpc>
            </a:pPr>
            <a:r>
              <a:rPr sz="2450" i="1" spc="145" dirty="0">
                <a:latin typeface="Times New Roman"/>
                <a:cs typeface="Times New Roman"/>
              </a:rPr>
              <a:t>G</a:t>
            </a:r>
            <a:r>
              <a:rPr sz="2450" spc="145" dirty="0">
                <a:latin typeface="Apple Symbols"/>
                <a:cs typeface="Apple Symbols"/>
              </a:rPr>
              <a:t>(</a:t>
            </a:r>
            <a:r>
              <a:rPr sz="2450" spc="-530" dirty="0">
                <a:latin typeface="Apple Symbols"/>
                <a:cs typeface="Apple Symbols"/>
              </a:rPr>
              <a:t> </a:t>
            </a:r>
            <a:r>
              <a:rPr sz="2450" i="1" spc="220" dirty="0">
                <a:latin typeface="Times New Roman"/>
                <a:cs typeface="Times New Roman"/>
              </a:rPr>
              <a:t>z</a:t>
            </a:r>
            <a:r>
              <a:rPr sz="2450" spc="220" dirty="0">
                <a:latin typeface="Apple Symbols"/>
                <a:cs typeface="Apple Symbols"/>
              </a:rPr>
              <a:t>)=(</a:t>
            </a:r>
            <a:r>
              <a:rPr sz="2450" i="1" spc="220" dirty="0">
                <a:latin typeface="Times New Roman"/>
                <a:cs typeface="Times New Roman"/>
              </a:rPr>
              <a:t>L</a:t>
            </a:r>
            <a:r>
              <a:rPr sz="2450" spc="220" dirty="0">
                <a:latin typeface="Apple Symbols"/>
                <a:cs typeface="Apple Symbols"/>
              </a:rPr>
              <a:t>−</a:t>
            </a:r>
            <a:r>
              <a:rPr sz="2450" spc="220" dirty="0">
                <a:latin typeface="Times New Roman"/>
                <a:cs typeface="Times New Roman"/>
              </a:rPr>
              <a:t>1</a:t>
            </a:r>
            <a:r>
              <a:rPr sz="2450" spc="220" dirty="0">
                <a:latin typeface="Apple Symbols"/>
                <a:cs typeface="Apple Symbols"/>
              </a:rPr>
              <a:t>)</a:t>
            </a:r>
            <a:r>
              <a:rPr sz="5400" spc="330" baseline="-6172" dirty="0">
                <a:latin typeface="Apple Symbols"/>
                <a:cs typeface="Apple Symbols"/>
              </a:rPr>
              <a:t>∫</a:t>
            </a:r>
            <a:r>
              <a:rPr sz="5400" spc="-989" baseline="-6172" dirty="0">
                <a:latin typeface="Apple Symbols"/>
                <a:cs typeface="Apple Symbols"/>
              </a:rPr>
              <a:t> </a:t>
            </a:r>
            <a:r>
              <a:rPr sz="2450" i="1" spc="90" dirty="0">
                <a:latin typeface="Times New Roman"/>
                <a:cs typeface="Times New Roman"/>
              </a:rPr>
              <a:t>p</a:t>
            </a:r>
            <a:r>
              <a:rPr sz="2250" i="1" spc="135" baseline="-22222" dirty="0">
                <a:latin typeface="Times New Roman"/>
                <a:cs typeface="Times New Roman"/>
              </a:rPr>
              <a:t>z</a:t>
            </a:r>
            <a:r>
              <a:rPr sz="2250" i="1" spc="-179" baseline="-22222" dirty="0">
                <a:latin typeface="Times New Roman"/>
                <a:cs typeface="Times New Roman"/>
              </a:rPr>
              <a:t> </a:t>
            </a:r>
            <a:r>
              <a:rPr sz="2450" spc="145" dirty="0">
                <a:latin typeface="Apple Symbols"/>
                <a:cs typeface="Apple Symbols"/>
              </a:rPr>
              <a:t>(</a:t>
            </a:r>
            <a:r>
              <a:rPr sz="2450" i="1" spc="145" dirty="0">
                <a:latin typeface="Times New Roman"/>
                <a:cs typeface="Times New Roman"/>
              </a:rPr>
              <a:t>v</a:t>
            </a:r>
            <a:r>
              <a:rPr sz="2450" i="1" spc="-370" dirty="0">
                <a:latin typeface="Times New Roman"/>
                <a:cs typeface="Times New Roman"/>
              </a:rPr>
              <a:t> </a:t>
            </a:r>
            <a:r>
              <a:rPr sz="2450" spc="280" dirty="0">
                <a:latin typeface="Apple Symbols"/>
                <a:cs typeface="Apple Symbols"/>
              </a:rPr>
              <a:t>)</a:t>
            </a:r>
            <a:r>
              <a:rPr sz="2450" i="1" spc="280" dirty="0">
                <a:latin typeface="Times New Roman"/>
                <a:cs typeface="Times New Roman"/>
              </a:rPr>
              <a:t>dv</a:t>
            </a:r>
            <a:r>
              <a:rPr sz="2450" spc="280" dirty="0">
                <a:latin typeface="Apple Symbols"/>
                <a:cs typeface="Apple Symbols"/>
              </a:rPr>
              <a:t>=</a:t>
            </a:r>
            <a:r>
              <a:rPr sz="2450" i="1" spc="280" dirty="0">
                <a:latin typeface="Times New Roman"/>
                <a:cs typeface="Times New Roman"/>
              </a:rPr>
              <a:t>s</a:t>
            </a:r>
            <a:endParaRPr sz="2450">
              <a:latin typeface="Times New Roman"/>
              <a:cs typeface="Times New Roman"/>
            </a:endParaRPr>
          </a:p>
          <a:p>
            <a:pPr marL="248285" algn="ctr">
              <a:lnSpc>
                <a:spcPct val="100000"/>
              </a:lnSpc>
              <a:spcBef>
                <a:spcPts val="180"/>
              </a:spcBef>
            </a:pPr>
            <a:r>
              <a:rPr sz="1500" spc="-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46642" y="6102001"/>
            <a:ext cx="5205095" cy="41783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60"/>
              </a:spcBef>
            </a:pPr>
            <a:r>
              <a:rPr sz="2500" i="1" dirty="0">
                <a:latin typeface="Times New Roman"/>
                <a:cs typeface="Times New Roman"/>
              </a:rPr>
              <a:t>G</a:t>
            </a:r>
            <a:r>
              <a:rPr sz="2500" i="1" spc="-395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Apple Symbols"/>
                <a:cs typeface="Apple Symbols"/>
              </a:rPr>
              <a:t>(</a:t>
            </a:r>
            <a:r>
              <a:rPr sz="2500" spc="-550" dirty="0">
                <a:latin typeface="Apple Symbols"/>
                <a:cs typeface="Apple Symbols"/>
              </a:rPr>
              <a:t> </a:t>
            </a:r>
            <a:r>
              <a:rPr sz="2500" i="1" spc="345" dirty="0">
                <a:latin typeface="Times New Roman"/>
                <a:cs typeface="Times New Roman"/>
              </a:rPr>
              <a:t>z</a:t>
            </a:r>
            <a:r>
              <a:rPr sz="2500" spc="345" dirty="0">
                <a:latin typeface="Apple Symbols"/>
                <a:cs typeface="Apple Symbols"/>
              </a:rPr>
              <a:t>)=</a:t>
            </a:r>
            <a:r>
              <a:rPr sz="2500" i="1" spc="345" dirty="0">
                <a:latin typeface="Times New Roman"/>
                <a:cs typeface="Times New Roman"/>
              </a:rPr>
              <a:t>s</a:t>
            </a:r>
            <a:r>
              <a:rPr sz="2500" spc="345" dirty="0">
                <a:latin typeface="Apple Symbols"/>
                <a:cs typeface="Apple Symbols"/>
              </a:rPr>
              <a:t>=</a:t>
            </a:r>
            <a:r>
              <a:rPr sz="2500" i="1" spc="345" dirty="0">
                <a:latin typeface="Times New Roman"/>
                <a:cs typeface="Times New Roman"/>
              </a:rPr>
              <a:t>T</a:t>
            </a:r>
            <a:r>
              <a:rPr sz="2500" i="1" spc="-19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Apple Symbols"/>
                <a:cs typeface="Apple Symbols"/>
              </a:rPr>
              <a:t>(</a:t>
            </a:r>
            <a:r>
              <a:rPr sz="2500" i="1" spc="85" dirty="0">
                <a:latin typeface="Times New Roman"/>
                <a:cs typeface="Times New Roman"/>
              </a:rPr>
              <a:t>r</a:t>
            </a:r>
            <a:r>
              <a:rPr sz="2500" i="1" spc="-385" dirty="0">
                <a:latin typeface="Times New Roman"/>
                <a:cs typeface="Times New Roman"/>
              </a:rPr>
              <a:t> </a:t>
            </a:r>
            <a:r>
              <a:rPr sz="2500" spc="260" dirty="0">
                <a:latin typeface="Apple Symbols"/>
                <a:cs typeface="Apple Symbols"/>
              </a:rPr>
              <a:t>)⇒</a:t>
            </a:r>
            <a:r>
              <a:rPr sz="2500" spc="-390" dirty="0">
                <a:latin typeface="Apple Symbols"/>
                <a:cs typeface="Apple Symbols"/>
              </a:rPr>
              <a:t> </a:t>
            </a:r>
            <a:r>
              <a:rPr sz="2500" i="1" spc="254" dirty="0">
                <a:latin typeface="Times New Roman"/>
                <a:cs typeface="Times New Roman"/>
              </a:rPr>
              <a:t>z</a:t>
            </a:r>
            <a:r>
              <a:rPr sz="2500" spc="254" dirty="0">
                <a:latin typeface="Apple Symbols"/>
                <a:cs typeface="Apple Symbols"/>
              </a:rPr>
              <a:t>=</a:t>
            </a:r>
            <a:r>
              <a:rPr sz="2500" i="1" spc="254" dirty="0">
                <a:latin typeface="Times New Roman"/>
                <a:cs typeface="Times New Roman"/>
              </a:rPr>
              <a:t>G</a:t>
            </a:r>
            <a:r>
              <a:rPr sz="2250" spc="382" baseline="44444" dirty="0">
                <a:latin typeface="Apple Symbols"/>
                <a:cs typeface="Apple Symbols"/>
              </a:rPr>
              <a:t>−</a:t>
            </a:r>
            <a:r>
              <a:rPr sz="2250" spc="382" baseline="44444" dirty="0">
                <a:latin typeface="Times New Roman"/>
                <a:cs typeface="Times New Roman"/>
              </a:rPr>
              <a:t>1</a:t>
            </a:r>
            <a:r>
              <a:rPr sz="2250" spc="-322" baseline="44444" dirty="0">
                <a:latin typeface="Times New Roman"/>
                <a:cs typeface="Times New Roman"/>
              </a:rPr>
              <a:t> </a:t>
            </a:r>
            <a:r>
              <a:rPr sz="2500" spc="225" dirty="0">
                <a:latin typeface="Apple Symbols"/>
                <a:cs typeface="Apple Symbols"/>
              </a:rPr>
              <a:t>(</a:t>
            </a:r>
            <a:r>
              <a:rPr sz="2500" i="1" spc="225" dirty="0">
                <a:latin typeface="Times New Roman"/>
                <a:cs typeface="Times New Roman"/>
              </a:rPr>
              <a:t>s</a:t>
            </a:r>
            <a:r>
              <a:rPr sz="2500" spc="225" dirty="0">
                <a:latin typeface="Apple Symbols"/>
                <a:cs typeface="Apple Symbols"/>
              </a:rPr>
              <a:t>)=</a:t>
            </a:r>
            <a:r>
              <a:rPr sz="2500" i="1" spc="225" dirty="0">
                <a:latin typeface="Times New Roman"/>
                <a:cs typeface="Times New Roman"/>
              </a:rPr>
              <a:t>G</a:t>
            </a:r>
            <a:r>
              <a:rPr sz="2250" spc="337" baseline="44444" dirty="0">
                <a:latin typeface="Apple Symbols"/>
                <a:cs typeface="Apple Symbols"/>
              </a:rPr>
              <a:t>−</a:t>
            </a:r>
            <a:r>
              <a:rPr sz="2250" spc="337" baseline="44444" dirty="0">
                <a:latin typeface="Times New Roman"/>
                <a:cs typeface="Times New Roman"/>
              </a:rPr>
              <a:t>1</a:t>
            </a:r>
            <a:r>
              <a:rPr sz="2250" spc="-202" baseline="44444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Apple Symbols"/>
                <a:cs typeface="Apple Symbols"/>
              </a:rPr>
              <a:t>[</a:t>
            </a:r>
            <a:r>
              <a:rPr sz="2500" i="1" dirty="0">
                <a:latin typeface="Times New Roman"/>
                <a:cs typeface="Times New Roman"/>
              </a:rPr>
              <a:t>T</a:t>
            </a:r>
            <a:r>
              <a:rPr sz="2500" i="1" spc="-19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Apple Symbols"/>
                <a:cs typeface="Apple Symbols"/>
              </a:rPr>
              <a:t>(</a:t>
            </a:r>
            <a:r>
              <a:rPr sz="2500" i="1" spc="85" dirty="0">
                <a:latin typeface="Times New Roman"/>
                <a:cs typeface="Times New Roman"/>
              </a:rPr>
              <a:t>r</a:t>
            </a:r>
            <a:r>
              <a:rPr sz="2500" i="1" spc="-39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Apple Symbols"/>
                <a:cs typeface="Apple Symbols"/>
              </a:rPr>
              <a:t>)]</a:t>
            </a:r>
            <a:endParaRPr sz="2500">
              <a:latin typeface="Apple Symbols"/>
              <a:cs typeface="Apple Symbol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60" dirty="0"/>
              <a:t> </a:t>
            </a:r>
            <a:r>
              <a:rPr dirty="0"/>
              <a:t>Matching:</a:t>
            </a:r>
            <a:r>
              <a:rPr spc="-145" dirty="0"/>
              <a:t> </a:t>
            </a:r>
            <a:r>
              <a:rPr spc="-10" dirty="0"/>
              <a:t>Continuous</a:t>
            </a:r>
            <a:r>
              <a:rPr spc="-145" dirty="0"/>
              <a:t> </a:t>
            </a:r>
            <a:r>
              <a:rPr spc="-20" dirty="0"/>
              <a:t>Case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19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43386"/>
            <a:ext cx="4385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procedure can be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summarized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9205" y="2401463"/>
            <a:ext cx="7842250" cy="339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45" indent="-321945">
              <a:lnSpc>
                <a:spcPct val="100000"/>
              </a:lnSpc>
              <a:spcBef>
                <a:spcPts val="100"/>
              </a:spcBef>
              <a:buClr>
                <a:srgbClr val="EE2828"/>
              </a:buClr>
              <a:buAutoNum type="arabicParenR"/>
              <a:tabLst>
                <a:tab pos="372745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Obtain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(r)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input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image;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Clr>
                <a:srgbClr val="EE2828"/>
              </a:buClr>
              <a:buFont typeface="Arial"/>
              <a:buAutoNum type="arabicParenR"/>
            </a:pPr>
            <a:endParaRPr sz="2000">
              <a:latin typeface="Arial"/>
              <a:cs typeface="Arial"/>
            </a:endParaRPr>
          </a:p>
          <a:p>
            <a:pPr marL="372745" indent="-321945">
              <a:lnSpc>
                <a:spcPct val="100000"/>
              </a:lnSpc>
              <a:buClr>
                <a:srgbClr val="EE2828"/>
              </a:buClr>
              <a:buAutoNum type="arabicParenR"/>
              <a:tabLst>
                <a:tab pos="372745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Use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specified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PDF,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(z),</a:t>
            </a:r>
            <a:r>
              <a:rPr sz="2000" b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obtain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G(z)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372110" marR="118110" indent="-321945">
              <a:lnSpc>
                <a:spcPct val="107100"/>
              </a:lnSpc>
              <a:spcBef>
                <a:spcPts val="2170"/>
              </a:spcBef>
              <a:buClr>
                <a:srgbClr val="EE2828"/>
              </a:buClr>
              <a:buAutoNum type="arabicParenR"/>
              <a:tabLst>
                <a:tab pos="374015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Compute the inverse transformation</a:t>
            </a:r>
            <a:r>
              <a:rPr sz="20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z=G</a:t>
            </a:r>
            <a:r>
              <a:rPr sz="1725" b="1" spc="-15" baseline="31400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1725" b="1" baseline="31400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(s)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which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mapping 	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000" b="1" spc="-25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72110" marR="43180" indent="-321945">
              <a:lnSpc>
                <a:spcPct val="106800"/>
              </a:lnSpc>
              <a:spcBef>
                <a:spcPts val="1705"/>
              </a:spcBef>
              <a:buClr>
                <a:srgbClr val="EE2828"/>
              </a:buClr>
              <a:buAutoNum type="arabicParenR"/>
              <a:tabLst>
                <a:tab pos="374015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Obtain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 by first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equalizing 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input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r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r>
              <a:rPr sz="20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Then, 	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equalized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perform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inverse 	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mapping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z=G</a:t>
            </a:r>
            <a:r>
              <a:rPr sz="1725" b="1" spc="-15" baseline="31400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1725" b="1" baseline="31400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(s)</a:t>
            </a:r>
            <a:r>
              <a:rPr sz="2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obtain the corresponding pixel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 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output 	image.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01" y="6080665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3904" y="5983175"/>
            <a:ext cx="7887334" cy="675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6700"/>
              </a:lnSpc>
              <a:spcBef>
                <a:spcPts val="9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general,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finding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analytical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expression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1725" b="1" spc="-15" baseline="31400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1725" b="1" baseline="31400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725" b="1" spc="352" baseline="3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trivial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task.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discrete case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 not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problem.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Table</a:t>
            </a:r>
            <a:r>
              <a:rPr spc="-9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Content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2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789462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105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542280"/>
            <a:ext cx="4747260" cy="3098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7025">
              <a:lnSpc>
                <a:spcPct val="141900"/>
              </a:lnSpc>
              <a:spcBef>
                <a:spcPts val="100"/>
              </a:spcBef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4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Processing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4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Equalization</a:t>
            </a:r>
            <a:endParaRPr sz="2400" dirty="0">
              <a:latin typeface="Arial"/>
              <a:cs typeface="Arial"/>
            </a:endParaRPr>
          </a:p>
          <a:p>
            <a:pPr marL="12700" marR="5080">
              <a:lnSpc>
                <a:spcPct val="142000"/>
              </a:lnSpc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4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Matching</a:t>
            </a:r>
            <a:r>
              <a:rPr sz="2400" spc="-1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(Specification)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Local</a:t>
            </a:r>
            <a:r>
              <a:rPr sz="2400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400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Processing Fundamentals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Spatial</a:t>
            </a:r>
            <a:r>
              <a:rPr sz="2400" spc="-6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Filtering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Correlation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vs.</a:t>
            </a:r>
            <a:r>
              <a:rPr sz="2400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333333"/>
                </a:solidFill>
                <a:latin typeface="Arial"/>
                <a:cs typeface="Arial"/>
              </a:rPr>
              <a:t>Convolution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2308943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105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01" y="2828424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1050">
              <a:latin typeface="Apple Symbols"/>
              <a:cs typeface="Apple Symbol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3347905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105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01" y="3867030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1050">
              <a:latin typeface="Apple Symbols"/>
              <a:cs typeface="Apple Symbol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01" y="4386511"/>
            <a:ext cx="13462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1050">
              <a:latin typeface="Apple Symbols"/>
              <a:cs typeface="Apple Symbol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4BFC2FD-9C5E-2BF4-A827-209844571B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7301" y="687153"/>
            <a:ext cx="80759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60" dirty="0"/>
              <a:t> </a:t>
            </a:r>
            <a:r>
              <a:rPr dirty="0"/>
              <a:t>Matching:</a:t>
            </a:r>
            <a:r>
              <a:rPr spc="-145" dirty="0"/>
              <a:t> </a:t>
            </a:r>
            <a:r>
              <a:rPr spc="-10" dirty="0"/>
              <a:t>Continuous</a:t>
            </a:r>
            <a:r>
              <a:rPr spc="-145" dirty="0"/>
              <a:t> </a:t>
            </a:r>
            <a:r>
              <a:rPr spc="-20" dirty="0"/>
              <a:t>Case</a:t>
            </a:r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31CF2A6-9DAD-3FF1-E9B2-D403F3F46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571625"/>
            <a:ext cx="7245350" cy="1333500"/>
          </a:xfrm>
          <a:prstGeom prst="rect">
            <a:avLst/>
          </a:prstGeom>
        </p:spPr>
      </p:pic>
      <p:pic>
        <p:nvPicPr>
          <p:cNvPr id="8" name="Picture 7" descr="A math equation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2D17A519-D8D5-6DF5-863E-708E1B686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66" y="3233891"/>
            <a:ext cx="6731000" cy="1422400"/>
          </a:xfrm>
          <a:prstGeom prst="rect">
            <a:avLst/>
          </a:prstGeom>
        </p:spPr>
      </p:pic>
      <p:pic>
        <p:nvPicPr>
          <p:cNvPr id="10" name="Picture 9" descr="A close-up of a text&#10;&#10;Description automatically generated">
            <a:extLst>
              <a:ext uri="{FF2B5EF4-FFF2-40B4-BE49-F238E27FC236}">
                <a16:creationId xmlns:a16="http://schemas.microsoft.com/office/drawing/2014/main" id="{ACF44168-0C3C-D424-64FA-2C9E5FF888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581" y="4985057"/>
            <a:ext cx="7097484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9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1BC11A20-C793-6446-A7D4-E23EB21AA2D6}"/>
              </a:ext>
            </a:extLst>
          </p:cNvPr>
          <p:cNvSpPr txBox="1">
            <a:spLocks/>
          </p:cNvSpPr>
          <p:nvPr/>
        </p:nvSpPr>
        <p:spPr>
          <a:xfrm>
            <a:off x="850900" y="581025"/>
            <a:ext cx="80759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333333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GB" dirty="0"/>
              <a:t>Histogram</a:t>
            </a:r>
            <a:r>
              <a:rPr lang="en-GB" spc="-160" dirty="0"/>
              <a:t> </a:t>
            </a:r>
            <a:r>
              <a:rPr lang="en-GB" dirty="0"/>
              <a:t>Matching:</a:t>
            </a:r>
            <a:r>
              <a:rPr lang="en-GB" spc="-145" dirty="0"/>
              <a:t> </a:t>
            </a:r>
            <a:r>
              <a:rPr lang="en-GB" spc="-10" dirty="0"/>
              <a:t>Continuous</a:t>
            </a:r>
            <a:r>
              <a:rPr lang="en-GB" spc="-145" dirty="0"/>
              <a:t> </a:t>
            </a:r>
            <a:r>
              <a:rPr lang="en-GB" spc="-20" dirty="0"/>
              <a:t>Case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F81A2E3-210E-819A-A967-29A124210317}"/>
              </a:ext>
            </a:extLst>
          </p:cNvPr>
          <p:cNvGrpSpPr/>
          <p:nvPr/>
        </p:nvGrpSpPr>
        <p:grpSpPr>
          <a:xfrm>
            <a:off x="813495" y="1419225"/>
            <a:ext cx="8075931" cy="5802117"/>
            <a:chOff x="862556" y="1647825"/>
            <a:chExt cx="7588772" cy="5802117"/>
          </a:xfrm>
        </p:grpSpPr>
        <p:pic>
          <p:nvPicPr>
            <p:cNvPr id="6" name="Picture 5" descr="A math equations and formulas&#10;&#10;Description automatically generated with medium confidence">
              <a:extLst>
                <a:ext uri="{FF2B5EF4-FFF2-40B4-BE49-F238E27FC236}">
                  <a16:creationId xmlns:a16="http://schemas.microsoft.com/office/drawing/2014/main" id="{719487BC-B24A-FCCA-47EA-2B494BFC6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2556" y="1647825"/>
              <a:ext cx="7151144" cy="2489200"/>
            </a:xfrm>
            <a:prstGeom prst="rect">
              <a:avLst/>
            </a:prstGeom>
          </p:spPr>
        </p:pic>
        <p:pic>
          <p:nvPicPr>
            <p:cNvPr id="8" name="Picture 7" descr="A math equations and formulas&#10;&#10;Description automatically generated with medium confidence">
              <a:extLst>
                <a:ext uri="{FF2B5EF4-FFF2-40B4-BE49-F238E27FC236}">
                  <a16:creationId xmlns:a16="http://schemas.microsoft.com/office/drawing/2014/main" id="{2A5F44F1-0D07-CC53-849F-AE49EBFD2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928" y="4391025"/>
              <a:ext cx="6756400" cy="21463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D7D538-F58B-F85D-6E7F-0A644BF8F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928" y="6600825"/>
              <a:ext cx="7391400" cy="762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5259A8-2700-FED1-5452-4A5B8B3641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5700" y="7094342"/>
              <a:ext cx="4330700" cy="35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6698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60" dirty="0"/>
              <a:t> </a:t>
            </a:r>
            <a:r>
              <a:rPr dirty="0"/>
              <a:t>Matching:</a:t>
            </a:r>
            <a:r>
              <a:rPr spc="-145" dirty="0"/>
              <a:t> </a:t>
            </a:r>
            <a:r>
              <a:rPr dirty="0"/>
              <a:t>Discrete</a:t>
            </a:r>
            <a:r>
              <a:rPr spc="-145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940" y="164690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574" y="1569498"/>
            <a:ext cx="8341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discrete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case,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first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equalization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transformation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20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574" y="1894580"/>
            <a:ext cx="1511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performed: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940" y="2794946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174" y="2687301"/>
            <a:ext cx="8084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Similarly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given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specific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 a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q</a:t>
            </a:r>
            <a:r>
              <a:rPr sz="20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G(z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q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such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7574" y="3073216"/>
            <a:ext cx="5200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that: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174" y="3641028"/>
            <a:ext cx="7226300" cy="90995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(z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i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’th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specified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histogram.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desired value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q</a:t>
            </a:r>
            <a:r>
              <a:rPr sz="1725" b="1" spc="345" baseline="-3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computed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inverse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transform: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940" y="432782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940" y="5142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174" y="5041787"/>
            <a:ext cx="8463280" cy="16643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7600"/>
              </a:lnSpc>
              <a:spcBef>
                <a:spcPts val="8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practice,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compute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inverse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G.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Since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levels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integers,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simple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compute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possible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using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second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equation for</a:t>
            </a:r>
            <a:r>
              <a:rPr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q=0,1,2,….,L-1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20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These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 are rounded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their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nearest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integer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stored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lookup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table.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Given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particular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value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 look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closest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match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 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57155" y="1922050"/>
            <a:ext cx="5678805" cy="75247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151255" algn="ctr">
              <a:lnSpc>
                <a:spcPts val="965"/>
              </a:lnSpc>
            </a:pPr>
            <a:r>
              <a:rPr sz="1300" i="1" spc="-50" dirty="0"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  <a:p>
            <a:pPr marL="46990">
              <a:lnSpc>
                <a:spcPts val="3350"/>
              </a:lnSpc>
            </a:pP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1950" i="1" baseline="-23504" dirty="0">
                <a:latin typeface="Times New Roman"/>
                <a:cs typeface="Times New Roman"/>
              </a:rPr>
              <a:t>k</a:t>
            </a:r>
            <a:r>
              <a:rPr sz="1950" i="1" spc="-240" baseline="-23504" dirty="0">
                <a:latin typeface="Times New Roman"/>
                <a:cs typeface="Times New Roman"/>
              </a:rPr>
              <a:t> </a:t>
            </a:r>
            <a:r>
              <a:rPr sz="2200" spc="365" dirty="0">
                <a:latin typeface="Apple Symbols"/>
                <a:cs typeface="Apple Symbols"/>
              </a:rPr>
              <a:t>=</a:t>
            </a:r>
            <a:r>
              <a:rPr sz="2200" i="1" spc="365" dirty="0">
                <a:latin typeface="Times New Roman"/>
                <a:cs typeface="Times New Roman"/>
              </a:rPr>
              <a:t>T</a:t>
            </a:r>
            <a:r>
              <a:rPr sz="2200" i="1" spc="-19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Apple Symbols"/>
                <a:cs typeface="Apple Symbols"/>
              </a:rPr>
              <a:t>(</a:t>
            </a:r>
            <a:r>
              <a:rPr sz="2200" i="1" spc="105" dirty="0">
                <a:latin typeface="Times New Roman"/>
                <a:cs typeface="Times New Roman"/>
              </a:rPr>
              <a:t>r</a:t>
            </a:r>
            <a:r>
              <a:rPr sz="1950" i="1" spc="157" baseline="-23504" dirty="0">
                <a:latin typeface="Times New Roman"/>
                <a:cs typeface="Times New Roman"/>
              </a:rPr>
              <a:t>k</a:t>
            </a:r>
            <a:r>
              <a:rPr sz="1950" i="1" spc="-232" baseline="-23504" dirty="0">
                <a:latin typeface="Times New Roman"/>
                <a:cs typeface="Times New Roman"/>
              </a:rPr>
              <a:t> </a:t>
            </a:r>
            <a:r>
              <a:rPr sz="2200" spc="250" dirty="0">
                <a:latin typeface="Apple Symbols"/>
                <a:cs typeface="Apple Symbols"/>
              </a:rPr>
              <a:t>)=(</a:t>
            </a:r>
            <a:r>
              <a:rPr sz="2200" spc="-500" dirty="0">
                <a:latin typeface="Apple Symbols"/>
                <a:cs typeface="Apple Symbols"/>
              </a:rPr>
              <a:t> </a:t>
            </a:r>
            <a:r>
              <a:rPr sz="2200" i="1" spc="90" dirty="0">
                <a:latin typeface="Times New Roman"/>
                <a:cs typeface="Times New Roman"/>
              </a:rPr>
              <a:t>L</a:t>
            </a:r>
            <a:r>
              <a:rPr sz="2200" spc="90" dirty="0">
                <a:latin typeface="Apple Symbols"/>
                <a:cs typeface="Apple Symbols"/>
              </a:rPr>
              <a:t>−</a:t>
            </a:r>
            <a:r>
              <a:rPr sz="2200" spc="90" dirty="0">
                <a:latin typeface="Times New Roman"/>
                <a:cs typeface="Times New Roman"/>
              </a:rPr>
              <a:t>1</a:t>
            </a:r>
            <a:r>
              <a:rPr sz="2200" spc="90" dirty="0">
                <a:latin typeface="Apple Symbols"/>
                <a:cs typeface="Apple Symbols"/>
              </a:rPr>
              <a:t>)</a:t>
            </a:r>
            <a:r>
              <a:rPr sz="4800" spc="135" baseline="-5208" dirty="0">
                <a:latin typeface="Apple Symbols"/>
                <a:cs typeface="Apple Symbols"/>
              </a:rPr>
              <a:t>∑</a:t>
            </a:r>
            <a:r>
              <a:rPr sz="4800" spc="-562" baseline="-5208" dirty="0">
                <a:latin typeface="Apple Symbols"/>
                <a:cs typeface="Apple Symbols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p</a:t>
            </a:r>
            <a:r>
              <a:rPr sz="1950" i="1" baseline="-23504" dirty="0">
                <a:latin typeface="Times New Roman"/>
                <a:cs typeface="Times New Roman"/>
              </a:rPr>
              <a:t>r</a:t>
            </a:r>
            <a:r>
              <a:rPr sz="1950" i="1" spc="-112" baseline="-23504" dirty="0">
                <a:latin typeface="Times New Roman"/>
                <a:cs typeface="Times New Roman"/>
              </a:rPr>
              <a:t> </a:t>
            </a:r>
            <a:r>
              <a:rPr sz="2200" spc="55" dirty="0">
                <a:latin typeface="Apple Symbols"/>
                <a:cs typeface="Apple Symbols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r</a:t>
            </a:r>
            <a:r>
              <a:rPr sz="2200" i="1" spc="-195" dirty="0">
                <a:latin typeface="Times New Roman"/>
                <a:cs typeface="Times New Roman"/>
              </a:rPr>
              <a:t> </a:t>
            </a:r>
            <a:r>
              <a:rPr sz="1950" i="1" baseline="-23504" dirty="0">
                <a:latin typeface="Times New Roman"/>
                <a:cs typeface="Times New Roman"/>
              </a:rPr>
              <a:t>j</a:t>
            </a:r>
            <a:r>
              <a:rPr sz="1950" i="1" spc="-247" baseline="-235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pple Symbols"/>
                <a:cs typeface="Apple Symbols"/>
              </a:rPr>
              <a:t>)</a:t>
            </a:r>
            <a:r>
              <a:rPr sz="2200" spc="65" dirty="0">
                <a:latin typeface="Apple Symbols"/>
                <a:cs typeface="Apple Symbols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k</a:t>
            </a:r>
            <a:r>
              <a:rPr sz="2200" i="1" spc="-315" dirty="0">
                <a:latin typeface="Times New Roman"/>
                <a:cs typeface="Times New Roman"/>
              </a:rPr>
              <a:t> </a:t>
            </a:r>
            <a:r>
              <a:rPr sz="2200" spc="110" dirty="0">
                <a:latin typeface="Apple Symbols"/>
                <a:cs typeface="Apple Symbols"/>
              </a:rPr>
              <a:t>=</a:t>
            </a:r>
            <a:r>
              <a:rPr sz="2200" spc="110" dirty="0">
                <a:latin typeface="Times New Roman"/>
                <a:cs typeface="Times New Roman"/>
              </a:rPr>
              <a:t>0,1,2</a:t>
            </a:r>
            <a:r>
              <a:rPr sz="2200" spc="-204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,</a:t>
            </a:r>
            <a:r>
              <a:rPr sz="2200" i="1" spc="-3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...</a:t>
            </a:r>
            <a:r>
              <a:rPr sz="2200" spc="-32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,</a:t>
            </a:r>
            <a:r>
              <a:rPr sz="2200" i="1" spc="-190" dirty="0">
                <a:latin typeface="Times New Roman"/>
                <a:cs typeface="Times New Roman"/>
              </a:rPr>
              <a:t> </a:t>
            </a:r>
            <a:r>
              <a:rPr sz="2200" i="1" spc="140" dirty="0">
                <a:latin typeface="Times New Roman"/>
                <a:cs typeface="Times New Roman"/>
              </a:rPr>
              <a:t>L</a:t>
            </a:r>
            <a:r>
              <a:rPr sz="2200" spc="140" dirty="0">
                <a:latin typeface="Apple Symbols"/>
                <a:cs typeface="Apple Symbols"/>
              </a:rPr>
              <a:t>−</a:t>
            </a:r>
            <a:r>
              <a:rPr sz="2200" spc="14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  <a:p>
            <a:pPr marR="1124585" algn="ctr">
              <a:lnSpc>
                <a:spcPct val="100000"/>
              </a:lnSpc>
              <a:spcBef>
                <a:spcPts val="10"/>
              </a:spcBef>
            </a:pPr>
            <a:r>
              <a:rPr sz="1300" i="1" spc="145" dirty="0">
                <a:latin typeface="Times New Roman"/>
                <a:cs typeface="Times New Roman"/>
              </a:rPr>
              <a:t>j</a:t>
            </a:r>
            <a:r>
              <a:rPr sz="1300" spc="145" dirty="0">
                <a:latin typeface="Apple Symbols"/>
                <a:cs typeface="Apple Symbols"/>
              </a:rPr>
              <a:t>=</a:t>
            </a:r>
            <a:r>
              <a:rPr sz="1300" spc="145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6716" y="3059284"/>
            <a:ext cx="3205480" cy="75247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85775" algn="ctr">
              <a:lnSpc>
                <a:spcPts val="965"/>
              </a:lnSpc>
            </a:pPr>
            <a:r>
              <a:rPr sz="1300" i="1" spc="-50" dirty="0">
                <a:latin typeface="Times New Roman"/>
                <a:cs typeface="Times New Roman"/>
              </a:rPr>
              <a:t>q</a:t>
            </a:r>
            <a:endParaRPr sz="1300">
              <a:latin typeface="Times New Roman"/>
              <a:cs typeface="Times New Roman"/>
            </a:endParaRPr>
          </a:p>
          <a:p>
            <a:pPr marL="38100">
              <a:lnSpc>
                <a:spcPts val="3345"/>
              </a:lnSpc>
            </a:pPr>
            <a:r>
              <a:rPr sz="2200" i="1" spc="-25" dirty="0">
                <a:latin typeface="Times New Roman"/>
                <a:cs typeface="Times New Roman"/>
              </a:rPr>
              <a:t>G</a:t>
            </a:r>
            <a:r>
              <a:rPr sz="2200" i="1" spc="-335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Apple Symbols"/>
                <a:cs typeface="Apple Symbols"/>
              </a:rPr>
              <a:t>(</a:t>
            </a:r>
            <a:r>
              <a:rPr sz="2200" i="1" spc="100" dirty="0">
                <a:latin typeface="Times New Roman"/>
                <a:cs typeface="Times New Roman"/>
              </a:rPr>
              <a:t>z</a:t>
            </a:r>
            <a:r>
              <a:rPr sz="1950" i="1" spc="150" baseline="-23504" dirty="0">
                <a:latin typeface="Times New Roman"/>
                <a:cs typeface="Times New Roman"/>
              </a:rPr>
              <a:t>q</a:t>
            </a:r>
            <a:r>
              <a:rPr sz="1950" i="1" spc="-240" baseline="-23504" dirty="0">
                <a:latin typeface="Times New Roman"/>
                <a:cs typeface="Times New Roman"/>
              </a:rPr>
              <a:t> </a:t>
            </a:r>
            <a:r>
              <a:rPr sz="2200" spc="225" dirty="0">
                <a:latin typeface="Apple Symbols"/>
                <a:cs typeface="Apple Symbols"/>
              </a:rPr>
              <a:t>)=(</a:t>
            </a:r>
            <a:r>
              <a:rPr sz="2200" spc="-500" dirty="0">
                <a:latin typeface="Apple Symbols"/>
                <a:cs typeface="Apple Symbols"/>
              </a:rPr>
              <a:t> </a:t>
            </a:r>
            <a:r>
              <a:rPr sz="2200" i="1" spc="105" dirty="0">
                <a:latin typeface="Times New Roman"/>
                <a:cs typeface="Times New Roman"/>
              </a:rPr>
              <a:t>L</a:t>
            </a:r>
            <a:r>
              <a:rPr sz="2200" spc="105" dirty="0">
                <a:latin typeface="Apple Symbols"/>
                <a:cs typeface="Apple Symbols"/>
              </a:rPr>
              <a:t>−</a:t>
            </a:r>
            <a:r>
              <a:rPr sz="2200" spc="105" dirty="0">
                <a:latin typeface="Times New Roman"/>
                <a:cs typeface="Times New Roman"/>
              </a:rPr>
              <a:t>1</a:t>
            </a:r>
            <a:r>
              <a:rPr sz="2200" spc="105" dirty="0">
                <a:latin typeface="Apple Symbols"/>
                <a:cs typeface="Apple Symbols"/>
              </a:rPr>
              <a:t>)</a:t>
            </a:r>
            <a:r>
              <a:rPr sz="4800" spc="157" baseline="-5208" dirty="0">
                <a:latin typeface="Apple Symbols"/>
                <a:cs typeface="Apple Symbols"/>
              </a:rPr>
              <a:t>∑</a:t>
            </a:r>
            <a:r>
              <a:rPr sz="4800" spc="-644" baseline="-5208" dirty="0">
                <a:latin typeface="Apple Symbols"/>
                <a:cs typeface="Apple Symbols"/>
              </a:rPr>
              <a:t> </a:t>
            </a:r>
            <a:r>
              <a:rPr sz="2200" i="1" spc="80" dirty="0">
                <a:latin typeface="Times New Roman"/>
                <a:cs typeface="Times New Roman"/>
              </a:rPr>
              <a:t>p</a:t>
            </a:r>
            <a:r>
              <a:rPr sz="1950" i="1" spc="120" baseline="-23504" dirty="0">
                <a:latin typeface="Times New Roman"/>
                <a:cs typeface="Times New Roman"/>
              </a:rPr>
              <a:t>z</a:t>
            </a:r>
            <a:r>
              <a:rPr sz="1950" i="1" spc="-247" baseline="-235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pple Symbols"/>
                <a:cs typeface="Apple Symbols"/>
              </a:rPr>
              <a:t>(</a:t>
            </a:r>
            <a:r>
              <a:rPr sz="2200" spc="-500" dirty="0">
                <a:latin typeface="Apple Symbols"/>
                <a:cs typeface="Apple Symbols"/>
              </a:rPr>
              <a:t> </a:t>
            </a:r>
            <a:r>
              <a:rPr sz="2200" i="1" spc="175" dirty="0">
                <a:latin typeface="Times New Roman"/>
                <a:cs typeface="Times New Roman"/>
              </a:rPr>
              <a:t>z</a:t>
            </a:r>
            <a:r>
              <a:rPr sz="1950" i="1" spc="262" baseline="-23504" dirty="0">
                <a:latin typeface="Times New Roman"/>
                <a:cs typeface="Times New Roman"/>
              </a:rPr>
              <a:t>i</a:t>
            </a:r>
            <a:r>
              <a:rPr sz="2200" spc="175" dirty="0">
                <a:latin typeface="Apple Symbols"/>
                <a:cs typeface="Apple Symbols"/>
              </a:rPr>
              <a:t>)=</a:t>
            </a:r>
            <a:r>
              <a:rPr sz="2200" i="1" spc="175" dirty="0">
                <a:latin typeface="Times New Roman"/>
                <a:cs typeface="Times New Roman"/>
              </a:rPr>
              <a:t>s</a:t>
            </a:r>
            <a:r>
              <a:rPr sz="1950" i="1" spc="262" baseline="-23504" dirty="0">
                <a:latin typeface="Times New Roman"/>
                <a:cs typeface="Times New Roman"/>
              </a:rPr>
              <a:t>k</a:t>
            </a:r>
            <a:endParaRPr sz="1950" baseline="-23504">
              <a:latin typeface="Times New Roman"/>
              <a:cs typeface="Times New Roman"/>
            </a:endParaRPr>
          </a:p>
          <a:p>
            <a:pPr marL="483870" algn="ctr">
              <a:lnSpc>
                <a:spcPct val="100000"/>
              </a:lnSpc>
              <a:spcBef>
                <a:spcPts val="10"/>
              </a:spcBef>
            </a:pPr>
            <a:r>
              <a:rPr sz="1300" i="1" spc="140" dirty="0">
                <a:latin typeface="Times New Roman"/>
                <a:cs typeface="Times New Roman"/>
              </a:rPr>
              <a:t>i</a:t>
            </a:r>
            <a:r>
              <a:rPr sz="1300" spc="140" dirty="0">
                <a:latin typeface="Apple Symbols"/>
                <a:cs typeface="Apple Symbols"/>
              </a:rPr>
              <a:t>=</a:t>
            </a:r>
            <a:r>
              <a:rPr sz="1300" spc="14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534841" y="4655522"/>
            <a:ext cx="1403350" cy="388620"/>
          </a:xfrm>
          <a:custGeom>
            <a:avLst/>
            <a:gdLst/>
            <a:ahLst/>
            <a:cxnLst/>
            <a:rect l="l" t="t" r="r" b="b"/>
            <a:pathLst>
              <a:path w="1403350" h="388620">
                <a:moveTo>
                  <a:pt x="0" y="0"/>
                </a:moveTo>
                <a:lnTo>
                  <a:pt x="1402918" y="0"/>
                </a:lnTo>
                <a:lnTo>
                  <a:pt x="1402918" y="388086"/>
                </a:lnTo>
                <a:lnTo>
                  <a:pt x="0" y="38808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239361" y="4629144"/>
            <a:ext cx="22923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300" spc="110" dirty="0">
                <a:latin typeface="Apple Symbols"/>
                <a:cs typeface="Apple Symbols"/>
              </a:rPr>
              <a:t>−</a:t>
            </a:r>
            <a:r>
              <a:rPr sz="1300" spc="11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96654" y="6874794"/>
            <a:ext cx="5918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400" dirty="0">
                <a:latin typeface="Arial"/>
                <a:cs typeface="Arial"/>
              </a:rPr>
              <a:t>20 </a:t>
            </a:r>
            <a:r>
              <a:rPr sz="1400" spc="130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66324" y="4650747"/>
            <a:ext cx="1377315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  <a:tabLst>
                <a:tab pos="911225" algn="l"/>
              </a:tabLst>
            </a:pPr>
            <a:r>
              <a:rPr sz="2200" i="1" spc="195" dirty="0">
                <a:latin typeface="Times New Roman"/>
                <a:cs typeface="Times New Roman"/>
              </a:rPr>
              <a:t>z</a:t>
            </a:r>
            <a:r>
              <a:rPr sz="1950" i="1" spc="292" baseline="-21367" dirty="0">
                <a:latin typeface="Times New Roman"/>
                <a:cs typeface="Times New Roman"/>
              </a:rPr>
              <a:t>q</a:t>
            </a:r>
            <a:r>
              <a:rPr sz="2200" spc="195" dirty="0">
                <a:latin typeface="Apple Symbols"/>
                <a:cs typeface="Apple Symbols"/>
              </a:rPr>
              <a:t>=</a:t>
            </a:r>
            <a:r>
              <a:rPr sz="2200" i="1" spc="195" dirty="0">
                <a:latin typeface="Times New Roman"/>
                <a:cs typeface="Times New Roman"/>
              </a:rPr>
              <a:t>G</a:t>
            </a:r>
            <a:r>
              <a:rPr sz="2200" i="1" dirty="0">
                <a:latin typeface="Times New Roman"/>
                <a:cs typeface="Times New Roman"/>
              </a:rPr>
              <a:t>	</a:t>
            </a:r>
            <a:r>
              <a:rPr sz="2200" spc="80" dirty="0">
                <a:latin typeface="Apple Symbols"/>
                <a:cs typeface="Apple Symbols"/>
              </a:rPr>
              <a:t>(</a:t>
            </a:r>
            <a:r>
              <a:rPr sz="2200" i="1" spc="80" dirty="0">
                <a:latin typeface="Times New Roman"/>
                <a:cs typeface="Times New Roman"/>
              </a:rPr>
              <a:t>s</a:t>
            </a:r>
            <a:r>
              <a:rPr sz="1950" i="1" spc="120" baseline="-21367" dirty="0">
                <a:latin typeface="Times New Roman"/>
                <a:cs typeface="Times New Roman"/>
              </a:rPr>
              <a:t>k</a:t>
            </a:r>
            <a:r>
              <a:rPr sz="1950" i="1" spc="-135" baseline="-21367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Apple Symbols"/>
                <a:cs typeface="Apple Symbols"/>
              </a:rPr>
              <a:t>)</a:t>
            </a:r>
            <a:endParaRPr sz="2200">
              <a:latin typeface="Apple Symbols"/>
              <a:cs typeface="Apple Symbol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65" dirty="0"/>
              <a:t> </a:t>
            </a:r>
            <a:r>
              <a:rPr dirty="0"/>
              <a:t>Matching:</a:t>
            </a:r>
            <a:r>
              <a:rPr spc="-135" dirty="0"/>
              <a:t> </a:t>
            </a:r>
            <a:r>
              <a:rPr dirty="0"/>
              <a:t>Discrete</a:t>
            </a:r>
            <a:r>
              <a:rPr spc="-150" dirty="0"/>
              <a:t> </a:t>
            </a:r>
            <a:r>
              <a:rPr spc="-20" dirty="0"/>
              <a:t>Case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23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1179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9413" y="1677227"/>
            <a:ext cx="8431530" cy="483044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20"/>
              </a:spcBef>
            </a:pPr>
            <a:r>
              <a:rPr sz="2000" spc="-1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summarize:</a:t>
            </a:r>
            <a:endParaRPr sz="2000">
              <a:latin typeface="Arial"/>
              <a:cs typeface="Arial"/>
            </a:endParaRPr>
          </a:p>
          <a:p>
            <a:pPr marL="467995" indent="-321945">
              <a:lnSpc>
                <a:spcPct val="100000"/>
              </a:lnSpc>
              <a:spcBef>
                <a:spcPts val="525"/>
              </a:spcBef>
              <a:buClr>
                <a:srgbClr val="EE2828"/>
              </a:buClr>
              <a:buAutoNum type="arabicParenR"/>
              <a:tabLst>
                <a:tab pos="467995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Compute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(r)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input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histogram-</a:t>
            </a:r>
            <a:endParaRPr sz="2000">
              <a:latin typeface="Arial"/>
              <a:cs typeface="Arial"/>
            </a:endParaRPr>
          </a:p>
          <a:p>
            <a:pPr marL="469900" marR="121920">
              <a:lnSpc>
                <a:spcPct val="127099"/>
              </a:lnSpc>
              <a:spcBef>
                <a:spcPts val="5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equalize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uniform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histogram.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Round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resulting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values,</a:t>
            </a:r>
            <a:r>
              <a:rPr sz="20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integer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range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[0,L-</a:t>
            </a:r>
            <a:r>
              <a:rPr sz="2000" b="1" spc="-25" dirty="0">
                <a:solidFill>
                  <a:srgbClr val="333333"/>
                </a:solidFill>
                <a:latin typeface="Arial"/>
                <a:cs typeface="Arial"/>
              </a:rPr>
              <a:t>1]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467995" indent="-321945">
              <a:lnSpc>
                <a:spcPct val="100000"/>
              </a:lnSpc>
              <a:spcBef>
                <a:spcPts val="234"/>
              </a:spcBef>
              <a:buClr>
                <a:srgbClr val="EE2828"/>
              </a:buClr>
              <a:buAutoNum type="arabicParenR" startAt="2"/>
              <a:tabLst>
                <a:tab pos="467995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Compute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 of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G(z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q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q=0,1,2,…,L-1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round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4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 integers in range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[L-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1]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 store them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 lookup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table.</a:t>
            </a:r>
            <a:endParaRPr sz="2000">
              <a:latin typeface="Arial"/>
              <a:cs typeface="Arial"/>
            </a:endParaRPr>
          </a:p>
          <a:p>
            <a:pPr marL="467995" indent="-321945">
              <a:lnSpc>
                <a:spcPct val="100000"/>
              </a:lnSpc>
              <a:spcBef>
                <a:spcPts val="229"/>
              </a:spcBef>
              <a:buClr>
                <a:srgbClr val="EE2828"/>
              </a:buClr>
              <a:buAutoNum type="arabicParenR" startAt="3"/>
              <a:tabLst>
                <a:tab pos="467995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every</a:t>
            </a:r>
            <a:r>
              <a:rPr sz="20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k=0,1,2,…,L-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 use the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stored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 of</a:t>
            </a:r>
            <a:r>
              <a:rPr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2000" b="1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469900" marR="30480">
              <a:lnSpc>
                <a:spcPct val="128299"/>
              </a:lnSpc>
              <a:spcBef>
                <a:spcPts val="4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Step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2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find the corresponding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 of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q</a:t>
            </a:r>
            <a:r>
              <a:rPr sz="1725" b="1" spc="367" baseline="-3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so that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G(z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q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closest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When more</a:t>
            </a:r>
            <a:r>
              <a:rPr sz="2000" i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than one value</a:t>
            </a:r>
            <a:r>
              <a:rPr sz="2000" i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1725" b="1" i="1" baseline="-31400" dirty="0">
                <a:solidFill>
                  <a:srgbClr val="333333"/>
                </a:solidFill>
                <a:latin typeface="Arial"/>
                <a:cs typeface="Arial"/>
              </a:rPr>
              <a:t>q</a:t>
            </a:r>
            <a:r>
              <a:rPr sz="1725" b="1" i="1" spc="352" baseline="-3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gives</a:t>
            </a:r>
            <a:r>
              <a:rPr sz="2000" i="1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the same match,</a:t>
            </a:r>
            <a:r>
              <a:rPr sz="2000" i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choose </a:t>
            </a:r>
            <a:r>
              <a:rPr sz="2000" i="1" spc="-2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smallest</a:t>
            </a:r>
            <a:r>
              <a:rPr sz="2000" i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2000" i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by</a:t>
            </a:r>
            <a:r>
              <a:rPr sz="2000" i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333333"/>
                </a:solidFill>
                <a:latin typeface="Arial"/>
                <a:cs typeface="Arial"/>
              </a:rPr>
              <a:t>convention.</a:t>
            </a:r>
            <a:endParaRPr sz="2000">
              <a:latin typeface="Arial"/>
              <a:cs typeface="Arial"/>
            </a:endParaRPr>
          </a:p>
          <a:p>
            <a:pPr marL="467359" marR="58419" indent="-321945">
              <a:lnSpc>
                <a:spcPts val="2640"/>
              </a:lnSpc>
              <a:spcBef>
                <a:spcPts val="45"/>
              </a:spcBef>
              <a:buClr>
                <a:srgbClr val="EE2828"/>
              </a:buClr>
              <a:buAutoNum type="arabicParenR" startAt="4"/>
              <a:tabLst>
                <a:tab pos="46990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Form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histogram-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specified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 by mapping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every equalized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pixel 	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725" b="1" spc="345" baseline="-3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corresponding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q</a:t>
            </a:r>
            <a:r>
              <a:rPr sz="1725" b="1" spc="337" baseline="-3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histogram-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specified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image,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using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mappings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found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Step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3.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Matching</a:t>
            </a:r>
            <a:r>
              <a:rPr spc="-170" dirty="0"/>
              <a:t> </a:t>
            </a:r>
            <a:r>
              <a:rPr spc="-10" dirty="0"/>
              <a:t>(Specification)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22947"/>
            <a:ext cx="3492500" cy="1002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Example: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same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64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-by-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64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3-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bit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L=8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 as 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previous example.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8640" y="3083402"/>
            <a:ext cx="4480560" cy="31552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9763" y="4195795"/>
            <a:ext cx="4301957" cy="187865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24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Matching</a:t>
            </a:r>
            <a:r>
              <a:rPr spc="-170" dirty="0"/>
              <a:t> </a:t>
            </a:r>
            <a:r>
              <a:rPr spc="-10" dirty="0"/>
              <a:t>(Specification)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43386"/>
            <a:ext cx="80873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first step is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 compute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rounded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histogram-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equalized values,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304" y="2068824"/>
            <a:ext cx="3590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did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previous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example: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01" y="3566065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3904" y="3456616"/>
            <a:ext cx="729360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Then,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compute 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G(z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q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using 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725" b="1" spc="-15" baseline="-31400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(z</a:t>
            </a:r>
            <a:r>
              <a:rPr sz="1725" b="1" spc="-15" baseline="-31400" dirty="0">
                <a:solidFill>
                  <a:srgbClr val="333333"/>
                </a:solidFill>
                <a:latin typeface="Arial"/>
                <a:cs typeface="Arial"/>
              </a:rPr>
              <a:t>q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01" y="4975829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304" y="4898067"/>
            <a:ext cx="704278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These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 are then rounded to their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nearest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integer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values: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3743" y="1975949"/>
            <a:ext cx="1284605" cy="7219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575" baseline="-23809" dirty="0">
                <a:latin typeface="Times New Roman"/>
                <a:cs typeface="Times New Roman"/>
              </a:rPr>
              <a:t>0</a:t>
            </a:r>
            <a:r>
              <a:rPr sz="1575" spc="509" baseline="-23809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Apple Symbols"/>
                <a:cs typeface="Apple Symbols"/>
              </a:rPr>
              <a:t>=</a:t>
            </a:r>
            <a:r>
              <a:rPr sz="1800" spc="-380" dirty="0">
                <a:latin typeface="Apple Symbols"/>
                <a:cs typeface="Apple Symbols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1.33</a:t>
            </a:r>
            <a:r>
              <a:rPr sz="1800" spc="-135" dirty="0">
                <a:latin typeface="Times New Roman"/>
                <a:cs typeface="Times New Roman"/>
              </a:rPr>
              <a:t> </a:t>
            </a:r>
            <a:r>
              <a:rPr sz="1800" spc="305" dirty="0">
                <a:latin typeface="Apple Symbols"/>
                <a:cs typeface="Apple Symbols"/>
              </a:rPr>
              <a:t>→</a:t>
            </a:r>
            <a:r>
              <a:rPr sz="1800" spc="305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575" baseline="-23809" dirty="0">
                <a:latin typeface="Times New Roman"/>
                <a:cs typeface="Times New Roman"/>
              </a:rPr>
              <a:t>1</a:t>
            </a:r>
            <a:r>
              <a:rPr sz="1575" spc="247" baseline="-23809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Apple Symbols"/>
                <a:cs typeface="Apple Symbols"/>
              </a:rPr>
              <a:t>=</a:t>
            </a:r>
            <a:r>
              <a:rPr sz="1800" spc="-245" dirty="0">
                <a:latin typeface="Apple Symbols"/>
                <a:cs typeface="Apple Symbols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3.08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480" dirty="0">
                <a:latin typeface="Apple Symbols"/>
                <a:cs typeface="Apple Symbols"/>
              </a:rPr>
              <a:t>→</a:t>
            </a:r>
            <a:r>
              <a:rPr sz="1800" spc="-280" dirty="0">
                <a:latin typeface="Apple Symbols"/>
                <a:cs typeface="Apple Symbols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3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58343" y="2674703"/>
            <a:ext cx="2759075" cy="72390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690"/>
              </a:spcBef>
              <a:tabLst>
                <a:tab pos="1450975" algn="l"/>
              </a:tabLst>
            </a:pPr>
            <a:r>
              <a:rPr sz="2700" i="1" baseline="1543" dirty="0">
                <a:latin typeface="Times New Roman"/>
                <a:cs typeface="Times New Roman"/>
              </a:rPr>
              <a:t>s</a:t>
            </a:r>
            <a:r>
              <a:rPr sz="1575" baseline="-21164" dirty="0">
                <a:latin typeface="Times New Roman"/>
                <a:cs typeface="Times New Roman"/>
              </a:rPr>
              <a:t>2</a:t>
            </a:r>
            <a:r>
              <a:rPr sz="1575" spc="517" baseline="-21164" dirty="0">
                <a:latin typeface="Times New Roman"/>
                <a:cs typeface="Times New Roman"/>
              </a:rPr>
              <a:t> </a:t>
            </a:r>
            <a:r>
              <a:rPr sz="2700" spc="202" baseline="1543" dirty="0">
                <a:latin typeface="Apple Symbols"/>
                <a:cs typeface="Apple Symbols"/>
              </a:rPr>
              <a:t>=</a:t>
            </a:r>
            <a:r>
              <a:rPr sz="2700" spc="-262" baseline="1543" dirty="0">
                <a:latin typeface="Apple Symbols"/>
                <a:cs typeface="Apple Symbols"/>
              </a:rPr>
              <a:t> </a:t>
            </a:r>
            <a:r>
              <a:rPr sz="2700" spc="-15" baseline="1543" dirty="0">
                <a:latin typeface="Times New Roman"/>
                <a:cs typeface="Times New Roman"/>
              </a:rPr>
              <a:t>4.55</a:t>
            </a:r>
            <a:r>
              <a:rPr sz="2700" spc="-165" baseline="1543" dirty="0">
                <a:latin typeface="Times New Roman"/>
                <a:cs typeface="Times New Roman"/>
              </a:rPr>
              <a:t> </a:t>
            </a:r>
            <a:r>
              <a:rPr sz="2700" spc="719" baseline="1543" dirty="0">
                <a:latin typeface="Apple Symbols"/>
                <a:cs typeface="Apple Symbols"/>
              </a:rPr>
              <a:t>→</a:t>
            </a:r>
            <a:r>
              <a:rPr sz="2700" spc="-382" baseline="1543" dirty="0">
                <a:latin typeface="Apple Symbols"/>
                <a:cs typeface="Apple Symbols"/>
              </a:rPr>
              <a:t> </a:t>
            </a:r>
            <a:r>
              <a:rPr sz="2700" spc="-75" baseline="1543" dirty="0">
                <a:latin typeface="Times New Roman"/>
                <a:cs typeface="Times New Roman"/>
              </a:rPr>
              <a:t>5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575" baseline="-23809" dirty="0">
                <a:latin typeface="Times New Roman"/>
                <a:cs typeface="Times New Roman"/>
              </a:rPr>
              <a:t>6</a:t>
            </a:r>
            <a:r>
              <a:rPr sz="1575" spc="457" baseline="-23809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Apple Symbols"/>
                <a:cs typeface="Apple Symbols"/>
              </a:rPr>
              <a:t>=</a:t>
            </a:r>
            <a:r>
              <a:rPr sz="1800" spc="-215" dirty="0">
                <a:latin typeface="Apple Symbols"/>
                <a:cs typeface="Apple Symbols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6.86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480" dirty="0">
                <a:latin typeface="Apple Symbols"/>
                <a:cs typeface="Apple Symbols"/>
              </a:rPr>
              <a:t>→</a:t>
            </a:r>
            <a:r>
              <a:rPr sz="1800" spc="-245" dirty="0">
                <a:latin typeface="Apple Symbols"/>
                <a:cs typeface="Apple Symbols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590"/>
              </a:spcBef>
              <a:tabLst>
                <a:tab pos="1450975" algn="l"/>
              </a:tabLst>
            </a:pPr>
            <a:r>
              <a:rPr sz="2700" i="1" baseline="1543" dirty="0">
                <a:latin typeface="Times New Roman"/>
                <a:cs typeface="Times New Roman"/>
              </a:rPr>
              <a:t>s</a:t>
            </a:r>
            <a:r>
              <a:rPr sz="1575" baseline="-21164" dirty="0">
                <a:latin typeface="Times New Roman"/>
                <a:cs typeface="Times New Roman"/>
              </a:rPr>
              <a:t>3</a:t>
            </a:r>
            <a:r>
              <a:rPr sz="1575" spc="397" baseline="-21164" dirty="0">
                <a:latin typeface="Times New Roman"/>
                <a:cs typeface="Times New Roman"/>
              </a:rPr>
              <a:t> </a:t>
            </a:r>
            <a:r>
              <a:rPr sz="2700" spc="202" baseline="1543" dirty="0">
                <a:latin typeface="Apple Symbols"/>
                <a:cs typeface="Apple Symbols"/>
              </a:rPr>
              <a:t>=</a:t>
            </a:r>
            <a:r>
              <a:rPr sz="2700" spc="-367" baseline="1543" dirty="0">
                <a:latin typeface="Apple Symbols"/>
                <a:cs typeface="Apple Symbols"/>
              </a:rPr>
              <a:t> </a:t>
            </a:r>
            <a:r>
              <a:rPr sz="2700" baseline="1543" dirty="0">
                <a:latin typeface="Times New Roman"/>
                <a:cs typeface="Times New Roman"/>
              </a:rPr>
              <a:t>5.67</a:t>
            </a:r>
            <a:r>
              <a:rPr sz="2700" spc="-89" baseline="1543" dirty="0">
                <a:latin typeface="Times New Roman"/>
                <a:cs typeface="Times New Roman"/>
              </a:rPr>
              <a:t> </a:t>
            </a:r>
            <a:r>
              <a:rPr sz="2700" spc="719" baseline="1543" dirty="0">
                <a:latin typeface="Apple Symbols"/>
                <a:cs typeface="Apple Symbols"/>
              </a:rPr>
              <a:t>→</a:t>
            </a:r>
            <a:r>
              <a:rPr sz="2700" spc="-367" baseline="1543" dirty="0">
                <a:latin typeface="Apple Symbols"/>
                <a:cs typeface="Apple Symbols"/>
              </a:rPr>
              <a:t> </a:t>
            </a:r>
            <a:r>
              <a:rPr sz="2700" spc="-75" baseline="1543" dirty="0">
                <a:latin typeface="Times New Roman"/>
                <a:cs typeface="Times New Roman"/>
              </a:rPr>
              <a:t>6</a:t>
            </a:r>
            <a:r>
              <a:rPr sz="2700" baseline="1543" dirty="0">
                <a:latin typeface="Times New Roman"/>
                <a:cs typeface="Times New Roman"/>
              </a:rPr>
              <a:t>	</a:t>
            </a: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575" baseline="-23809" dirty="0">
                <a:latin typeface="Times New Roman"/>
                <a:cs typeface="Times New Roman"/>
              </a:rPr>
              <a:t>7</a:t>
            </a:r>
            <a:r>
              <a:rPr sz="1575" spc="487" baseline="-23809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Apple Symbols"/>
                <a:cs typeface="Apple Symbols"/>
              </a:rPr>
              <a:t>=</a:t>
            </a:r>
            <a:r>
              <a:rPr sz="1800" spc="-215" dirty="0">
                <a:latin typeface="Apple Symbols"/>
                <a:cs typeface="Apple Symbols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7.00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480" dirty="0">
                <a:latin typeface="Apple Symbols"/>
                <a:cs typeface="Apple Symbols"/>
              </a:rPr>
              <a:t>→</a:t>
            </a:r>
            <a:r>
              <a:rPr sz="1800" spc="-235" dirty="0">
                <a:latin typeface="Apple Symbols"/>
                <a:cs typeface="Apple Symbols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71904" y="1982439"/>
            <a:ext cx="1312545" cy="71882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575" baseline="-23809" dirty="0">
                <a:latin typeface="Times New Roman"/>
                <a:cs typeface="Times New Roman"/>
              </a:rPr>
              <a:t>4</a:t>
            </a:r>
            <a:r>
              <a:rPr sz="1575" spc="509" baseline="-23809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Apple Symbols"/>
                <a:cs typeface="Apple Symbols"/>
              </a:rPr>
              <a:t>=</a:t>
            </a:r>
            <a:r>
              <a:rPr sz="1800" spc="-210" dirty="0">
                <a:latin typeface="Apple Symbols"/>
                <a:cs typeface="Apple Symbols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6.23</a:t>
            </a:r>
            <a:r>
              <a:rPr sz="1800" spc="-130" dirty="0">
                <a:latin typeface="Times New Roman"/>
                <a:cs typeface="Times New Roman"/>
              </a:rPr>
              <a:t> </a:t>
            </a:r>
            <a:r>
              <a:rPr sz="1800" spc="480" dirty="0">
                <a:latin typeface="Apple Symbols"/>
                <a:cs typeface="Apple Symbols"/>
              </a:rPr>
              <a:t>→</a:t>
            </a:r>
            <a:r>
              <a:rPr sz="1800" spc="-235" dirty="0">
                <a:latin typeface="Apple Symbols"/>
                <a:cs typeface="Apple Symbols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6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575" baseline="-23809" dirty="0">
                <a:latin typeface="Times New Roman"/>
                <a:cs typeface="Times New Roman"/>
              </a:rPr>
              <a:t>5</a:t>
            </a:r>
            <a:r>
              <a:rPr sz="1575" spc="465" baseline="-23809" dirty="0">
                <a:latin typeface="Times New Roman"/>
                <a:cs typeface="Times New Roman"/>
              </a:rPr>
              <a:t> </a:t>
            </a:r>
            <a:r>
              <a:rPr sz="1800" spc="135" dirty="0">
                <a:latin typeface="Apple Symbols"/>
                <a:cs typeface="Apple Symbols"/>
              </a:rPr>
              <a:t>=</a:t>
            </a:r>
            <a:r>
              <a:rPr sz="1800" spc="-215" dirty="0">
                <a:latin typeface="Apple Symbols"/>
                <a:cs typeface="Apple Symbols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6.65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480" dirty="0">
                <a:latin typeface="Apple Symbols"/>
                <a:cs typeface="Apple Symbols"/>
              </a:rPr>
              <a:t>→</a:t>
            </a:r>
            <a:r>
              <a:rPr sz="1800" spc="-240" dirty="0">
                <a:latin typeface="Apple Symbols"/>
                <a:cs typeface="Apple Symbols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7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7039" y="3987503"/>
            <a:ext cx="5439257" cy="59312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8951" y="5406803"/>
            <a:ext cx="3749422" cy="1207008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25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Matching</a:t>
            </a:r>
            <a:r>
              <a:rPr spc="-170" dirty="0"/>
              <a:t> </a:t>
            </a:r>
            <a:r>
              <a:rPr spc="-10" dirty="0"/>
              <a:t>(Specification)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3904" y="1722947"/>
            <a:ext cx="5578475" cy="4619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188595">
              <a:lnSpc>
                <a:spcPct val="106900"/>
              </a:lnSpc>
              <a:spcBef>
                <a:spcPts val="9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first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three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 equal,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so it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not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strictly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monotonic,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therefore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condition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8201D"/>
                </a:solidFill>
                <a:latin typeface="Arial"/>
                <a:cs typeface="Arial"/>
              </a:rPr>
              <a:t>a’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violated.</a:t>
            </a:r>
            <a:endParaRPr sz="2000">
              <a:latin typeface="Arial"/>
              <a:cs typeface="Arial"/>
            </a:endParaRPr>
          </a:p>
          <a:p>
            <a:pPr marL="38100" marR="77470" algn="just">
              <a:lnSpc>
                <a:spcPct val="108400"/>
              </a:lnSpc>
              <a:spcBef>
                <a:spcPts val="28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Given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this,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follow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step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three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histogram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matching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approach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which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states we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need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find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smallest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 of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q</a:t>
            </a:r>
            <a:r>
              <a:rPr sz="1725" b="1" spc="352" baseline="-3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so that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value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G(z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q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38100" algn="just">
              <a:lnSpc>
                <a:spcPct val="100000"/>
              </a:lnSpc>
              <a:spcBef>
                <a:spcPts val="71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closest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2000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This is done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every value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38100" algn="just">
              <a:lnSpc>
                <a:spcPct val="100000"/>
              </a:lnSpc>
              <a:spcBef>
                <a:spcPts val="715"/>
              </a:spcBef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725" b="1" spc="352" baseline="-3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 create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required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mapping from</a:t>
            </a:r>
            <a:r>
              <a:rPr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000" b="1" spc="-25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8100" marR="30480">
              <a:lnSpc>
                <a:spcPct val="126600"/>
              </a:lnSpc>
              <a:spcBef>
                <a:spcPts val="39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example,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=1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 we have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G(z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)=1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which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perfect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match,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which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means that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every pixel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38100" marR="30480">
              <a:lnSpc>
                <a:spcPct val="106800"/>
              </a:lnSpc>
              <a:spcBef>
                <a:spcPts val="1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histogram-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equalized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mapped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histogram-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specified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image.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2838152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01" y="4755865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52240" y="2795478"/>
            <a:ext cx="2104897" cy="260505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26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Matching</a:t>
            </a:r>
            <a:r>
              <a:rPr spc="-170" dirty="0"/>
              <a:t> </a:t>
            </a:r>
            <a:r>
              <a:rPr spc="-10" dirty="0"/>
              <a:t>(Specification)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22947"/>
            <a:ext cx="5636895" cy="4013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final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step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use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computed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mappings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map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every pixel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histogram-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equalized</a:t>
            </a:r>
            <a:r>
              <a:rPr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image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into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corresponding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newly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created histogram-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specified</a:t>
            </a:r>
            <a:r>
              <a:rPr sz="2000" spc="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image.</a:t>
            </a:r>
            <a:endParaRPr sz="2000">
              <a:latin typeface="Arial"/>
              <a:cs typeface="Arial"/>
            </a:endParaRPr>
          </a:p>
          <a:p>
            <a:pPr marL="12700" marR="32384">
              <a:lnSpc>
                <a:spcPct val="106900"/>
              </a:lnSpc>
              <a:spcBef>
                <a:spcPts val="31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final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result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does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match the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specified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exactly,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however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general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trend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was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achieved.</a:t>
            </a:r>
            <a:endParaRPr sz="2000">
              <a:latin typeface="Arial"/>
              <a:cs typeface="Arial"/>
            </a:endParaRPr>
          </a:p>
          <a:p>
            <a:pPr marL="12700" marR="158750">
              <a:lnSpc>
                <a:spcPct val="106900"/>
              </a:lnSpc>
              <a:spcBef>
                <a:spcPts val="31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Obtaining the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histogram-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equalized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not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necessary.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list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mappings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from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000" b="1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,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 from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z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then use these mappings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map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original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directly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into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histogram-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specified</a:t>
            </a:r>
            <a:r>
              <a:rPr sz="2000" spc="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image.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3164669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01" y="418202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0880" y="1563123"/>
            <a:ext cx="2340724" cy="314375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2413" y="4966061"/>
            <a:ext cx="2095745" cy="162825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27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45" dirty="0"/>
              <a:t> </a:t>
            </a:r>
            <a:r>
              <a:rPr dirty="0"/>
              <a:t>Matching</a:t>
            </a:r>
            <a:r>
              <a:rPr spc="-145" dirty="0"/>
              <a:t> </a:t>
            </a:r>
            <a:r>
              <a:rPr dirty="0"/>
              <a:t>vs.</a:t>
            </a:r>
            <a:r>
              <a:rPr spc="-135" dirty="0"/>
              <a:t> </a:t>
            </a:r>
            <a:r>
              <a:rPr dirty="0"/>
              <a:t>Histogram</a:t>
            </a:r>
            <a:r>
              <a:rPr spc="-135" dirty="0"/>
              <a:t> </a:t>
            </a:r>
            <a:r>
              <a:rPr spc="-10" dirty="0"/>
              <a:t>Equalization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718190"/>
            <a:ext cx="88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EE2828"/>
                </a:solidFill>
                <a:latin typeface="Apple Symbols"/>
                <a:cs typeface="Apple Symbols"/>
              </a:rPr>
              <a:t>•</a:t>
            </a:r>
            <a:endParaRPr sz="14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22439"/>
            <a:ext cx="1736725" cy="78613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Left:</a:t>
            </a:r>
            <a:endParaRPr sz="1400">
              <a:latin typeface="Arial"/>
              <a:cs typeface="Arial"/>
            </a:endParaRPr>
          </a:p>
          <a:p>
            <a:pPr marL="443865" indent="-323215">
              <a:lnSpc>
                <a:spcPct val="100000"/>
              </a:lnSpc>
              <a:spcBef>
                <a:spcPts val="130"/>
              </a:spcBef>
              <a:buClr>
                <a:srgbClr val="EE2828"/>
              </a:buClr>
              <a:buAutoNum type="arabicParenR"/>
              <a:tabLst>
                <a:tab pos="44386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Input</a:t>
            </a:r>
            <a:r>
              <a:rPr sz="1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  <a:p>
            <a:pPr marL="443865" indent="-323215">
              <a:lnSpc>
                <a:spcPct val="100000"/>
              </a:lnSpc>
              <a:spcBef>
                <a:spcPts val="690"/>
              </a:spcBef>
              <a:buClr>
                <a:srgbClr val="EE2828"/>
              </a:buClr>
              <a:buAutoNum type="arabicParenR"/>
              <a:tabLst>
                <a:tab pos="44386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Initial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2781269"/>
            <a:ext cx="88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EE2828"/>
                </a:solidFill>
                <a:latin typeface="Apple Symbols"/>
                <a:cs typeface="Apple Symbols"/>
              </a:rPr>
              <a:t>•</a:t>
            </a:r>
            <a:endParaRPr sz="14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304" y="2801424"/>
            <a:ext cx="5492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Middle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7305" y="2941030"/>
            <a:ext cx="2647950" cy="139128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35915" indent="-323215">
              <a:lnSpc>
                <a:spcPct val="100000"/>
              </a:lnSpc>
              <a:spcBef>
                <a:spcPts val="800"/>
              </a:spcBef>
              <a:buClr>
                <a:srgbClr val="EE2828"/>
              </a:buClr>
              <a:buAutoNum type="arabicParenR"/>
              <a:tabLst>
                <a:tab pos="33591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14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equalization</a:t>
            </a: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result</a:t>
            </a:r>
            <a:endParaRPr sz="1400">
              <a:latin typeface="Arial"/>
              <a:cs typeface="Arial"/>
            </a:endParaRPr>
          </a:p>
          <a:p>
            <a:pPr marL="335915" marR="490220" indent="-323850">
              <a:lnSpc>
                <a:spcPct val="107800"/>
              </a:lnSpc>
              <a:spcBef>
                <a:spcPts val="570"/>
              </a:spcBef>
              <a:buClr>
                <a:srgbClr val="EE2828"/>
              </a:buClr>
              <a:buAutoNum type="arabicParenR"/>
              <a:tabLst>
                <a:tab pos="33591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1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equalization transformation</a:t>
            </a:r>
            <a:endParaRPr sz="1400">
              <a:latin typeface="Arial"/>
              <a:cs typeface="Arial"/>
            </a:endParaRPr>
          </a:p>
          <a:p>
            <a:pPr marL="335915" marR="460375" indent="-323850">
              <a:lnSpc>
                <a:spcPct val="107600"/>
              </a:lnSpc>
              <a:spcBef>
                <a:spcPts val="560"/>
              </a:spcBef>
              <a:buClr>
                <a:srgbClr val="EE2828"/>
              </a:buClr>
              <a:buAutoNum type="arabicParenR"/>
              <a:tabLst>
                <a:tab pos="33591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1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histogram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equalized</a:t>
            </a:r>
            <a:r>
              <a:rPr sz="14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01" y="4605027"/>
            <a:ext cx="889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EE2828"/>
                </a:solidFill>
                <a:latin typeface="Apple Symbols"/>
                <a:cs typeface="Apple Symbols"/>
              </a:rPr>
              <a:t>•</a:t>
            </a:r>
            <a:endParaRPr sz="1400">
              <a:latin typeface="Apple Symbols"/>
              <a:cs typeface="Apple Symbol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1204" y="4610000"/>
            <a:ext cx="2876550" cy="194500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19"/>
              </a:spcBef>
            </a:pP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Right</a:t>
            </a:r>
            <a:endParaRPr sz="1400">
              <a:latin typeface="Arial"/>
              <a:cs typeface="Arial"/>
            </a:endParaRPr>
          </a:p>
          <a:p>
            <a:pPr marL="481965" indent="-323215">
              <a:lnSpc>
                <a:spcPct val="100000"/>
              </a:lnSpc>
              <a:spcBef>
                <a:spcPts val="120"/>
              </a:spcBef>
              <a:buClr>
                <a:srgbClr val="EE2828"/>
              </a:buClr>
              <a:buAutoNum type="arabicParenR"/>
              <a:tabLst>
                <a:tab pos="48196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14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specification</a:t>
            </a:r>
            <a:r>
              <a:rPr sz="14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result</a:t>
            </a:r>
            <a:endParaRPr sz="1400">
              <a:latin typeface="Arial"/>
              <a:cs typeface="Arial"/>
            </a:endParaRPr>
          </a:p>
          <a:p>
            <a:pPr marL="481965" indent="-323215">
              <a:lnSpc>
                <a:spcPct val="100000"/>
              </a:lnSpc>
              <a:spcBef>
                <a:spcPts val="700"/>
              </a:spcBef>
              <a:buClr>
                <a:srgbClr val="EE2828"/>
              </a:buClr>
              <a:buAutoNum type="arabicParenR"/>
              <a:tabLst>
                <a:tab pos="48196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Specified</a:t>
            </a:r>
            <a:r>
              <a:rPr sz="1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endParaRPr sz="1400">
              <a:latin typeface="Arial"/>
              <a:cs typeface="Arial"/>
            </a:endParaRPr>
          </a:p>
          <a:p>
            <a:pPr marL="481965" marR="56515" indent="-323850">
              <a:lnSpc>
                <a:spcPts val="2190"/>
              </a:lnSpc>
              <a:spcBef>
                <a:spcPts val="390"/>
              </a:spcBef>
              <a:buClr>
                <a:srgbClr val="EE2828"/>
              </a:buClr>
              <a:buAutoNum type="arabicParenR"/>
              <a:tabLst>
                <a:tab pos="48196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Transformation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G(z</a:t>
            </a:r>
            <a:r>
              <a:rPr sz="1200" b="1" baseline="-31250" dirty="0">
                <a:solidFill>
                  <a:srgbClr val="333333"/>
                </a:solidFill>
                <a:latin typeface="Arial"/>
                <a:cs typeface="Arial"/>
              </a:rPr>
              <a:t>q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 labeled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(1),</a:t>
            </a:r>
            <a:r>
              <a:rPr sz="14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14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1200" b="1" spc="-15" baseline="31250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1200" b="1" baseline="31250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(s</a:t>
            </a:r>
            <a:r>
              <a:rPr sz="1400" b="1" spc="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14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labeled </a:t>
            </a:r>
            <a:r>
              <a:rPr sz="1400" spc="-25" dirty="0">
                <a:solidFill>
                  <a:srgbClr val="333333"/>
                </a:solidFill>
                <a:latin typeface="Arial"/>
                <a:cs typeface="Arial"/>
              </a:rPr>
              <a:t>(2)</a:t>
            </a:r>
            <a:endParaRPr sz="1400">
              <a:latin typeface="Arial"/>
              <a:cs typeface="Arial"/>
            </a:endParaRPr>
          </a:p>
          <a:p>
            <a:pPr marL="258445" algn="ctr">
              <a:lnSpc>
                <a:spcPts val="190"/>
              </a:lnSpc>
            </a:pPr>
            <a:r>
              <a:rPr sz="800" b="1" spc="-5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endParaRPr sz="800">
              <a:latin typeface="Arial"/>
              <a:cs typeface="Arial"/>
            </a:endParaRPr>
          </a:p>
          <a:p>
            <a:pPr marL="481965" marR="184785" indent="-323850">
              <a:lnSpc>
                <a:spcPct val="107800"/>
              </a:lnSpc>
              <a:spcBef>
                <a:spcPts val="545"/>
              </a:spcBef>
              <a:buClr>
                <a:srgbClr val="EE2828"/>
              </a:buClr>
              <a:buAutoNum type="arabicParenR" startAt="4"/>
              <a:tabLst>
                <a:tab pos="481965" algn="l"/>
              </a:tabLst>
            </a:pP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1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14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333333"/>
                </a:solidFill>
                <a:latin typeface="Arial"/>
                <a:cs typeface="Arial"/>
              </a:rPr>
              <a:t>histogram- </a:t>
            </a:r>
            <a:r>
              <a:rPr sz="1400" dirty="0">
                <a:solidFill>
                  <a:srgbClr val="333333"/>
                </a:solidFill>
                <a:latin typeface="Arial"/>
                <a:cs typeface="Arial"/>
              </a:rPr>
              <a:t>specified </a:t>
            </a:r>
            <a:r>
              <a:rPr sz="1400" spc="-2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29036" y="1737011"/>
            <a:ext cx="5120640" cy="54864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28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Global</a:t>
            </a:r>
            <a:r>
              <a:rPr spc="-135" dirty="0"/>
              <a:t> </a:t>
            </a:r>
            <a:r>
              <a:rPr dirty="0"/>
              <a:t>Histogram</a:t>
            </a:r>
            <a:r>
              <a:rPr spc="-130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29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22947"/>
            <a:ext cx="8399780" cy="5071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9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Both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equalization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matching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global</a:t>
            </a:r>
            <a:r>
              <a:rPr sz="2000" b="1" i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histogram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processing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methods,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since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modified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based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intensity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distribution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entire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image.</a:t>
            </a:r>
            <a:endParaRPr sz="2000">
              <a:latin typeface="Arial"/>
              <a:cs typeface="Arial"/>
            </a:endParaRPr>
          </a:p>
          <a:p>
            <a:pPr marL="12700" marR="346075">
              <a:lnSpc>
                <a:spcPct val="106900"/>
              </a:lnSpc>
              <a:spcBef>
                <a:spcPts val="31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aim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 enhance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details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small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areas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they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fail,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since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pixels in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small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areas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have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less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significant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impact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in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computation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global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transformations.</a:t>
            </a:r>
            <a:endParaRPr sz="2000">
              <a:latin typeface="Arial"/>
              <a:cs typeface="Arial"/>
            </a:endParaRPr>
          </a:p>
          <a:p>
            <a:pPr marL="12700" marR="599440">
              <a:lnSpc>
                <a:spcPct val="106700"/>
              </a:lnSpc>
              <a:spcBef>
                <a:spcPts val="320"/>
              </a:spcBef>
            </a:pPr>
            <a:r>
              <a:rPr sz="2000" spc="-9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remedy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this,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devise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transformations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based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intensity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distribution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neighborhoods.</a:t>
            </a:r>
            <a:endParaRPr sz="2000">
              <a:latin typeface="Arial"/>
              <a:cs typeface="Arial"/>
            </a:endParaRPr>
          </a:p>
          <a:p>
            <a:pPr marL="12700" marR="67310">
              <a:lnSpc>
                <a:spcPct val="106900"/>
              </a:lnSpc>
              <a:spcBef>
                <a:spcPts val="31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this,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define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neighborhood,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move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its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center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raster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scanning scheme,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 at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location,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equalization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or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matching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performed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new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mapped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computed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center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neighborhood.</a:t>
            </a:r>
            <a:endParaRPr sz="2000">
              <a:latin typeface="Arial"/>
              <a:cs typeface="Arial"/>
            </a:endParaRPr>
          </a:p>
          <a:p>
            <a:pPr marL="12700" marR="88265" algn="just">
              <a:lnSpc>
                <a:spcPct val="106900"/>
              </a:lnSpc>
              <a:spcBef>
                <a:spcPts val="31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Since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only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one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row or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column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neighborhood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changes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one-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pixel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translation,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previous step can be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updated so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there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full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calculation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each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neighborhood.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2838152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01" y="3855511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454778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01" y="5890229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85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60392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3904" y="1752378"/>
            <a:ext cx="8439150" cy="901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Let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k=0,1,…,L-1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represent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intensities 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level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f(x,y)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09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unnormalized</a:t>
            </a:r>
            <a:r>
              <a:rPr sz="2000" b="1" i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b="1" i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200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defined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2400027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904" y="3351499"/>
            <a:ext cx="59829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1725" b="1" spc="345" baseline="-314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 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1725" b="1" spc="-37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4000227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304" y="3921742"/>
            <a:ext cx="7439025" cy="83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subdivisions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scale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called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bins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normalized</a:t>
            </a:r>
            <a:r>
              <a:rPr sz="2000" b="1" i="1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b="1" i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20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defined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01" y="450962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9304" y="5961146"/>
            <a:ext cx="7875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as usual,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number 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 rows and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columns.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0034" y="2793613"/>
            <a:ext cx="4183379" cy="40449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45"/>
              </a:lnSpc>
            </a:pPr>
            <a:r>
              <a:rPr sz="2450" i="1" spc="125" dirty="0">
                <a:latin typeface="Times New Roman"/>
                <a:cs typeface="Times New Roman"/>
              </a:rPr>
              <a:t>h</a:t>
            </a:r>
            <a:r>
              <a:rPr sz="2450" spc="125" dirty="0">
                <a:latin typeface="Apple Symbols"/>
                <a:cs typeface="Apple Symbols"/>
              </a:rPr>
              <a:t>(</a:t>
            </a:r>
            <a:r>
              <a:rPr sz="2450" i="1" spc="125" dirty="0">
                <a:latin typeface="Times New Roman"/>
                <a:cs typeface="Times New Roman"/>
              </a:rPr>
              <a:t>r</a:t>
            </a:r>
            <a:r>
              <a:rPr sz="2250" i="1" spc="187" baseline="-22222" dirty="0">
                <a:latin typeface="Times New Roman"/>
                <a:cs typeface="Times New Roman"/>
              </a:rPr>
              <a:t>k</a:t>
            </a:r>
            <a:r>
              <a:rPr sz="2250" i="1" spc="-187" baseline="-22222" dirty="0">
                <a:latin typeface="Times New Roman"/>
                <a:cs typeface="Times New Roman"/>
              </a:rPr>
              <a:t> </a:t>
            </a:r>
            <a:r>
              <a:rPr sz="2450" spc="245" dirty="0">
                <a:latin typeface="Apple Symbols"/>
                <a:cs typeface="Apple Symbols"/>
              </a:rPr>
              <a:t>)=</a:t>
            </a:r>
            <a:r>
              <a:rPr sz="2450" i="1" spc="245" dirty="0">
                <a:latin typeface="Times New Roman"/>
                <a:cs typeface="Times New Roman"/>
              </a:rPr>
              <a:t>n</a:t>
            </a:r>
            <a:r>
              <a:rPr sz="2250" i="1" spc="367" baseline="-22222" dirty="0">
                <a:latin typeface="Times New Roman"/>
                <a:cs typeface="Times New Roman"/>
              </a:rPr>
              <a:t>k</a:t>
            </a:r>
            <a:r>
              <a:rPr sz="2250" i="1" spc="52" baseline="-22222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,</a:t>
            </a:r>
            <a:r>
              <a:rPr sz="2450" i="1" spc="4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for</a:t>
            </a:r>
            <a:r>
              <a:rPr sz="2450" spc="34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k</a:t>
            </a:r>
            <a:r>
              <a:rPr sz="2450" i="1" spc="-355" dirty="0">
                <a:latin typeface="Times New Roman"/>
                <a:cs typeface="Times New Roman"/>
              </a:rPr>
              <a:t> </a:t>
            </a:r>
            <a:r>
              <a:rPr sz="2450" spc="135" dirty="0">
                <a:latin typeface="Apple Symbols"/>
                <a:cs typeface="Apple Symbols"/>
              </a:rPr>
              <a:t>=</a:t>
            </a:r>
            <a:r>
              <a:rPr sz="2450" spc="135" dirty="0">
                <a:latin typeface="Times New Roman"/>
                <a:cs typeface="Times New Roman"/>
              </a:rPr>
              <a:t>0,1,2</a:t>
            </a:r>
            <a:r>
              <a:rPr sz="2450" spc="-235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,</a:t>
            </a:r>
            <a:r>
              <a:rPr sz="2450" dirty="0">
                <a:latin typeface="Times New Roman"/>
                <a:cs typeface="Times New Roman"/>
              </a:rPr>
              <a:t>...</a:t>
            </a:r>
            <a:r>
              <a:rPr sz="2450" spc="-29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,</a:t>
            </a:r>
            <a:r>
              <a:rPr sz="2450" i="1" spc="-160" dirty="0">
                <a:latin typeface="Times New Roman"/>
                <a:cs typeface="Times New Roman"/>
              </a:rPr>
              <a:t> </a:t>
            </a:r>
            <a:r>
              <a:rPr sz="2450" i="1" spc="175" dirty="0">
                <a:latin typeface="Times New Roman"/>
                <a:cs typeface="Times New Roman"/>
              </a:rPr>
              <a:t>L</a:t>
            </a:r>
            <a:r>
              <a:rPr sz="2450" spc="175" dirty="0">
                <a:latin typeface="Apple Symbols"/>
                <a:cs typeface="Apple Symbols"/>
              </a:rPr>
              <a:t>−</a:t>
            </a:r>
            <a:r>
              <a:rPr sz="2450" spc="175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31043" y="4945691"/>
            <a:ext cx="2618105" cy="801370"/>
          </a:xfrm>
          <a:custGeom>
            <a:avLst/>
            <a:gdLst/>
            <a:ahLst/>
            <a:cxnLst/>
            <a:rect l="l" t="t" r="r" b="b"/>
            <a:pathLst>
              <a:path w="2618104" h="801370">
                <a:moveTo>
                  <a:pt x="0" y="0"/>
                </a:moveTo>
                <a:lnTo>
                  <a:pt x="2617914" y="0"/>
                </a:lnTo>
                <a:lnTo>
                  <a:pt x="2617914" y="800988"/>
                </a:lnTo>
                <a:lnTo>
                  <a:pt x="0" y="800988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254474" y="5334032"/>
            <a:ext cx="9715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i="1" spc="-50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71874" y="5130985"/>
            <a:ext cx="170561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  <a:tabLst>
                <a:tab pos="596900" algn="l"/>
                <a:tab pos="1559560" algn="l"/>
              </a:tabLst>
            </a:pP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i="1" spc="-350" dirty="0">
                <a:latin typeface="Times New Roman"/>
                <a:cs typeface="Times New Roman"/>
              </a:rPr>
              <a:t> </a:t>
            </a:r>
            <a:r>
              <a:rPr sz="2450" spc="80" dirty="0">
                <a:latin typeface="Apple Symbols"/>
                <a:cs typeface="Apple Symbols"/>
              </a:rPr>
              <a:t>(</a:t>
            </a:r>
            <a:r>
              <a:rPr sz="2450" i="1" spc="80" dirty="0">
                <a:latin typeface="Times New Roman"/>
                <a:cs typeface="Times New Roman"/>
              </a:rPr>
              <a:t>r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430" dirty="0">
                <a:latin typeface="Apple Symbols"/>
                <a:cs typeface="Apple Symbols"/>
              </a:rPr>
              <a:t>)=</a:t>
            </a:r>
            <a:r>
              <a:rPr sz="2450" spc="-475" dirty="0">
                <a:latin typeface="Apple Symbols"/>
                <a:cs typeface="Apple Symbols"/>
              </a:rPr>
              <a:t> </a:t>
            </a:r>
            <a:r>
              <a:rPr sz="3675" i="1" spc="157" baseline="40816" dirty="0">
                <a:latin typeface="Times New Roman"/>
                <a:cs typeface="Times New Roman"/>
              </a:rPr>
              <a:t>h</a:t>
            </a:r>
            <a:r>
              <a:rPr sz="3675" spc="157" baseline="40816" dirty="0">
                <a:latin typeface="Apple Symbols"/>
                <a:cs typeface="Apple Symbols"/>
              </a:rPr>
              <a:t>(</a:t>
            </a:r>
            <a:r>
              <a:rPr sz="3675" i="1" spc="157" baseline="40816" dirty="0">
                <a:latin typeface="Times New Roman"/>
                <a:cs typeface="Times New Roman"/>
              </a:rPr>
              <a:t>r</a:t>
            </a:r>
            <a:r>
              <a:rPr sz="3675" i="1" baseline="40816" dirty="0">
                <a:latin typeface="Times New Roman"/>
                <a:cs typeface="Times New Roman"/>
              </a:rPr>
              <a:t>	</a:t>
            </a:r>
            <a:r>
              <a:rPr sz="3675" spc="22" baseline="40816" dirty="0">
                <a:latin typeface="Apple Symbols"/>
                <a:cs typeface="Apple Symbols"/>
              </a:rPr>
              <a:t>)</a:t>
            </a:r>
            <a:endParaRPr sz="3675" baseline="40816">
              <a:latin typeface="Apple Symbols"/>
              <a:cs typeface="Apple Symbol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750193" y="5364728"/>
            <a:ext cx="696595" cy="15240"/>
          </a:xfrm>
          <a:custGeom>
            <a:avLst/>
            <a:gdLst/>
            <a:ahLst/>
            <a:cxnLst/>
            <a:rect l="l" t="t" r="r" b="b"/>
            <a:pathLst>
              <a:path w="696595" h="15239">
                <a:moveTo>
                  <a:pt x="696252" y="0"/>
                </a:moveTo>
                <a:lnTo>
                  <a:pt x="0" y="0"/>
                </a:lnTo>
                <a:lnTo>
                  <a:pt x="0" y="15112"/>
                </a:lnTo>
                <a:lnTo>
                  <a:pt x="696252" y="15112"/>
                </a:lnTo>
                <a:lnTo>
                  <a:pt x="6962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64797" y="5130985"/>
            <a:ext cx="26416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450" spc="760" dirty="0">
                <a:latin typeface="Apple Symbols"/>
                <a:cs typeface="Apple Symbols"/>
              </a:rPr>
              <a:t>=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2837" y="4902385"/>
            <a:ext cx="17081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450" i="1" spc="-50" dirty="0">
                <a:latin typeface="Times New Roman"/>
                <a:cs typeface="Times New Roman"/>
              </a:rPr>
              <a:t>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55194" y="5105432"/>
            <a:ext cx="9715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i="1" spc="-50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40920" y="5364728"/>
            <a:ext cx="558165" cy="15240"/>
          </a:xfrm>
          <a:custGeom>
            <a:avLst/>
            <a:gdLst/>
            <a:ahLst/>
            <a:cxnLst/>
            <a:rect l="l" t="t" r="r" b="b"/>
            <a:pathLst>
              <a:path w="558164" h="15239">
                <a:moveTo>
                  <a:pt x="557999" y="0"/>
                </a:moveTo>
                <a:lnTo>
                  <a:pt x="0" y="0"/>
                </a:lnTo>
                <a:lnTo>
                  <a:pt x="0" y="15112"/>
                </a:lnTo>
                <a:lnTo>
                  <a:pt x="557999" y="15112"/>
                </a:lnTo>
                <a:lnTo>
                  <a:pt x="557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855324" y="5105432"/>
            <a:ext cx="1410335" cy="6502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1315">
              <a:lnSpc>
                <a:spcPct val="100000"/>
              </a:lnSpc>
              <a:spcBef>
                <a:spcPts val="90"/>
              </a:spcBef>
            </a:pPr>
            <a:r>
              <a:rPr sz="1500" i="1" spc="-50" dirty="0">
                <a:latin typeface="Times New Roman"/>
                <a:cs typeface="Times New Roman"/>
              </a:rPr>
              <a:t>k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tabLst>
                <a:tab pos="922655" algn="l"/>
              </a:tabLst>
            </a:pPr>
            <a:r>
              <a:rPr sz="2450" i="1" spc="-25" dirty="0">
                <a:latin typeface="Times New Roman"/>
                <a:cs typeface="Times New Roman"/>
              </a:rPr>
              <a:t>MN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i="1" spc="-25" dirty="0">
                <a:latin typeface="Times New Roman"/>
                <a:cs typeface="Times New Roman"/>
              </a:rPr>
              <a:t>MN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3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Global</a:t>
            </a:r>
            <a:r>
              <a:rPr spc="-105" dirty="0"/>
              <a:t> </a:t>
            </a:r>
            <a:r>
              <a:rPr dirty="0"/>
              <a:t>vs.</a:t>
            </a:r>
            <a:r>
              <a:rPr spc="-105" dirty="0"/>
              <a:t> </a:t>
            </a:r>
            <a:r>
              <a:rPr dirty="0"/>
              <a:t>Local</a:t>
            </a:r>
            <a:r>
              <a:rPr spc="-105" dirty="0"/>
              <a:t> </a:t>
            </a:r>
            <a:r>
              <a:rPr dirty="0"/>
              <a:t>Histogram</a:t>
            </a:r>
            <a:r>
              <a:rPr spc="-114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22947"/>
            <a:ext cx="8245475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Example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global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vs.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local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(3-by-3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neighborhood)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equalization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noisy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very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faint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shapes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dark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regions.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343" y="3084574"/>
            <a:ext cx="7808279" cy="25295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30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Fundamentals</a:t>
            </a:r>
            <a:r>
              <a:rPr spc="-95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Spatial</a:t>
            </a:r>
            <a:r>
              <a:rPr spc="-95" dirty="0"/>
              <a:t> </a:t>
            </a:r>
            <a:r>
              <a:rPr spc="-10"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22947"/>
            <a:ext cx="3507104" cy="67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Two</a:t>
            </a:r>
            <a:r>
              <a:rPr sz="20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components</a:t>
            </a:r>
            <a:r>
              <a:rPr sz="20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any</a:t>
            </a:r>
            <a:r>
              <a:rPr sz="2000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spatial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filter</a:t>
            </a:r>
            <a:r>
              <a:rPr sz="20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definition: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7305" y="2812955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0" dirty="0">
                <a:solidFill>
                  <a:srgbClr val="EE2828"/>
                </a:solidFill>
                <a:latin typeface="Apple Symbols"/>
                <a:cs typeface="Apple Symbols"/>
              </a:rPr>
              <a:t>–</a:t>
            </a:r>
            <a:endParaRPr sz="15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7305" y="2302550"/>
            <a:ext cx="3388995" cy="114617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335915" algn="l"/>
              </a:tabLst>
            </a:pPr>
            <a:r>
              <a:rPr sz="2250" spc="195" baseline="12962" dirty="0">
                <a:solidFill>
                  <a:srgbClr val="EE2828"/>
                </a:solidFill>
                <a:latin typeface="Apple Symbols"/>
                <a:cs typeface="Apple Symbols"/>
              </a:rPr>
              <a:t>–</a:t>
            </a:r>
            <a:r>
              <a:rPr sz="2250" baseline="12962" dirty="0">
                <a:solidFill>
                  <a:srgbClr val="EE2828"/>
                </a:solidFill>
                <a:latin typeface="Apple Symbols"/>
                <a:cs typeface="Apple Symbols"/>
              </a:rPr>
              <a:t>	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neighborhood</a:t>
            </a:r>
            <a:endParaRPr sz="2000">
              <a:latin typeface="Arial"/>
              <a:cs typeface="Arial"/>
            </a:endParaRPr>
          </a:p>
          <a:p>
            <a:pPr marL="335915" marR="5080">
              <a:lnSpc>
                <a:spcPct val="106800"/>
              </a:lnSpc>
              <a:spcBef>
                <a:spcPts val="56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operation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defined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neighborhood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3991591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304" y="3913816"/>
            <a:ext cx="1847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Spatial</a:t>
            </a:r>
            <a:r>
              <a:rPr sz="2000" spc="-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Filtering: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7305" y="5091386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0" dirty="0">
                <a:solidFill>
                  <a:srgbClr val="EE2828"/>
                </a:solidFill>
                <a:latin typeface="Apple Symbols"/>
                <a:cs typeface="Apple Symbols"/>
              </a:rPr>
              <a:t>–</a:t>
            </a:r>
            <a:endParaRPr sz="1500">
              <a:latin typeface="Apple Symbols"/>
              <a:cs typeface="Apple Symbol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7305" y="4325380"/>
            <a:ext cx="3502660" cy="1401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386715" indent="-323850">
              <a:lnSpc>
                <a:spcPct val="107100"/>
              </a:lnSpc>
              <a:spcBef>
                <a:spcPts val="100"/>
              </a:spcBef>
              <a:tabLst>
                <a:tab pos="335915" algn="l"/>
              </a:tabLst>
            </a:pPr>
            <a:r>
              <a:rPr sz="2250" spc="195" baseline="12962" dirty="0">
                <a:solidFill>
                  <a:srgbClr val="EE2828"/>
                </a:solidFill>
                <a:latin typeface="Apple Symbols"/>
                <a:cs typeface="Apple Symbols"/>
              </a:rPr>
              <a:t>–</a:t>
            </a:r>
            <a:r>
              <a:rPr sz="2250" baseline="12962" dirty="0">
                <a:solidFill>
                  <a:srgbClr val="EE2828"/>
                </a:solidFill>
                <a:latin typeface="Apple Symbols"/>
                <a:cs typeface="Apple Symbols"/>
              </a:rPr>
              <a:t>	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Linear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spatial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filters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(e.g. mean)</a:t>
            </a:r>
            <a:endParaRPr sz="2000">
              <a:latin typeface="Arial"/>
              <a:cs typeface="Arial"/>
            </a:endParaRPr>
          </a:p>
          <a:p>
            <a:pPr marL="335915" marR="5080">
              <a:lnSpc>
                <a:spcPct val="106700"/>
              </a:lnSpc>
              <a:spcBef>
                <a:spcPts val="57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Nonlinear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spatial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filters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(e.g.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median)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4489" y="1569446"/>
            <a:ext cx="4302820" cy="483438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31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spc="-100" dirty="0"/>
              <a:t> </a:t>
            </a:r>
            <a:r>
              <a:rPr dirty="0"/>
              <a:t>Spatial</a:t>
            </a:r>
            <a:r>
              <a:rPr spc="-100" dirty="0"/>
              <a:t> </a:t>
            </a:r>
            <a:r>
              <a:rPr spc="-10"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6297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0300" y="1722947"/>
            <a:ext cx="8455025" cy="67627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Sum-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of-products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operation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between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 image</a:t>
            </a:r>
            <a:r>
              <a:rPr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f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 a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filter kernel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333333"/>
                </a:solidFill>
                <a:latin typeface="Arial"/>
                <a:cs typeface="Arial"/>
              </a:rPr>
              <a:t>w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kernel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array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which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defines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neighborhood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operation,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its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297" y="2147310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300" y="2374902"/>
            <a:ext cx="5826760" cy="100266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coefficients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determine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nature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filter.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570"/>
              </a:lnSpc>
              <a:spcBef>
                <a:spcPts val="9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1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kernel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 also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called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mask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template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333333"/>
                </a:solidFill>
                <a:latin typeface="Arial"/>
                <a:cs typeface="Arial"/>
              </a:rPr>
              <a:t>window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Assume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3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-by-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3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kernel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like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figure.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297" y="2798909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6297" y="3123991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6297" y="3775590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3678100"/>
            <a:ext cx="8423910" cy="2305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9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any point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(x,y)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response,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g(x,y)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filter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 the sum-of-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products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kernel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coefficients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encompassed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by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kernel:</a:t>
            </a:r>
            <a:endParaRPr sz="2000">
              <a:latin typeface="Arial"/>
              <a:cs typeface="Arial"/>
            </a:endParaRPr>
          </a:p>
          <a:p>
            <a:pPr marR="1164590" algn="r">
              <a:lnSpc>
                <a:spcPct val="100000"/>
              </a:lnSpc>
              <a:spcBef>
                <a:spcPts val="1200"/>
              </a:spcBef>
            </a:pPr>
            <a:r>
              <a:rPr sz="2200" i="1" spc="-20" dirty="0">
                <a:latin typeface="Times New Roman"/>
                <a:cs typeface="Times New Roman"/>
              </a:rPr>
              <a:t>g</a:t>
            </a:r>
            <a:r>
              <a:rPr sz="2200" i="1" spc="-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pple Symbols"/>
                <a:cs typeface="Apple Symbols"/>
              </a:rPr>
              <a:t>(</a:t>
            </a:r>
            <a:r>
              <a:rPr sz="2200" spc="-490" dirty="0">
                <a:latin typeface="Apple Symbols"/>
                <a:cs typeface="Apple Symbols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x</a:t>
            </a:r>
            <a:r>
              <a:rPr sz="2200" i="1" spc="-2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,</a:t>
            </a:r>
            <a:r>
              <a:rPr sz="2200" i="1" spc="40" dirty="0">
                <a:latin typeface="Times New Roman"/>
                <a:cs typeface="Times New Roman"/>
              </a:rPr>
              <a:t> </a:t>
            </a:r>
            <a:r>
              <a:rPr sz="2200" i="1" spc="229" dirty="0">
                <a:latin typeface="Times New Roman"/>
                <a:cs typeface="Times New Roman"/>
              </a:rPr>
              <a:t>y</a:t>
            </a:r>
            <a:r>
              <a:rPr sz="2200" spc="229" dirty="0">
                <a:latin typeface="Apple Symbols"/>
                <a:cs typeface="Apple Symbols"/>
              </a:rPr>
              <a:t>)=</a:t>
            </a:r>
            <a:r>
              <a:rPr sz="2200" i="1" spc="229" dirty="0">
                <a:latin typeface="Times New Roman"/>
                <a:cs typeface="Times New Roman"/>
              </a:rPr>
              <a:t>w</a:t>
            </a:r>
            <a:r>
              <a:rPr sz="2200" i="1" spc="-285" dirty="0">
                <a:latin typeface="Times New Roman"/>
                <a:cs typeface="Times New Roman"/>
              </a:rPr>
              <a:t> </a:t>
            </a:r>
            <a:r>
              <a:rPr sz="2200" spc="175" dirty="0">
                <a:latin typeface="Apple Symbols"/>
                <a:cs typeface="Apple Symbols"/>
              </a:rPr>
              <a:t>(−</a:t>
            </a:r>
            <a:r>
              <a:rPr sz="2200" spc="175" dirty="0">
                <a:latin typeface="Times New Roman"/>
                <a:cs typeface="Times New Roman"/>
              </a:rPr>
              <a:t>1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i="1" spc="165" dirty="0">
                <a:latin typeface="Times New Roman"/>
                <a:cs typeface="Times New Roman"/>
              </a:rPr>
              <a:t>,</a:t>
            </a:r>
            <a:r>
              <a:rPr sz="2200" spc="165" dirty="0">
                <a:latin typeface="Apple Symbols"/>
                <a:cs typeface="Apple Symbols"/>
              </a:rPr>
              <a:t>−</a:t>
            </a:r>
            <a:r>
              <a:rPr sz="2200" spc="165" dirty="0">
                <a:latin typeface="Times New Roman"/>
                <a:cs typeface="Times New Roman"/>
              </a:rPr>
              <a:t>1</a:t>
            </a:r>
            <a:r>
              <a:rPr sz="2200" spc="165" dirty="0">
                <a:latin typeface="Apple Symbols"/>
                <a:cs typeface="Apple Symbols"/>
              </a:rPr>
              <a:t>)</a:t>
            </a:r>
            <a:r>
              <a:rPr sz="2200" spc="-500" dirty="0">
                <a:latin typeface="Apple Symbols"/>
                <a:cs typeface="Apple Symbols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pple Symbols"/>
                <a:cs typeface="Apple Symbols"/>
              </a:rPr>
              <a:t>(</a:t>
            </a:r>
            <a:r>
              <a:rPr sz="2200" spc="-505" dirty="0">
                <a:latin typeface="Apple Symbols"/>
                <a:cs typeface="Apple Symbols"/>
              </a:rPr>
              <a:t> </a:t>
            </a:r>
            <a:r>
              <a:rPr sz="2200" i="1" spc="175" dirty="0">
                <a:latin typeface="Times New Roman"/>
                <a:cs typeface="Times New Roman"/>
              </a:rPr>
              <a:t>x</a:t>
            </a:r>
            <a:r>
              <a:rPr sz="2200" spc="175" dirty="0">
                <a:latin typeface="Apple Symbols"/>
                <a:cs typeface="Apple Symbols"/>
              </a:rPr>
              <a:t>−</a:t>
            </a:r>
            <a:r>
              <a:rPr sz="2200" spc="175" dirty="0">
                <a:latin typeface="Times New Roman"/>
                <a:cs typeface="Times New Roman"/>
              </a:rPr>
              <a:t>1</a:t>
            </a:r>
            <a:r>
              <a:rPr sz="2200" spc="-20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,</a:t>
            </a:r>
            <a:r>
              <a:rPr sz="2200" i="1" spc="-50" dirty="0">
                <a:latin typeface="Times New Roman"/>
                <a:cs typeface="Times New Roman"/>
              </a:rPr>
              <a:t> </a:t>
            </a:r>
            <a:r>
              <a:rPr sz="2200" i="1" spc="185" dirty="0">
                <a:latin typeface="Times New Roman"/>
                <a:cs typeface="Times New Roman"/>
              </a:rPr>
              <a:t>y</a:t>
            </a:r>
            <a:r>
              <a:rPr sz="2200" spc="185" dirty="0">
                <a:latin typeface="Apple Symbols"/>
                <a:cs typeface="Apple Symbols"/>
              </a:rPr>
              <a:t>−</a:t>
            </a:r>
            <a:r>
              <a:rPr sz="2200" spc="185" dirty="0">
                <a:latin typeface="Times New Roman"/>
                <a:cs typeface="Times New Roman"/>
              </a:rPr>
              <a:t>1</a:t>
            </a:r>
            <a:r>
              <a:rPr sz="2200" spc="185" dirty="0">
                <a:latin typeface="Apple Symbols"/>
                <a:cs typeface="Apple Symbols"/>
              </a:rPr>
              <a:t>)+</a:t>
            </a:r>
            <a:r>
              <a:rPr sz="2200" i="1" spc="185" dirty="0">
                <a:latin typeface="Times New Roman"/>
                <a:cs typeface="Times New Roman"/>
              </a:rPr>
              <a:t>w</a:t>
            </a:r>
            <a:r>
              <a:rPr sz="2200" i="1" spc="-290" dirty="0">
                <a:latin typeface="Times New Roman"/>
                <a:cs typeface="Times New Roman"/>
              </a:rPr>
              <a:t> </a:t>
            </a:r>
            <a:r>
              <a:rPr sz="2200" spc="105" dirty="0">
                <a:latin typeface="Apple Symbols"/>
                <a:cs typeface="Apple Symbols"/>
              </a:rPr>
              <a:t>(−</a:t>
            </a:r>
            <a:r>
              <a:rPr sz="2200" spc="105" dirty="0">
                <a:latin typeface="Times New Roman"/>
                <a:cs typeface="Times New Roman"/>
              </a:rPr>
              <a:t>1,0</a:t>
            </a:r>
            <a:r>
              <a:rPr sz="2200" spc="105" dirty="0">
                <a:latin typeface="Apple Symbols"/>
                <a:cs typeface="Apple Symbols"/>
              </a:rPr>
              <a:t>)</a:t>
            </a:r>
            <a:r>
              <a:rPr sz="2200" spc="-500" dirty="0">
                <a:latin typeface="Apple Symbols"/>
                <a:cs typeface="Apple Symbols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pple Symbols"/>
                <a:cs typeface="Apple Symbols"/>
              </a:rPr>
              <a:t>(</a:t>
            </a:r>
            <a:r>
              <a:rPr sz="2200" spc="-505" dirty="0">
                <a:latin typeface="Apple Symbols"/>
                <a:cs typeface="Apple Symbols"/>
              </a:rPr>
              <a:t> </a:t>
            </a:r>
            <a:r>
              <a:rPr sz="2200" i="1" spc="204" dirty="0">
                <a:latin typeface="Times New Roman"/>
                <a:cs typeface="Times New Roman"/>
              </a:rPr>
              <a:t>x</a:t>
            </a:r>
            <a:r>
              <a:rPr sz="2200" spc="204" dirty="0">
                <a:latin typeface="Apple Symbols"/>
                <a:cs typeface="Apple Symbols"/>
              </a:rPr>
              <a:t>−</a:t>
            </a:r>
            <a:r>
              <a:rPr sz="2200" spc="204" dirty="0">
                <a:latin typeface="Times New Roman"/>
                <a:cs typeface="Times New Roman"/>
              </a:rPr>
              <a:t>1</a:t>
            </a:r>
            <a:r>
              <a:rPr sz="2200" spc="-29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,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y</a:t>
            </a:r>
            <a:r>
              <a:rPr sz="2200" i="1" spc="-315" dirty="0">
                <a:latin typeface="Times New Roman"/>
                <a:cs typeface="Times New Roman"/>
              </a:rPr>
              <a:t> </a:t>
            </a:r>
            <a:r>
              <a:rPr sz="2200" spc="50" dirty="0">
                <a:latin typeface="Apple Symbols"/>
                <a:cs typeface="Apple Symbols"/>
              </a:rPr>
              <a:t>)+</a:t>
            </a:r>
            <a:r>
              <a:rPr sz="2200" spc="50" dirty="0">
                <a:latin typeface="Times New Roman"/>
                <a:cs typeface="Times New Roman"/>
              </a:rPr>
              <a:t>...</a:t>
            </a:r>
            <a:endParaRPr sz="2200">
              <a:latin typeface="Times New Roman"/>
              <a:cs typeface="Times New Roman"/>
            </a:endParaRPr>
          </a:p>
          <a:p>
            <a:pPr marR="1134110" algn="r">
              <a:lnSpc>
                <a:spcPct val="100000"/>
              </a:lnSpc>
              <a:spcBef>
                <a:spcPts val="220"/>
              </a:spcBef>
            </a:pPr>
            <a:r>
              <a:rPr sz="2200" spc="185" dirty="0">
                <a:latin typeface="Apple Symbols"/>
                <a:cs typeface="Apple Symbols"/>
              </a:rPr>
              <a:t>+</a:t>
            </a:r>
            <a:r>
              <a:rPr sz="2200" i="1" spc="185" dirty="0">
                <a:latin typeface="Times New Roman"/>
                <a:cs typeface="Times New Roman"/>
              </a:rPr>
              <a:t>w</a:t>
            </a:r>
            <a:r>
              <a:rPr sz="2200" i="1" spc="-275" dirty="0">
                <a:latin typeface="Times New Roman"/>
                <a:cs typeface="Times New Roman"/>
              </a:rPr>
              <a:t> </a:t>
            </a:r>
            <a:r>
              <a:rPr sz="2200" spc="60" dirty="0">
                <a:latin typeface="Apple Symbols"/>
                <a:cs typeface="Apple Symbols"/>
              </a:rPr>
              <a:t>(</a:t>
            </a:r>
            <a:r>
              <a:rPr sz="2200" spc="60" dirty="0">
                <a:latin typeface="Times New Roman"/>
                <a:cs typeface="Times New Roman"/>
              </a:rPr>
              <a:t>0,0</a:t>
            </a:r>
            <a:r>
              <a:rPr sz="2200" spc="60" dirty="0">
                <a:latin typeface="Apple Symbols"/>
                <a:cs typeface="Apple Symbols"/>
              </a:rPr>
              <a:t>)</a:t>
            </a:r>
            <a:r>
              <a:rPr sz="2200" spc="-490" dirty="0">
                <a:latin typeface="Apple Symbols"/>
                <a:cs typeface="Apple Symbols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pple Symbols"/>
                <a:cs typeface="Apple Symbols"/>
              </a:rPr>
              <a:t>(</a:t>
            </a:r>
            <a:r>
              <a:rPr sz="2200" spc="-490" dirty="0">
                <a:latin typeface="Apple Symbols"/>
                <a:cs typeface="Apple Symbols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x</a:t>
            </a:r>
            <a:r>
              <a:rPr sz="2200" i="1" spc="-13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,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130" dirty="0">
                <a:latin typeface="Times New Roman"/>
                <a:cs typeface="Times New Roman"/>
              </a:rPr>
              <a:t>y</a:t>
            </a:r>
            <a:r>
              <a:rPr sz="2200" spc="130" dirty="0">
                <a:latin typeface="Apple Symbols"/>
                <a:cs typeface="Apple Symbols"/>
              </a:rPr>
              <a:t>)+</a:t>
            </a:r>
            <a:r>
              <a:rPr sz="2200" spc="130" dirty="0">
                <a:latin typeface="Times New Roman"/>
                <a:cs typeface="Times New Roman"/>
              </a:rPr>
              <a:t>...</a:t>
            </a:r>
            <a:r>
              <a:rPr sz="2200" spc="130" dirty="0">
                <a:latin typeface="Apple Symbols"/>
                <a:cs typeface="Apple Symbols"/>
              </a:rPr>
              <a:t>+</a:t>
            </a:r>
            <a:r>
              <a:rPr sz="2200" i="1" spc="130" dirty="0">
                <a:latin typeface="Times New Roman"/>
                <a:cs typeface="Times New Roman"/>
              </a:rPr>
              <a:t>w</a:t>
            </a:r>
            <a:r>
              <a:rPr sz="2200" i="1" spc="-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pple Symbols"/>
                <a:cs typeface="Apple Symbols"/>
              </a:rPr>
              <a:t>(</a:t>
            </a:r>
            <a:r>
              <a:rPr sz="2200" dirty="0">
                <a:latin typeface="Times New Roman"/>
                <a:cs typeface="Times New Roman"/>
              </a:rPr>
              <a:t>1,1</a:t>
            </a:r>
            <a:r>
              <a:rPr sz="2200" dirty="0">
                <a:latin typeface="Apple Symbols"/>
                <a:cs typeface="Apple Symbols"/>
              </a:rPr>
              <a:t>)</a:t>
            </a:r>
            <a:r>
              <a:rPr sz="2200" spc="-480" dirty="0">
                <a:latin typeface="Apple Symbols"/>
                <a:cs typeface="Apple Symbols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 </a:t>
            </a:r>
            <a:r>
              <a:rPr sz="2200" dirty="0">
                <a:latin typeface="Apple Symbols"/>
                <a:cs typeface="Apple Symbols"/>
              </a:rPr>
              <a:t>(</a:t>
            </a:r>
            <a:r>
              <a:rPr sz="2200" spc="-480" dirty="0">
                <a:latin typeface="Apple Symbols"/>
                <a:cs typeface="Apple Symbols"/>
              </a:rPr>
              <a:t> </a:t>
            </a:r>
            <a:r>
              <a:rPr sz="2200" i="1" spc="165" dirty="0">
                <a:latin typeface="Times New Roman"/>
                <a:cs typeface="Times New Roman"/>
              </a:rPr>
              <a:t>x</a:t>
            </a:r>
            <a:r>
              <a:rPr sz="2200" spc="165" dirty="0">
                <a:latin typeface="Apple Symbols"/>
                <a:cs typeface="Apple Symbols"/>
              </a:rPr>
              <a:t>+</a:t>
            </a:r>
            <a:r>
              <a:rPr sz="2200" spc="165" dirty="0">
                <a:latin typeface="Times New Roman"/>
                <a:cs typeface="Times New Roman"/>
              </a:rPr>
              <a:t>1</a:t>
            </a:r>
            <a:r>
              <a:rPr sz="2200" spc="-27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, </a:t>
            </a:r>
            <a:r>
              <a:rPr sz="2200" i="1" spc="-10" dirty="0">
                <a:latin typeface="Times New Roman"/>
                <a:cs typeface="Times New Roman"/>
              </a:rPr>
              <a:t>y</a:t>
            </a:r>
            <a:r>
              <a:rPr sz="2200" i="1" spc="-320" dirty="0">
                <a:latin typeface="Times New Roman"/>
                <a:cs typeface="Times New Roman"/>
              </a:rPr>
              <a:t> </a:t>
            </a:r>
            <a:r>
              <a:rPr sz="2200" spc="120" dirty="0">
                <a:latin typeface="Apple Symbols"/>
                <a:cs typeface="Apple Symbols"/>
              </a:rPr>
              <a:t>+</a:t>
            </a:r>
            <a:r>
              <a:rPr sz="2200" spc="120" dirty="0">
                <a:latin typeface="Times New Roman"/>
                <a:cs typeface="Times New Roman"/>
              </a:rPr>
              <a:t>1</a:t>
            </a:r>
            <a:r>
              <a:rPr sz="2200" spc="120" dirty="0">
                <a:latin typeface="Apple Symbols"/>
                <a:cs typeface="Apple Symbols"/>
              </a:rPr>
              <a:t>)</a:t>
            </a:r>
            <a:endParaRPr sz="2200">
              <a:latin typeface="Apple Symbols"/>
              <a:cs typeface="Apple Symbols"/>
            </a:endParaRPr>
          </a:p>
          <a:p>
            <a:pPr marL="12700" marR="57785">
              <a:lnSpc>
                <a:spcPct val="107100"/>
              </a:lnSpc>
              <a:spcBef>
                <a:spcPts val="99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As the coordinates</a:t>
            </a:r>
            <a:r>
              <a:rPr sz="2000" spc="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(x,y)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change,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center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kernel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moves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pixel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pixel,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generating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filtered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333333"/>
                </a:solidFill>
                <a:latin typeface="Arial"/>
                <a:cs typeface="Arial"/>
              </a:rPr>
              <a:t>g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6297" y="5404949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132319" y="2541251"/>
            <a:ext cx="2703195" cy="1025525"/>
          </a:xfrm>
          <a:custGeom>
            <a:avLst/>
            <a:gdLst/>
            <a:ahLst/>
            <a:cxnLst/>
            <a:rect l="l" t="t" r="r" b="b"/>
            <a:pathLst>
              <a:path w="2703195" h="1025525">
                <a:moveTo>
                  <a:pt x="0" y="0"/>
                </a:moveTo>
                <a:lnTo>
                  <a:pt x="2702877" y="0"/>
                </a:lnTo>
                <a:lnTo>
                  <a:pt x="2702877" y="1024915"/>
                </a:lnTo>
                <a:lnTo>
                  <a:pt x="0" y="102491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79474" y="2510556"/>
            <a:ext cx="2629535" cy="1053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1019175" algn="l"/>
                <a:tab pos="1905635" algn="l"/>
              </a:tabLst>
            </a:pPr>
            <a:r>
              <a:rPr sz="1500" i="1" spc="-10" dirty="0">
                <a:latin typeface="Times New Roman"/>
                <a:cs typeface="Times New Roman"/>
              </a:rPr>
              <a:t>w</a:t>
            </a:r>
            <a:r>
              <a:rPr sz="1500" i="1" spc="-160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Apple Symbols"/>
                <a:cs typeface="Apple Symbols"/>
              </a:rPr>
              <a:t>(−</a:t>
            </a:r>
            <a:r>
              <a:rPr sz="1500" spc="85" dirty="0">
                <a:latin typeface="Times New Roman"/>
                <a:cs typeface="Times New Roman"/>
              </a:rPr>
              <a:t>1</a:t>
            </a:r>
            <a:r>
              <a:rPr sz="1500" spc="-229" dirty="0">
                <a:latin typeface="Times New Roman"/>
                <a:cs typeface="Times New Roman"/>
              </a:rPr>
              <a:t> </a:t>
            </a:r>
            <a:r>
              <a:rPr sz="1500" i="1" spc="100" dirty="0">
                <a:latin typeface="Times New Roman"/>
                <a:cs typeface="Times New Roman"/>
              </a:rPr>
              <a:t>,</a:t>
            </a:r>
            <a:r>
              <a:rPr sz="1500" spc="100" dirty="0">
                <a:latin typeface="Apple Symbols"/>
                <a:cs typeface="Apple Symbols"/>
              </a:rPr>
              <a:t>−</a:t>
            </a:r>
            <a:r>
              <a:rPr sz="1500" spc="100" dirty="0">
                <a:latin typeface="Times New Roman"/>
                <a:cs typeface="Times New Roman"/>
              </a:rPr>
              <a:t>1</a:t>
            </a:r>
            <a:r>
              <a:rPr sz="1500" spc="100" dirty="0">
                <a:latin typeface="Apple Symbols"/>
                <a:cs typeface="Apple Symbols"/>
              </a:rPr>
              <a:t>)</a:t>
            </a:r>
            <a:r>
              <a:rPr sz="1500" dirty="0">
                <a:latin typeface="Apple Symbols"/>
                <a:cs typeface="Apple Symbols"/>
              </a:rPr>
              <a:t>	</a:t>
            </a:r>
            <a:r>
              <a:rPr sz="1500" i="1" spc="-10" dirty="0">
                <a:latin typeface="Times New Roman"/>
                <a:cs typeface="Times New Roman"/>
              </a:rPr>
              <a:t>w</a:t>
            </a:r>
            <a:r>
              <a:rPr sz="1500" i="1" spc="-16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Apple Symbols"/>
                <a:cs typeface="Apple Symbols"/>
              </a:rPr>
              <a:t>(−</a:t>
            </a:r>
            <a:r>
              <a:rPr sz="1500" spc="85" dirty="0">
                <a:latin typeface="Times New Roman"/>
                <a:cs typeface="Times New Roman"/>
              </a:rPr>
              <a:t>1</a:t>
            </a:r>
            <a:r>
              <a:rPr sz="1500" spc="-220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Times New Roman"/>
                <a:cs typeface="Times New Roman"/>
              </a:rPr>
              <a:t>,</a:t>
            </a:r>
            <a:r>
              <a:rPr sz="1500" i="1" spc="-140" dirty="0">
                <a:latin typeface="Times New Roman"/>
                <a:cs typeface="Times New Roman"/>
              </a:rPr>
              <a:t> </a:t>
            </a:r>
            <a:r>
              <a:rPr sz="1500" spc="25" dirty="0">
                <a:latin typeface="Times New Roman"/>
                <a:cs typeface="Times New Roman"/>
              </a:rPr>
              <a:t>0</a:t>
            </a:r>
            <a:r>
              <a:rPr sz="1500" spc="25" dirty="0">
                <a:latin typeface="Apple Symbols"/>
                <a:cs typeface="Apple Symbols"/>
              </a:rPr>
              <a:t>)</a:t>
            </a:r>
            <a:r>
              <a:rPr sz="1500" dirty="0">
                <a:latin typeface="Apple Symbols"/>
                <a:cs typeface="Apple Symbols"/>
              </a:rPr>
              <a:t>	</a:t>
            </a:r>
            <a:r>
              <a:rPr sz="1500" i="1" spc="-10" dirty="0">
                <a:latin typeface="Times New Roman"/>
                <a:cs typeface="Times New Roman"/>
              </a:rPr>
              <a:t>w</a:t>
            </a:r>
            <a:r>
              <a:rPr sz="1500" i="1" spc="-175" dirty="0">
                <a:latin typeface="Times New Roman"/>
                <a:cs typeface="Times New Roman"/>
              </a:rPr>
              <a:t> </a:t>
            </a:r>
            <a:r>
              <a:rPr sz="1500" spc="85" dirty="0">
                <a:latin typeface="Apple Symbols"/>
                <a:cs typeface="Apple Symbols"/>
              </a:rPr>
              <a:t>(−</a:t>
            </a:r>
            <a:r>
              <a:rPr sz="1500" spc="85" dirty="0">
                <a:latin typeface="Times New Roman"/>
                <a:cs typeface="Times New Roman"/>
              </a:rPr>
              <a:t>1</a:t>
            </a:r>
            <a:r>
              <a:rPr sz="1500" spc="-210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Times New Roman"/>
                <a:cs typeface="Times New Roman"/>
              </a:rPr>
              <a:t>,</a:t>
            </a:r>
            <a:r>
              <a:rPr sz="1500" i="1" spc="-22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r>
              <a:rPr sz="1500" spc="-25" dirty="0">
                <a:latin typeface="Apple Symbols"/>
                <a:cs typeface="Apple Symbols"/>
              </a:rPr>
              <a:t>)</a:t>
            </a:r>
            <a:endParaRPr sz="1500">
              <a:latin typeface="Apple Symbols"/>
              <a:cs typeface="Apple Symbols"/>
            </a:endParaRPr>
          </a:p>
          <a:p>
            <a:pPr marL="67310">
              <a:lnSpc>
                <a:spcPct val="100000"/>
              </a:lnSpc>
              <a:spcBef>
                <a:spcPts val="1350"/>
              </a:spcBef>
              <a:tabLst>
                <a:tab pos="1086485" algn="l"/>
                <a:tab pos="1971675" algn="l"/>
              </a:tabLst>
            </a:pPr>
            <a:r>
              <a:rPr sz="1500" i="1" spc="-10" dirty="0">
                <a:latin typeface="Times New Roman"/>
                <a:cs typeface="Times New Roman"/>
              </a:rPr>
              <a:t>w</a:t>
            </a:r>
            <a:r>
              <a:rPr sz="1500" i="1" spc="-175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Apple Symbols"/>
                <a:cs typeface="Apple Symbols"/>
              </a:rPr>
              <a:t>(</a:t>
            </a:r>
            <a:r>
              <a:rPr sz="1500" spc="55" dirty="0">
                <a:latin typeface="Times New Roman"/>
                <a:cs typeface="Times New Roman"/>
              </a:rPr>
              <a:t>0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i="1" spc="95" dirty="0">
                <a:latin typeface="Times New Roman"/>
                <a:cs typeface="Times New Roman"/>
              </a:rPr>
              <a:t>,</a:t>
            </a:r>
            <a:r>
              <a:rPr sz="1500" spc="95" dirty="0">
                <a:latin typeface="Apple Symbols"/>
                <a:cs typeface="Apple Symbols"/>
              </a:rPr>
              <a:t>−</a:t>
            </a:r>
            <a:r>
              <a:rPr sz="1500" spc="95" dirty="0">
                <a:latin typeface="Times New Roman"/>
                <a:cs typeface="Times New Roman"/>
              </a:rPr>
              <a:t>1</a:t>
            </a:r>
            <a:r>
              <a:rPr sz="1500" spc="95" dirty="0">
                <a:latin typeface="Apple Symbols"/>
                <a:cs typeface="Apple Symbols"/>
              </a:rPr>
              <a:t>)</a:t>
            </a:r>
            <a:r>
              <a:rPr sz="1500" dirty="0">
                <a:latin typeface="Apple Symbols"/>
                <a:cs typeface="Apple Symbols"/>
              </a:rPr>
              <a:t>	</a:t>
            </a:r>
            <a:r>
              <a:rPr sz="1500" i="1" spc="-10" dirty="0">
                <a:latin typeface="Times New Roman"/>
                <a:cs typeface="Times New Roman"/>
              </a:rPr>
              <a:t>w</a:t>
            </a:r>
            <a:r>
              <a:rPr sz="1500" i="1" spc="-17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Apple Symbols"/>
                <a:cs typeface="Apple Symbols"/>
              </a:rPr>
              <a:t>(</a:t>
            </a:r>
            <a:r>
              <a:rPr sz="1500" spc="55" dirty="0">
                <a:latin typeface="Times New Roman"/>
                <a:cs typeface="Times New Roman"/>
              </a:rPr>
              <a:t>0</a:t>
            </a:r>
            <a:r>
              <a:rPr sz="1500" spc="-235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Times New Roman"/>
                <a:cs typeface="Times New Roman"/>
              </a:rPr>
              <a:t>,</a:t>
            </a:r>
            <a:r>
              <a:rPr sz="1500" i="1" spc="-13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0</a:t>
            </a:r>
            <a:r>
              <a:rPr sz="1500" spc="-25" dirty="0">
                <a:latin typeface="Apple Symbols"/>
                <a:cs typeface="Apple Symbols"/>
              </a:rPr>
              <a:t>)</a:t>
            </a:r>
            <a:r>
              <a:rPr sz="1500" dirty="0">
                <a:latin typeface="Apple Symbols"/>
                <a:cs typeface="Apple Symbols"/>
              </a:rPr>
              <a:t>	</a:t>
            </a:r>
            <a:r>
              <a:rPr sz="1500" i="1" spc="-10" dirty="0">
                <a:latin typeface="Times New Roman"/>
                <a:cs typeface="Times New Roman"/>
              </a:rPr>
              <a:t>w</a:t>
            </a:r>
            <a:r>
              <a:rPr sz="1500" i="1" spc="-17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Apple Symbols"/>
                <a:cs typeface="Apple Symbols"/>
              </a:rPr>
              <a:t>(</a:t>
            </a:r>
            <a:r>
              <a:rPr sz="1500" spc="55" dirty="0">
                <a:latin typeface="Times New Roman"/>
                <a:cs typeface="Times New Roman"/>
              </a:rPr>
              <a:t>0</a:t>
            </a:r>
            <a:r>
              <a:rPr sz="1500" spc="-215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Times New Roman"/>
                <a:cs typeface="Times New Roman"/>
              </a:rPr>
              <a:t>,</a:t>
            </a:r>
            <a:r>
              <a:rPr sz="1500" i="1" spc="-220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r>
              <a:rPr sz="1500" spc="-25" dirty="0">
                <a:latin typeface="Apple Symbols"/>
                <a:cs typeface="Apple Symbols"/>
              </a:rPr>
              <a:t>)</a:t>
            </a:r>
            <a:endParaRPr sz="1500">
              <a:latin typeface="Apple Symbols"/>
              <a:cs typeface="Apple Symbols"/>
            </a:endParaRPr>
          </a:p>
          <a:p>
            <a:pPr marL="76835">
              <a:lnSpc>
                <a:spcPct val="100000"/>
              </a:lnSpc>
              <a:spcBef>
                <a:spcPts val="1350"/>
              </a:spcBef>
              <a:tabLst>
                <a:tab pos="1095375" algn="l"/>
                <a:tab pos="1981835" algn="l"/>
              </a:tabLst>
            </a:pPr>
            <a:r>
              <a:rPr sz="1500" i="1" spc="75" dirty="0">
                <a:latin typeface="Times New Roman"/>
                <a:cs typeface="Times New Roman"/>
              </a:rPr>
              <a:t>w</a:t>
            </a:r>
            <a:r>
              <a:rPr sz="1500" spc="75" dirty="0">
                <a:latin typeface="Apple Symbols"/>
                <a:cs typeface="Apple Symbols"/>
              </a:rPr>
              <a:t>(</a:t>
            </a:r>
            <a:r>
              <a:rPr sz="1500" spc="75" dirty="0">
                <a:latin typeface="Times New Roman"/>
                <a:cs typeface="Times New Roman"/>
              </a:rPr>
              <a:t>1</a:t>
            </a:r>
            <a:r>
              <a:rPr sz="1500" spc="-225" dirty="0">
                <a:latin typeface="Times New Roman"/>
                <a:cs typeface="Times New Roman"/>
              </a:rPr>
              <a:t> </a:t>
            </a:r>
            <a:r>
              <a:rPr sz="1500" i="1" spc="80" dirty="0">
                <a:latin typeface="Times New Roman"/>
                <a:cs typeface="Times New Roman"/>
              </a:rPr>
              <a:t>,</a:t>
            </a:r>
            <a:r>
              <a:rPr sz="1500" spc="80" dirty="0">
                <a:latin typeface="Apple Symbols"/>
                <a:cs typeface="Apple Symbols"/>
              </a:rPr>
              <a:t>−</a:t>
            </a:r>
            <a:r>
              <a:rPr sz="1500" spc="80" dirty="0">
                <a:latin typeface="Times New Roman"/>
                <a:cs typeface="Times New Roman"/>
              </a:rPr>
              <a:t>1</a:t>
            </a:r>
            <a:r>
              <a:rPr sz="1500" spc="80" dirty="0">
                <a:latin typeface="Apple Symbols"/>
                <a:cs typeface="Apple Symbols"/>
              </a:rPr>
              <a:t>)</a:t>
            </a:r>
            <a:r>
              <a:rPr sz="1500" dirty="0">
                <a:latin typeface="Apple Symbols"/>
                <a:cs typeface="Apple Symbols"/>
              </a:rPr>
              <a:t>	</a:t>
            </a:r>
            <a:r>
              <a:rPr sz="1500" i="1" spc="-10" dirty="0">
                <a:latin typeface="Times New Roman"/>
                <a:cs typeface="Times New Roman"/>
              </a:rPr>
              <a:t>w</a:t>
            </a:r>
            <a:r>
              <a:rPr sz="1500" i="1" spc="-240" dirty="0">
                <a:latin typeface="Times New Roman"/>
                <a:cs typeface="Times New Roman"/>
              </a:rPr>
              <a:t> </a:t>
            </a:r>
            <a:r>
              <a:rPr sz="1500" spc="55" dirty="0">
                <a:latin typeface="Apple Symbols"/>
                <a:cs typeface="Apple Symbols"/>
              </a:rPr>
              <a:t>(</a:t>
            </a:r>
            <a:r>
              <a:rPr sz="1500" spc="55" dirty="0">
                <a:latin typeface="Times New Roman"/>
                <a:cs typeface="Times New Roman"/>
              </a:rPr>
              <a:t>1</a:t>
            </a:r>
            <a:r>
              <a:rPr sz="1500" spc="-235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Times New Roman"/>
                <a:cs typeface="Times New Roman"/>
              </a:rPr>
              <a:t>,</a:t>
            </a:r>
            <a:r>
              <a:rPr sz="1500" i="1" spc="-21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0</a:t>
            </a:r>
            <a:r>
              <a:rPr sz="1500" spc="-25" dirty="0">
                <a:latin typeface="Apple Symbols"/>
                <a:cs typeface="Apple Symbols"/>
              </a:rPr>
              <a:t>)</a:t>
            </a:r>
            <a:r>
              <a:rPr sz="1500" dirty="0">
                <a:latin typeface="Apple Symbols"/>
                <a:cs typeface="Apple Symbols"/>
              </a:rPr>
              <a:t>	</a:t>
            </a:r>
            <a:r>
              <a:rPr sz="1500" i="1" spc="75" dirty="0">
                <a:latin typeface="Times New Roman"/>
                <a:cs typeface="Times New Roman"/>
              </a:rPr>
              <a:t>w</a:t>
            </a:r>
            <a:r>
              <a:rPr sz="1500" spc="75" dirty="0">
                <a:latin typeface="Apple Symbols"/>
                <a:cs typeface="Apple Symbols"/>
              </a:rPr>
              <a:t>(</a:t>
            </a:r>
            <a:r>
              <a:rPr sz="1500" spc="75" dirty="0">
                <a:latin typeface="Times New Roman"/>
                <a:cs typeface="Times New Roman"/>
              </a:rPr>
              <a:t>1</a:t>
            </a:r>
            <a:r>
              <a:rPr sz="1500" spc="-220" dirty="0">
                <a:latin typeface="Times New Roman"/>
                <a:cs typeface="Times New Roman"/>
              </a:rPr>
              <a:t> </a:t>
            </a:r>
            <a:r>
              <a:rPr sz="1500" i="1" spc="-10" dirty="0">
                <a:latin typeface="Times New Roman"/>
                <a:cs typeface="Times New Roman"/>
              </a:rPr>
              <a:t>,</a:t>
            </a:r>
            <a:r>
              <a:rPr sz="1500" i="1" spc="-215" dirty="0">
                <a:latin typeface="Times New Roman"/>
                <a:cs typeface="Times New Roman"/>
              </a:rPr>
              <a:t> </a:t>
            </a:r>
            <a:r>
              <a:rPr sz="1500" spc="-25" dirty="0">
                <a:latin typeface="Times New Roman"/>
                <a:cs typeface="Times New Roman"/>
              </a:rPr>
              <a:t>1</a:t>
            </a:r>
            <a:r>
              <a:rPr sz="1500" spc="-25" dirty="0">
                <a:latin typeface="Apple Symbols"/>
                <a:cs typeface="Apple Symbols"/>
              </a:rPr>
              <a:t>)</a:t>
            </a:r>
            <a:endParaRPr sz="1500">
              <a:latin typeface="Apple Symbols"/>
              <a:cs typeface="Apple Symbol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32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spc="-100" dirty="0"/>
              <a:t> </a:t>
            </a:r>
            <a:r>
              <a:rPr dirty="0"/>
              <a:t>Spatial</a:t>
            </a:r>
            <a:r>
              <a:rPr spc="-100" dirty="0"/>
              <a:t> </a:t>
            </a:r>
            <a:r>
              <a:rPr spc="-10" dirty="0"/>
              <a:t>Filtering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22947"/>
            <a:ext cx="8382000" cy="172593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center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coefficient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kernel,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w(0,0)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aligns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at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location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(x,y)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6900"/>
              </a:lnSpc>
              <a:spcBef>
                <a:spcPts val="56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generalized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kernel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size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m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x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),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m=2a+1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n=2b+1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non-negative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integers,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 applied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image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create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filtered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g(x,y)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such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254474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26079" y="3661569"/>
            <a:ext cx="4345305" cy="752475"/>
          </a:xfrm>
          <a:custGeom>
            <a:avLst/>
            <a:gdLst/>
            <a:ahLst/>
            <a:cxnLst/>
            <a:rect l="l" t="t" r="r" b="b"/>
            <a:pathLst>
              <a:path w="4345305" h="752475">
                <a:moveTo>
                  <a:pt x="0" y="0"/>
                </a:moveTo>
                <a:lnTo>
                  <a:pt x="4345203" y="0"/>
                </a:lnTo>
                <a:lnTo>
                  <a:pt x="4345203" y="752043"/>
                </a:lnTo>
                <a:lnTo>
                  <a:pt x="0" y="7520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9304" y="3634823"/>
            <a:ext cx="8387715" cy="17310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1673225" algn="ctr">
              <a:lnSpc>
                <a:spcPts val="1065"/>
              </a:lnSpc>
              <a:spcBef>
                <a:spcPts val="110"/>
              </a:spcBef>
              <a:tabLst>
                <a:tab pos="475615" algn="l"/>
              </a:tabLst>
            </a:pPr>
            <a:r>
              <a:rPr sz="1300" i="1" spc="-50" dirty="0">
                <a:latin typeface="Times New Roman"/>
                <a:cs typeface="Times New Roman"/>
              </a:rPr>
              <a:t>a</a:t>
            </a:r>
            <a:r>
              <a:rPr sz="1300" i="1" dirty="0">
                <a:latin typeface="Times New Roman"/>
                <a:cs typeface="Times New Roman"/>
              </a:rPr>
              <a:t>	</a:t>
            </a:r>
            <a:r>
              <a:rPr sz="1300" i="1" spc="-50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  <a:p>
            <a:pPr marR="445134" algn="ctr">
              <a:lnSpc>
                <a:spcPts val="3345"/>
              </a:lnSpc>
            </a:pPr>
            <a:r>
              <a:rPr sz="2200" i="1" spc="-20" dirty="0">
                <a:latin typeface="Times New Roman"/>
                <a:cs typeface="Times New Roman"/>
              </a:rPr>
              <a:t>g</a:t>
            </a:r>
            <a:r>
              <a:rPr sz="2200" i="1" spc="-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pple Symbols"/>
                <a:cs typeface="Apple Symbols"/>
              </a:rPr>
              <a:t>(</a:t>
            </a:r>
            <a:r>
              <a:rPr sz="2200" spc="-500" dirty="0">
                <a:latin typeface="Apple Symbols"/>
                <a:cs typeface="Apple Symbols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x</a:t>
            </a:r>
            <a:r>
              <a:rPr sz="2200" i="1" spc="-2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,</a:t>
            </a:r>
            <a:r>
              <a:rPr sz="2200" i="1" spc="45" dirty="0">
                <a:latin typeface="Times New Roman"/>
                <a:cs typeface="Times New Roman"/>
              </a:rPr>
              <a:t> </a:t>
            </a:r>
            <a:r>
              <a:rPr sz="2200" i="1" spc="295" dirty="0">
                <a:latin typeface="Times New Roman"/>
                <a:cs typeface="Times New Roman"/>
              </a:rPr>
              <a:t>y</a:t>
            </a:r>
            <a:r>
              <a:rPr sz="2200" spc="295" dirty="0">
                <a:latin typeface="Apple Symbols"/>
                <a:cs typeface="Apple Symbols"/>
              </a:rPr>
              <a:t>)=</a:t>
            </a:r>
            <a:r>
              <a:rPr sz="2200" spc="-220" dirty="0">
                <a:latin typeface="Apple Symbols"/>
                <a:cs typeface="Apple Symbols"/>
              </a:rPr>
              <a:t> </a:t>
            </a:r>
            <a:r>
              <a:rPr sz="4800" spc="-419" baseline="-5208" dirty="0">
                <a:latin typeface="Apple Symbols"/>
                <a:cs typeface="Apple Symbols"/>
              </a:rPr>
              <a:t>∑</a:t>
            </a:r>
            <a:r>
              <a:rPr sz="4800" spc="270" baseline="-5208" dirty="0">
                <a:latin typeface="Apple Symbols"/>
                <a:cs typeface="Apple Symbols"/>
              </a:rPr>
              <a:t> </a:t>
            </a:r>
            <a:r>
              <a:rPr sz="4800" spc="-419" baseline="-5208" dirty="0">
                <a:latin typeface="Apple Symbols"/>
                <a:cs typeface="Apple Symbols"/>
              </a:rPr>
              <a:t>∑</a:t>
            </a:r>
            <a:r>
              <a:rPr sz="4800" spc="-202" baseline="-5208" dirty="0">
                <a:latin typeface="Apple Symbols"/>
                <a:cs typeface="Apple Symbols"/>
              </a:rPr>
              <a:t> </a:t>
            </a:r>
            <a:r>
              <a:rPr sz="2200" i="1" spc="-20" dirty="0">
                <a:latin typeface="Times New Roman"/>
                <a:cs typeface="Times New Roman"/>
              </a:rPr>
              <a:t>w</a:t>
            </a:r>
            <a:r>
              <a:rPr sz="2200" i="1" spc="-360" dirty="0">
                <a:latin typeface="Times New Roman"/>
                <a:cs typeface="Times New Roman"/>
              </a:rPr>
              <a:t> </a:t>
            </a:r>
            <a:r>
              <a:rPr sz="2200" spc="100" dirty="0">
                <a:latin typeface="Apple Symbols"/>
                <a:cs typeface="Apple Symbols"/>
              </a:rPr>
              <a:t>(</a:t>
            </a:r>
            <a:r>
              <a:rPr sz="2200" i="1" spc="100" dirty="0">
                <a:latin typeface="Times New Roman"/>
                <a:cs typeface="Times New Roman"/>
              </a:rPr>
              <a:t>s</a:t>
            </a:r>
            <a:r>
              <a:rPr sz="2200" i="1" spc="-204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,</a:t>
            </a:r>
            <a:r>
              <a:rPr sz="2200" i="1" spc="-33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t</a:t>
            </a:r>
            <a:r>
              <a:rPr sz="2200" i="1" spc="-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pple Symbols"/>
                <a:cs typeface="Apple Symbols"/>
              </a:rPr>
              <a:t>)</a:t>
            </a:r>
            <a:r>
              <a:rPr sz="2200" spc="-495" dirty="0">
                <a:latin typeface="Apple Symbols"/>
                <a:cs typeface="Apple Symbols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f</a:t>
            </a:r>
            <a:r>
              <a:rPr sz="2200" i="1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Apple Symbols"/>
                <a:cs typeface="Apple Symbols"/>
              </a:rPr>
              <a:t>(</a:t>
            </a:r>
            <a:r>
              <a:rPr sz="2200" spc="-495" dirty="0">
                <a:latin typeface="Apple Symbols"/>
                <a:cs typeface="Apple Symbols"/>
              </a:rPr>
              <a:t> </a:t>
            </a:r>
            <a:r>
              <a:rPr sz="2200" i="1" spc="210" dirty="0">
                <a:latin typeface="Times New Roman"/>
                <a:cs typeface="Times New Roman"/>
              </a:rPr>
              <a:t>x</a:t>
            </a:r>
            <a:r>
              <a:rPr sz="2200" spc="210" dirty="0">
                <a:latin typeface="Apple Symbols"/>
                <a:cs typeface="Apple Symbols"/>
              </a:rPr>
              <a:t>+</a:t>
            </a:r>
            <a:r>
              <a:rPr sz="2200" i="1" spc="210" dirty="0">
                <a:latin typeface="Times New Roman"/>
                <a:cs typeface="Times New Roman"/>
              </a:rPr>
              <a:t>s,</a:t>
            </a:r>
            <a:r>
              <a:rPr sz="2200" i="1" spc="45" dirty="0">
                <a:latin typeface="Times New Roman"/>
                <a:cs typeface="Times New Roman"/>
              </a:rPr>
              <a:t> </a:t>
            </a:r>
            <a:r>
              <a:rPr sz="2200" i="1" spc="170" dirty="0">
                <a:latin typeface="Times New Roman"/>
                <a:cs typeface="Times New Roman"/>
              </a:rPr>
              <a:t>y</a:t>
            </a:r>
            <a:r>
              <a:rPr sz="2200" spc="170" dirty="0">
                <a:latin typeface="Apple Symbols"/>
                <a:cs typeface="Apple Symbols"/>
              </a:rPr>
              <a:t>+</a:t>
            </a:r>
            <a:r>
              <a:rPr sz="2200" i="1" spc="170" dirty="0">
                <a:latin typeface="Times New Roman"/>
                <a:cs typeface="Times New Roman"/>
              </a:rPr>
              <a:t>t</a:t>
            </a:r>
            <a:r>
              <a:rPr sz="2200" i="1" spc="-265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Apple Symbols"/>
                <a:cs typeface="Apple Symbols"/>
              </a:rPr>
              <a:t>)</a:t>
            </a:r>
            <a:endParaRPr sz="2200">
              <a:latin typeface="Apple Symbols"/>
              <a:cs typeface="Apple Symbols"/>
            </a:endParaRPr>
          </a:p>
          <a:p>
            <a:pPr marR="1674495" algn="ctr">
              <a:lnSpc>
                <a:spcPct val="100000"/>
              </a:lnSpc>
              <a:spcBef>
                <a:spcPts val="20"/>
              </a:spcBef>
            </a:pPr>
            <a:r>
              <a:rPr sz="1300" i="1" spc="195" dirty="0">
                <a:latin typeface="Times New Roman"/>
                <a:cs typeface="Times New Roman"/>
              </a:rPr>
              <a:t>s</a:t>
            </a:r>
            <a:r>
              <a:rPr sz="1300" spc="195" dirty="0">
                <a:latin typeface="Apple Symbols"/>
                <a:cs typeface="Apple Symbols"/>
              </a:rPr>
              <a:t>=−</a:t>
            </a:r>
            <a:r>
              <a:rPr sz="1300" i="1" spc="195" dirty="0">
                <a:latin typeface="Times New Roman"/>
                <a:cs typeface="Times New Roman"/>
              </a:rPr>
              <a:t>a</a:t>
            </a:r>
            <a:r>
              <a:rPr sz="1300" i="1" spc="15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t</a:t>
            </a:r>
            <a:r>
              <a:rPr sz="1300" i="1" spc="-170" dirty="0">
                <a:latin typeface="Times New Roman"/>
                <a:cs typeface="Times New Roman"/>
              </a:rPr>
              <a:t> </a:t>
            </a:r>
            <a:r>
              <a:rPr sz="1300" spc="210" dirty="0">
                <a:latin typeface="Apple Symbols"/>
                <a:cs typeface="Apple Symbols"/>
              </a:rPr>
              <a:t>=−</a:t>
            </a:r>
            <a:r>
              <a:rPr sz="1300" i="1" spc="210" dirty="0">
                <a:latin typeface="Times New Roman"/>
                <a:cs typeface="Times New Roman"/>
              </a:rPr>
              <a:t>b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07000"/>
              </a:lnSpc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x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y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 changed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so the center of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kernel goes through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every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f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once.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33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Correlation</a:t>
            </a:r>
            <a:r>
              <a:rPr spc="-110" dirty="0"/>
              <a:t> </a:t>
            </a:r>
            <a:r>
              <a:rPr dirty="0"/>
              <a:t>vs.</a:t>
            </a:r>
            <a:r>
              <a:rPr spc="-100" dirty="0"/>
              <a:t> </a:t>
            </a:r>
            <a:r>
              <a:rPr spc="-10" dirty="0"/>
              <a:t>Convolution:</a:t>
            </a:r>
            <a:r>
              <a:rPr spc="-95" dirty="0"/>
              <a:t> </a:t>
            </a:r>
            <a:r>
              <a:rPr dirty="0"/>
              <a:t>1D</a:t>
            </a:r>
            <a:r>
              <a:rPr spc="-114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204" y="1743386"/>
            <a:ext cx="3792220" cy="998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669029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Correlation: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(also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shown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92075" algn="ctr">
              <a:lnSpc>
                <a:spcPts val="919"/>
              </a:lnSpc>
              <a:spcBef>
                <a:spcPts val="30"/>
              </a:spcBef>
            </a:pPr>
            <a:r>
              <a:rPr sz="1100" i="1" spc="-5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60020" algn="ctr">
              <a:lnSpc>
                <a:spcPts val="2900"/>
              </a:lnSpc>
            </a:pPr>
            <a:r>
              <a:rPr sz="1900" spc="120" dirty="0">
                <a:latin typeface="Apple Symbols"/>
                <a:cs typeface="Apple Symbols"/>
              </a:rPr>
              <a:t>(</a:t>
            </a:r>
            <a:r>
              <a:rPr sz="1900" i="1" spc="120" dirty="0">
                <a:latin typeface="Times New Roman"/>
                <a:cs typeface="Times New Roman"/>
              </a:rPr>
              <a:t>w</a:t>
            </a:r>
            <a:r>
              <a:rPr sz="1900" spc="120" dirty="0">
                <a:latin typeface="Apple Symbols"/>
                <a:cs typeface="Apple Symbols"/>
              </a:rPr>
              <a:t>⊕</a:t>
            </a:r>
            <a:r>
              <a:rPr sz="1900" i="1" spc="120" dirty="0">
                <a:latin typeface="Times New Roman"/>
                <a:cs typeface="Times New Roman"/>
              </a:rPr>
              <a:t>f</a:t>
            </a:r>
            <a:r>
              <a:rPr sz="1900" i="1" spc="-95" dirty="0">
                <a:latin typeface="Times New Roman"/>
                <a:cs typeface="Times New Roman"/>
              </a:rPr>
              <a:t> </a:t>
            </a:r>
            <a:r>
              <a:rPr sz="1900" spc="90" dirty="0">
                <a:latin typeface="Apple Symbols"/>
                <a:cs typeface="Apple Symbols"/>
              </a:rPr>
              <a:t>)(</a:t>
            </a:r>
            <a:r>
              <a:rPr sz="1900" spc="-455" dirty="0">
                <a:latin typeface="Apple Symbols"/>
                <a:cs typeface="Apple Symbols"/>
              </a:rPr>
              <a:t> </a:t>
            </a:r>
            <a:r>
              <a:rPr sz="1900" i="1" spc="240" dirty="0">
                <a:latin typeface="Times New Roman"/>
                <a:cs typeface="Times New Roman"/>
              </a:rPr>
              <a:t>x</a:t>
            </a:r>
            <a:r>
              <a:rPr sz="1900" spc="240" dirty="0">
                <a:latin typeface="Apple Symbols"/>
                <a:cs typeface="Apple Symbols"/>
              </a:rPr>
              <a:t>)=</a:t>
            </a:r>
            <a:r>
              <a:rPr sz="1900" spc="-175" dirty="0">
                <a:latin typeface="Apple Symbols"/>
                <a:cs typeface="Apple Symbols"/>
              </a:rPr>
              <a:t> </a:t>
            </a:r>
            <a:r>
              <a:rPr sz="4125" spc="-337" baseline="-6060" dirty="0">
                <a:latin typeface="Apple Symbols"/>
                <a:cs typeface="Apple Symbols"/>
              </a:rPr>
              <a:t>∑</a:t>
            </a:r>
            <a:r>
              <a:rPr sz="4125" spc="-120" baseline="-6060" dirty="0">
                <a:latin typeface="Apple Symbols"/>
                <a:cs typeface="Apple Symbols"/>
              </a:rPr>
              <a:t> </a:t>
            </a:r>
            <a:r>
              <a:rPr sz="1900" i="1" spc="-20" dirty="0">
                <a:latin typeface="Times New Roman"/>
                <a:cs typeface="Times New Roman"/>
              </a:rPr>
              <a:t>w</a:t>
            </a:r>
            <a:r>
              <a:rPr sz="1900" i="1" spc="-23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Apple Symbols"/>
                <a:cs typeface="Apple Symbols"/>
              </a:rPr>
              <a:t>(</a:t>
            </a:r>
            <a:r>
              <a:rPr sz="1900" i="1" spc="85" dirty="0">
                <a:latin typeface="Times New Roman"/>
                <a:cs typeface="Times New Roman"/>
              </a:rPr>
              <a:t>s</a:t>
            </a:r>
            <a:r>
              <a:rPr sz="1900" spc="85" dirty="0">
                <a:latin typeface="Apple Symbols"/>
                <a:cs typeface="Apple Symbols"/>
              </a:rPr>
              <a:t>)</a:t>
            </a:r>
            <a:r>
              <a:rPr sz="1900" spc="-370" dirty="0">
                <a:latin typeface="Apple Symbols"/>
                <a:cs typeface="Apple Symbols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f</a:t>
            </a:r>
            <a:r>
              <a:rPr sz="1900" i="1" spc="-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Apple Symbols"/>
                <a:cs typeface="Apple Symbols"/>
              </a:rPr>
              <a:t>(</a:t>
            </a:r>
            <a:r>
              <a:rPr sz="1900" spc="-455" dirty="0">
                <a:latin typeface="Apple Symbols"/>
                <a:cs typeface="Apple Symbols"/>
              </a:rPr>
              <a:t> </a:t>
            </a:r>
            <a:r>
              <a:rPr sz="1900" i="1" spc="135" dirty="0">
                <a:latin typeface="Times New Roman"/>
                <a:cs typeface="Times New Roman"/>
              </a:rPr>
              <a:t>x</a:t>
            </a:r>
            <a:r>
              <a:rPr sz="1900" spc="135" dirty="0">
                <a:latin typeface="Apple Symbols"/>
                <a:cs typeface="Apple Symbols"/>
              </a:rPr>
              <a:t>+</a:t>
            </a:r>
            <a:r>
              <a:rPr sz="1900" i="1" spc="135" dirty="0">
                <a:latin typeface="Times New Roman"/>
                <a:cs typeface="Times New Roman"/>
              </a:rPr>
              <a:t>s</a:t>
            </a:r>
            <a:r>
              <a:rPr sz="1900" spc="135" dirty="0">
                <a:latin typeface="Apple Symbols"/>
                <a:cs typeface="Apple Symbols"/>
              </a:rPr>
              <a:t>)</a:t>
            </a:r>
            <a:endParaRPr sz="1900">
              <a:latin typeface="Apple Symbols"/>
              <a:cs typeface="Apple Symbols"/>
            </a:endParaRPr>
          </a:p>
          <a:p>
            <a:pPr marL="102235" algn="ctr">
              <a:lnSpc>
                <a:spcPct val="100000"/>
              </a:lnSpc>
              <a:spcBef>
                <a:spcPts val="80"/>
              </a:spcBef>
            </a:pPr>
            <a:r>
              <a:rPr sz="1100" i="1" spc="155" dirty="0">
                <a:latin typeface="Times New Roman"/>
                <a:cs typeface="Times New Roman"/>
              </a:rPr>
              <a:t>s</a:t>
            </a:r>
            <a:r>
              <a:rPr sz="1100" spc="155" dirty="0">
                <a:latin typeface="Apple Symbols"/>
                <a:cs typeface="Apple Symbols"/>
              </a:rPr>
              <a:t>=−</a:t>
            </a:r>
            <a:r>
              <a:rPr sz="1100" i="1" spc="155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3014910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1204" y="2936056"/>
            <a:ext cx="3891279" cy="96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ts val="2280"/>
              </a:lnSpc>
              <a:spcBef>
                <a:spcPts val="100"/>
              </a:spcBef>
              <a:tabLst>
                <a:tab pos="3729990" algn="l"/>
              </a:tabLst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Convolution: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(also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shown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	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R="88265" algn="ctr">
              <a:lnSpc>
                <a:spcPts val="805"/>
              </a:lnSpc>
            </a:pPr>
            <a:r>
              <a:rPr sz="1100" i="1" spc="-50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9050" algn="ctr">
              <a:lnSpc>
                <a:spcPts val="2905"/>
              </a:lnSpc>
            </a:pPr>
            <a:r>
              <a:rPr sz="1900" spc="125" dirty="0">
                <a:latin typeface="Apple Symbols"/>
                <a:cs typeface="Apple Symbols"/>
              </a:rPr>
              <a:t>(</a:t>
            </a:r>
            <a:r>
              <a:rPr sz="1900" i="1" spc="125" dirty="0">
                <a:latin typeface="Times New Roman"/>
                <a:cs typeface="Times New Roman"/>
              </a:rPr>
              <a:t>w</a:t>
            </a:r>
            <a:r>
              <a:rPr sz="1900" spc="125" dirty="0">
                <a:latin typeface="Apple Symbols"/>
                <a:cs typeface="Apple Symbols"/>
              </a:rPr>
              <a:t>⊗</a:t>
            </a:r>
            <a:r>
              <a:rPr sz="1900" i="1" spc="125" dirty="0">
                <a:latin typeface="Times New Roman"/>
                <a:cs typeface="Times New Roman"/>
              </a:rPr>
              <a:t>f</a:t>
            </a:r>
            <a:r>
              <a:rPr sz="1900" i="1" spc="-105" dirty="0">
                <a:latin typeface="Times New Roman"/>
                <a:cs typeface="Times New Roman"/>
              </a:rPr>
              <a:t> </a:t>
            </a:r>
            <a:r>
              <a:rPr sz="1900" spc="95" dirty="0">
                <a:latin typeface="Apple Symbols"/>
                <a:cs typeface="Apple Symbols"/>
              </a:rPr>
              <a:t>)(</a:t>
            </a:r>
            <a:r>
              <a:rPr sz="1900" spc="-450" dirty="0">
                <a:latin typeface="Apple Symbols"/>
                <a:cs typeface="Apple Symbols"/>
              </a:rPr>
              <a:t> </a:t>
            </a:r>
            <a:r>
              <a:rPr sz="1900" i="1" spc="240" dirty="0">
                <a:latin typeface="Times New Roman"/>
                <a:cs typeface="Times New Roman"/>
              </a:rPr>
              <a:t>x</a:t>
            </a:r>
            <a:r>
              <a:rPr sz="1900" spc="240" dirty="0">
                <a:latin typeface="Apple Symbols"/>
                <a:cs typeface="Apple Symbols"/>
              </a:rPr>
              <a:t>)=</a:t>
            </a:r>
            <a:r>
              <a:rPr sz="1900" spc="-180" dirty="0">
                <a:latin typeface="Apple Symbols"/>
                <a:cs typeface="Apple Symbols"/>
              </a:rPr>
              <a:t> </a:t>
            </a:r>
            <a:r>
              <a:rPr sz="4125" spc="-337" baseline="-6060" dirty="0">
                <a:latin typeface="Apple Symbols"/>
                <a:cs typeface="Apple Symbols"/>
              </a:rPr>
              <a:t>∑</a:t>
            </a:r>
            <a:r>
              <a:rPr sz="4125" spc="-97" baseline="-6060" dirty="0">
                <a:latin typeface="Apple Symbols"/>
                <a:cs typeface="Apple Symbols"/>
              </a:rPr>
              <a:t> </a:t>
            </a:r>
            <a:r>
              <a:rPr sz="1900" i="1" spc="-20" dirty="0">
                <a:latin typeface="Times New Roman"/>
                <a:cs typeface="Times New Roman"/>
              </a:rPr>
              <a:t>w</a:t>
            </a:r>
            <a:r>
              <a:rPr sz="1900" i="1" spc="-225" dirty="0">
                <a:latin typeface="Times New Roman"/>
                <a:cs typeface="Times New Roman"/>
              </a:rPr>
              <a:t> </a:t>
            </a:r>
            <a:r>
              <a:rPr sz="1900" spc="85" dirty="0">
                <a:latin typeface="Apple Symbols"/>
                <a:cs typeface="Apple Symbols"/>
              </a:rPr>
              <a:t>(</a:t>
            </a:r>
            <a:r>
              <a:rPr sz="1900" i="1" spc="85" dirty="0">
                <a:latin typeface="Times New Roman"/>
                <a:cs typeface="Times New Roman"/>
              </a:rPr>
              <a:t>s</a:t>
            </a:r>
            <a:r>
              <a:rPr sz="1900" spc="85" dirty="0">
                <a:latin typeface="Apple Symbols"/>
                <a:cs typeface="Apple Symbols"/>
              </a:rPr>
              <a:t>)</a:t>
            </a:r>
            <a:r>
              <a:rPr sz="1900" spc="-370" dirty="0">
                <a:latin typeface="Apple Symbols"/>
                <a:cs typeface="Apple Symbols"/>
              </a:rPr>
              <a:t> </a:t>
            </a:r>
            <a:r>
              <a:rPr sz="1900" i="1" dirty="0">
                <a:latin typeface="Times New Roman"/>
                <a:cs typeface="Times New Roman"/>
              </a:rPr>
              <a:t>f </a:t>
            </a:r>
            <a:r>
              <a:rPr sz="1900" dirty="0">
                <a:latin typeface="Apple Symbols"/>
                <a:cs typeface="Apple Symbols"/>
              </a:rPr>
              <a:t>(</a:t>
            </a:r>
            <a:r>
              <a:rPr sz="1900" spc="-455" dirty="0">
                <a:latin typeface="Apple Symbols"/>
                <a:cs typeface="Apple Symbols"/>
              </a:rPr>
              <a:t> </a:t>
            </a:r>
            <a:r>
              <a:rPr sz="1900" i="1" spc="185" dirty="0">
                <a:latin typeface="Times New Roman"/>
                <a:cs typeface="Times New Roman"/>
              </a:rPr>
              <a:t>x</a:t>
            </a:r>
            <a:r>
              <a:rPr sz="1900" spc="185" dirty="0">
                <a:latin typeface="Apple Symbols"/>
                <a:cs typeface="Apple Symbols"/>
              </a:rPr>
              <a:t>−</a:t>
            </a:r>
            <a:r>
              <a:rPr sz="1900" i="1" spc="185" dirty="0">
                <a:latin typeface="Times New Roman"/>
                <a:cs typeface="Times New Roman"/>
              </a:rPr>
              <a:t>s</a:t>
            </a:r>
            <a:r>
              <a:rPr sz="1900" i="1" spc="-305" dirty="0">
                <a:latin typeface="Times New Roman"/>
                <a:cs typeface="Times New Roman"/>
              </a:rPr>
              <a:t> </a:t>
            </a:r>
            <a:r>
              <a:rPr sz="1900" spc="-50" dirty="0">
                <a:latin typeface="Apple Symbols"/>
                <a:cs typeface="Apple Symbols"/>
              </a:rPr>
              <a:t>)</a:t>
            </a:r>
            <a:endParaRPr sz="1900">
              <a:latin typeface="Apple Symbols"/>
              <a:cs typeface="Apple Symbols"/>
            </a:endParaRPr>
          </a:p>
          <a:p>
            <a:pPr marR="78105" algn="ctr">
              <a:lnSpc>
                <a:spcPct val="100000"/>
              </a:lnSpc>
              <a:spcBef>
                <a:spcPts val="70"/>
              </a:spcBef>
            </a:pPr>
            <a:r>
              <a:rPr sz="1100" i="1" spc="155" dirty="0">
                <a:latin typeface="Times New Roman"/>
                <a:cs typeface="Times New Roman"/>
              </a:rPr>
              <a:t>s</a:t>
            </a:r>
            <a:r>
              <a:rPr sz="1100" spc="155" dirty="0">
                <a:latin typeface="Apple Symbols"/>
                <a:cs typeface="Apple Symbols"/>
              </a:rPr>
              <a:t>=−</a:t>
            </a:r>
            <a:r>
              <a:rPr sz="1100" i="1" spc="155" dirty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4207225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304" y="4129818"/>
            <a:ext cx="4084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f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discrete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unit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impulse.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301" y="5400986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9304" y="5303496"/>
            <a:ext cx="4065904" cy="1399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5725">
              <a:lnSpc>
                <a:spcPct val="106700"/>
              </a:lnSpc>
              <a:spcBef>
                <a:spcPts val="95"/>
              </a:spcBef>
            </a:pP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Pre-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rotating 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kernel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results in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exact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copy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kernel.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7000"/>
              </a:lnSpc>
              <a:spcBef>
                <a:spcPts val="565"/>
              </a:spcBef>
            </a:pP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Linear</a:t>
            </a:r>
            <a:r>
              <a:rPr sz="2000" b="1" i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spatial</a:t>
            </a:r>
            <a:r>
              <a:rPr sz="2000" b="1" i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filtering</a:t>
            </a:r>
            <a:r>
              <a:rPr sz="2000" b="1" i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b="1" i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333333"/>
                </a:solidFill>
                <a:latin typeface="Arial"/>
                <a:cs typeface="Arial"/>
              </a:rPr>
              <a:t>spatial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convolution</a:t>
            </a:r>
            <a:r>
              <a:rPr sz="2000" b="1" i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000" b="1" i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333333"/>
                </a:solidFill>
                <a:latin typeface="Arial"/>
                <a:cs typeface="Arial"/>
              </a:rPr>
              <a:t>synonymous.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301" y="6124950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3733" y="1775093"/>
            <a:ext cx="4342705" cy="442976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33497" y="4846225"/>
            <a:ext cx="10160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-5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1383" y="4678561"/>
            <a:ext cx="116014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i="1" spc="-260" dirty="0">
                <a:latin typeface="Menlo"/>
                <a:cs typeface="Menlo"/>
              </a:rPr>
              <a:t>δ</a:t>
            </a:r>
            <a:r>
              <a:rPr sz="2050" i="1" spc="-869" dirty="0">
                <a:latin typeface="Menlo"/>
                <a:cs typeface="Menlo"/>
              </a:rPr>
              <a:t> </a:t>
            </a:r>
            <a:r>
              <a:rPr sz="1950" spc="50" dirty="0">
                <a:latin typeface="Apple Symbols"/>
                <a:cs typeface="Apple Symbols"/>
              </a:rPr>
              <a:t>(</a:t>
            </a:r>
            <a:r>
              <a:rPr sz="1950" spc="-420" dirty="0">
                <a:latin typeface="Apple Symbols"/>
                <a:cs typeface="Apple Symbols"/>
              </a:rPr>
              <a:t> </a:t>
            </a:r>
            <a:r>
              <a:rPr sz="1950" i="1" spc="265" dirty="0">
                <a:latin typeface="Times New Roman"/>
                <a:cs typeface="Times New Roman"/>
              </a:rPr>
              <a:t>x</a:t>
            </a:r>
            <a:r>
              <a:rPr sz="1950" spc="265" dirty="0">
                <a:latin typeface="Apple Symbols"/>
                <a:cs typeface="Apple Symbols"/>
              </a:rPr>
              <a:t>−</a:t>
            </a:r>
            <a:r>
              <a:rPr sz="1950" spc="-430" dirty="0">
                <a:latin typeface="Apple Symbols"/>
                <a:cs typeface="Apple Symbols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i="1" spc="285" dirty="0">
                <a:latin typeface="Times New Roman"/>
                <a:cs typeface="Times New Roman"/>
              </a:rPr>
              <a:t> </a:t>
            </a:r>
            <a:r>
              <a:rPr sz="1950" spc="325" dirty="0">
                <a:latin typeface="Apple Symbols"/>
                <a:cs typeface="Apple Symbols"/>
              </a:rPr>
              <a:t>)=</a:t>
            </a:r>
            <a:endParaRPr sz="1950">
              <a:latin typeface="Apple Symbols"/>
              <a:cs typeface="Apple Symbol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04299" y="4454900"/>
            <a:ext cx="153035" cy="778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950" spc="-740" dirty="0">
                <a:latin typeface="Apple Symbols"/>
                <a:cs typeface="Apple Symbols"/>
              </a:rPr>
              <a:t>{</a:t>
            </a:r>
            <a:endParaRPr sz="4950">
              <a:latin typeface="Apple Symbols"/>
              <a:cs typeface="Apple Symbol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9857" y="4563269"/>
            <a:ext cx="151765" cy="328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950" spc="-5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03105" y="4532812"/>
            <a:ext cx="1565275" cy="6934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R="43180" algn="r">
              <a:lnSpc>
                <a:spcPct val="100000"/>
              </a:lnSpc>
              <a:spcBef>
                <a:spcPts val="380"/>
              </a:spcBef>
            </a:pPr>
            <a:r>
              <a:rPr sz="1950" dirty="0">
                <a:latin typeface="Times New Roman"/>
                <a:cs typeface="Times New Roman"/>
              </a:rPr>
              <a:t>if</a:t>
            </a:r>
            <a:r>
              <a:rPr sz="1950" spc="415" dirty="0">
                <a:latin typeface="Times New Roman"/>
                <a:cs typeface="Times New Roman"/>
              </a:rPr>
              <a:t> </a:t>
            </a:r>
            <a:r>
              <a:rPr sz="1950" i="1" spc="245" dirty="0">
                <a:latin typeface="Times New Roman"/>
                <a:cs typeface="Times New Roman"/>
              </a:rPr>
              <a:t>x</a:t>
            </a:r>
            <a:r>
              <a:rPr sz="1950" spc="245" dirty="0">
                <a:latin typeface="Apple Symbols"/>
                <a:cs typeface="Apple Symbols"/>
              </a:rPr>
              <a:t>=</a:t>
            </a:r>
            <a:r>
              <a:rPr sz="1950" i="1" spc="245" dirty="0">
                <a:latin typeface="Times New Roman"/>
                <a:cs typeface="Times New Roman"/>
              </a:rPr>
              <a:t>x</a:t>
            </a:r>
            <a:r>
              <a:rPr sz="1800" spc="36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  <a:p>
            <a:pPr marR="49530" algn="r">
              <a:lnSpc>
                <a:spcPct val="100000"/>
              </a:lnSpc>
              <a:spcBef>
                <a:spcPts val="285"/>
              </a:spcBef>
              <a:tabLst>
                <a:tab pos="487045" algn="l"/>
              </a:tabLst>
            </a:pPr>
            <a:r>
              <a:rPr sz="1950" spc="-50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otherwise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6570" y="1780841"/>
            <a:ext cx="239547" cy="23513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45850" y="2978284"/>
            <a:ext cx="262991" cy="252888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34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6654" y="6887064"/>
            <a:ext cx="591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33 </a:t>
            </a:r>
            <a:r>
              <a:rPr sz="1400" spc="130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8005"/>
            <a:ext cx="504190" cy="1080135"/>
          </a:xfrm>
          <a:custGeom>
            <a:avLst/>
            <a:gdLst/>
            <a:ahLst/>
            <a:cxnLst/>
            <a:rect l="l" t="t" r="r" b="b"/>
            <a:pathLst>
              <a:path w="504190" h="1080135">
                <a:moveTo>
                  <a:pt x="503999" y="0"/>
                </a:moveTo>
                <a:lnTo>
                  <a:pt x="0" y="0"/>
                </a:lnTo>
                <a:lnTo>
                  <a:pt x="0" y="1080007"/>
                </a:lnTo>
                <a:lnTo>
                  <a:pt x="252006" y="1080007"/>
                </a:lnTo>
                <a:lnTo>
                  <a:pt x="503999" y="1080007"/>
                </a:lnTo>
                <a:lnTo>
                  <a:pt x="503999" y="0"/>
                </a:lnTo>
                <a:close/>
              </a:path>
            </a:pathLst>
          </a:custGeom>
          <a:solidFill>
            <a:srgbClr val="F9A5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7301" y="687153"/>
            <a:ext cx="629793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Correlation</a:t>
            </a:r>
            <a:r>
              <a:rPr sz="2800" b="1" spc="-1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vs.</a:t>
            </a:r>
            <a:r>
              <a:rPr sz="2800" b="1" spc="-1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333333"/>
                </a:solidFill>
                <a:latin typeface="Arial"/>
                <a:cs typeface="Arial"/>
              </a:rPr>
              <a:t>Convolution:</a:t>
            </a:r>
            <a:r>
              <a:rPr sz="2800" b="1" spc="-9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333333"/>
                </a:solidFill>
                <a:latin typeface="Arial"/>
                <a:cs typeface="Arial"/>
              </a:rPr>
              <a:t>2D</a:t>
            </a:r>
            <a:r>
              <a:rPr sz="2800" b="1" spc="-114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333333"/>
                </a:solidFill>
                <a:latin typeface="Arial"/>
                <a:cs typeface="Arial"/>
              </a:rPr>
              <a:t>Case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9304" y="1650595"/>
            <a:ext cx="4313555" cy="82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same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said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about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2D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case. Correlation: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2218595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01" y="341234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304" y="3333503"/>
            <a:ext cx="1441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Convolution: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301" y="4606106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39304" y="4527265"/>
            <a:ext cx="40849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f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discrete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unit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impulse.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5301" y="5798789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9304" y="5700587"/>
            <a:ext cx="4065904" cy="140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725">
              <a:lnSpc>
                <a:spcPct val="106800"/>
              </a:lnSpc>
              <a:spcBef>
                <a:spcPts val="100"/>
              </a:spcBef>
            </a:pP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Pre-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rotating 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kernel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results in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an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exact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copy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kernel.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6700"/>
              </a:lnSpc>
              <a:spcBef>
                <a:spcPts val="575"/>
              </a:spcBef>
            </a:pP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Linear</a:t>
            </a:r>
            <a:r>
              <a:rPr sz="2000" b="1" i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spatial</a:t>
            </a:r>
            <a:r>
              <a:rPr sz="2000" b="1" i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filtering</a:t>
            </a:r>
            <a:r>
              <a:rPr sz="2000" b="1" i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b="1" i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333333"/>
                </a:solidFill>
                <a:latin typeface="Arial"/>
                <a:cs typeface="Arial"/>
              </a:rPr>
              <a:t>spatial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convolution</a:t>
            </a:r>
            <a:r>
              <a:rPr sz="2000" b="1" i="1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000" b="1" i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i="1" spc="-10" dirty="0">
                <a:solidFill>
                  <a:srgbClr val="333333"/>
                </a:solidFill>
                <a:latin typeface="Arial"/>
                <a:cs typeface="Arial"/>
              </a:rPr>
              <a:t>synonymous.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5301" y="652238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75575" y="2523497"/>
            <a:ext cx="4474210" cy="7213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35305" algn="ctr">
              <a:lnSpc>
                <a:spcPts val="1035"/>
              </a:lnSpc>
              <a:spcBef>
                <a:spcPts val="90"/>
              </a:spcBef>
              <a:tabLst>
                <a:tab pos="437515" algn="l"/>
              </a:tabLst>
            </a:pPr>
            <a:r>
              <a:rPr sz="1200" i="1" spc="-50" dirty="0">
                <a:latin typeface="Times New Roman"/>
                <a:cs typeface="Times New Roman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-5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3045"/>
              </a:lnSpc>
            </a:pPr>
            <a:r>
              <a:rPr sz="1950" spc="155" dirty="0">
                <a:latin typeface="Apple Symbols"/>
                <a:cs typeface="Apple Symbols"/>
              </a:rPr>
              <a:t>(</a:t>
            </a:r>
            <a:r>
              <a:rPr sz="1950" i="1" spc="155" dirty="0">
                <a:latin typeface="Times New Roman"/>
                <a:cs typeface="Times New Roman"/>
              </a:rPr>
              <a:t>w</a:t>
            </a:r>
            <a:r>
              <a:rPr sz="1950" spc="155" dirty="0">
                <a:latin typeface="Apple Symbols"/>
                <a:cs typeface="Apple Symbols"/>
              </a:rPr>
              <a:t>⊕</a:t>
            </a:r>
            <a:r>
              <a:rPr sz="1950" i="1" spc="155" dirty="0">
                <a:latin typeface="Times New Roman"/>
                <a:cs typeface="Times New Roman"/>
              </a:rPr>
              <a:t>f</a:t>
            </a:r>
            <a:r>
              <a:rPr sz="1950" i="1" spc="-65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Apple Symbols"/>
                <a:cs typeface="Apple Symbols"/>
              </a:rPr>
              <a:t>)(</a:t>
            </a:r>
            <a:r>
              <a:rPr sz="1950" i="1" spc="110" dirty="0">
                <a:latin typeface="Times New Roman"/>
                <a:cs typeface="Times New Roman"/>
              </a:rPr>
              <a:t>x</a:t>
            </a:r>
            <a:r>
              <a:rPr sz="1950" i="1" spc="-9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,</a:t>
            </a:r>
            <a:r>
              <a:rPr sz="1950" i="1" spc="-8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y</a:t>
            </a:r>
            <a:r>
              <a:rPr sz="1950" i="1" spc="-235" dirty="0">
                <a:latin typeface="Times New Roman"/>
                <a:cs typeface="Times New Roman"/>
              </a:rPr>
              <a:t> </a:t>
            </a:r>
            <a:r>
              <a:rPr sz="1950" spc="310" dirty="0">
                <a:latin typeface="Apple Symbols"/>
                <a:cs typeface="Apple Symbols"/>
              </a:rPr>
              <a:t>)=</a:t>
            </a:r>
            <a:r>
              <a:rPr sz="1950" spc="-204" dirty="0">
                <a:latin typeface="Apple Symbols"/>
                <a:cs typeface="Apple Symbols"/>
              </a:rPr>
              <a:t> </a:t>
            </a:r>
            <a:r>
              <a:rPr sz="4350" spc="-382" baseline="-3831" dirty="0">
                <a:latin typeface="Apple Symbols"/>
                <a:cs typeface="Apple Symbols"/>
              </a:rPr>
              <a:t>∑</a:t>
            </a:r>
            <a:r>
              <a:rPr sz="4350" spc="300" baseline="-3831" dirty="0">
                <a:latin typeface="Apple Symbols"/>
                <a:cs typeface="Apple Symbols"/>
              </a:rPr>
              <a:t> </a:t>
            </a:r>
            <a:r>
              <a:rPr sz="4350" spc="-382" baseline="-3831" dirty="0">
                <a:latin typeface="Apple Symbols"/>
                <a:cs typeface="Apple Symbols"/>
              </a:rPr>
              <a:t>∑</a:t>
            </a:r>
            <a:r>
              <a:rPr sz="4350" spc="-150" baseline="-3831" dirty="0">
                <a:latin typeface="Apple Symbols"/>
                <a:cs typeface="Apple Symbols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w</a:t>
            </a:r>
            <a:r>
              <a:rPr sz="1950" i="1" spc="-32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pple Symbols"/>
                <a:cs typeface="Apple Symbols"/>
              </a:rPr>
              <a:t>(</a:t>
            </a:r>
            <a:r>
              <a:rPr sz="1950" spc="-425" dirty="0">
                <a:latin typeface="Apple Symbols"/>
                <a:cs typeface="Apple Symbols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s</a:t>
            </a:r>
            <a:r>
              <a:rPr sz="1950" i="1" spc="-204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,</a:t>
            </a:r>
            <a:r>
              <a:rPr sz="1950" i="1" spc="-30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9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pple Symbols"/>
                <a:cs typeface="Apple Symbols"/>
              </a:rPr>
              <a:t>)</a:t>
            </a:r>
            <a:r>
              <a:rPr sz="1950" spc="-350" dirty="0">
                <a:latin typeface="Apple Symbols"/>
                <a:cs typeface="Apple Symbols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f</a:t>
            </a:r>
            <a:r>
              <a:rPr sz="1950" i="1" spc="-5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pple Symbols"/>
                <a:cs typeface="Apple Symbols"/>
              </a:rPr>
              <a:t>(</a:t>
            </a:r>
            <a:r>
              <a:rPr sz="1950" spc="-420" dirty="0">
                <a:latin typeface="Apple Symbols"/>
                <a:cs typeface="Apple Symbols"/>
              </a:rPr>
              <a:t> </a:t>
            </a:r>
            <a:r>
              <a:rPr sz="1950" i="1" spc="220" dirty="0">
                <a:latin typeface="Times New Roman"/>
                <a:cs typeface="Times New Roman"/>
              </a:rPr>
              <a:t>x</a:t>
            </a:r>
            <a:r>
              <a:rPr sz="1950" spc="220" dirty="0">
                <a:latin typeface="Apple Symbols"/>
                <a:cs typeface="Apple Symbols"/>
              </a:rPr>
              <a:t>+</a:t>
            </a:r>
            <a:r>
              <a:rPr sz="1950" i="1" spc="220" dirty="0">
                <a:latin typeface="Times New Roman"/>
                <a:cs typeface="Times New Roman"/>
              </a:rPr>
              <a:t>s,</a:t>
            </a:r>
            <a:r>
              <a:rPr sz="1950" i="1" spc="-1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y</a:t>
            </a:r>
            <a:r>
              <a:rPr sz="1950" i="1" spc="-235" dirty="0">
                <a:latin typeface="Times New Roman"/>
                <a:cs typeface="Times New Roman"/>
              </a:rPr>
              <a:t> </a:t>
            </a:r>
            <a:r>
              <a:rPr sz="1950" spc="170" dirty="0">
                <a:latin typeface="Apple Symbols"/>
                <a:cs typeface="Apple Symbols"/>
              </a:rPr>
              <a:t>+</a:t>
            </a:r>
            <a:r>
              <a:rPr sz="1950" i="1" spc="170" dirty="0">
                <a:latin typeface="Times New Roman"/>
                <a:cs typeface="Times New Roman"/>
              </a:rPr>
              <a:t>t</a:t>
            </a:r>
            <a:r>
              <a:rPr sz="1950" i="1" spc="-2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pple Symbols"/>
                <a:cs typeface="Apple Symbols"/>
              </a:rPr>
              <a:t>)</a:t>
            </a:r>
            <a:endParaRPr sz="1950">
              <a:latin typeface="Apple Symbols"/>
              <a:cs typeface="Apple Symbols"/>
            </a:endParaRPr>
          </a:p>
          <a:p>
            <a:pPr marR="544195" algn="ctr">
              <a:lnSpc>
                <a:spcPts val="1410"/>
              </a:lnSpc>
            </a:pPr>
            <a:r>
              <a:rPr sz="1200" i="1" spc="155" dirty="0">
                <a:latin typeface="Times New Roman"/>
                <a:cs typeface="Times New Roman"/>
              </a:rPr>
              <a:t>s</a:t>
            </a:r>
            <a:r>
              <a:rPr sz="1200" spc="155" dirty="0">
                <a:latin typeface="Apple Symbols"/>
                <a:cs typeface="Apple Symbols"/>
              </a:rPr>
              <a:t>=−</a:t>
            </a:r>
            <a:r>
              <a:rPr sz="1200" i="1" spc="155" dirty="0">
                <a:latin typeface="Times New Roman"/>
                <a:cs typeface="Times New Roman"/>
              </a:rPr>
              <a:t>a</a:t>
            </a:r>
            <a:r>
              <a:rPr sz="1200" i="1" spc="17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t</a:t>
            </a:r>
            <a:r>
              <a:rPr sz="1200" i="1" spc="-180" dirty="0">
                <a:latin typeface="Times New Roman"/>
                <a:cs typeface="Times New Roman"/>
              </a:rPr>
              <a:t> </a:t>
            </a:r>
            <a:r>
              <a:rPr sz="1200" spc="170" dirty="0">
                <a:latin typeface="Apple Symbols"/>
                <a:cs typeface="Apple Symbols"/>
              </a:rPr>
              <a:t>=−</a:t>
            </a:r>
            <a:r>
              <a:rPr sz="1200" i="1" spc="17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38500" y="3516738"/>
            <a:ext cx="540385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51484" algn="l"/>
              </a:tabLst>
            </a:pPr>
            <a:r>
              <a:rPr sz="1200" i="1" spc="-50" dirty="0">
                <a:latin typeface="Times New Roman"/>
                <a:cs typeface="Times New Roman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	</a:t>
            </a:r>
            <a:r>
              <a:rPr sz="1200" i="1" spc="-5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2898" y="3592710"/>
            <a:ext cx="4550410" cy="645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454"/>
              </a:lnSpc>
              <a:spcBef>
                <a:spcPts val="110"/>
              </a:spcBef>
            </a:pPr>
            <a:r>
              <a:rPr sz="1950" spc="165" dirty="0">
                <a:latin typeface="Apple Symbols"/>
                <a:cs typeface="Apple Symbols"/>
              </a:rPr>
              <a:t>(</a:t>
            </a:r>
            <a:r>
              <a:rPr sz="1950" i="1" spc="165" dirty="0">
                <a:latin typeface="Times New Roman"/>
                <a:cs typeface="Times New Roman"/>
              </a:rPr>
              <a:t>w</a:t>
            </a:r>
            <a:r>
              <a:rPr sz="1950" spc="165" dirty="0">
                <a:latin typeface="Apple Symbols"/>
                <a:cs typeface="Apple Symbols"/>
              </a:rPr>
              <a:t>⊗</a:t>
            </a:r>
            <a:r>
              <a:rPr sz="1950" i="1" spc="165" dirty="0">
                <a:latin typeface="Times New Roman"/>
                <a:cs typeface="Times New Roman"/>
              </a:rPr>
              <a:t>f</a:t>
            </a:r>
            <a:r>
              <a:rPr sz="1950" i="1" spc="-65" dirty="0">
                <a:latin typeface="Times New Roman"/>
                <a:cs typeface="Times New Roman"/>
              </a:rPr>
              <a:t> </a:t>
            </a:r>
            <a:r>
              <a:rPr sz="1950" spc="110" dirty="0">
                <a:latin typeface="Apple Symbols"/>
                <a:cs typeface="Apple Symbols"/>
              </a:rPr>
              <a:t>)(</a:t>
            </a:r>
            <a:r>
              <a:rPr sz="1950" i="1" spc="110" dirty="0">
                <a:latin typeface="Times New Roman"/>
                <a:cs typeface="Times New Roman"/>
              </a:rPr>
              <a:t>x</a:t>
            </a:r>
            <a:r>
              <a:rPr sz="1950" i="1" spc="-85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,</a:t>
            </a:r>
            <a:r>
              <a:rPr sz="1950" i="1" spc="-9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y</a:t>
            </a:r>
            <a:r>
              <a:rPr sz="1950" i="1" spc="-229" dirty="0">
                <a:latin typeface="Times New Roman"/>
                <a:cs typeface="Times New Roman"/>
              </a:rPr>
              <a:t> </a:t>
            </a:r>
            <a:r>
              <a:rPr sz="1950" spc="310" dirty="0">
                <a:latin typeface="Apple Symbols"/>
                <a:cs typeface="Apple Symbols"/>
              </a:rPr>
              <a:t>)=</a:t>
            </a:r>
            <a:r>
              <a:rPr sz="1950" spc="-210" dirty="0">
                <a:latin typeface="Apple Symbols"/>
                <a:cs typeface="Apple Symbols"/>
              </a:rPr>
              <a:t> </a:t>
            </a:r>
            <a:r>
              <a:rPr sz="4350" spc="-382" baseline="-4789" dirty="0">
                <a:latin typeface="Apple Symbols"/>
                <a:cs typeface="Apple Symbols"/>
              </a:rPr>
              <a:t>∑</a:t>
            </a:r>
            <a:r>
              <a:rPr sz="4350" spc="300" baseline="-4789" dirty="0">
                <a:latin typeface="Apple Symbols"/>
                <a:cs typeface="Apple Symbols"/>
              </a:rPr>
              <a:t> </a:t>
            </a:r>
            <a:r>
              <a:rPr sz="4350" spc="-382" baseline="-4789" dirty="0">
                <a:latin typeface="Apple Symbols"/>
                <a:cs typeface="Apple Symbols"/>
              </a:rPr>
              <a:t>∑</a:t>
            </a:r>
            <a:r>
              <a:rPr sz="4350" spc="-157" baseline="-4789" dirty="0">
                <a:latin typeface="Apple Symbols"/>
                <a:cs typeface="Apple Symbols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w</a:t>
            </a:r>
            <a:r>
              <a:rPr sz="1950" i="1" spc="-315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pple Symbols"/>
                <a:cs typeface="Apple Symbols"/>
              </a:rPr>
              <a:t>(</a:t>
            </a:r>
            <a:r>
              <a:rPr sz="1950" spc="-425" dirty="0">
                <a:latin typeface="Apple Symbols"/>
                <a:cs typeface="Apple Symbols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s</a:t>
            </a:r>
            <a:r>
              <a:rPr sz="1950" i="1" spc="-21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,</a:t>
            </a:r>
            <a:r>
              <a:rPr sz="1950" i="1" spc="-30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t</a:t>
            </a:r>
            <a:r>
              <a:rPr sz="1950" i="1" spc="-29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pple Symbols"/>
                <a:cs typeface="Apple Symbols"/>
              </a:rPr>
              <a:t>)</a:t>
            </a:r>
            <a:r>
              <a:rPr sz="1950" spc="-355" dirty="0">
                <a:latin typeface="Apple Symbols"/>
                <a:cs typeface="Apple Symbols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f</a:t>
            </a:r>
            <a:r>
              <a:rPr sz="1950" i="1" spc="-50" dirty="0">
                <a:latin typeface="Times New Roman"/>
                <a:cs typeface="Times New Roman"/>
              </a:rPr>
              <a:t> </a:t>
            </a:r>
            <a:r>
              <a:rPr sz="1950" spc="50" dirty="0">
                <a:latin typeface="Apple Symbols"/>
                <a:cs typeface="Apple Symbols"/>
              </a:rPr>
              <a:t>(</a:t>
            </a:r>
            <a:r>
              <a:rPr sz="1950" spc="-420" dirty="0">
                <a:latin typeface="Apple Symbols"/>
                <a:cs typeface="Apple Symbols"/>
              </a:rPr>
              <a:t> </a:t>
            </a:r>
            <a:r>
              <a:rPr sz="1950" i="1" spc="240" dirty="0">
                <a:latin typeface="Times New Roman"/>
                <a:cs typeface="Times New Roman"/>
              </a:rPr>
              <a:t>x</a:t>
            </a:r>
            <a:r>
              <a:rPr sz="1950" spc="240" dirty="0">
                <a:latin typeface="Apple Symbols"/>
                <a:cs typeface="Apple Symbols"/>
              </a:rPr>
              <a:t>−</a:t>
            </a:r>
            <a:r>
              <a:rPr sz="1950" i="1" spc="240" dirty="0">
                <a:latin typeface="Times New Roman"/>
                <a:cs typeface="Times New Roman"/>
              </a:rPr>
              <a:t>s,</a:t>
            </a:r>
            <a:r>
              <a:rPr sz="1950" i="1" spc="-10" dirty="0">
                <a:latin typeface="Times New Roman"/>
                <a:cs typeface="Times New Roman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y</a:t>
            </a:r>
            <a:r>
              <a:rPr sz="1950" i="1" spc="-315" dirty="0">
                <a:latin typeface="Times New Roman"/>
                <a:cs typeface="Times New Roman"/>
              </a:rPr>
              <a:t> </a:t>
            </a:r>
            <a:r>
              <a:rPr sz="1950" spc="245" dirty="0">
                <a:latin typeface="Apple Symbols"/>
                <a:cs typeface="Apple Symbols"/>
              </a:rPr>
              <a:t>−</a:t>
            </a:r>
            <a:r>
              <a:rPr sz="1950" i="1" spc="245" dirty="0">
                <a:latin typeface="Times New Roman"/>
                <a:cs typeface="Times New Roman"/>
              </a:rPr>
              <a:t>t</a:t>
            </a:r>
            <a:r>
              <a:rPr sz="1950" i="1" spc="-28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Apple Symbols"/>
                <a:cs typeface="Apple Symbols"/>
              </a:rPr>
              <a:t>)</a:t>
            </a:r>
            <a:endParaRPr sz="1950">
              <a:latin typeface="Apple Symbols"/>
              <a:cs typeface="Apple Symbols"/>
            </a:endParaRPr>
          </a:p>
          <a:p>
            <a:pPr marR="620395" algn="ctr">
              <a:lnSpc>
                <a:spcPts val="1415"/>
              </a:lnSpc>
            </a:pPr>
            <a:r>
              <a:rPr sz="1200" i="1" spc="160" dirty="0">
                <a:latin typeface="Times New Roman"/>
                <a:cs typeface="Times New Roman"/>
              </a:rPr>
              <a:t>s</a:t>
            </a:r>
            <a:r>
              <a:rPr sz="1200" spc="160" dirty="0">
                <a:latin typeface="Apple Symbols"/>
                <a:cs typeface="Apple Symbols"/>
              </a:rPr>
              <a:t>=−</a:t>
            </a:r>
            <a:r>
              <a:rPr sz="1200" i="1" spc="160" dirty="0">
                <a:latin typeface="Times New Roman"/>
                <a:cs typeface="Times New Roman"/>
              </a:rPr>
              <a:t>a</a:t>
            </a:r>
            <a:r>
              <a:rPr sz="1200" i="1" spc="15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t</a:t>
            </a:r>
            <a:r>
              <a:rPr sz="1200" i="1" spc="-185" dirty="0">
                <a:latin typeface="Times New Roman"/>
                <a:cs typeface="Times New Roman"/>
              </a:rPr>
              <a:t> </a:t>
            </a:r>
            <a:r>
              <a:rPr sz="1200" spc="170" dirty="0">
                <a:latin typeface="Apple Symbols"/>
                <a:cs typeface="Apple Symbols"/>
              </a:rPr>
              <a:t>=−</a:t>
            </a:r>
            <a:r>
              <a:rPr sz="1200" i="1" spc="170" dirty="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3854" y="5271739"/>
            <a:ext cx="83566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746125" algn="l"/>
              </a:tabLst>
            </a:pPr>
            <a:r>
              <a:rPr sz="1200" spc="-50" dirty="0">
                <a:latin typeface="Times New Roman"/>
                <a:cs typeface="Times New Roman"/>
              </a:rPr>
              <a:t>0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0" dirty="0">
                <a:latin typeface="Times New Roman"/>
                <a:cs typeface="Times New Roman"/>
              </a:rPr>
              <a:t>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1739" y="5104074"/>
            <a:ext cx="189293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i="1" spc="-260" dirty="0">
                <a:latin typeface="Menlo"/>
                <a:cs typeface="Menlo"/>
              </a:rPr>
              <a:t>δ</a:t>
            </a:r>
            <a:r>
              <a:rPr sz="2050" i="1" spc="-865" dirty="0">
                <a:latin typeface="Menlo"/>
                <a:cs typeface="Menlo"/>
              </a:rPr>
              <a:t> </a:t>
            </a:r>
            <a:r>
              <a:rPr sz="1950" spc="50" dirty="0">
                <a:latin typeface="Apple Symbols"/>
                <a:cs typeface="Apple Symbols"/>
              </a:rPr>
              <a:t>(</a:t>
            </a:r>
            <a:r>
              <a:rPr sz="1950" spc="-425" dirty="0">
                <a:latin typeface="Apple Symbols"/>
                <a:cs typeface="Apple Symbols"/>
              </a:rPr>
              <a:t> </a:t>
            </a:r>
            <a:r>
              <a:rPr sz="1950" i="1" spc="265" dirty="0">
                <a:latin typeface="Times New Roman"/>
                <a:cs typeface="Times New Roman"/>
              </a:rPr>
              <a:t>x</a:t>
            </a:r>
            <a:r>
              <a:rPr sz="1950" spc="265" dirty="0">
                <a:latin typeface="Apple Symbols"/>
                <a:cs typeface="Apple Symbols"/>
              </a:rPr>
              <a:t>−</a:t>
            </a:r>
            <a:r>
              <a:rPr sz="1950" spc="-430" dirty="0">
                <a:latin typeface="Apple Symbols"/>
                <a:cs typeface="Apple Symbols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x</a:t>
            </a:r>
            <a:r>
              <a:rPr sz="1950" i="1" spc="10" dirty="0">
                <a:latin typeface="Times New Roman"/>
                <a:cs typeface="Times New Roman"/>
              </a:rPr>
              <a:t>  </a:t>
            </a:r>
            <a:r>
              <a:rPr sz="1950" i="1" dirty="0">
                <a:latin typeface="Times New Roman"/>
                <a:cs typeface="Times New Roman"/>
              </a:rPr>
              <a:t>,</a:t>
            </a:r>
            <a:r>
              <a:rPr sz="1950" i="1" spc="-75" dirty="0">
                <a:latin typeface="Times New Roman"/>
                <a:cs typeface="Times New Roman"/>
              </a:rPr>
              <a:t> </a:t>
            </a:r>
            <a:r>
              <a:rPr sz="1950" i="1" spc="300" dirty="0">
                <a:latin typeface="Times New Roman"/>
                <a:cs typeface="Times New Roman"/>
              </a:rPr>
              <a:t>y</a:t>
            </a:r>
            <a:r>
              <a:rPr sz="1950" spc="300" dirty="0">
                <a:latin typeface="Apple Symbols"/>
                <a:cs typeface="Apple Symbols"/>
              </a:rPr>
              <a:t>−</a:t>
            </a:r>
            <a:r>
              <a:rPr sz="1950" spc="-360" dirty="0">
                <a:latin typeface="Apple Symbols"/>
                <a:cs typeface="Apple Symbols"/>
              </a:rPr>
              <a:t> </a:t>
            </a:r>
            <a:r>
              <a:rPr sz="1950" i="1" dirty="0">
                <a:latin typeface="Times New Roman"/>
                <a:cs typeface="Times New Roman"/>
              </a:rPr>
              <a:t>y</a:t>
            </a:r>
            <a:r>
              <a:rPr sz="1950" i="1" spc="370" dirty="0">
                <a:latin typeface="Times New Roman"/>
                <a:cs typeface="Times New Roman"/>
              </a:rPr>
              <a:t> </a:t>
            </a:r>
            <a:r>
              <a:rPr sz="1950" spc="320" dirty="0">
                <a:latin typeface="Apple Symbols"/>
                <a:cs typeface="Apple Symbols"/>
              </a:rPr>
              <a:t>)=</a:t>
            </a:r>
            <a:endParaRPr sz="1950">
              <a:latin typeface="Apple Symbols"/>
              <a:cs typeface="Apple Symbol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88703" y="4880426"/>
            <a:ext cx="153035" cy="7785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950" spc="-750" dirty="0">
                <a:latin typeface="Apple Symbols"/>
                <a:cs typeface="Apple Symbols"/>
              </a:rPr>
              <a:t>{</a:t>
            </a:r>
            <a:endParaRPr sz="4950">
              <a:latin typeface="Apple Symbols"/>
              <a:cs typeface="Apple Symbol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64725" y="4957602"/>
            <a:ext cx="2514600" cy="6940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0"/>
              </a:spcBef>
              <a:tabLst>
                <a:tab pos="464184" algn="l"/>
              </a:tabLst>
            </a:pPr>
            <a:r>
              <a:rPr sz="1950" spc="-50" dirty="0">
                <a:latin typeface="Times New Roman"/>
                <a:cs typeface="Times New Roman"/>
              </a:rPr>
              <a:t>1</a:t>
            </a:r>
            <a:r>
              <a:rPr sz="1950" dirty="0">
                <a:latin typeface="Times New Roman"/>
                <a:cs typeface="Times New Roman"/>
              </a:rPr>
              <a:t>	if</a:t>
            </a:r>
            <a:r>
              <a:rPr sz="1950" spc="390" dirty="0">
                <a:latin typeface="Times New Roman"/>
                <a:cs typeface="Times New Roman"/>
              </a:rPr>
              <a:t> </a:t>
            </a:r>
            <a:r>
              <a:rPr sz="1950" i="1" spc="270" dirty="0">
                <a:latin typeface="Times New Roman"/>
                <a:cs typeface="Times New Roman"/>
              </a:rPr>
              <a:t>x</a:t>
            </a:r>
            <a:r>
              <a:rPr sz="1950" spc="270" dirty="0">
                <a:latin typeface="Apple Symbols"/>
                <a:cs typeface="Apple Symbols"/>
              </a:rPr>
              <a:t>=</a:t>
            </a:r>
            <a:r>
              <a:rPr sz="1950" i="1" spc="270" dirty="0">
                <a:latin typeface="Times New Roman"/>
                <a:cs typeface="Times New Roman"/>
              </a:rPr>
              <a:t>x</a:t>
            </a:r>
            <a:r>
              <a:rPr sz="1800" spc="405" baseline="-20833" dirty="0">
                <a:latin typeface="Times New Roman"/>
                <a:cs typeface="Times New Roman"/>
              </a:rPr>
              <a:t>0</a:t>
            </a:r>
            <a:r>
              <a:rPr sz="1800" spc="217" baseline="-20833" dirty="0">
                <a:latin typeface="Times New Roman"/>
                <a:cs typeface="Times New Roman"/>
              </a:rPr>
              <a:t>  </a:t>
            </a:r>
            <a:r>
              <a:rPr sz="1950" dirty="0">
                <a:latin typeface="Times New Roman"/>
                <a:cs typeface="Times New Roman"/>
              </a:rPr>
              <a:t>and</a:t>
            </a:r>
            <a:r>
              <a:rPr sz="1950" spc="10" dirty="0">
                <a:latin typeface="Times New Roman"/>
                <a:cs typeface="Times New Roman"/>
              </a:rPr>
              <a:t>  </a:t>
            </a:r>
            <a:r>
              <a:rPr sz="1950" i="1" spc="415" dirty="0">
                <a:latin typeface="Times New Roman"/>
                <a:cs typeface="Times New Roman"/>
              </a:rPr>
              <a:t>y</a:t>
            </a:r>
            <a:r>
              <a:rPr sz="1950" spc="415" dirty="0">
                <a:latin typeface="Apple Symbols"/>
                <a:cs typeface="Apple Symbols"/>
              </a:rPr>
              <a:t>=</a:t>
            </a:r>
            <a:r>
              <a:rPr sz="1950" spc="-355" dirty="0">
                <a:latin typeface="Apple Symbols"/>
                <a:cs typeface="Apple Symbols"/>
              </a:rPr>
              <a:t> </a:t>
            </a:r>
            <a:r>
              <a:rPr sz="1950" i="1" spc="25" dirty="0">
                <a:latin typeface="Times New Roman"/>
                <a:cs typeface="Times New Roman"/>
              </a:rPr>
              <a:t>y</a:t>
            </a:r>
            <a:r>
              <a:rPr sz="1800" spc="37" baseline="-20833" dirty="0">
                <a:latin typeface="Times New Roman"/>
                <a:cs typeface="Times New Roman"/>
              </a:rPr>
              <a:t>0</a:t>
            </a:r>
            <a:endParaRPr sz="1800" baseline="-20833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  <a:spcBef>
                <a:spcPts val="290"/>
              </a:spcBef>
              <a:tabLst>
                <a:tab pos="430530" algn="l"/>
              </a:tabLst>
            </a:pPr>
            <a:r>
              <a:rPr sz="1950" spc="-50" dirty="0">
                <a:latin typeface="Times New Roman"/>
                <a:cs typeface="Times New Roman"/>
              </a:rPr>
              <a:t>0</a:t>
            </a:r>
            <a:r>
              <a:rPr sz="1950" dirty="0">
                <a:latin typeface="Times New Roman"/>
                <a:cs typeface="Times New Roman"/>
              </a:rPr>
              <a:t>	</a:t>
            </a:r>
            <a:r>
              <a:rPr sz="1950" spc="-10" dirty="0">
                <a:latin typeface="Times New Roman"/>
                <a:cs typeface="Times New Roman"/>
              </a:rPr>
              <a:t>otherwise</a:t>
            </a:r>
            <a:endParaRPr sz="195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1361" y="1787938"/>
            <a:ext cx="3804730" cy="431167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6654" y="6887064"/>
            <a:ext cx="5918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34 </a:t>
            </a:r>
            <a:r>
              <a:rPr sz="1400" spc="130" dirty="0">
                <a:latin typeface="Arial"/>
                <a:cs typeface="Arial"/>
              </a:rPr>
              <a:t>/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41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88005"/>
            <a:ext cx="504190" cy="1080135"/>
          </a:xfrm>
          <a:custGeom>
            <a:avLst/>
            <a:gdLst/>
            <a:ahLst/>
            <a:cxnLst/>
            <a:rect l="l" t="t" r="r" b="b"/>
            <a:pathLst>
              <a:path w="504190" h="1080135">
                <a:moveTo>
                  <a:pt x="503999" y="0"/>
                </a:moveTo>
                <a:lnTo>
                  <a:pt x="0" y="0"/>
                </a:lnTo>
                <a:lnTo>
                  <a:pt x="0" y="1080007"/>
                </a:lnTo>
                <a:lnTo>
                  <a:pt x="252006" y="1080007"/>
                </a:lnTo>
                <a:lnTo>
                  <a:pt x="503999" y="1080007"/>
                </a:lnTo>
                <a:lnTo>
                  <a:pt x="503999" y="0"/>
                </a:lnTo>
                <a:close/>
              </a:path>
            </a:pathLst>
          </a:custGeom>
          <a:solidFill>
            <a:srgbClr val="F9A5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Correlation</a:t>
            </a:r>
            <a:r>
              <a:rPr spc="-130" dirty="0"/>
              <a:t> </a:t>
            </a:r>
            <a:r>
              <a:rPr dirty="0"/>
              <a:t>vs.</a:t>
            </a:r>
            <a:r>
              <a:rPr spc="-120" dirty="0"/>
              <a:t> </a:t>
            </a:r>
            <a:r>
              <a:rPr spc="-10" dirty="0"/>
              <a:t>Convolution:</a:t>
            </a:r>
            <a:r>
              <a:rPr spc="-114" dirty="0"/>
              <a:t> </a:t>
            </a:r>
            <a:r>
              <a:rPr spc="-10"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5301" y="3768033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904" y="3667660"/>
            <a:ext cx="8006715" cy="1962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71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Because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commutative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property 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convolution,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important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whether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kernel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pre-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rotated.</a:t>
            </a:r>
            <a:endParaRPr sz="2000">
              <a:latin typeface="Arial"/>
              <a:cs typeface="Arial"/>
            </a:endParaRPr>
          </a:p>
          <a:p>
            <a:pPr marL="38100" marR="708660">
              <a:lnSpc>
                <a:spcPct val="107100"/>
              </a:lnSpc>
              <a:spcBef>
                <a:spcPts val="56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Also,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performing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multistage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filtering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possible,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kernels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are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convolved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first,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resulting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kernel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applied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image.</a:t>
            </a:r>
            <a:endParaRPr sz="2000">
              <a:latin typeface="Arial"/>
              <a:cs typeface="Arial"/>
            </a:endParaRPr>
          </a:p>
          <a:p>
            <a:pPr marR="154940" algn="ctr">
              <a:lnSpc>
                <a:spcPct val="100000"/>
              </a:lnSpc>
              <a:spcBef>
                <a:spcPts val="1455"/>
              </a:spcBef>
            </a:pPr>
            <a:r>
              <a:rPr sz="2450" i="1" spc="185" dirty="0">
                <a:latin typeface="Times New Roman"/>
                <a:cs typeface="Times New Roman"/>
              </a:rPr>
              <a:t>w</a:t>
            </a:r>
            <a:r>
              <a:rPr sz="2450" spc="185" dirty="0">
                <a:latin typeface="Apple Symbols"/>
                <a:cs typeface="Apple Symbols"/>
              </a:rPr>
              <a:t>=</a:t>
            </a:r>
            <a:r>
              <a:rPr sz="2450" i="1" spc="185" dirty="0">
                <a:latin typeface="Times New Roman"/>
                <a:cs typeface="Times New Roman"/>
              </a:rPr>
              <a:t>w</a:t>
            </a:r>
            <a:r>
              <a:rPr sz="2250" spc="277" baseline="-18518" dirty="0">
                <a:latin typeface="Times New Roman"/>
                <a:cs typeface="Times New Roman"/>
              </a:rPr>
              <a:t>1</a:t>
            </a:r>
            <a:r>
              <a:rPr sz="2450" spc="185" dirty="0">
                <a:latin typeface="Apple Symbols"/>
                <a:cs typeface="Apple Symbols"/>
              </a:rPr>
              <a:t>⊗</a:t>
            </a:r>
            <a:r>
              <a:rPr sz="2450" i="1" spc="185" dirty="0">
                <a:latin typeface="Times New Roman"/>
                <a:cs typeface="Times New Roman"/>
              </a:rPr>
              <a:t>w</a:t>
            </a:r>
            <a:r>
              <a:rPr sz="2250" spc="277" baseline="-18518" dirty="0">
                <a:latin typeface="Times New Roman"/>
                <a:cs typeface="Times New Roman"/>
              </a:rPr>
              <a:t>2</a:t>
            </a:r>
            <a:r>
              <a:rPr sz="2450" spc="185" dirty="0">
                <a:latin typeface="Apple Symbols"/>
                <a:cs typeface="Apple Symbols"/>
              </a:rPr>
              <a:t>⊗</a:t>
            </a:r>
            <a:r>
              <a:rPr sz="2450" spc="185" dirty="0">
                <a:latin typeface="Times New Roman"/>
                <a:cs typeface="Times New Roman"/>
              </a:rPr>
              <a:t>...</a:t>
            </a:r>
            <a:r>
              <a:rPr sz="2450" spc="185" dirty="0">
                <a:latin typeface="Apple Symbols"/>
                <a:cs typeface="Apple Symbols"/>
              </a:rPr>
              <a:t>⊗</a:t>
            </a:r>
            <a:r>
              <a:rPr sz="2450" i="1" spc="185" dirty="0">
                <a:latin typeface="Times New Roman"/>
                <a:cs typeface="Times New Roman"/>
              </a:rPr>
              <a:t>w</a:t>
            </a:r>
            <a:r>
              <a:rPr sz="2450" i="1" spc="-340" dirty="0">
                <a:latin typeface="Times New Roman"/>
                <a:cs typeface="Times New Roman"/>
              </a:rPr>
              <a:t> </a:t>
            </a:r>
            <a:r>
              <a:rPr sz="2250" i="1" spc="-75" baseline="-18518" dirty="0">
                <a:latin typeface="Times New Roman"/>
                <a:cs typeface="Times New Roman"/>
              </a:rPr>
              <a:t>N</a:t>
            </a:r>
            <a:endParaRPr sz="2250" baseline="-18518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449198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73319" y="1849686"/>
          <a:ext cx="7496809" cy="1276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7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pPr marR="3175" algn="ctr">
                        <a:lnSpc>
                          <a:spcPts val="2335"/>
                        </a:lnSpc>
                      </a:pPr>
                      <a:r>
                        <a:rPr sz="1950" b="1" spc="-10" dirty="0">
                          <a:latin typeface="Times New Roman"/>
                          <a:cs typeface="Times New Roman"/>
                        </a:rPr>
                        <a:t>Properties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64A3"/>
                      </a:solidFill>
                      <a:prstDash val="solid"/>
                    </a:lnL>
                    <a:lnT w="38100">
                      <a:solidFill>
                        <a:srgbClr val="3364A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4540">
                        <a:lnSpc>
                          <a:spcPts val="2335"/>
                        </a:lnSpc>
                      </a:pPr>
                      <a:r>
                        <a:rPr sz="1950" b="1" spc="-10" dirty="0">
                          <a:latin typeface="Times New Roman"/>
                          <a:cs typeface="Times New Roman"/>
                        </a:rPr>
                        <a:t>Convolution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8100">
                      <a:solidFill>
                        <a:srgbClr val="3364A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5180">
                        <a:lnSpc>
                          <a:spcPts val="2335"/>
                        </a:lnSpc>
                      </a:pPr>
                      <a:r>
                        <a:rPr sz="1950" b="1" spc="-10" dirty="0">
                          <a:latin typeface="Times New Roman"/>
                          <a:cs typeface="Times New Roman"/>
                        </a:rPr>
                        <a:t>Correlation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3364A3"/>
                      </a:solidFill>
                      <a:prstDash val="solid"/>
                    </a:lnR>
                    <a:lnT w="38100">
                      <a:solidFill>
                        <a:srgbClr val="3364A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R="8890" algn="ctr">
                        <a:lnSpc>
                          <a:spcPts val="2260"/>
                        </a:lnSpc>
                      </a:pPr>
                      <a:r>
                        <a:rPr sz="1950" b="1" spc="-10" dirty="0">
                          <a:latin typeface="Times New Roman"/>
                          <a:cs typeface="Times New Roman"/>
                        </a:rPr>
                        <a:t>Commutative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64A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7730">
                        <a:lnSpc>
                          <a:spcPts val="2260"/>
                        </a:lnSpc>
                      </a:pPr>
                      <a:r>
                        <a:rPr sz="195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50" i="1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270" dirty="0">
                          <a:latin typeface="Apple Symbols"/>
                          <a:cs typeface="Apple Symbols"/>
                        </a:rPr>
                        <a:t>⊗</a:t>
                      </a:r>
                      <a:r>
                        <a:rPr sz="1950" i="1" spc="27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950" spc="270" dirty="0">
                          <a:latin typeface="Apple Symbols"/>
                          <a:cs typeface="Apple Symbols"/>
                        </a:rPr>
                        <a:t>=</a:t>
                      </a:r>
                      <a:r>
                        <a:rPr sz="1950" i="1" spc="27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950" spc="270" dirty="0">
                          <a:latin typeface="Apple Symbols"/>
                          <a:cs typeface="Apple Symbols"/>
                        </a:rPr>
                        <a:t>⊗</a:t>
                      </a:r>
                      <a:r>
                        <a:rPr sz="1950" i="1" spc="270" dirty="0">
                          <a:latin typeface="Times New Roman"/>
                          <a:cs typeface="Times New Roman"/>
                        </a:rPr>
                        <a:t>f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4460" algn="ctr">
                        <a:lnSpc>
                          <a:spcPts val="2260"/>
                        </a:lnSpc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3364A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R="16510" algn="ctr">
                        <a:lnSpc>
                          <a:spcPts val="2240"/>
                        </a:lnSpc>
                      </a:pPr>
                      <a:r>
                        <a:rPr sz="1950" b="1" spc="-10" dirty="0">
                          <a:latin typeface="Times New Roman"/>
                          <a:cs typeface="Times New Roman"/>
                        </a:rPr>
                        <a:t>Associative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3364A3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3380">
                        <a:lnSpc>
                          <a:spcPts val="2240"/>
                        </a:lnSpc>
                      </a:pPr>
                      <a:r>
                        <a:rPr sz="195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50" i="1" spc="-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95" dirty="0">
                          <a:latin typeface="Apple Symbols"/>
                          <a:cs typeface="Apple Symbols"/>
                        </a:rPr>
                        <a:t>⊗(</a:t>
                      </a:r>
                      <a:r>
                        <a:rPr sz="1950" i="1" spc="19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950" spc="195" dirty="0">
                          <a:latin typeface="Apple Symbols"/>
                          <a:cs typeface="Apple Symbols"/>
                        </a:rPr>
                        <a:t>⊗</a:t>
                      </a:r>
                      <a:r>
                        <a:rPr sz="1950" i="1" spc="19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195" dirty="0">
                          <a:latin typeface="Apple Symbols"/>
                          <a:cs typeface="Apple Symbols"/>
                        </a:rPr>
                        <a:t>)=(</a:t>
                      </a:r>
                      <a:r>
                        <a:rPr sz="1950" i="1" spc="19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50" i="1" spc="-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40" dirty="0">
                          <a:latin typeface="Apple Symbols"/>
                          <a:cs typeface="Apple Symbols"/>
                        </a:rPr>
                        <a:t>⊗</a:t>
                      </a:r>
                      <a:r>
                        <a:rPr sz="1950" i="1" spc="14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950" spc="140" dirty="0">
                          <a:latin typeface="Apple Symbols"/>
                          <a:cs typeface="Apple Symbols"/>
                        </a:rPr>
                        <a:t>)⊗</a:t>
                      </a:r>
                      <a:r>
                        <a:rPr sz="1950" i="1" spc="140" dirty="0">
                          <a:latin typeface="Times New Roman"/>
                          <a:cs typeface="Times New Roman"/>
                        </a:rPr>
                        <a:t>h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4460" algn="ctr">
                        <a:lnSpc>
                          <a:spcPts val="2240"/>
                        </a:lnSpc>
                      </a:pPr>
                      <a:r>
                        <a:rPr sz="195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3364A3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950" b="1" spc="-10" dirty="0">
                          <a:latin typeface="Times New Roman"/>
                          <a:cs typeface="Times New Roman"/>
                        </a:rPr>
                        <a:t>Distributive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3364A3"/>
                      </a:solidFill>
                      <a:prstDash val="solid"/>
                    </a:lnL>
                    <a:lnB w="38100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95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50" i="1" spc="-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35" dirty="0">
                          <a:latin typeface="Apple Symbols"/>
                          <a:cs typeface="Apple Symbols"/>
                        </a:rPr>
                        <a:t>⊗(</a:t>
                      </a:r>
                      <a:r>
                        <a:rPr sz="1950" i="1" spc="13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950" i="1" spc="-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215" dirty="0">
                          <a:latin typeface="Apple Symbols"/>
                          <a:cs typeface="Apple Symbols"/>
                        </a:rPr>
                        <a:t>+</a:t>
                      </a:r>
                      <a:r>
                        <a:rPr sz="1950" i="1" spc="215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215" dirty="0">
                          <a:latin typeface="Apple Symbols"/>
                          <a:cs typeface="Apple Symbols"/>
                        </a:rPr>
                        <a:t>)=(</a:t>
                      </a:r>
                      <a:r>
                        <a:rPr sz="1950" i="1" spc="21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5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65" dirty="0">
                          <a:latin typeface="Apple Symbols"/>
                          <a:cs typeface="Apple Symbols"/>
                        </a:rPr>
                        <a:t>⊗</a:t>
                      </a:r>
                      <a:r>
                        <a:rPr sz="1950" i="1" spc="165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950" spc="165" dirty="0">
                          <a:latin typeface="Apple Symbols"/>
                          <a:cs typeface="Apple Symbols"/>
                        </a:rPr>
                        <a:t>)+(</a:t>
                      </a:r>
                      <a:r>
                        <a:rPr sz="1950" i="1" spc="16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50" i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00" dirty="0">
                          <a:latin typeface="Apple Symbols"/>
                          <a:cs typeface="Apple Symbols"/>
                        </a:rPr>
                        <a:t>⊗</a:t>
                      </a:r>
                      <a:r>
                        <a:rPr sz="1950" i="1" spc="100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100" dirty="0">
                          <a:latin typeface="Apple Symbols"/>
                          <a:cs typeface="Apple Symbols"/>
                        </a:rPr>
                        <a:t>)</a:t>
                      </a:r>
                      <a:endParaRPr sz="1950">
                        <a:latin typeface="Apple Symbols"/>
                        <a:cs typeface="Apple Symbols"/>
                      </a:endParaRPr>
                    </a:p>
                  </a:txBody>
                  <a:tcPr marL="0" marR="0" marT="1270" marB="0">
                    <a:lnB w="38100">
                      <a:solidFill>
                        <a:srgbClr val="3364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950" i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50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204" dirty="0">
                          <a:latin typeface="Apple Symbols"/>
                          <a:cs typeface="Apple Symbols"/>
                        </a:rPr>
                        <a:t>⊕(</a:t>
                      </a:r>
                      <a:r>
                        <a:rPr sz="1950" i="1" spc="204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950" spc="204" dirty="0">
                          <a:latin typeface="Apple Symbols"/>
                          <a:cs typeface="Apple Symbols"/>
                        </a:rPr>
                        <a:t>+</a:t>
                      </a:r>
                      <a:r>
                        <a:rPr sz="1950" i="1" spc="204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204" dirty="0">
                          <a:latin typeface="Apple Symbols"/>
                          <a:cs typeface="Apple Symbols"/>
                        </a:rPr>
                        <a:t>)=(</a:t>
                      </a:r>
                      <a:r>
                        <a:rPr sz="1950" i="1" spc="204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50" i="1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70" dirty="0">
                          <a:latin typeface="Apple Symbols"/>
                          <a:cs typeface="Apple Symbols"/>
                        </a:rPr>
                        <a:t>⊕</a:t>
                      </a:r>
                      <a:r>
                        <a:rPr sz="1950" i="1" spc="170" dirty="0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sz="1950" spc="170" dirty="0">
                          <a:latin typeface="Apple Symbols"/>
                          <a:cs typeface="Apple Symbols"/>
                        </a:rPr>
                        <a:t>)+(</a:t>
                      </a:r>
                      <a:r>
                        <a:rPr sz="1950" i="1" spc="170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950" i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50" spc="114" dirty="0">
                          <a:latin typeface="Apple Symbols"/>
                          <a:cs typeface="Apple Symbols"/>
                        </a:rPr>
                        <a:t>⊕</a:t>
                      </a:r>
                      <a:r>
                        <a:rPr sz="1950" i="1" spc="114" dirty="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sz="1950" spc="114" dirty="0">
                          <a:latin typeface="Apple Symbols"/>
                          <a:cs typeface="Apple Symbols"/>
                        </a:rPr>
                        <a:t>)</a:t>
                      </a:r>
                      <a:endParaRPr sz="1950">
                        <a:latin typeface="Apple Symbols"/>
                        <a:cs typeface="Apple Symbols"/>
                      </a:endParaRPr>
                    </a:p>
                  </a:txBody>
                  <a:tcPr marL="0" marR="0" marT="1270" marB="0">
                    <a:lnR w="38100">
                      <a:solidFill>
                        <a:srgbClr val="3364A3"/>
                      </a:solidFill>
                      <a:prstDash val="solid"/>
                    </a:lnR>
                    <a:lnB w="38100">
                      <a:solidFill>
                        <a:srgbClr val="3364A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85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4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60392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3904" y="1752378"/>
            <a:ext cx="5307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sum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p(r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all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 always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1: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3681635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904" y="3489835"/>
            <a:ext cx="7823834" cy="123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099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components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p(r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k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probabilities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levels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image.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5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Histograms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very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good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indicators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contrast: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4475423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7305" y="5250149"/>
            <a:ext cx="1314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30" dirty="0">
                <a:solidFill>
                  <a:srgbClr val="EE2828"/>
                </a:solidFill>
                <a:latin typeface="Apple Symbols"/>
                <a:cs typeface="Apple Symbols"/>
              </a:rPr>
              <a:t>–</a:t>
            </a:r>
            <a:endParaRPr sz="1500">
              <a:latin typeface="Apple Symbols"/>
              <a:cs typeface="Apple Symbol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7305" y="4593211"/>
            <a:ext cx="6235700" cy="965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 marR="5080" indent="-323850">
              <a:lnSpc>
                <a:spcPct val="154300"/>
              </a:lnSpc>
              <a:spcBef>
                <a:spcPts val="95"/>
              </a:spcBef>
              <a:tabLst>
                <a:tab pos="335915" algn="l"/>
              </a:tabLst>
            </a:pPr>
            <a:r>
              <a:rPr sz="2250" spc="195" baseline="12962" dirty="0">
                <a:solidFill>
                  <a:srgbClr val="EE2828"/>
                </a:solidFill>
                <a:latin typeface="Apple Symbols"/>
                <a:cs typeface="Apple Symbols"/>
              </a:rPr>
              <a:t>–</a:t>
            </a:r>
            <a:r>
              <a:rPr sz="2250" baseline="12962" dirty="0">
                <a:solidFill>
                  <a:srgbClr val="EE2828"/>
                </a:solidFill>
                <a:latin typeface="Apple Symbols"/>
                <a:cs typeface="Apple Symbols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Low-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contrast: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 narrow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range; High-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contrast: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with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broad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range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1365" y="2286007"/>
            <a:ext cx="1631314" cy="85153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1125"/>
              </a:lnSpc>
            </a:pPr>
            <a:r>
              <a:rPr sz="1500" i="1" spc="90" dirty="0">
                <a:latin typeface="Times New Roman"/>
                <a:cs typeface="Times New Roman"/>
              </a:rPr>
              <a:t>L</a:t>
            </a:r>
            <a:r>
              <a:rPr sz="1500" spc="90" dirty="0">
                <a:latin typeface="Apple Symbols"/>
                <a:cs typeface="Apple Symbols"/>
              </a:rPr>
              <a:t>−</a:t>
            </a:r>
            <a:r>
              <a:rPr sz="1500" spc="90" dirty="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  <a:p>
            <a:pPr marL="38100">
              <a:lnSpc>
                <a:spcPts val="3775"/>
              </a:lnSpc>
            </a:pPr>
            <a:r>
              <a:rPr sz="5400" spc="-427" baseline="-4629" dirty="0">
                <a:latin typeface="Apple Symbols"/>
                <a:cs typeface="Apple Symbols"/>
              </a:rPr>
              <a:t>∑</a:t>
            </a:r>
            <a:r>
              <a:rPr sz="5400" spc="-600" baseline="-4629" dirty="0">
                <a:latin typeface="Apple Symbols"/>
                <a:cs typeface="Apple Symbols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i="1" spc="-355" dirty="0">
                <a:latin typeface="Times New Roman"/>
                <a:cs typeface="Times New Roman"/>
              </a:rPr>
              <a:t> </a:t>
            </a:r>
            <a:r>
              <a:rPr sz="2450" spc="114" dirty="0">
                <a:latin typeface="Apple Symbols"/>
                <a:cs typeface="Apple Symbols"/>
              </a:rPr>
              <a:t>(</a:t>
            </a:r>
            <a:r>
              <a:rPr sz="2450" i="1" spc="114" dirty="0">
                <a:latin typeface="Times New Roman"/>
                <a:cs typeface="Times New Roman"/>
              </a:rPr>
              <a:t>r</a:t>
            </a:r>
            <a:r>
              <a:rPr sz="2250" i="1" spc="172" baseline="-22222" dirty="0">
                <a:latin typeface="Times New Roman"/>
                <a:cs typeface="Times New Roman"/>
              </a:rPr>
              <a:t>k</a:t>
            </a:r>
            <a:r>
              <a:rPr sz="2250" i="1" spc="-202" baseline="-22222" dirty="0">
                <a:latin typeface="Times New Roman"/>
                <a:cs typeface="Times New Roman"/>
              </a:rPr>
              <a:t> </a:t>
            </a:r>
            <a:r>
              <a:rPr sz="2450" spc="280" dirty="0">
                <a:latin typeface="Apple Symbols"/>
                <a:cs typeface="Apple Symbols"/>
              </a:rPr>
              <a:t>)=</a:t>
            </a:r>
            <a:r>
              <a:rPr sz="2450" spc="280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  <a:p>
            <a:pPr marL="46990">
              <a:lnSpc>
                <a:spcPts val="1780"/>
              </a:lnSpc>
            </a:pPr>
            <a:r>
              <a:rPr sz="1500" i="1" spc="185" dirty="0">
                <a:latin typeface="Times New Roman"/>
                <a:cs typeface="Times New Roman"/>
              </a:rPr>
              <a:t>k</a:t>
            </a:r>
            <a:r>
              <a:rPr sz="1500" spc="185" dirty="0">
                <a:latin typeface="Apple Symbols"/>
                <a:cs typeface="Apple Symbols"/>
              </a:rPr>
              <a:t>=</a:t>
            </a:r>
            <a:r>
              <a:rPr sz="1500" spc="185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85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22947"/>
            <a:ext cx="8463280" cy="201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How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enhance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contrast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image?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Since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more even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distribution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can be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linked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 higher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contrast,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natural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 assume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expanded to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cover the full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range of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contrast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improved.</a:t>
            </a:r>
            <a:endParaRPr sz="2000">
              <a:latin typeface="Arial"/>
              <a:cs typeface="Arial"/>
            </a:endParaRPr>
          </a:p>
          <a:p>
            <a:pPr marL="12700" marR="55244">
              <a:lnSpc>
                <a:spcPct val="107000"/>
              </a:lnSpc>
              <a:spcBef>
                <a:spcPts val="28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ideal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image,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every intensity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level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corresponds to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 same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number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pixels.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Histogram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equalization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aims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do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this.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3160707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7209" y="3871169"/>
            <a:ext cx="5410501" cy="315901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5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Equalization:</a:t>
            </a:r>
            <a:r>
              <a:rPr spc="-155" dirty="0"/>
              <a:t> </a:t>
            </a:r>
            <a:r>
              <a:rPr spc="-10" dirty="0"/>
              <a:t>Continuous</a:t>
            </a:r>
            <a:r>
              <a:rPr spc="-165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611352"/>
            <a:ext cx="7907020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Assume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 continuous range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values,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 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range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[0,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L-</a:t>
            </a:r>
            <a:r>
              <a:rPr sz="2000" b="1" spc="-25" dirty="0">
                <a:solidFill>
                  <a:srgbClr val="333333"/>
                </a:solidFill>
                <a:latin typeface="Arial"/>
                <a:cs typeface="Arial"/>
              </a:rPr>
              <a:t>1]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.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Let’s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have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transformation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(intensity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mapping)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function: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2259273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01" y="313407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9304" y="2999488"/>
            <a:ext cx="7665084" cy="1688464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conditions:</a:t>
            </a:r>
            <a:endParaRPr sz="2000">
              <a:latin typeface="Arial"/>
              <a:cs typeface="Arial"/>
            </a:endParaRPr>
          </a:p>
          <a:p>
            <a:pPr marL="442595" indent="-321945">
              <a:lnSpc>
                <a:spcPct val="100000"/>
              </a:lnSpc>
              <a:spcBef>
                <a:spcPts val="450"/>
              </a:spcBef>
              <a:buClr>
                <a:srgbClr val="EE2828"/>
              </a:buClr>
              <a:buAutoNum type="alphaLcParenR"/>
              <a:tabLst>
                <a:tab pos="442595" algn="l"/>
              </a:tabLst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T(r)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monotonic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increasing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interval</a:t>
            </a:r>
            <a:r>
              <a:rPr sz="2000" spc="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[0,L-</a:t>
            </a:r>
            <a:r>
              <a:rPr sz="2000" b="1" spc="-25" dirty="0">
                <a:solidFill>
                  <a:srgbClr val="333333"/>
                </a:solidFill>
                <a:latin typeface="Arial"/>
                <a:cs typeface="Arial"/>
              </a:rPr>
              <a:t>1]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514984" indent="-394335">
              <a:lnSpc>
                <a:spcPct val="100000"/>
              </a:lnSpc>
              <a:spcBef>
                <a:spcPts val="1290"/>
              </a:spcBef>
              <a:buClr>
                <a:srgbClr val="EE2828"/>
              </a:buClr>
              <a:buAutoNum type="alphaLcParenR"/>
              <a:tabLst>
                <a:tab pos="514984" algn="l"/>
              </a:tabLst>
            </a:pP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200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≤ T(r) ≤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L-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0</a:t>
            </a:r>
            <a:r>
              <a:rPr sz="20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≤</a:t>
            </a:r>
            <a:r>
              <a:rPr sz="2000" b="1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≤ L-</a:t>
            </a:r>
            <a:r>
              <a:rPr sz="2000" b="1" spc="-25" dirty="0">
                <a:solidFill>
                  <a:srgbClr val="333333"/>
                </a:solidFill>
                <a:latin typeface="Arial"/>
                <a:cs typeface="Arial"/>
              </a:rPr>
              <a:t>1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T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one-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to-one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reversible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strictly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monotonic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000" b="1" spc="-10" dirty="0">
                <a:solidFill>
                  <a:srgbClr val="C8201D"/>
                </a:solidFill>
                <a:latin typeface="Arial"/>
                <a:cs typeface="Arial"/>
              </a:rPr>
              <a:t>a’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01" y="4330707"/>
            <a:ext cx="1162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EE2828"/>
                </a:solidFill>
                <a:latin typeface="Apple Symbols"/>
                <a:cs typeface="Apple Symbols"/>
              </a:rPr>
              <a:t>•</a:t>
            </a:r>
            <a:endParaRPr sz="2000">
              <a:latin typeface="Apple Symbols"/>
              <a:cs typeface="Apple Symbol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7600" y="2616486"/>
            <a:ext cx="2740660" cy="381635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46990">
              <a:lnSpc>
                <a:spcPts val="2740"/>
              </a:lnSpc>
              <a:tabLst>
                <a:tab pos="1246505" algn="l"/>
              </a:tabLst>
            </a:pPr>
            <a:r>
              <a:rPr sz="2450" i="1" spc="345" dirty="0">
                <a:latin typeface="Times New Roman"/>
                <a:cs typeface="Times New Roman"/>
              </a:rPr>
              <a:t>s</a:t>
            </a:r>
            <a:r>
              <a:rPr sz="2450" spc="345" dirty="0">
                <a:latin typeface="Apple Symbols"/>
                <a:cs typeface="Apple Symbols"/>
              </a:rPr>
              <a:t>=</a:t>
            </a:r>
            <a:r>
              <a:rPr sz="2450" i="1" spc="345" dirty="0">
                <a:latin typeface="Times New Roman"/>
                <a:cs typeface="Times New Roman"/>
              </a:rPr>
              <a:t>T</a:t>
            </a:r>
            <a:r>
              <a:rPr sz="2450" i="1" spc="-195" dirty="0">
                <a:latin typeface="Times New Roman"/>
                <a:cs typeface="Times New Roman"/>
              </a:rPr>
              <a:t> </a:t>
            </a:r>
            <a:r>
              <a:rPr sz="2450" spc="100" dirty="0">
                <a:latin typeface="Apple Symbols"/>
                <a:cs typeface="Apple Symbols"/>
              </a:rPr>
              <a:t>(</a:t>
            </a:r>
            <a:r>
              <a:rPr sz="2450" i="1" spc="100" dirty="0">
                <a:latin typeface="Times New Roman"/>
                <a:cs typeface="Times New Roman"/>
              </a:rPr>
              <a:t>r</a:t>
            </a:r>
            <a:r>
              <a:rPr sz="2450" i="1" spc="-380" dirty="0">
                <a:latin typeface="Times New Roman"/>
                <a:cs typeface="Times New Roman"/>
              </a:rPr>
              <a:t> </a:t>
            </a:r>
            <a:r>
              <a:rPr sz="2450" spc="15" dirty="0">
                <a:latin typeface="Apple Symbols"/>
                <a:cs typeface="Apple Symbols"/>
              </a:rPr>
              <a:t>)</a:t>
            </a:r>
            <a:r>
              <a:rPr sz="2450" dirty="0">
                <a:latin typeface="Apple Symbols"/>
                <a:cs typeface="Apple Symbols"/>
              </a:rPr>
              <a:t>	</a:t>
            </a:r>
            <a:r>
              <a:rPr sz="2450" spc="235" dirty="0">
                <a:latin typeface="Times New Roman"/>
                <a:cs typeface="Times New Roman"/>
              </a:rPr>
              <a:t>0</a:t>
            </a:r>
            <a:r>
              <a:rPr sz="2450" spc="235" dirty="0">
                <a:latin typeface="Apple Symbols"/>
                <a:cs typeface="Apple Symbols"/>
              </a:rPr>
              <a:t>≤</a:t>
            </a:r>
            <a:r>
              <a:rPr sz="2450" i="1" spc="235" dirty="0">
                <a:latin typeface="Times New Roman"/>
                <a:cs typeface="Times New Roman"/>
              </a:rPr>
              <a:t>r</a:t>
            </a:r>
            <a:r>
              <a:rPr sz="2450" i="1" spc="-385" dirty="0">
                <a:latin typeface="Times New Roman"/>
                <a:cs typeface="Times New Roman"/>
              </a:rPr>
              <a:t> </a:t>
            </a:r>
            <a:r>
              <a:rPr sz="2450" spc="315" dirty="0">
                <a:latin typeface="Apple Symbols"/>
                <a:cs typeface="Apple Symbols"/>
              </a:rPr>
              <a:t>≤</a:t>
            </a:r>
            <a:r>
              <a:rPr sz="2450" i="1" spc="315" dirty="0">
                <a:latin typeface="Times New Roman"/>
                <a:cs typeface="Times New Roman"/>
              </a:rPr>
              <a:t>L</a:t>
            </a:r>
            <a:r>
              <a:rPr sz="2450" spc="315" dirty="0">
                <a:latin typeface="Apple Symbols"/>
                <a:cs typeface="Apple Symbols"/>
              </a:rPr>
              <a:t>−</a:t>
            </a:r>
            <a:r>
              <a:rPr sz="2450" spc="315" dirty="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6132" y="4884558"/>
            <a:ext cx="5580465" cy="215198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6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Equalization:</a:t>
            </a:r>
            <a:r>
              <a:rPr spc="-155" dirty="0"/>
              <a:t> </a:t>
            </a:r>
            <a:r>
              <a:rPr spc="-10" dirty="0"/>
              <a:t>Continuous</a:t>
            </a:r>
            <a:r>
              <a:rPr spc="-165" dirty="0"/>
              <a:t> </a:t>
            </a:r>
            <a:r>
              <a:rPr spc="-20" dirty="0"/>
              <a:t>Case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7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22947"/>
            <a:ext cx="8199755" cy="2529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85115" algn="just">
              <a:lnSpc>
                <a:spcPct val="106900"/>
              </a:lnSpc>
              <a:spcBef>
                <a:spcPts val="9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Condition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8201D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guarantees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that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will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never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less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than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corresponding input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preventing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artifacts and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intensity reversals.</a:t>
            </a:r>
            <a:endParaRPr sz="2000">
              <a:latin typeface="Arial"/>
              <a:cs typeface="Arial"/>
            </a:endParaRPr>
          </a:p>
          <a:p>
            <a:pPr marL="12700" marR="361315" algn="just">
              <a:lnSpc>
                <a:spcPct val="107000"/>
              </a:lnSpc>
              <a:spcBef>
                <a:spcPts val="87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Condition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8201D"/>
                </a:solidFill>
                <a:latin typeface="Arial"/>
                <a:cs typeface="Arial"/>
              </a:rPr>
              <a:t>b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guarantees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that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range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intensities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same as 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input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image.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106700"/>
              </a:lnSpc>
              <a:spcBef>
                <a:spcPts val="89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Condition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8201D"/>
                </a:solidFill>
                <a:latin typeface="Arial"/>
                <a:cs typeface="Arial"/>
              </a:rPr>
              <a:t>a’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) guarantees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that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mapping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2000" spc="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 one-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to-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one and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reversible.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2910504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01" y="3674066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Equalization:</a:t>
            </a:r>
            <a:r>
              <a:rPr spc="-155" dirty="0"/>
              <a:t> </a:t>
            </a:r>
            <a:r>
              <a:rPr spc="-10" dirty="0"/>
              <a:t>Continuous</a:t>
            </a:r>
            <a:r>
              <a:rPr spc="-165" dirty="0"/>
              <a:t> 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60392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3904" y="1671093"/>
            <a:ext cx="7885430" cy="79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6699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Let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(r)</a:t>
            </a:r>
            <a:r>
              <a:rPr sz="20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(s)</a:t>
            </a:r>
            <a:r>
              <a:rPr sz="2000" b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Probability</a:t>
            </a:r>
            <a:r>
              <a:rPr sz="2000" i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Distribution</a:t>
            </a:r>
            <a:r>
              <a:rPr sz="2000" i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Functions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(PDFs)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on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intensity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two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images.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5301" y="2694871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904" y="2504137"/>
            <a:ext cx="8470900" cy="112458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 marR="30480">
              <a:lnSpc>
                <a:spcPct val="116900"/>
              </a:lnSpc>
              <a:spcBef>
                <a:spcPts val="33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From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probability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theory,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p</a:t>
            </a:r>
            <a:r>
              <a:rPr sz="1725" b="1" baseline="-31400" dirty="0">
                <a:solidFill>
                  <a:srgbClr val="333333"/>
                </a:solidFill>
                <a:latin typeface="Arial"/>
                <a:cs typeface="Arial"/>
              </a:rPr>
              <a:t>r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(r)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T(r)</a:t>
            </a:r>
            <a:r>
              <a:rPr sz="2000" b="1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known,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T(r)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50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continuous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differentiable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over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range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values,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PDF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of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transformed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variable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000" b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is: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4688555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9304" y="4611135"/>
            <a:ext cx="7316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too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general.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Let’s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assume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more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specific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DIP: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304" y="5791291"/>
            <a:ext cx="7960995" cy="90170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w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dummy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integration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variable.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integral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on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right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Cumulative</a:t>
            </a:r>
            <a:r>
              <a:rPr sz="2000" i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Distribution</a:t>
            </a:r>
            <a:r>
              <a:rPr sz="2000" i="1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2000" i="1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(CDF).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301" y="64399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905275" y="3729603"/>
            <a:ext cx="2269490" cy="748030"/>
          </a:xfrm>
          <a:custGeom>
            <a:avLst/>
            <a:gdLst/>
            <a:ahLst/>
            <a:cxnLst/>
            <a:rect l="l" t="t" r="r" b="b"/>
            <a:pathLst>
              <a:path w="2269490" h="748029">
                <a:moveTo>
                  <a:pt x="0" y="0"/>
                </a:moveTo>
                <a:lnTo>
                  <a:pt x="2269439" y="0"/>
                </a:lnTo>
                <a:lnTo>
                  <a:pt x="2269439" y="747725"/>
                </a:lnTo>
                <a:lnTo>
                  <a:pt x="0" y="74772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3364A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52963" y="4061429"/>
            <a:ext cx="1028700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tabLst>
                <a:tab pos="941705" algn="l"/>
              </a:tabLst>
            </a:pPr>
            <a:r>
              <a:rPr sz="1500" i="1" spc="-50" dirty="0">
                <a:latin typeface="Times New Roman"/>
                <a:cs typeface="Times New Roman"/>
              </a:rPr>
              <a:t>s</a:t>
            </a:r>
            <a:r>
              <a:rPr sz="1500" i="1" dirty="0">
                <a:latin typeface="Times New Roman"/>
                <a:cs typeface="Times New Roman"/>
              </a:rPr>
              <a:t>	</a:t>
            </a:r>
            <a:r>
              <a:rPr sz="1500" i="1" spc="-5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686564" y="4091401"/>
            <a:ext cx="337185" cy="15240"/>
          </a:xfrm>
          <a:custGeom>
            <a:avLst/>
            <a:gdLst/>
            <a:ahLst/>
            <a:cxnLst/>
            <a:rect l="l" t="t" r="r" b="b"/>
            <a:pathLst>
              <a:path w="337185" h="15239">
                <a:moveTo>
                  <a:pt x="336956" y="0"/>
                </a:moveTo>
                <a:lnTo>
                  <a:pt x="0" y="0"/>
                </a:lnTo>
                <a:lnTo>
                  <a:pt x="0" y="15125"/>
                </a:lnTo>
                <a:lnTo>
                  <a:pt x="336956" y="15125"/>
                </a:lnTo>
                <a:lnTo>
                  <a:pt x="336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715000" y="4076910"/>
            <a:ext cx="29464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2450" i="1" spc="-25" dirty="0">
                <a:latin typeface="Times New Roman"/>
                <a:cs typeface="Times New Roman"/>
              </a:rPr>
              <a:t>ds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8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945763" y="3867386"/>
            <a:ext cx="2227580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5"/>
              </a:spcBef>
            </a:pP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i="1" spc="340" dirty="0">
                <a:latin typeface="Times New Roman"/>
                <a:cs typeface="Times New Roman"/>
              </a:rPr>
              <a:t> </a:t>
            </a:r>
            <a:r>
              <a:rPr sz="2450" spc="320" dirty="0">
                <a:latin typeface="Apple Symbols"/>
                <a:cs typeface="Apple Symbols"/>
              </a:rPr>
              <a:t>(</a:t>
            </a:r>
            <a:r>
              <a:rPr sz="2450" i="1" spc="320" dirty="0">
                <a:latin typeface="Times New Roman"/>
                <a:cs typeface="Times New Roman"/>
              </a:rPr>
              <a:t>s</a:t>
            </a:r>
            <a:r>
              <a:rPr sz="2450" spc="320" dirty="0">
                <a:latin typeface="Apple Symbols"/>
                <a:cs typeface="Apple Symbols"/>
              </a:rPr>
              <a:t>)=</a:t>
            </a:r>
            <a:r>
              <a:rPr sz="2450" spc="-459" dirty="0">
                <a:latin typeface="Apple Symbols"/>
                <a:cs typeface="Apple Symbols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p</a:t>
            </a:r>
            <a:r>
              <a:rPr sz="2450" i="1" spc="325" dirty="0">
                <a:latin typeface="Times New Roman"/>
                <a:cs typeface="Times New Roman"/>
              </a:rPr>
              <a:t> </a:t>
            </a:r>
            <a:r>
              <a:rPr sz="2450" spc="95" dirty="0">
                <a:latin typeface="Apple Symbols"/>
                <a:cs typeface="Apple Symbols"/>
              </a:rPr>
              <a:t>(</a:t>
            </a:r>
            <a:r>
              <a:rPr sz="2450" i="1" spc="95" dirty="0">
                <a:latin typeface="Times New Roman"/>
                <a:cs typeface="Times New Roman"/>
              </a:rPr>
              <a:t>r</a:t>
            </a:r>
            <a:r>
              <a:rPr sz="2450" i="1" spc="-370" dirty="0">
                <a:latin typeface="Times New Roman"/>
                <a:cs typeface="Times New Roman"/>
              </a:rPr>
              <a:t> </a:t>
            </a:r>
            <a:r>
              <a:rPr sz="2450" spc="260" dirty="0">
                <a:latin typeface="Apple Symbols"/>
                <a:cs typeface="Apple Symbols"/>
              </a:rPr>
              <a:t>)|</a:t>
            </a:r>
            <a:r>
              <a:rPr sz="3675" i="1" spc="390" baseline="31746" dirty="0">
                <a:latin typeface="Times New Roman"/>
                <a:cs typeface="Times New Roman"/>
              </a:rPr>
              <a:t>dr</a:t>
            </a:r>
            <a:r>
              <a:rPr sz="2450" spc="260" dirty="0">
                <a:latin typeface="Apple Symbols"/>
                <a:cs typeface="Apple Symbols"/>
              </a:rPr>
              <a:t>|</a:t>
            </a:r>
            <a:endParaRPr sz="2450">
              <a:latin typeface="Apple Symbols"/>
              <a:cs typeface="Apple Symbol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88157" y="5009763"/>
            <a:ext cx="3703954" cy="89535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4555" algn="ctr">
              <a:lnSpc>
                <a:spcPts val="1205"/>
              </a:lnSpc>
            </a:pPr>
            <a:r>
              <a:rPr sz="1500" i="1" spc="-5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  <a:p>
            <a:pPr marL="47625">
              <a:lnSpc>
                <a:spcPts val="3870"/>
              </a:lnSpc>
            </a:pPr>
            <a:r>
              <a:rPr sz="2450" i="1" spc="345" dirty="0">
                <a:latin typeface="Times New Roman"/>
                <a:cs typeface="Times New Roman"/>
              </a:rPr>
              <a:t>s</a:t>
            </a:r>
            <a:r>
              <a:rPr sz="2450" spc="345" dirty="0">
                <a:latin typeface="Apple Symbols"/>
                <a:cs typeface="Apple Symbols"/>
              </a:rPr>
              <a:t>=</a:t>
            </a:r>
            <a:r>
              <a:rPr sz="2450" i="1" spc="345" dirty="0">
                <a:latin typeface="Times New Roman"/>
                <a:cs typeface="Times New Roman"/>
              </a:rPr>
              <a:t>T</a:t>
            </a:r>
            <a:r>
              <a:rPr sz="2450" i="1" spc="-195" dirty="0">
                <a:latin typeface="Times New Roman"/>
                <a:cs typeface="Times New Roman"/>
              </a:rPr>
              <a:t> </a:t>
            </a:r>
            <a:r>
              <a:rPr sz="2450" spc="105" dirty="0">
                <a:latin typeface="Apple Symbols"/>
                <a:cs typeface="Apple Symbols"/>
              </a:rPr>
              <a:t>(</a:t>
            </a:r>
            <a:r>
              <a:rPr sz="2450" i="1" spc="105" dirty="0">
                <a:latin typeface="Times New Roman"/>
                <a:cs typeface="Times New Roman"/>
              </a:rPr>
              <a:t>r</a:t>
            </a:r>
            <a:r>
              <a:rPr sz="2450" i="1" spc="-395" dirty="0">
                <a:latin typeface="Times New Roman"/>
                <a:cs typeface="Times New Roman"/>
              </a:rPr>
              <a:t> </a:t>
            </a:r>
            <a:r>
              <a:rPr sz="2450" spc="300" dirty="0">
                <a:latin typeface="Apple Symbols"/>
                <a:cs typeface="Apple Symbols"/>
              </a:rPr>
              <a:t>)=(</a:t>
            </a:r>
            <a:r>
              <a:rPr sz="2450" spc="-540" dirty="0">
                <a:latin typeface="Apple Symbols"/>
                <a:cs typeface="Apple Symbols"/>
              </a:rPr>
              <a:t> </a:t>
            </a:r>
            <a:r>
              <a:rPr sz="2450" i="1" spc="114" dirty="0">
                <a:latin typeface="Times New Roman"/>
                <a:cs typeface="Times New Roman"/>
              </a:rPr>
              <a:t>L</a:t>
            </a:r>
            <a:r>
              <a:rPr sz="2450" spc="114" dirty="0">
                <a:latin typeface="Apple Symbols"/>
                <a:cs typeface="Apple Symbols"/>
              </a:rPr>
              <a:t>−</a:t>
            </a:r>
            <a:r>
              <a:rPr sz="2450" spc="114" dirty="0">
                <a:latin typeface="Times New Roman"/>
                <a:cs typeface="Times New Roman"/>
              </a:rPr>
              <a:t>1</a:t>
            </a:r>
            <a:r>
              <a:rPr sz="2450" spc="114" dirty="0">
                <a:latin typeface="Apple Symbols"/>
                <a:cs typeface="Apple Symbols"/>
              </a:rPr>
              <a:t>)</a:t>
            </a:r>
            <a:r>
              <a:rPr sz="5400" spc="172" baseline="-5401" dirty="0">
                <a:latin typeface="Apple Symbols"/>
                <a:cs typeface="Apple Symbols"/>
              </a:rPr>
              <a:t>∫</a:t>
            </a:r>
            <a:r>
              <a:rPr sz="5400" spc="-900" baseline="-5401" dirty="0">
                <a:latin typeface="Apple Symbols"/>
                <a:cs typeface="Apple Symbols"/>
              </a:rPr>
              <a:t> </a:t>
            </a:r>
            <a:r>
              <a:rPr sz="2450" i="1" spc="50" dirty="0">
                <a:latin typeface="Times New Roman"/>
                <a:cs typeface="Times New Roman"/>
              </a:rPr>
              <a:t>p</a:t>
            </a:r>
            <a:r>
              <a:rPr sz="2250" i="1" spc="75" baseline="-22222" dirty="0">
                <a:latin typeface="Times New Roman"/>
                <a:cs typeface="Times New Roman"/>
              </a:rPr>
              <a:t>r</a:t>
            </a:r>
            <a:r>
              <a:rPr sz="2250" i="1" spc="-195" baseline="-22222" dirty="0">
                <a:latin typeface="Times New Roman"/>
                <a:cs typeface="Times New Roman"/>
              </a:rPr>
              <a:t> </a:t>
            </a:r>
            <a:r>
              <a:rPr sz="2450" spc="165" dirty="0">
                <a:latin typeface="Apple Symbols"/>
                <a:cs typeface="Apple Symbols"/>
              </a:rPr>
              <a:t>(</a:t>
            </a:r>
            <a:r>
              <a:rPr sz="2450" i="1" spc="165" dirty="0">
                <a:latin typeface="Times New Roman"/>
                <a:cs typeface="Times New Roman"/>
              </a:rPr>
              <a:t>w</a:t>
            </a:r>
            <a:r>
              <a:rPr sz="2450" spc="165" dirty="0">
                <a:latin typeface="Apple Symbols"/>
                <a:cs typeface="Apple Symbols"/>
              </a:rPr>
              <a:t>)</a:t>
            </a:r>
            <a:r>
              <a:rPr sz="2450" spc="-530" dirty="0">
                <a:latin typeface="Apple Symbols"/>
                <a:cs typeface="Apple Symbols"/>
              </a:rPr>
              <a:t> </a:t>
            </a:r>
            <a:r>
              <a:rPr sz="2450" i="1" spc="-25" dirty="0">
                <a:latin typeface="Times New Roman"/>
                <a:cs typeface="Times New Roman"/>
              </a:rPr>
              <a:t>dw</a:t>
            </a:r>
            <a:endParaRPr sz="2450">
              <a:latin typeface="Times New Roman"/>
              <a:cs typeface="Times New Roman"/>
            </a:endParaRPr>
          </a:p>
          <a:p>
            <a:pPr marL="885825" algn="ctr">
              <a:lnSpc>
                <a:spcPts val="1800"/>
              </a:lnSpc>
              <a:spcBef>
                <a:spcPts val="175"/>
              </a:spcBef>
            </a:pPr>
            <a:r>
              <a:rPr sz="1500" spc="-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Histogram</a:t>
            </a:r>
            <a:r>
              <a:rPr spc="-170" dirty="0"/>
              <a:t> </a:t>
            </a:r>
            <a:r>
              <a:rPr dirty="0"/>
              <a:t>Equalization:</a:t>
            </a:r>
            <a:r>
              <a:rPr spc="-155" dirty="0"/>
              <a:t> </a:t>
            </a:r>
            <a:r>
              <a:rPr spc="-10" dirty="0"/>
              <a:t>Continuous</a:t>
            </a:r>
            <a:r>
              <a:rPr spc="-165" dirty="0"/>
              <a:t> </a:t>
            </a:r>
            <a:r>
              <a:rPr spc="-20" dirty="0"/>
              <a:t>Case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8971254" y="6874794"/>
            <a:ext cx="617220" cy="26797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5"/>
              </a:spcBef>
            </a:pPr>
            <a:fld id="{81D60167-4931-47E6-BA6A-407CBD079E47}" type="slidenum">
              <a:rPr dirty="0"/>
              <a:t>9</a:t>
            </a:fld>
            <a:r>
              <a:rPr dirty="0"/>
              <a:t> </a:t>
            </a:r>
            <a:r>
              <a:rPr spc="130" dirty="0"/>
              <a:t>/</a:t>
            </a:r>
            <a:r>
              <a:rPr spc="-10" dirty="0"/>
              <a:t> </a:t>
            </a:r>
            <a:r>
              <a:rPr spc="-25" dirty="0"/>
              <a:t>41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301" y="1821148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9304" y="1743386"/>
            <a:ext cx="5097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Let’s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assume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more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specific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DIP: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304" y="2924609"/>
            <a:ext cx="8359140" cy="340423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where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w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dummy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integration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variable.</a:t>
            </a:r>
            <a:endParaRPr sz="2000">
              <a:latin typeface="Arial"/>
              <a:cs typeface="Arial"/>
            </a:endParaRPr>
          </a:p>
          <a:p>
            <a:pPr marL="12700" marR="476250">
              <a:lnSpc>
                <a:spcPct val="106900"/>
              </a:lnSpc>
              <a:spcBef>
                <a:spcPts val="87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Since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PDFs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always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positive,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integral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area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under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function,</a:t>
            </a:r>
            <a:r>
              <a:rPr sz="20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transformation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function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monotonic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increasing,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satisfying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condition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000" b="1" dirty="0">
                <a:solidFill>
                  <a:srgbClr val="C8201D"/>
                </a:solidFill>
                <a:latin typeface="Arial"/>
                <a:cs typeface="Arial"/>
              </a:rPr>
              <a:t>a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);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Not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necessarily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condition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000" b="1" spc="-20" dirty="0">
                <a:solidFill>
                  <a:srgbClr val="C8201D"/>
                </a:solidFill>
                <a:latin typeface="Arial"/>
                <a:cs typeface="Arial"/>
              </a:rPr>
              <a:t>a’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6900"/>
              </a:lnSpc>
              <a:spcBef>
                <a:spcPts val="885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Also,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 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lower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limit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r=0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we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have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s=0</a:t>
            </a:r>
            <a:r>
              <a:rPr sz="2000" b="1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and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for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upper limit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r=L-1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integral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adds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up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1,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which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makes</a:t>
            </a:r>
            <a:r>
              <a:rPr sz="2000" spc="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33333"/>
                </a:solidFill>
                <a:latin typeface="Arial"/>
                <a:cs typeface="Arial"/>
              </a:rPr>
              <a:t>s=L-1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r>
              <a:rPr sz="2000" spc="-5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This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satisfies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condition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sz="2000" b="1" spc="-25" dirty="0">
                <a:solidFill>
                  <a:srgbClr val="C8201D"/>
                </a:solidFill>
                <a:latin typeface="Arial"/>
                <a:cs typeface="Arial"/>
              </a:rPr>
              <a:t>b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)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which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states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range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output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intensities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should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be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same</a:t>
            </a:r>
            <a:r>
              <a:rPr sz="20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as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input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Arial"/>
                <a:cs typeface="Arial"/>
              </a:rPr>
              <a:t>intensities.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Now</a:t>
            </a:r>
            <a:r>
              <a:rPr sz="2000" spc="-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let’s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drive</a:t>
            </a:r>
            <a:r>
              <a:rPr sz="20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PDF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33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333333"/>
                </a:solidFill>
                <a:latin typeface="Arial"/>
                <a:cs typeface="Arial"/>
              </a:rPr>
              <a:t>s</a:t>
            </a:r>
            <a:r>
              <a:rPr sz="2000" spc="-25" dirty="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5301" y="3572186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5301" y="4661910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5301" y="6076703"/>
            <a:ext cx="116839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EE2828"/>
                </a:solidFill>
                <a:latin typeface="Apple Symbols"/>
                <a:cs typeface="Apple Symbols"/>
              </a:rPr>
              <a:t>●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2884" y="2066767"/>
            <a:ext cx="3703954" cy="895350"/>
          </a:xfrm>
          <a:prstGeom prst="rect">
            <a:avLst/>
          </a:prstGeom>
          <a:ln w="3175">
            <a:solidFill>
              <a:srgbClr val="3364A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83919" algn="ctr">
              <a:lnSpc>
                <a:spcPts val="1195"/>
              </a:lnSpc>
            </a:pPr>
            <a:r>
              <a:rPr sz="1500" i="1" spc="-50" dirty="0">
                <a:latin typeface="Times New Roman"/>
                <a:cs typeface="Times New Roman"/>
              </a:rPr>
              <a:t>r</a:t>
            </a:r>
            <a:endParaRPr sz="1500">
              <a:latin typeface="Times New Roman"/>
              <a:cs typeface="Times New Roman"/>
            </a:endParaRPr>
          </a:p>
          <a:p>
            <a:pPr marL="46990">
              <a:lnSpc>
                <a:spcPts val="3870"/>
              </a:lnSpc>
            </a:pPr>
            <a:r>
              <a:rPr sz="2450" i="1" spc="340" dirty="0">
                <a:latin typeface="Times New Roman"/>
                <a:cs typeface="Times New Roman"/>
              </a:rPr>
              <a:t>s</a:t>
            </a:r>
            <a:r>
              <a:rPr sz="2450" spc="340" dirty="0">
                <a:latin typeface="Apple Symbols"/>
                <a:cs typeface="Apple Symbols"/>
              </a:rPr>
              <a:t>=</a:t>
            </a:r>
            <a:r>
              <a:rPr sz="2450" i="1" spc="340" dirty="0">
                <a:latin typeface="Times New Roman"/>
                <a:cs typeface="Times New Roman"/>
              </a:rPr>
              <a:t>T</a:t>
            </a:r>
            <a:r>
              <a:rPr sz="2450" i="1" spc="-195" dirty="0">
                <a:latin typeface="Times New Roman"/>
                <a:cs typeface="Times New Roman"/>
              </a:rPr>
              <a:t> </a:t>
            </a:r>
            <a:r>
              <a:rPr sz="2450" spc="105" dirty="0">
                <a:latin typeface="Apple Symbols"/>
                <a:cs typeface="Apple Symbols"/>
              </a:rPr>
              <a:t>(</a:t>
            </a:r>
            <a:r>
              <a:rPr sz="2450" i="1" spc="105" dirty="0">
                <a:latin typeface="Times New Roman"/>
                <a:cs typeface="Times New Roman"/>
              </a:rPr>
              <a:t>r</a:t>
            </a:r>
            <a:r>
              <a:rPr sz="2450" i="1" spc="-380" dirty="0">
                <a:latin typeface="Times New Roman"/>
                <a:cs typeface="Times New Roman"/>
              </a:rPr>
              <a:t> </a:t>
            </a:r>
            <a:r>
              <a:rPr sz="2450" spc="295" dirty="0">
                <a:latin typeface="Apple Symbols"/>
                <a:cs typeface="Apple Symbols"/>
              </a:rPr>
              <a:t>)=(</a:t>
            </a:r>
            <a:r>
              <a:rPr sz="2450" spc="-535" dirty="0">
                <a:latin typeface="Apple Symbols"/>
                <a:cs typeface="Apple Symbols"/>
              </a:rPr>
              <a:t> </a:t>
            </a:r>
            <a:r>
              <a:rPr sz="2450" i="1" spc="114" dirty="0">
                <a:latin typeface="Times New Roman"/>
                <a:cs typeface="Times New Roman"/>
              </a:rPr>
              <a:t>L</a:t>
            </a:r>
            <a:r>
              <a:rPr sz="2450" spc="114" dirty="0">
                <a:latin typeface="Apple Symbols"/>
                <a:cs typeface="Apple Symbols"/>
              </a:rPr>
              <a:t>−</a:t>
            </a:r>
            <a:r>
              <a:rPr sz="2450" spc="114" dirty="0">
                <a:latin typeface="Times New Roman"/>
                <a:cs typeface="Times New Roman"/>
              </a:rPr>
              <a:t>1</a:t>
            </a:r>
            <a:r>
              <a:rPr sz="2450" spc="114" dirty="0">
                <a:latin typeface="Apple Symbols"/>
                <a:cs typeface="Apple Symbols"/>
              </a:rPr>
              <a:t>)</a:t>
            </a:r>
            <a:r>
              <a:rPr sz="5400" spc="172" baseline="-6172" dirty="0">
                <a:latin typeface="Apple Symbols"/>
                <a:cs typeface="Apple Symbols"/>
              </a:rPr>
              <a:t>∫</a:t>
            </a:r>
            <a:r>
              <a:rPr sz="5400" spc="-885" baseline="-6172" dirty="0">
                <a:latin typeface="Apple Symbols"/>
                <a:cs typeface="Apple Symbols"/>
              </a:rPr>
              <a:t> </a:t>
            </a:r>
            <a:r>
              <a:rPr sz="2450" i="1" spc="50" dirty="0">
                <a:latin typeface="Times New Roman"/>
                <a:cs typeface="Times New Roman"/>
              </a:rPr>
              <a:t>p</a:t>
            </a:r>
            <a:r>
              <a:rPr sz="2250" i="1" spc="75" baseline="-22222" dirty="0">
                <a:latin typeface="Times New Roman"/>
                <a:cs typeface="Times New Roman"/>
              </a:rPr>
              <a:t>r</a:t>
            </a:r>
            <a:r>
              <a:rPr sz="2250" i="1" spc="-179" baseline="-22222" dirty="0">
                <a:latin typeface="Times New Roman"/>
                <a:cs typeface="Times New Roman"/>
              </a:rPr>
              <a:t> </a:t>
            </a:r>
            <a:r>
              <a:rPr sz="2450" spc="100" dirty="0">
                <a:latin typeface="Apple Symbols"/>
                <a:cs typeface="Apple Symbols"/>
              </a:rPr>
              <a:t>(</a:t>
            </a:r>
            <a:r>
              <a:rPr sz="2450" i="1" spc="100" dirty="0">
                <a:latin typeface="Times New Roman"/>
                <a:cs typeface="Times New Roman"/>
              </a:rPr>
              <a:t>w</a:t>
            </a:r>
            <a:r>
              <a:rPr sz="2450" i="1" spc="-390" dirty="0">
                <a:latin typeface="Times New Roman"/>
                <a:cs typeface="Times New Roman"/>
              </a:rPr>
              <a:t> </a:t>
            </a:r>
            <a:r>
              <a:rPr sz="2450" spc="65" dirty="0">
                <a:latin typeface="Apple Symbols"/>
                <a:cs typeface="Apple Symbols"/>
              </a:rPr>
              <a:t>)</a:t>
            </a:r>
            <a:r>
              <a:rPr sz="2450" spc="-540" dirty="0">
                <a:latin typeface="Apple Symbols"/>
                <a:cs typeface="Apple Symbols"/>
              </a:rPr>
              <a:t> </a:t>
            </a:r>
            <a:r>
              <a:rPr sz="2450" i="1" spc="-25" dirty="0">
                <a:latin typeface="Times New Roman"/>
                <a:cs typeface="Times New Roman"/>
              </a:rPr>
              <a:t>dw</a:t>
            </a:r>
            <a:endParaRPr sz="2450">
              <a:latin typeface="Times New Roman"/>
              <a:cs typeface="Times New Roman"/>
            </a:endParaRPr>
          </a:p>
          <a:p>
            <a:pPr marL="887094" algn="ctr">
              <a:lnSpc>
                <a:spcPct val="100000"/>
              </a:lnSpc>
              <a:spcBef>
                <a:spcPts val="180"/>
              </a:spcBef>
            </a:pPr>
            <a:r>
              <a:rPr sz="1500" spc="-50" dirty="0">
                <a:latin typeface="Times New Roman"/>
                <a:cs typeface="Times New Roman"/>
              </a:rPr>
              <a:t>0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3816</Words>
  <Application>Microsoft Macintosh PowerPoint</Application>
  <PresentationFormat>Custom</PresentationFormat>
  <Paragraphs>516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Apple Symbols</vt:lpstr>
      <vt:lpstr>Arial</vt:lpstr>
      <vt:lpstr>Menlo</vt:lpstr>
      <vt:lpstr>Times New Roman</vt:lpstr>
      <vt:lpstr>Office Theme</vt:lpstr>
      <vt:lpstr>Histogram Processing and Fundamentals of Spatial Filtering</vt:lpstr>
      <vt:lpstr>Table of Content</vt:lpstr>
      <vt:lpstr>Histogram Processing</vt:lpstr>
      <vt:lpstr>Histogram Processing</vt:lpstr>
      <vt:lpstr>Histogram Processing</vt:lpstr>
      <vt:lpstr>Histogram Equalization: Continuous Case</vt:lpstr>
      <vt:lpstr>Histogram Equalization: Continuous Case</vt:lpstr>
      <vt:lpstr>Histogram Equalization: Continuous Case</vt:lpstr>
      <vt:lpstr>Histogram Equalization: Continuous Case</vt:lpstr>
      <vt:lpstr>PowerPoint Presentation</vt:lpstr>
      <vt:lpstr>Histogram Equalization: Continuous Case</vt:lpstr>
      <vt:lpstr>Histogram Equalization: Discrete Case</vt:lpstr>
      <vt:lpstr>Histogram Equalization: Discrete Case</vt:lpstr>
      <vt:lpstr>Histogram Equalization: Discrete Case</vt:lpstr>
      <vt:lpstr>Histogram Equalization: Discrete Case</vt:lpstr>
      <vt:lpstr>Histogram Equalization: Discrete Case</vt:lpstr>
      <vt:lpstr>Histogram Matching (Specification)</vt:lpstr>
      <vt:lpstr>Histogram Matching: Continuous Case</vt:lpstr>
      <vt:lpstr>Histogram Matching: Continuous Case</vt:lpstr>
      <vt:lpstr>Histogram Matching: Continuous Case</vt:lpstr>
      <vt:lpstr>PowerPoint Presentation</vt:lpstr>
      <vt:lpstr>Histogram Matching: Discrete Case</vt:lpstr>
      <vt:lpstr>Histogram Matching: Discrete Case</vt:lpstr>
      <vt:lpstr>Histogram Matching (Specification)</vt:lpstr>
      <vt:lpstr>Histogram Matching (Specification)</vt:lpstr>
      <vt:lpstr>Histogram Matching (Specification)</vt:lpstr>
      <vt:lpstr>Histogram Matching (Specification)</vt:lpstr>
      <vt:lpstr>Histogram Matching vs. Histogram Equalization</vt:lpstr>
      <vt:lpstr>Global Histogram Processing</vt:lpstr>
      <vt:lpstr>Global vs. Local Histogram Processing</vt:lpstr>
      <vt:lpstr>Fundamentals of Spatial Filtering</vt:lpstr>
      <vt:lpstr>Linear Spatial Filtering</vt:lpstr>
      <vt:lpstr>Linear Spatial Filtering</vt:lpstr>
      <vt:lpstr>Correlation vs. Convolution: 1D Case</vt:lpstr>
      <vt:lpstr>PowerPoint Presentation</vt:lpstr>
      <vt:lpstr>Correlation vs. Convolution: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cp:lastModifiedBy>Abeer Irfan</cp:lastModifiedBy>
  <cp:revision>9</cp:revision>
  <dcterms:created xsi:type="dcterms:W3CDTF">2024-04-23T04:18:14Z</dcterms:created>
  <dcterms:modified xsi:type="dcterms:W3CDTF">2024-05-14T03:43:29Z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2020-02-10T00:00:00Z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6.3</vt:lpwstr>
  </property>
  <property fmtid="{D5CDD505-2E9C-101B-9397-08002B2CF9AE}" pid="5" name="LastSaved">
    <vt:filetime>2020-02-10T00:00:00Z</vt:filetime>
  </property>
</Properties>
</file>