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  <p:sldId id="264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7F3095E-5229-4E92-A946-32829F74610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53B097E-7B69-41F4-9E73-1EEE16B475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7539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095E-5229-4E92-A946-32829F74610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097E-7B69-41F4-9E73-1EEE16B4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7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095E-5229-4E92-A946-32829F74610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097E-7B69-41F4-9E73-1EEE16B4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8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095E-5229-4E92-A946-32829F74610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097E-7B69-41F4-9E73-1EEE16B4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52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095E-5229-4E92-A946-32829F74610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097E-7B69-41F4-9E73-1EEE16B475A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001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095E-5229-4E92-A946-32829F74610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097E-7B69-41F4-9E73-1EEE16B4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3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095E-5229-4E92-A946-32829F74610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097E-7B69-41F4-9E73-1EEE16B4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37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095E-5229-4E92-A946-32829F74610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097E-7B69-41F4-9E73-1EEE16B4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4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095E-5229-4E92-A946-32829F74610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097E-7B69-41F4-9E73-1EEE16B4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4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095E-5229-4E92-A946-32829F74610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097E-7B69-41F4-9E73-1EEE16B4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59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3095E-5229-4E92-A946-32829F74610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B097E-7B69-41F4-9E73-1EEE16B4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4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7F3095E-5229-4E92-A946-32829F746108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53B097E-7B69-41F4-9E73-1EEE16B47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5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4C4F-A157-840F-76FE-B96920AA7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Stabilizing Inverted Pendulum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C1C97-9C06-1D0C-CD03-7E142389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 System Project Presentation</a:t>
            </a:r>
            <a:br>
              <a:rPr lang="en-US" dirty="0"/>
            </a:br>
            <a:r>
              <a:rPr lang="en-US" dirty="0"/>
              <a:t>Muhammad Saad	-	21pwcse1997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Peshawar png images | Klipartz">
            <a:extLst>
              <a:ext uri="{FF2B5EF4-FFF2-40B4-BE49-F238E27FC236}">
                <a16:creationId xmlns:a16="http://schemas.microsoft.com/office/drawing/2014/main" id="{179D22CA-C741-2943-6D58-B0BA35691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56" b="92793" l="3965" r="95154">
                        <a14:foregroundMark x1="62115" y1="92793" x2="62115" y2="92793"/>
                        <a14:foregroundMark x1="23348" y1="19820" x2="12335" y2="40541"/>
                        <a14:foregroundMark x1="13628" y1="81532" x2="13656" y2="82432"/>
                        <a14:foregroundMark x1="13614" y1="81081" x2="13628" y2="81532"/>
                        <a14:foregroundMark x1="13176" y1="67224" x2="13614" y2="81081"/>
                        <a14:foregroundMark x1="13017" y1="62162" x2="13038" y2="62833"/>
                        <a14:foregroundMark x1="12335" y1="40541" x2="13017" y2="62162"/>
                        <a14:foregroundMark x1="5286" y1="45946" x2="4405" y2="52703"/>
                        <a14:foregroundMark x1="34802" y1="91441" x2="41850" y2="86486"/>
                        <a14:foregroundMark x1="81938" y1="74775" x2="87665" y2="77477"/>
                        <a14:foregroundMark x1="92511" y1="53153" x2="86344" y2="47297"/>
                        <a14:foregroundMark x1="86828" y1="32432" x2="88106" y2="24775"/>
                        <a14:foregroundMark x1="86678" y1="33333" x2="86828" y2="32432"/>
                        <a14:foregroundMark x1="85924" y1="37838" x2="86075" y2="36937"/>
                        <a14:foregroundMark x1="85774" y1="38739" x2="85924" y2="37838"/>
                        <a14:foregroundMark x1="85441" y1="40732" x2="85774" y2="38739"/>
                        <a14:foregroundMark x1="85022" y1="43243" x2="85356" y2="41245"/>
                        <a14:foregroundMark x1="64317" y1="14414" x2="64317" y2="14414"/>
                        <a14:foregroundMark x1="62115" y1="7658" x2="62115" y2="7658"/>
                        <a14:foregroundMark x1="62115" y1="7658" x2="62115" y2="7658"/>
                        <a14:foregroundMark x1="34802" y1="6306" x2="34802" y2="6306"/>
                        <a14:foregroundMark x1="91189" y1="50901" x2="91189" y2="50901"/>
                        <a14:foregroundMark x1="95154" y1="50901" x2="95154" y2="50901"/>
                        <a14:backgroundMark x1="85903" y1="36036" x2="85903" y2="36036"/>
                        <a14:backgroundMark x1="86344" y1="34685" x2="86344" y2="34685"/>
                        <a14:backgroundMark x1="86344" y1="34685" x2="86344" y2="34685"/>
                        <a14:backgroundMark x1="86344" y1="34685" x2="86344" y2="34685"/>
                        <a14:backgroundMark x1="86344" y1="34685" x2="87225" y2="33333"/>
                        <a14:backgroundMark x1="87225" y1="33333" x2="87225" y2="33333"/>
                        <a14:backgroundMark x1="86344" y1="33333" x2="86344" y2="33333"/>
                        <a14:backgroundMark x1="86344" y1="33333" x2="86344" y2="33333"/>
                        <a14:backgroundMark x1="86344" y1="33333" x2="86344" y2="36937"/>
                        <a14:backgroundMark x1="86344" y1="36937" x2="86344" y2="36937"/>
                        <a14:backgroundMark x1="86344" y1="39640" x2="88106" y2="32883"/>
                        <a14:backgroundMark x1="87225" y1="37838" x2="87225" y2="37838"/>
                        <a14:backgroundMark x1="85463" y1="37838" x2="85463" y2="37838"/>
                        <a14:backgroundMark x1="13216" y1="65315" x2="13216" y2="65315"/>
                        <a14:backgroundMark x1="13216" y1="65315" x2="13216" y2="65315"/>
                        <a14:backgroundMark x1="13216" y1="65315" x2="13216" y2="65315"/>
                        <a14:backgroundMark x1="13216" y1="65315" x2="13216" y2="65315"/>
                        <a14:backgroundMark x1="13216" y1="65315" x2="13216" y2="65315"/>
                        <a14:backgroundMark x1="12775" y1="63514" x2="12775" y2="63514"/>
                        <a14:backgroundMark x1="12775" y1="63514" x2="12775" y2="63514"/>
                        <a14:backgroundMark x1="12775" y1="63514" x2="12775" y2="63514"/>
                        <a14:backgroundMark x1="12775" y1="63514" x2="12775" y2="63514"/>
                        <a14:backgroundMark x1="12775" y1="63514" x2="12775" y2="63514"/>
                        <a14:backgroundMark x1="12775" y1="63514" x2="12335" y2="67117"/>
                        <a14:backgroundMark x1="12775" y1="63063" x2="12775" y2="63063"/>
                        <a14:backgroundMark x1="12775" y1="62162" x2="12775" y2="62162"/>
                        <a14:backgroundMark x1="12775" y1="62162" x2="11454" y2="60360"/>
                        <a14:backgroundMark x1="3965" y1="53153" x2="3965" y2="53153"/>
                        <a14:backgroundMark x1="13656" y1="82432" x2="13656" y2="82432"/>
                        <a14:backgroundMark x1="13656" y1="82432" x2="13656" y2="82432"/>
                        <a14:backgroundMark x1="13656" y1="82432" x2="13656" y2="82432"/>
                        <a14:backgroundMark x1="13656" y1="82432" x2="13656" y2="82432"/>
                        <a14:backgroundMark x1="13656" y1="81532" x2="13656" y2="81532"/>
                        <a14:backgroundMark x1="13656" y1="81081" x2="13656" y2="81081"/>
                        <a14:backgroundMark x1="13656" y1="81081" x2="13656" y2="81081"/>
                        <a14:backgroundMark x1="87225" y1="32432" x2="87225" y2="32432"/>
                        <a14:backgroundMark x1="87225" y1="32432" x2="87225" y2="32432"/>
                        <a14:backgroundMark x1="86344" y1="32432" x2="86344" y2="32432"/>
                        <a14:backgroundMark x1="85903" y1="38739" x2="85903" y2="38739"/>
                        <a14:backgroundMark x1="85903" y1="38739" x2="85903" y2="38739"/>
                        <a14:backgroundMark x1="85903" y1="36937" x2="85903" y2="36937"/>
                        <a14:backgroundMark x1="85903" y1="36937" x2="85903" y2="36937"/>
                        <a14:backgroundMark x1="85903" y1="36937" x2="85903" y2="36937"/>
                        <a14:backgroundMark x1="85903" y1="36937" x2="85903" y2="36937"/>
                        <a14:backgroundMark x1="85903" y1="36937" x2="85903" y2="369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17" y="75383"/>
            <a:ext cx="21621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54110C-46B2-AEE1-FB43-340216AFDA88}"/>
              </a:ext>
            </a:extLst>
          </p:cNvPr>
          <p:cNvSpPr txBox="1"/>
          <p:nvPr/>
        </p:nvSpPr>
        <p:spPr>
          <a:xfrm>
            <a:off x="2982792" y="655604"/>
            <a:ext cx="897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University of Engineering and Technology Peshawar</a:t>
            </a:r>
          </a:p>
          <a:p>
            <a:r>
              <a:rPr lang="en-US" sz="2800" dirty="0"/>
              <a:t>Department of Computer System Engineering</a:t>
            </a:r>
          </a:p>
        </p:txBody>
      </p:sp>
    </p:spTree>
    <p:extLst>
      <p:ext uri="{BB962C8B-B14F-4D97-AF65-F5344CB8AC3E}">
        <p14:creationId xmlns:p14="http://schemas.microsoft.com/office/powerpoint/2010/main" val="830523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9701B-E992-A8C5-50D5-2644C6B2B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B1C4-F150-90DF-7EC3-B1000FBB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Stabilizing The System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2C12-A435-D591-4842-29DB8A941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Observer Controller Design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60F45B-9454-748D-5DE0-1124F3331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11499"/>
            <a:ext cx="8595360" cy="45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2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A6542-509B-06E5-6729-A9244603C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30A5-D7E1-5064-2969-8EA7594D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Stabilizing The System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C6240-E3A5-F534-509E-DCC429D7F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PID Controller Design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7C8C2-FB56-F85D-06E7-CD1ABE2A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" y="2440347"/>
            <a:ext cx="3859798" cy="29003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EAE595-721E-A3DF-9BFE-8871FBBF9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287" y="2440578"/>
            <a:ext cx="3572599" cy="29001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0D26A9-3126-5AE2-77BF-08B2CA0A0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886" y="2440345"/>
            <a:ext cx="3690684" cy="29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16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867EB-ACE4-DEB3-F8A6-04FF59EB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2A0C-8ADE-A460-7792-59FA92043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Stabilizing The System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B8A3-C44A-F5A7-1739-43C27584E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PID Controller Design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E9A8E-608C-596A-11B8-720B2BB5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314" y="2490390"/>
            <a:ext cx="8250930" cy="302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5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38DA2-B13A-106E-9464-123C89D74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4C05-A154-9859-5917-ED9D95EC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Stabilizing The System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54FE-D4B4-2BAF-959B-05C2B7C4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PID Controller Design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EB29A-3D25-2771-598B-96ED89A3F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07" y="2112190"/>
            <a:ext cx="9573731" cy="4633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0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5B77-AA5D-4F3B-05F6-668D2337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Error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375A71-B2DA-FCEB-265C-1027F43965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995185"/>
              </p:ext>
            </p:extLst>
          </p:nvPr>
        </p:nvGraphicFramePr>
        <p:xfrm>
          <a:off x="1262063" y="1828800"/>
          <a:ext cx="85947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7362">
                  <a:extLst>
                    <a:ext uri="{9D8B030D-6E8A-4147-A177-3AD203B41FA5}">
                      <a16:colId xmlns:a16="http://schemas.microsoft.com/office/drawing/2014/main" val="1005151748"/>
                    </a:ext>
                  </a:extLst>
                </a:gridCol>
                <a:gridCol w="4297362">
                  <a:extLst>
                    <a:ext uri="{9D8B030D-6E8A-4147-A177-3AD203B41FA5}">
                      <a16:colId xmlns:a16="http://schemas.microsoft.com/office/drawing/2014/main" val="3920020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Steady State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41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 Stable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-6.5871e+09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795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Feedback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93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Observer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1.2983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25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PID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0.5000 | 5.1408e+12(</a:t>
                      </a:r>
                      <a:r>
                        <a:rPr lang="en-US" dirty="0" err="1"/>
                        <a:t>pidtune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203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352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068FA-C5A2-C4DB-20E5-83B470B90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7FEC6-BDC0-0844-B7EF-F98613ED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66002D-7207-42FB-7465-DA929D631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With State-Feedback and Observer Controllers the system was stable but there was some steady state error (1.29). While the PID had less steady error but one pole was at  0+0i. So, it was marginally stable and the values for </a:t>
            </a:r>
            <a:r>
              <a:rPr lang="en-US" sz="2800" dirty="0" err="1"/>
              <a:t>kp</a:t>
            </a:r>
            <a:r>
              <a:rPr lang="en-US" sz="2800" dirty="0"/>
              <a:t>, ki and </a:t>
            </a:r>
            <a:r>
              <a:rPr lang="en-US" sz="2800" dirty="0" err="1"/>
              <a:t>kd</a:t>
            </a:r>
            <a:r>
              <a:rPr lang="en-US" sz="2800" dirty="0"/>
              <a:t> were higher than typical. Values suggested by </a:t>
            </a:r>
            <a:r>
              <a:rPr lang="en-US" sz="2800" b="1" dirty="0" err="1"/>
              <a:t>pidtune</a:t>
            </a:r>
            <a:r>
              <a:rPr lang="en-US" sz="2800" b="1" dirty="0"/>
              <a:t>() </a:t>
            </a:r>
            <a:r>
              <a:rPr lang="en-US" sz="2800" dirty="0"/>
              <a:t>were giving an  unstable system.</a:t>
            </a:r>
          </a:p>
        </p:txBody>
      </p:sp>
    </p:spTree>
    <p:extLst>
      <p:ext uri="{BB962C8B-B14F-4D97-AF65-F5344CB8AC3E}">
        <p14:creationId xmlns:p14="http://schemas.microsoft.com/office/powerpoint/2010/main" val="191392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CCD6-6CCD-5C80-A019-1ABBD364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123E2-3B85-8EB6-8BAF-5AE82DC16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Inverted Pendulum is a classic Control System challenge the stabilization of a pendulum in an inverted position.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064D7-9CFF-9286-9A4E-E5F3588DD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54" y="2952380"/>
            <a:ext cx="9688995" cy="210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5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4A29-AEBF-49A7-967E-8A5996A4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EF3BD-FB22-C2D0-5618-64A912942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 the system is unstable. Here are following stability tests.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09404-13B7-C1F6-F0FD-1C198960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5" y="2409046"/>
            <a:ext cx="3558861" cy="2915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D3463-0337-8FDD-1AF9-4263487C1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146" y="2409046"/>
            <a:ext cx="3668366" cy="29156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D0E408-DFBD-9E8D-6C76-3CD16EEE8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970" y="2409046"/>
            <a:ext cx="3772819" cy="291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1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6377-0EDD-538A-4CD1-1B9C9AB2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E123-3332-6714-39CB-AB0F1ED0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4164567" cy="43513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Following are the poles of the given system which suggests instability.</a:t>
            </a:r>
            <a:br>
              <a:rPr lang="en-US" dirty="0"/>
            </a:br>
            <a:r>
              <a:rPr lang="en-US" dirty="0"/>
              <a:t> 0    5.5670   -5.6067   -0.7783</a:t>
            </a:r>
          </a:p>
          <a:p>
            <a:r>
              <a:rPr lang="en-US" dirty="0"/>
              <a:t>By solving Routh Hurwitz table, the system was unstable as there sign changes.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30B5C-914B-7735-7669-0DEB2B032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227" y="1524017"/>
            <a:ext cx="4667901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18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4160-060D-066A-CBE8-8F4522A7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Stabilizing The System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D02E3-27C3-FA58-80D0-153955469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stabilize the system, we will design the following controllers.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State-Feedback Controller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Observer Controller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Proportional, Integral, and Derivative</a:t>
            </a:r>
          </a:p>
        </p:txBody>
      </p:sp>
    </p:spTree>
    <p:extLst>
      <p:ext uri="{BB962C8B-B14F-4D97-AF65-F5344CB8AC3E}">
        <p14:creationId xmlns:p14="http://schemas.microsoft.com/office/powerpoint/2010/main" val="2943659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E7590-5D60-91CB-1707-33462AB4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Stabilizing The System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F8377-DA8A-6D8B-AB3B-1F4CD8B55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State-Feedback Controller Design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5A9CC-F091-60FA-6793-B47B9630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87" y="2440348"/>
            <a:ext cx="3688713" cy="2900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452EE1-C381-AE52-943B-9F7047E73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79" y="2435337"/>
            <a:ext cx="3742608" cy="2905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AE0F19-C91F-3C40-2CF5-63A9D39C6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2440348"/>
            <a:ext cx="3746887" cy="290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B7AF1-2071-A982-B336-66287306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Stabilizing The System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5F3C3-AC16-3D5D-082F-387B5107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State-Feedback Controller Design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D845C-B404-AA02-C07B-32F806EB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09" y="2232515"/>
            <a:ext cx="5296639" cy="20100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D22E5E-326A-6C12-1836-5756D5C3D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183" y="2911292"/>
            <a:ext cx="6402617" cy="387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2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A83B9-2C6A-52A9-8ABC-9CDC44E80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0879-7D4B-5FCF-E2E5-203CD598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Stabilizing The System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7873A-6EAB-C524-EC01-67FC7F496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Observer Controller Design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145D0-2E3C-844A-1147-BDBBD6714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78" y="2440347"/>
            <a:ext cx="3753809" cy="2900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FE58A3-10CD-E74A-129D-3E9E79190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288" y="2440347"/>
            <a:ext cx="3623638" cy="29003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DBFE79-8495-DA1E-6904-615900CBE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4926" y="2440347"/>
            <a:ext cx="3817556" cy="290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9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4B36A-8F37-9B2E-5A2E-999BDB792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D79C-8C61-0826-F540-6699052E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Stabilizing The System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6D9C-F149-65E2-26F4-56A2A208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Observer Controller Design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5EB34F-C08F-46A1-5EAE-75A7314C2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9" y="2452733"/>
            <a:ext cx="8630854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8519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278</TotalTime>
  <Words>305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Schoolbook</vt:lpstr>
      <vt:lpstr>Wingdings 2</vt:lpstr>
      <vt:lpstr>View</vt:lpstr>
      <vt:lpstr>Stabilizing Inverted Pendulum </vt:lpstr>
      <vt:lpstr>Introduction</vt:lpstr>
      <vt:lpstr>Stability Analysis</vt:lpstr>
      <vt:lpstr>Stability Analysis (Cont.)</vt:lpstr>
      <vt:lpstr>Stabilizing The System </vt:lpstr>
      <vt:lpstr>Stabilizing The System (Cont.)</vt:lpstr>
      <vt:lpstr>Stabilizing The System (Cont.)</vt:lpstr>
      <vt:lpstr>Stabilizing The System (Cont.)</vt:lpstr>
      <vt:lpstr>Stabilizing The System (Cont.)</vt:lpstr>
      <vt:lpstr>Stabilizing The System (Cont.)</vt:lpstr>
      <vt:lpstr>Stabilizing The System (Cont.)</vt:lpstr>
      <vt:lpstr>Stabilizing The System (Cont.)</vt:lpstr>
      <vt:lpstr>Stabilizing The System (Cont.)</vt:lpstr>
      <vt:lpstr>Steady State Error 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Saad</dc:creator>
  <cp:lastModifiedBy>Muhammad Saad</cp:lastModifiedBy>
  <cp:revision>3</cp:revision>
  <dcterms:created xsi:type="dcterms:W3CDTF">2025-01-07T05:18:16Z</dcterms:created>
  <dcterms:modified xsi:type="dcterms:W3CDTF">2025-01-10T02:47:32Z</dcterms:modified>
</cp:coreProperties>
</file>