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312" r:id="rId3"/>
    <p:sldId id="323" r:id="rId4"/>
    <p:sldId id="264" r:id="rId5"/>
    <p:sldId id="279" r:id="rId6"/>
    <p:sldId id="259" r:id="rId7"/>
    <p:sldId id="324" r:id="rId8"/>
    <p:sldId id="313" r:id="rId9"/>
    <p:sldId id="257" r:id="rId10"/>
    <p:sldId id="325" r:id="rId11"/>
    <p:sldId id="326" r:id="rId12"/>
    <p:sldId id="315" r:id="rId13"/>
    <p:sldId id="316" r:id="rId14"/>
    <p:sldId id="317" r:id="rId15"/>
    <p:sldId id="318" r:id="rId16"/>
    <p:sldId id="319" r:id="rId17"/>
    <p:sldId id="320" r:id="rId18"/>
    <p:sldId id="322" r:id="rId19"/>
    <p:sldId id="321" r:id="rId20"/>
  </p:sldIdLst>
  <p:sldSz cx="9144000" cy="5143500" type="screen16x9"/>
  <p:notesSz cx="6858000" cy="9144000"/>
  <p:embeddedFontLst>
    <p:embeddedFont>
      <p:font typeface="Inter Tight SemiBold" panose="020B0604020202020204" charset="0"/>
      <p:regular r:id="rId22"/>
      <p:bold r:id="rId23"/>
      <p:italic r:id="rId24"/>
      <p:boldItalic r:id="rId25"/>
    </p:embeddedFont>
    <p:embeddedFont>
      <p:font typeface="Manrope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5A5B10-EB57-46D8-A0A1-4026B117CEF9}">
  <a:tblStyle styleId="{0A5A5B10-EB57-46D8-A0A1-4026B117CE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5B7ADC-7588-456C-B229-47A6719152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45860d8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45860d8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45860d8b2_3_17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45860d8b2_3_17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2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45860d8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45860d8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23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45860d8b2_3_17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45860d8b2_3_17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45860d8b2_3_17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45860d8b2_3_17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124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45860d8b2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45860d8b2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45860d8b2_3_17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45860d8b2_3_17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390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45860d8b2_3_17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45860d8b2_3_17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31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87250"/>
            <a:ext cx="6161100" cy="16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46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2400" y="3264975"/>
            <a:ext cx="4528800" cy="423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785100" y="-49800"/>
            <a:ext cx="1128000" cy="1470900"/>
            <a:chOff x="149225" y="-470125"/>
            <a:chExt cx="1128000" cy="1470900"/>
          </a:xfrm>
        </p:grpSpPr>
        <p:sp>
          <p:nvSpPr>
            <p:cNvPr id="12" name="Google Shape;12;p2"/>
            <p:cNvSpPr/>
            <p:nvPr/>
          </p:nvSpPr>
          <p:spPr>
            <a:xfrm>
              <a:off x="149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13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8430775" y="3788325"/>
            <a:ext cx="564000" cy="1470900"/>
          </a:xfrm>
          <a:prstGeom prst="parallelogram">
            <a:avLst>
              <a:gd name="adj" fmla="val 5706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109225" y="4382400"/>
            <a:ext cx="1128000" cy="1470900"/>
            <a:chOff x="149225" y="-470125"/>
            <a:chExt cx="1128000" cy="1470900"/>
          </a:xfrm>
        </p:grpSpPr>
        <p:sp>
          <p:nvSpPr>
            <p:cNvPr id="85" name="Google Shape;85;p14"/>
            <p:cNvSpPr/>
            <p:nvPr/>
          </p:nvSpPr>
          <p:spPr>
            <a:xfrm>
              <a:off x="713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49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2371825" y="1807013"/>
            <a:ext cx="4400100" cy="5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"/>
          </p:nvPr>
        </p:nvSpPr>
        <p:spPr>
          <a:xfrm>
            <a:off x="2372025" y="2320688"/>
            <a:ext cx="44001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17"/>
          <p:cNvGrpSpPr/>
          <p:nvPr/>
        </p:nvGrpSpPr>
        <p:grpSpPr>
          <a:xfrm>
            <a:off x="-247087" y="-2000118"/>
            <a:ext cx="9160188" cy="7239893"/>
            <a:chOff x="-247087" y="-2000118"/>
            <a:chExt cx="9160188" cy="7239893"/>
          </a:xfrm>
        </p:grpSpPr>
        <p:grpSp>
          <p:nvGrpSpPr>
            <p:cNvPr id="98" name="Google Shape;98;p17"/>
            <p:cNvGrpSpPr/>
            <p:nvPr/>
          </p:nvGrpSpPr>
          <p:grpSpPr>
            <a:xfrm>
              <a:off x="7785100" y="3768875"/>
              <a:ext cx="1128000" cy="1470900"/>
              <a:chOff x="149225" y="-470125"/>
              <a:chExt cx="1128000" cy="1470900"/>
            </a:xfrm>
          </p:grpSpPr>
          <p:sp>
            <p:nvSpPr>
              <p:cNvPr id="99" name="Google Shape;99;p17"/>
              <p:cNvSpPr/>
              <p:nvPr/>
            </p:nvSpPr>
            <p:spPr>
              <a:xfrm>
                <a:off x="713225" y="-470125"/>
                <a:ext cx="564000" cy="1470900"/>
              </a:xfrm>
              <a:prstGeom prst="parallelogram">
                <a:avLst>
                  <a:gd name="adj" fmla="val 5706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149225" y="-470125"/>
                <a:ext cx="564000" cy="1470900"/>
              </a:xfrm>
              <a:prstGeom prst="parallelogram">
                <a:avLst>
                  <a:gd name="adj" fmla="val 5706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  <p:sp>
          <p:nvSpPr>
            <p:cNvPr id="101" name="Google Shape;101;p17"/>
            <p:cNvSpPr/>
            <p:nvPr/>
          </p:nvSpPr>
          <p:spPr>
            <a:xfrm flipH="1">
              <a:off x="-247087" y="-2000118"/>
              <a:ext cx="3250200" cy="3250200"/>
            </a:xfrm>
            <a:prstGeom prst="donut">
              <a:avLst>
                <a:gd name="adj" fmla="val 976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4875470" y="2963525"/>
            <a:ext cx="2340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2"/>
          </p:nvPr>
        </p:nvSpPr>
        <p:spPr>
          <a:xfrm>
            <a:off x="1878825" y="2963525"/>
            <a:ext cx="2340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3"/>
          </p:nvPr>
        </p:nvSpPr>
        <p:spPr>
          <a:xfrm>
            <a:off x="1878825" y="2575225"/>
            <a:ext cx="23409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0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4"/>
          </p:nvPr>
        </p:nvSpPr>
        <p:spPr>
          <a:xfrm>
            <a:off x="4875473" y="2575225"/>
            <a:ext cx="23409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0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 Tight SemiBold"/>
              <a:buNone/>
              <a:defRPr sz="24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grpSp>
        <p:nvGrpSpPr>
          <p:cNvPr id="126" name="Google Shape;126;p21"/>
          <p:cNvGrpSpPr/>
          <p:nvPr/>
        </p:nvGrpSpPr>
        <p:grpSpPr>
          <a:xfrm rot="-5400000">
            <a:off x="8539575" y="3691000"/>
            <a:ext cx="1128000" cy="1470900"/>
            <a:chOff x="149225" y="-470125"/>
            <a:chExt cx="1128000" cy="1470900"/>
          </a:xfrm>
        </p:grpSpPr>
        <p:sp>
          <p:nvSpPr>
            <p:cNvPr id="127" name="Google Shape;127;p21"/>
            <p:cNvSpPr/>
            <p:nvPr/>
          </p:nvSpPr>
          <p:spPr>
            <a:xfrm>
              <a:off x="713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149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0"/>
          <p:cNvGrpSpPr/>
          <p:nvPr/>
        </p:nvGrpSpPr>
        <p:grpSpPr>
          <a:xfrm>
            <a:off x="149225" y="-119775"/>
            <a:ext cx="1128000" cy="1470900"/>
            <a:chOff x="149225" y="-470125"/>
            <a:chExt cx="1128000" cy="1470900"/>
          </a:xfrm>
        </p:grpSpPr>
        <p:sp>
          <p:nvSpPr>
            <p:cNvPr id="221" name="Google Shape;221;p30"/>
            <p:cNvSpPr/>
            <p:nvPr/>
          </p:nvSpPr>
          <p:spPr>
            <a:xfrm>
              <a:off x="149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713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223" name="Google Shape;223;p30"/>
          <p:cNvSpPr/>
          <p:nvPr/>
        </p:nvSpPr>
        <p:spPr>
          <a:xfrm flipH="1">
            <a:off x="7409888" y="3306582"/>
            <a:ext cx="3250200" cy="3250200"/>
          </a:xfrm>
          <a:prstGeom prst="donut">
            <a:avLst>
              <a:gd name="adj" fmla="val 976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1"/>
          <p:cNvGrpSpPr/>
          <p:nvPr/>
        </p:nvGrpSpPr>
        <p:grpSpPr>
          <a:xfrm rot="-5400000">
            <a:off x="8209975" y="3359225"/>
            <a:ext cx="1128000" cy="1470900"/>
            <a:chOff x="149225" y="-470125"/>
            <a:chExt cx="1128000" cy="1470900"/>
          </a:xfrm>
        </p:grpSpPr>
        <p:sp>
          <p:nvSpPr>
            <p:cNvPr id="226" name="Google Shape;226;p31"/>
            <p:cNvSpPr/>
            <p:nvPr/>
          </p:nvSpPr>
          <p:spPr>
            <a:xfrm>
              <a:off x="149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713225" y="-470125"/>
              <a:ext cx="564000" cy="1470900"/>
            </a:xfrm>
            <a:prstGeom prst="parallelogram">
              <a:avLst>
                <a:gd name="adj" fmla="val 5706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228" name="Google Shape;228;p31"/>
          <p:cNvSpPr/>
          <p:nvPr/>
        </p:nvSpPr>
        <p:spPr>
          <a:xfrm flipH="1">
            <a:off x="333372" y="-1185673"/>
            <a:ext cx="2583900" cy="2583900"/>
          </a:xfrm>
          <a:prstGeom prst="donut">
            <a:avLst>
              <a:gd name="adj" fmla="val 976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63" r:id="rId5"/>
    <p:sldLayoutId id="2147483667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muhammadumarjan/medical-recomend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002/lrh2.10020" TargetMode="External"/><Relationship Id="rId2" Type="http://schemas.openxmlformats.org/officeDocument/2006/relationships/hyperlink" Target="https://learninghealthcareproject.org/the-potential-of-learning-healthcare-syste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mchealthservres.biomedcentral.com/articles/10.1186/s12913-021-06215-8#Tab3" TargetMode="External"/><Relationship Id="rId5" Type="http://schemas.openxmlformats.org/officeDocument/2006/relationships/hyperlink" Target="https://www.nap.edu/catalog/11903/the-learning-healthcare-system-workshop-summary" TargetMode="External"/><Relationship Id="rId4" Type="http://schemas.openxmlformats.org/officeDocument/2006/relationships/hyperlink" Target="https://hbr.org/1993/07/building-a-learning-organizati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storyset.com/rafiki?utm_source=slidesgo_template&amp;utm_medium=referral-link&amp;utm_campaign=slidesgo_final_slides&amp;utm_term=rafiki&amp;utm_content=story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oryset.com/bro?utm_source=slidesgo_template&amp;utm_medium=referral-link&amp;utm_campaign=slidesgo_final_slides&amp;utm_term=bro&amp;utm_content=storyset" TargetMode="External"/><Relationship Id="rId5" Type="http://schemas.openxmlformats.org/officeDocument/2006/relationships/hyperlink" Target="https://storyset.com/amico?utm_source=slidesgo_template&amp;utm_medium=referral-link&amp;utm_campaign=slidesgo_final_slides&amp;utm_term=amico&amp;utm_content=storyset" TargetMode="External"/><Relationship Id="rId4" Type="http://schemas.openxmlformats.org/officeDocument/2006/relationships/hyperlink" Target="https://storyset.com/pana?utm_source=slidesgo_template&amp;utm_medium=referral-link&amp;utm_campaign=slidesgo_final_slides&amp;utm_term=pana&amp;utm_content=storyse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oorsaeed/medicine-recommendation-system-dataset/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aadc\OneDrive\Desktop\orignal%20data%20repor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ctrTitle"/>
          </p:nvPr>
        </p:nvSpPr>
        <p:spPr>
          <a:xfrm>
            <a:off x="713224" y="1387250"/>
            <a:ext cx="7786539" cy="16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/>
              <a:t>NextGen AI Healthcare: Symptoms-based Diagnosis and Medical Rentals</a:t>
            </a:r>
            <a:endParaRPr sz="2800" dirty="0"/>
          </a:p>
        </p:txBody>
      </p:sp>
      <p:sp>
        <p:nvSpPr>
          <p:cNvPr id="240" name="Google Shape;240;p35"/>
          <p:cNvSpPr txBox="1">
            <a:spLocks noGrp="1"/>
          </p:cNvSpPr>
          <p:nvPr>
            <p:ph type="subTitle" idx="1"/>
          </p:nvPr>
        </p:nvSpPr>
        <p:spPr>
          <a:xfrm>
            <a:off x="832400" y="3264975"/>
            <a:ext cx="45288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FYP Progress II Presentation</a:t>
            </a:r>
          </a:p>
        </p:txBody>
      </p:sp>
      <p:sp>
        <p:nvSpPr>
          <p:cNvPr id="241" name="Google Shape;241;p35"/>
          <p:cNvSpPr/>
          <p:nvPr/>
        </p:nvSpPr>
        <p:spPr>
          <a:xfrm flipH="1">
            <a:off x="7409888" y="3306582"/>
            <a:ext cx="3250200" cy="3250200"/>
          </a:xfrm>
          <a:prstGeom prst="donut">
            <a:avLst>
              <a:gd name="adj" fmla="val 976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University of Engineering &amp; Technology, Peshawar - Wikiped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552" y="3990109"/>
            <a:ext cx="1088448" cy="9767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777285" y="4606152"/>
            <a:ext cx="6955100" cy="475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kern="100" dirty="0">
                <a:solidFill>
                  <a:schemeClr val="tx2"/>
                </a:solidFill>
                <a:latin typeface="Inter Tight SemiBold" panose="020B0604020202020204" charset="0"/>
                <a:ea typeface="Inter Tight SemiBold" panose="020B0604020202020204" charset="0"/>
                <a:cs typeface="Inter Tight SemiBold" panose="020B0604020202020204" charset="0"/>
              </a:rPr>
              <a:t>UNIVERSITY OF ENGINEERING AND TECHNOLOGY PESHAWAR</a:t>
            </a:r>
            <a:br>
              <a:rPr lang="en-US" sz="1200" b="1" kern="100" dirty="0">
                <a:solidFill>
                  <a:schemeClr val="tx2"/>
                </a:solidFill>
                <a:latin typeface="Inter Tight SemiBold" panose="020B0604020202020204" charset="0"/>
                <a:ea typeface="Inter Tight SemiBold" panose="020B0604020202020204" charset="0"/>
                <a:cs typeface="Inter Tight SemiBold" panose="020B0604020202020204" charset="0"/>
              </a:rPr>
            </a:br>
            <a:r>
              <a:rPr lang="en-US" sz="1200" b="1" kern="100" dirty="0">
                <a:solidFill>
                  <a:schemeClr val="tx2"/>
                </a:solidFill>
                <a:latin typeface="Inter Tight SemiBold" panose="020B0604020202020204" charset="0"/>
                <a:ea typeface="Inter Tight SemiBold" panose="020B0604020202020204" charset="0"/>
                <a:cs typeface="Inter Tight SemiBold" panose="020B0604020202020204" charset="0"/>
              </a:rPr>
              <a:t>DEPARTMENT OF COMPUTER SYSTEM ENGINEERING</a:t>
            </a:r>
            <a:endParaRPr lang="en-US" sz="1200" kern="100" dirty="0">
              <a:solidFill>
                <a:schemeClr val="tx2"/>
              </a:solidFill>
              <a:latin typeface="Inter Tight SemiBold" panose="020B0604020202020204" charset="0"/>
              <a:ea typeface="Inter Tight SemiBold" panose="020B0604020202020204" charset="0"/>
              <a:cs typeface="Inter Tight SemiBold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2400" y="3949300"/>
            <a:ext cx="31101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Supervised By: Dr. Nasru Minallah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CAFB-9F9B-99D1-C9BA-BC1B1944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Y-Data Profiling Report -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139D2-869E-F7B4-93E6-BF21B933A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627"/>
            <a:ext cx="9144000" cy="407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2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DCF30-0736-B486-34D2-0B116009C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524F-319F-B76D-00A2-3052E9D9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Y-Data </a:t>
            </a:r>
            <a:r>
              <a:rPr lang="en-US"/>
              <a:t>Profiling – Duplicated Rows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20F71-7E5B-B2B6-00D5-D8B2C440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957858"/>
            <a:ext cx="6645727" cy="41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4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800101" y="414631"/>
            <a:ext cx="5795430" cy="5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sz="2800" dirty="0"/>
              <a:t>Steps</a:t>
            </a:r>
          </a:p>
        </p:txBody>
      </p:sp>
      <p:sp>
        <p:nvSpPr>
          <p:cNvPr id="279" name="Google Shape;279;p38"/>
          <p:cNvSpPr txBox="1">
            <a:spLocks noGrp="1"/>
          </p:cNvSpPr>
          <p:nvPr>
            <p:ph type="subTitle" idx="1"/>
          </p:nvPr>
        </p:nvSpPr>
        <p:spPr>
          <a:xfrm>
            <a:off x="297007" y="1219199"/>
            <a:ext cx="8073736" cy="346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SzPts val="1100"/>
            </a:pPr>
            <a:r>
              <a:rPr lang="en-US" sz="2000" dirty="0">
                <a:solidFill>
                  <a:srgbClr val="355766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Feature Engineering:</a:t>
            </a:r>
          </a:p>
          <a:p>
            <a:pPr marL="0" lvl="0" indent="0" algn="l">
              <a:buSzPts val="1100"/>
            </a:pP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To address the issue like correlation and unbalancing in data I used the feature engineering techniques.</a:t>
            </a: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Here I used the feature Engineering technique like feature selection and the specific technique that I were used is Mutual Information-based Feature Selection.</a:t>
            </a: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The Mutual Information Classifier was used to measure the dependency between each feature and the target variable.</a:t>
            </a: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Features were ranked based on their contribution to prognosis prediction.</a:t>
            </a: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Irrelevant and low-impact features were discarded to reduce dimensionality and prevent overfitting. </a:t>
            </a: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>
            <a:spLocks noGrp="1"/>
          </p:cNvSpPr>
          <p:nvPr>
            <p:ph type="subTitle" idx="1"/>
          </p:nvPr>
        </p:nvSpPr>
        <p:spPr>
          <a:xfrm>
            <a:off x="297007" y="1219199"/>
            <a:ext cx="8073736" cy="346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Model Building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Model Selection:</a:t>
            </a: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Executed machine learning models to identify the best-performing algorithm.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Considered models like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Decision Trees, Random Forest, and SVM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Training:</a:t>
            </a: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Trained the selected model(s) using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X_train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1600" b="1" dirty="0" err="1">
                <a:solidFill>
                  <a:schemeClr val="tx2"/>
                </a:solidFill>
                <a:latin typeface="Arial" panose="020B0604020202020204" pitchFamily="34" charset="0"/>
              </a:rPr>
              <a:t>y_train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 after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feature selection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 marL="628650" lvl="1" indent="-1714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Code: 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Notebook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Next Steps:</a:t>
            </a: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Hyper parameter tuning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 (e.g.,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Grid Search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).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Explore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ensemble methods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 (e.g.,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Random Forest, Gradient Boosting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).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Consider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class weights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 or 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resampling techniques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 for better minority class performance.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800101" y="414631"/>
            <a:ext cx="5795430" cy="5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sz="2800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418064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>
            <a:spLocks noGrp="1"/>
          </p:cNvSpPr>
          <p:nvPr>
            <p:ph type="subTitle" idx="1"/>
          </p:nvPr>
        </p:nvSpPr>
        <p:spPr>
          <a:xfrm>
            <a:off x="297007" y="1219199"/>
            <a:ext cx="8073736" cy="346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Evaluation</a:t>
            </a: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:</a:t>
            </a: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The confusion matrix import suggests that evaluation metrics were planned or used for assessing model performance.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 Challenges/Observations: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There are some redundant package installations and uninstallation commands (</a:t>
            </a:r>
            <a:r>
              <a:rPr lang="en-US" altLang="en-US" sz="1600" dirty="0" err="1">
                <a:solidFill>
                  <a:schemeClr val="tx2"/>
                </a:solidFill>
                <a:latin typeface="Arial Unicode MS" panose="020B0604020202020204" pitchFamily="34" charset="-128"/>
              </a:rPr>
              <a:t>numba</a:t>
            </a:r>
            <a:r>
              <a:rPr lang="en-US" altLang="en-US" sz="1600" dirty="0">
                <a:solidFill>
                  <a:schemeClr val="tx2"/>
                </a:solidFill>
              </a:rPr>
              <a:t>, </a:t>
            </a:r>
            <a:r>
              <a:rPr lang="en-US" altLang="en-US" sz="1600" dirty="0" err="1">
                <a:solidFill>
                  <a:schemeClr val="tx2"/>
                </a:solidFill>
                <a:latin typeface="Arial Unicode MS" panose="020B0604020202020204" pitchFamily="34" charset="-128"/>
              </a:rPr>
              <a:t>ydata</a:t>
            </a:r>
            <a:r>
              <a:rPr lang="en-US" altLang="en-US" sz="1600" dirty="0">
                <a:solidFill>
                  <a:schemeClr val="tx2"/>
                </a:solidFill>
                <a:latin typeface="Arial Unicode MS" panose="020B0604020202020204" pitchFamily="34" charset="-128"/>
              </a:rPr>
              <a:t>-profiling</a:t>
            </a:r>
            <a:r>
              <a:rPr lang="en-US" altLang="en-US" sz="1600" dirty="0">
                <a:solidFill>
                  <a:schemeClr val="tx2"/>
                </a:solidFill>
              </a:rPr>
              <a:t>). These may slow down execution and should be cleaned up for production.</a:t>
            </a:r>
          </a:p>
          <a:p>
            <a:pPr marL="342900" lvl="0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Profiling report is a great step for EDA, but ensure that insights from the report are incorporated into data preprocessing or feature engineering.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800101" y="414631"/>
            <a:ext cx="5795430" cy="5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sz="2800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76230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6325-B590-150E-B345-06033A2F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Rentals  </a:t>
            </a:r>
            <a:r>
              <a:rPr lang="en-US" sz="1600" dirty="0"/>
              <a:t>(Frontend)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FBF63-DC7C-72CC-DC92-87D66DFC6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352549"/>
            <a:ext cx="1548448" cy="3440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ED8953-CEB9-9D52-2105-A38559697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17" y="1352549"/>
            <a:ext cx="1548449" cy="3440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9D9C72-D460-94D5-4417-5E71DB9DEBFA}"/>
              </a:ext>
            </a:extLst>
          </p:cNvPr>
          <p:cNvSpPr txBox="1"/>
          <p:nvPr/>
        </p:nvSpPr>
        <p:spPr>
          <a:xfrm>
            <a:off x="655275" y="1031248"/>
            <a:ext cx="167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Sign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BA424-B151-DF11-CE7D-73002D1902F9}"/>
              </a:ext>
            </a:extLst>
          </p:cNvPr>
          <p:cNvSpPr txBox="1"/>
          <p:nvPr/>
        </p:nvSpPr>
        <p:spPr>
          <a:xfrm>
            <a:off x="2453368" y="1044809"/>
            <a:ext cx="167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Sign 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8743A-39CA-44E2-2E76-A17D2D0FDE93}"/>
              </a:ext>
            </a:extLst>
          </p:cNvPr>
          <p:cNvSpPr txBox="1"/>
          <p:nvPr/>
        </p:nvSpPr>
        <p:spPr>
          <a:xfrm>
            <a:off x="4316186" y="1017724"/>
            <a:ext cx="167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Google 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21485-64B2-D591-F39E-157E708199D3}"/>
              </a:ext>
            </a:extLst>
          </p:cNvPr>
          <p:cNvSpPr txBox="1"/>
          <p:nvPr/>
        </p:nvSpPr>
        <p:spPr>
          <a:xfrm>
            <a:off x="6114279" y="1031285"/>
            <a:ext cx="167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Homepage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AF8DAC-FFAB-E130-E012-A3C00EFC4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727" y="1352549"/>
            <a:ext cx="1548450" cy="344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9E30FA-CADE-954D-F26F-9E7E8E444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634" y="1339024"/>
            <a:ext cx="1548449" cy="34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60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A9AFB-C306-34D6-FF71-F097FB985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3005-D1C0-4558-D555-63222AED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Rentals  </a:t>
            </a:r>
            <a:r>
              <a:rPr lang="en-US" sz="1600" dirty="0"/>
              <a:t>(Frontend)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F01D0-A994-2B7B-3280-A74FAD53FC57}"/>
              </a:ext>
            </a:extLst>
          </p:cNvPr>
          <p:cNvSpPr txBox="1"/>
          <p:nvPr/>
        </p:nvSpPr>
        <p:spPr>
          <a:xfrm>
            <a:off x="2634239" y="853448"/>
            <a:ext cx="167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Sign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725AB-D58E-0335-2E87-A3E0A52B3E75}"/>
              </a:ext>
            </a:extLst>
          </p:cNvPr>
          <p:cNvSpPr txBox="1"/>
          <p:nvPr/>
        </p:nvSpPr>
        <p:spPr>
          <a:xfrm>
            <a:off x="4432332" y="867009"/>
            <a:ext cx="1677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Sign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9A0D9-3609-17EF-119A-7A7E1BA2D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74748"/>
            <a:ext cx="1676340" cy="372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1721E7-6771-8614-0EB0-A4D07C82B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069" y="1174748"/>
            <a:ext cx="1676340" cy="37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6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24C49-8AC9-5539-8F46-517B67377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3365-3A2E-7208-35D3-AB8F2F08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Rentals  </a:t>
            </a:r>
            <a:r>
              <a:rPr lang="en-US" sz="1600" dirty="0"/>
              <a:t>(Backned)</a:t>
            </a:r>
            <a:br>
              <a:rPr lang="en-US" dirty="0"/>
            </a:br>
            <a:endParaRPr lang="en-US" dirty="0"/>
          </a:p>
        </p:txBody>
      </p:sp>
      <p:sp>
        <p:nvSpPr>
          <p:cNvPr id="3" name="Google Shape;279;p38">
            <a:extLst>
              <a:ext uri="{FF2B5EF4-FFF2-40B4-BE49-F238E27FC236}">
                <a16:creationId xmlns:a16="http://schemas.microsoft.com/office/drawing/2014/main" id="{093B8195-1745-E5D7-3CB5-90C68AD0E3DC}"/>
              </a:ext>
            </a:extLst>
          </p:cNvPr>
          <p:cNvSpPr txBox="1">
            <a:spLocks/>
          </p:cNvSpPr>
          <p:nvPr/>
        </p:nvSpPr>
        <p:spPr>
          <a:xfrm>
            <a:off x="297007" y="1219199"/>
            <a:ext cx="8073736" cy="346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</a:rPr>
              <a:t>Progress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JWT Auth:</a:t>
            </a: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We implemented JWT authentication as a stateless and secure method to verify user identity by encoding user data into a token, ensuring seamless authentication for our web and mobile applications.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tx2"/>
                </a:solidFill>
                <a:latin typeface="Arial" panose="020B0604020202020204" pitchFamily="34" charset="0"/>
              </a:rPr>
              <a:t>Google OAUTH 2.0:</a:t>
            </a: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We also integrated Google OAuth 2.0 for seamless third-party authentication in our web and mobile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333062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A396B-FD7D-67EF-134E-D78410B08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5D49-44FC-6E44-088C-46292A8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References</a:t>
            </a:r>
          </a:p>
        </p:txBody>
      </p:sp>
      <p:sp>
        <p:nvSpPr>
          <p:cNvPr id="3" name="Google Shape;279;p38">
            <a:extLst>
              <a:ext uri="{FF2B5EF4-FFF2-40B4-BE49-F238E27FC236}">
                <a16:creationId xmlns:a16="http://schemas.microsoft.com/office/drawing/2014/main" id="{8CF5869A-0B2D-FB99-679D-CD002151E089}"/>
              </a:ext>
            </a:extLst>
          </p:cNvPr>
          <p:cNvSpPr txBox="1">
            <a:spLocks/>
          </p:cNvSpPr>
          <p:nvPr/>
        </p:nvSpPr>
        <p:spPr>
          <a:xfrm>
            <a:off x="297007" y="1219199"/>
            <a:ext cx="8073736" cy="346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[1]        T. Foley and F. </a:t>
            </a:r>
            <a:r>
              <a:rPr lang="en-US" alt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Fairmichael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, “The Potential of Learning Health Care Systems,” The Learning Healthcare Project, 2015. [Online]. Available: 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hlinkClick r:id="rId2"/>
              </a:rPr>
              <a:t>https://learninghealthcareproject.org/the-potential-of-learning-healthcare-systems/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[2]        C. P. Friedman et al., “The science of learning health systems: foundations for a new journal,” Learning Health Systems, vol. 1, no. 1, 2017. [Online]. Available: 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hlinkClick r:id="rId3"/>
              </a:rPr>
              <a:t>https://onlinelibrary.wiley.com/doi/full/10.1002/lrh2.10020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[3]        D. A. Garwin. (1993) Building a Learning Organization. Harvard Business Review. 73-91. Available: 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hlinkClick r:id="rId4"/>
              </a:rPr>
              <a:t>https://hbr.org/1993/07/building-a-learning-organization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[4]        J. M. McGinnis, D. Aisner, and L. O. Olsen, “The Learning Healthcare System,” National Academies Press, Washington (DC), USA, 2007. [Online]. Available: 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hlinkClick r:id="rId5"/>
              </a:rPr>
              <a:t>https://www.nap.edu/catalog/11903/the-learning-healthcare-system-workshop-summary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[6]        J. </a:t>
            </a:r>
            <a:r>
              <a:rPr lang="en-US" alt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Enticott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, A. Johnson, and H. </a:t>
            </a:r>
            <a:r>
              <a:rPr lang="en-US" alt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Teede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</a:rPr>
              <a:t>, “Learning health systems using data to drive healthcare improvement and impact: a systematic review,” BMC health services research, vol. 21, no. 1, pp. 1-16, 2021. [Online]. Available: </a:t>
            </a:r>
            <a:r>
              <a:rPr lang="en-US" altLang="en-US" dirty="0">
                <a:solidFill>
                  <a:schemeClr val="tx2"/>
                </a:solidFill>
                <a:latin typeface="Arial" panose="020B0604020202020204" pitchFamily="34" charset="0"/>
                <a:hlinkClick r:id="rId6"/>
              </a:rPr>
              <a:t>https://bmchealthservres.biomedcentral.com/articles/10.1186/s12913-021-06215-8#Tab3</a:t>
            </a: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68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81;p69">
            <a:extLst>
              <a:ext uri="{FF2B5EF4-FFF2-40B4-BE49-F238E27FC236}">
                <a16:creationId xmlns:a16="http://schemas.microsoft.com/office/drawing/2014/main" id="{2123746E-2BA1-9D32-6FD8-0F7310FE8AEE}"/>
              </a:ext>
            </a:extLst>
          </p:cNvPr>
          <p:cNvSpPr txBox="1">
            <a:spLocks/>
          </p:cNvSpPr>
          <p:nvPr/>
        </p:nvSpPr>
        <p:spPr>
          <a:xfrm>
            <a:off x="2429766" y="2136300"/>
            <a:ext cx="35394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 Tight SemiBold"/>
              <a:buNone/>
              <a:defRPr sz="30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algn="ctr"/>
            <a:r>
              <a:rPr lang="en-US" sz="5400"/>
              <a:t>Thanks!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0089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/>
          <p:nvPr/>
        </p:nvSpPr>
        <p:spPr>
          <a:xfrm flipH="1">
            <a:off x="7409888" y="3306582"/>
            <a:ext cx="3250200" cy="3250200"/>
          </a:xfrm>
          <a:prstGeom prst="donut">
            <a:avLst>
              <a:gd name="adj" fmla="val 976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University of Engineering &amp; Technology, Peshawar - Wikiped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552" y="3990109"/>
            <a:ext cx="1088448" cy="97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45;p76"/>
          <p:cNvSpPr txBox="1">
            <a:spLocks/>
          </p:cNvSpPr>
          <p:nvPr/>
        </p:nvSpPr>
        <p:spPr>
          <a:xfrm>
            <a:off x="723450" y="511025"/>
            <a:ext cx="76971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Inter Tight SemiBold"/>
              <a:buNone/>
              <a:defRPr sz="4600" b="0" i="0" u="none" strike="noStrike" cap="non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 SemiBold"/>
              <a:buNone/>
              <a:defRPr sz="5200" b="0" i="0" u="none" strike="noStrike" cap="none">
                <a:solidFill>
                  <a:srgbClr val="191919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algn="ctr"/>
            <a:r>
              <a:rPr lang="en-US" dirty="0"/>
              <a:t>Group Members</a:t>
            </a:r>
          </a:p>
        </p:txBody>
      </p:sp>
      <p:sp>
        <p:nvSpPr>
          <p:cNvPr id="13" name="Google Shape;1147;p76">
            <a:hlinkClick r:id="rId4"/>
          </p:cNvPr>
          <p:cNvSpPr txBox="1"/>
          <p:nvPr/>
        </p:nvSpPr>
        <p:spPr>
          <a:xfrm>
            <a:off x="330182" y="1697753"/>
            <a:ext cx="2883281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Muhammad Umar Jan   	21PWCSE2000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Google Shape;1148;p76">
            <a:hlinkClick r:id="rId5"/>
          </p:cNvPr>
          <p:cNvSpPr txBox="1"/>
          <p:nvPr/>
        </p:nvSpPr>
        <p:spPr>
          <a:xfrm>
            <a:off x="371069" y="2437834"/>
            <a:ext cx="4158691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Muhammad Saad		21PWCSE1997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Google Shape;1149;p76">
            <a:hlinkClick r:id="rId6"/>
          </p:cNvPr>
          <p:cNvSpPr txBox="1"/>
          <p:nvPr/>
        </p:nvSpPr>
        <p:spPr>
          <a:xfrm>
            <a:off x="371069" y="3279021"/>
            <a:ext cx="4076913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Muhammad Zaid		21PWCSE1991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Google Shape;1150;p76">
            <a:hlinkClick r:id="rId7"/>
          </p:cNvPr>
          <p:cNvSpPr txBox="1"/>
          <p:nvPr/>
        </p:nvSpPr>
        <p:spPr>
          <a:xfrm>
            <a:off x="371069" y="4120208"/>
            <a:ext cx="4924925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Muhammad Ilyas			21PWCSE2055</a:t>
            </a:r>
          </a:p>
        </p:txBody>
      </p:sp>
      <p:sp>
        <p:nvSpPr>
          <p:cNvPr id="22" name="Google Shape;1147;p76">
            <a:hlinkClick r:id="rId4"/>
          </p:cNvPr>
          <p:cNvSpPr txBox="1"/>
          <p:nvPr/>
        </p:nvSpPr>
        <p:spPr>
          <a:xfrm>
            <a:off x="3994710" y="1696674"/>
            <a:ext cx="2883281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AI/ML</a:t>
            </a:r>
          </a:p>
        </p:txBody>
      </p:sp>
      <p:sp>
        <p:nvSpPr>
          <p:cNvPr id="23" name="Google Shape;1147;p76">
            <a:hlinkClick r:id="rId4"/>
          </p:cNvPr>
          <p:cNvSpPr txBox="1"/>
          <p:nvPr/>
        </p:nvSpPr>
        <p:spPr>
          <a:xfrm>
            <a:off x="3994709" y="2535703"/>
            <a:ext cx="2883281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Flutter &amp; Backend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Google Shape;1147;p76">
            <a:hlinkClick r:id="rId4"/>
          </p:cNvPr>
          <p:cNvSpPr txBox="1"/>
          <p:nvPr/>
        </p:nvSpPr>
        <p:spPr>
          <a:xfrm>
            <a:off x="3994709" y="3279021"/>
            <a:ext cx="2883281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Flutter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Google Shape;1147;p76">
            <a:hlinkClick r:id="rId4"/>
          </p:cNvPr>
          <p:cNvSpPr txBox="1"/>
          <p:nvPr/>
        </p:nvSpPr>
        <p:spPr>
          <a:xfrm>
            <a:off x="3994708" y="4120208"/>
            <a:ext cx="2883281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Database &amp; Backend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6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39915-B532-D89E-2DAC-47CB1A9AA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457D-B075-E3F4-941B-80985E97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Google Shape;279;p38">
            <a:extLst>
              <a:ext uri="{FF2B5EF4-FFF2-40B4-BE49-F238E27FC236}">
                <a16:creationId xmlns:a16="http://schemas.microsoft.com/office/drawing/2014/main" id="{5E8923A3-71AE-DD48-9411-005D1E5E9761}"/>
              </a:ext>
            </a:extLst>
          </p:cNvPr>
          <p:cNvSpPr txBox="1">
            <a:spLocks/>
          </p:cNvSpPr>
          <p:nvPr/>
        </p:nvSpPr>
        <p:spPr>
          <a:xfrm>
            <a:off x="297007" y="1219199"/>
            <a:ext cx="8073736" cy="346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7B2A7-1ADE-1788-D593-8326D929DCA5}"/>
              </a:ext>
            </a:extLst>
          </p:cNvPr>
          <p:cNvSpPr txBox="1"/>
          <p:nvPr/>
        </p:nvSpPr>
        <p:spPr>
          <a:xfrm>
            <a:off x="297007" y="1219200"/>
            <a:ext cx="8971171" cy="245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Limited access to medical advice and timely diagnosis in rural and underserved areas.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Difficulty obtaining affordable medical equipment for short-term use.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Lack of platforms for sharing unused medical devices efficiently.</a:t>
            </a:r>
          </a:p>
        </p:txBody>
      </p:sp>
    </p:spTree>
    <p:extLst>
      <p:ext uri="{BB962C8B-B14F-4D97-AF65-F5344CB8AC3E}">
        <p14:creationId xmlns:p14="http://schemas.microsoft.com/office/powerpoint/2010/main" val="244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752483" y="1790682"/>
            <a:ext cx="593560" cy="5653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Google Shape;311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Platforms Of Our Project</a:t>
            </a:r>
            <a:endParaRPr dirty="0"/>
          </a:p>
        </p:txBody>
      </p:sp>
      <p:sp>
        <p:nvSpPr>
          <p:cNvPr id="312" name="Google Shape;312;p43"/>
          <p:cNvSpPr txBox="1">
            <a:spLocks noGrp="1"/>
          </p:cNvSpPr>
          <p:nvPr>
            <p:ph type="subTitle" idx="1"/>
          </p:nvPr>
        </p:nvSpPr>
        <p:spPr>
          <a:xfrm>
            <a:off x="4875470" y="2963525"/>
            <a:ext cx="2340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tx2"/>
                </a:solidFill>
              </a:rPr>
              <a:t>This platform enables users to rent out their medical devices, providing essential equipment to those in need.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13" name="Google Shape;313;p43"/>
          <p:cNvSpPr txBox="1">
            <a:spLocks noGrp="1"/>
          </p:cNvSpPr>
          <p:nvPr>
            <p:ph type="subTitle" idx="2"/>
          </p:nvPr>
        </p:nvSpPr>
        <p:spPr>
          <a:xfrm>
            <a:off x="1807919" y="2963525"/>
            <a:ext cx="2432489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This is an AI powered platform which diagnose your symptoms and predict your prognosis and on the basis of that prognosis, it recommend medications, diets and exercise etc.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14" name="Google Shape;314;p43"/>
          <p:cNvSpPr txBox="1">
            <a:spLocks noGrp="1"/>
          </p:cNvSpPr>
          <p:nvPr>
            <p:ph type="subTitle" idx="3"/>
          </p:nvPr>
        </p:nvSpPr>
        <p:spPr>
          <a:xfrm>
            <a:off x="1598095" y="2575225"/>
            <a:ext cx="2996642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AI Symptoms Diagnosis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15" name="Google Shape;315;p43"/>
          <p:cNvSpPr txBox="1">
            <a:spLocks noGrp="1"/>
          </p:cNvSpPr>
          <p:nvPr>
            <p:ph type="subTitle" idx="4"/>
          </p:nvPr>
        </p:nvSpPr>
        <p:spPr>
          <a:xfrm>
            <a:off x="4875473" y="2575225"/>
            <a:ext cx="23409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Medical Rentals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16" name="Google Shape;316;p43"/>
          <p:cNvSpPr/>
          <p:nvPr/>
        </p:nvSpPr>
        <p:spPr>
          <a:xfrm>
            <a:off x="2735763" y="1758180"/>
            <a:ext cx="627000" cy="627000"/>
          </a:xfrm>
          <a:prstGeom prst="donut">
            <a:avLst>
              <a:gd name="adj" fmla="val 144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Oval 38"/>
          <p:cNvSpPr/>
          <p:nvPr/>
        </p:nvSpPr>
        <p:spPr>
          <a:xfrm>
            <a:off x="5749140" y="1771904"/>
            <a:ext cx="593560" cy="5653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oogle Shape;5727;p84"/>
          <p:cNvSpPr/>
          <p:nvPr/>
        </p:nvSpPr>
        <p:spPr>
          <a:xfrm>
            <a:off x="5922454" y="1889468"/>
            <a:ext cx="246932" cy="351880"/>
          </a:xfrm>
          <a:custGeom>
            <a:avLst/>
            <a:gdLst/>
            <a:ahLst/>
            <a:cxnLst/>
            <a:rect l="l" t="t" r="r" b="b"/>
            <a:pathLst>
              <a:path w="9704" h="11847" extrusionOk="0">
                <a:moveTo>
                  <a:pt x="7687" y="662"/>
                </a:moveTo>
                <a:cubicBezTo>
                  <a:pt x="7813" y="945"/>
                  <a:pt x="7971" y="1134"/>
                  <a:pt x="8160" y="1386"/>
                </a:cubicBezTo>
                <a:lnTo>
                  <a:pt x="1008" y="1386"/>
                </a:lnTo>
                <a:cubicBezTo>
                  <a:pt x="788" y="1386"/>
                  <a:pt x="630" y="1229"/>
                  <a:pt x="630" y="1040"/>
                </a:cubicBezTo>
                <a:cubicBezTo>
                  <a:pt x="630" y="819"/>
                  <a:pt x="788" y="662"/>
                  <a:pt x="1008" y="662"/>
                </a:cubicBezTo>
                <a:close/>
                <a:moveTo>
                  <a:pt x="6553" y="3466"/>
                </a:moveTo>
                <a:cubicBezTo>
                  <a:pt x="6742" y="3466"/>
                  <a:pt x="6900" y="3623"/>
                  <a:pt x="6900" y="3812"/>
                </a:cubicBezTo>
                <a:lnTo>
                  <a:pt x="6900" y="4852"/>
                </a:lnTo>
                <a:lnTo>
                  <a:pt x="7939" y="4852"/>
                </a:lnTo>
                <a:cubicBezTo>
                  <a:pt x="8128" y="4852"/>
                  <a:pt x="8286" y="5009"/>
                  <a:pt x="8286" y="5199"/>
                </a:cubicBezTo>
                <a:lnTo>
                  <a:pt x="8286" y="6585"/>
                </a:lnTo>
                <a:cubicBezTo>
                  <a:pt x="8286" y="6774"/>
                  <a:pt x="8128" y="6931"/>
                  <a:pt x="7939" y="6931"/>
                </a:cubicBezTo>
                <a:lnTo>
                  <a:pt x="6900" y="6931"/>
                </a:lnTo>
                <a:lnTo>
                  <a:pt x="6900" y="7971"/>
                </a:lnTo>
                <a:cubicBezTo>
                  <a:pt x="6900" y="8160"/>
                  <a:pt x="6742" y="8317"/>
                  <a:pt x="6553" y="8317"/>
                </a:cubicBezTo>
                <a:lnTo>
                  <a:pt x="5167" y="8317"/>
                </a:lnTo>
                <a:cubicBezTo>
                  <a:pt x="4978" y="8317"/>
                  <a:pt x="4820" y="8160"/>
                  <a:pt x="4820" y="7971"/>
                </a:cubicBezTo>
                <a:lnTo>
                  <a:pt x="4820" y="6931"/>
                </a:lnTo>
                <a:lnTo>
                  <a:pt x="3781" y="6931"/>
                </a:lnTo>
                <a:cubicBezTo>
                  <a:pt x="3592" y="6931"/>
                  <a:pt x="3434" y="6774"/>
                  <a:pt x="3434" y="6585"/>
                </a:cubicBezTo>
                <a:lnTo>
                  <a:pt x="3434" y="5199"/>
                </a:lnTo>
                <a:cubicBezTo>
                  <a:pt x="3434" y="5009"/>
                  <a:pt x="3592" y="4852"/>
                  <a:pt x="3781" y="4852"/>
                </a:cubicBezTo>
                <a:lnTo>
                  <a:pt x="4820" y="4852"/>
                </a:lnTo>
                <a:lnTo>
                  <a:pt x="4820" y="3812"/>
                </a:lnTo>
                <a:cubicBezTo>
                  <a:pt x="4820" y="3623"/>
                  <a:pt x="4978" y="3466"/>
                  <a:pt x="5167" y="3466"/>
                </a:cubicBezTo>
                <a:close/>
                <a:moveTo>
                  <a:pt x="7939" y="9735"/>
                </a:moveTo>
                <a:cubicBezTo>
                  <a:pt x="8128" y="9735"/>
                  <a:pt x="8286" y="9893"/>
                  <a:pt x="8286" y="10082"/>
                </a:cubicBezTo>
                <a:cubicBezTo>
                  <a:pt x="8286" y="10334"/>
                  <a:pt x="8128" y="10428"/>
                  <a:pt x="7939" y="10428"/>
                </a:cubicBezTo>
                <a:lnTo>
                  <a:pt x="3749" y="10428"/>
                </a:lnTo>
                <a:cubicBezTo>
                  <a:pt x="3560" y="10428"/>
                  <a:pt x="3403" y="10271"/>
                  <a:pt x="3403" y="10082"/>
                </a:cubicBezTo>
                <a:cubicBezTo>
                  <a:pt x="3403" y="9893"/>
                  <a:pt x="3560" y="9735"/>
                  <a:pt x="3749" y="9735"/>
                </a:cubicBezTo>
                <a:close/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lnTo>
                  <a:pt x="0" y="10428"/>
                </a:lnTo>
                <a:cubicBezTo>
                  <a:pt x="0" y="11184"/>
                  <a:pt x="630" y="11815"/>
                  <a:pt x="1386" y="11815"/>
                </a:cubicBezTo>
                <a:lnTo>
                  <a:pt x="1386" y="2048"/>
                </a:lnTo>
                <a:lnTo>
                  <a:pt x="2111" y="2048"/>
                </a:lnTo>
                <a:lnTo>
                  <a:pt x="2111" y="11815"/>
                </a:lnTo>
                <a:lnTo>
                  <a:pt x="9357" y="11815"/>
                </a:lnTo>
                <a:lnTo>
                  <a:pt x="9357" y="11846"/>
                </a:lnTo>
                <a:cubicBezTo>
                  <a:pt x="9546" y="11846"/>
                  <a:pt x="9704" y="11688"/>
                  <a:pt x="9704" y="11499"/>
                </a:cubicBezTo>
                <a:lnTo>
                  <a:pt x="9704" y="1733"/>
                </a:lnTo>
                <a:cubicBezTo>
                  <a:pt x="9704" y="1607"/>
                  <a:pt x="9609" y="1449"/>
                  <a:pt x="9452" y="1418"/>
                </a:cubicBezTo>
                <a:cubicBezTo>
                  <a:pt x="8822" y="1166"/>
                  <a:pt x="8443" y="756"/>
                  <a:pt x="8286" y="252"/>
                </a:cubicBezTo>
                <a:cubicBezTo>
                  <a:pt x="8254" y="95"/>
                  <a:pt x="8097" y="0"/>
                  <a:pt x="797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5740;p84"/>
          <p:cNvGrpSpPr/>
          <p:nvPr/>
        </p:nvGrpSpPr>
        <p:grpSpPr>
          <a:xfrm>
            <a:off x="2931272" y="1897435"/>
            <a:ext cx="299344" cy="351880"/>
            <a:chOff x="-27691025" y="3175300"/>
            <a:chExt cx="251275" cy="295375"/>
          </a:xfrm>
        </p:grpSpPr>
        <p:sp>
          <p:nvSpPr>
            <p:cNvPr id="33" name="Google Shape;5741;p84"/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42;p84"/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43;p84"/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44;p84"/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316;p43"/>
          <p:cNvSpPr/>
          <p:nvPr/>
        </p:nvSpPr>
        <p:spPr>
          <a:xfrm>
            <a:off x="5733441" y="1758180"/>
            <a:ext cx="627000" cy="627000"/>
          </a:xfrm>
          <a:prstGeom prst="donut">
            <a:avLst>
              <a:gd name="adj" fmla="val 144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8"/>
          <p:cNvSpPr txBox="1">
            <a:spLocks noGrp="1"/>
          </p:cNvSpPr>
          <p:nvPr>
            <p:ph type="title"/>
          </p:nvPr>
        </p:nvSpPr>
        <p:spPr>
          <a:xfrm>
            <a:off x="779567" y="3567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AI Symptoms Diagnosis -Flowchart</a:t>
            </a:r>
            <a:endParaRPr dirty="0"/>
          </a:p>
        </p:txBody>
      </p:sp>
      <p:sp>
        <p:nvSpPr>
          <p:cNvPr id="580" name="Google Shape;580;p58"/>
          <p:cNvSpPr txBox="1"/>
          <p:nvPr/>
        </p:nvSpPr>
        <p:spPr>
          <a:xfrm>
            <a:off x="791836" y="3208816"/>
            <a:ext cx="1927355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tx2"/>
                </a:solidFill>
              </a:rPr>
              <a:t>Data Loading And EDA</a:t>
            </a:r>
          </a:p>
        </p:txBody>
      </p:sp>
      <p:sp>
        <p:nvSpPr>
          <p:cNvPr id="581" name="Google Shape;581;p58"/>
          <p:cNvSpPr txBox="1"/>
          <p:nvPr/>
        </p:nvSpPr>
        <p:spPr>
          <a:xfrm>
            <a:off x="2721901" y="3208816"/>
            <a:ext cx="19287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tx2"/>
                </a:solidFill>
              </a:rPr>
              <a:t>Feature Engineering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82" name="Google Shape;582;p58"/>
          <p:cNvSpPr txBox="1"/>
          <p:nvPr/>
        </p:nvSpPr>
        <p:spPr>
          <a:xfrm>
            <a:off x="4651976" y="3208816"/>
            <a:ext cx="19287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tx2"/>
                </a:solidFill>
              </a:rPr>
              <a:t>Model Building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83" name="Google Shape;583;p58"/>
          <p:cNvSpPr txBox="1"/>
          <p:nvPr/>
        </p:nvSpPr>
        <p:spPr>
          <a:xfrm>
            <a:off x="6580686" y="3208816"/>
            <a:ext cx="19287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tx2"/>
                </a:solidFill>
              </a:rPr>
              <a:t>Evaluation and Testing</a:t>
            </a:r>
          </a:p>
        </p:txBody>
      </p:sp>
      <p:cxnSp>
        <p:nvCxnSpPr>
          <p:cNvPr id="588" name="Google Shape;588;p58"/>
          <p:cNvCxnSpPr>
            <a:stCxn id="580" idx="0"/>
            <a:endCxn id="584" idx="4"/>
          </p:cNvCxnSpPr>
          <p:nvPr/>
        </p:nvCxnSpPr>
        <p:spPr>
          <a:xfrm flipV="1">
            <a:off x="1755514" y="2474415"/>
            <a:ext cx="661" cy="73440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58"/>
          <p:cNvCxnSpPr>
            <a:stCxn id="581" idx="0"/>
          </p:cNvCxnSpPr>
          <p:nvPr/>
        </p:nvCxnSpPr>
        <p:spPr>
          <a:xfrm rot="10800000">
            <a:off x="3686251" y="2474416"/>
            <a:ext cx="0" cy="734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58"/>
          <p:cNvCxnSpPr>
            <a:stCxn id="582" idx="0"/>
          </p:cNvCxnSpPr>
          <p:nvPr/>
        </p:nvCxnSpPr>
        <p:spPr>
          <a:xfrm rot="10800000">
            <a:off x="5616326" y="2474416"/>
            <a:ext cx="0" cy="734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58"/>
          <p:cNvCxnSpPr>
            <a:stCxn id="583" idx="0"/>
          </p:cNvCxnSpPr>
          <p:nvPr/>
        </p:nvCxnSpPr>
        <p:spPr>
          <a:xfrm rot="10800000" flipH="1">
            <a:off x="7545036" y="2474416"/>
            <a:ext cx="1500" cy="734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58"/>
          <p:cNvCxnSpPr>
            <a:stCxn id="584" idx="6"/>
          </p:cNvCxnSpPr>
          <p:nvPr/>
        </p:nvCxnSpPr>
        <p:spPr>
          <a:xfrm>
            <a:off x="2150225" y="2080365"/>
            <a:ext cx="1142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58"/>
          <p:cNvCxnSpPr/>
          <p:nvPr/>
        </p:nvCxnSpPr>
        <p:spPr>
          <a:xfrm>
            <a:off x="4080315" y="2080365"/>
            <a:ext cx="1142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" name="Google Shape;594;p58"/>
          <p:cNvCxnSpPr/>
          <p:nvPr/>
        </p:nvCxnSpPr>
        <p:spPr>
          <a:xfrm>
            <a:off x="6010390" y="2080365"/>
            <a:ext cx="1142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Oval 59"/>
          <p:cNvSpPr/>
          <p:nvPr/>
        </p:nvSpPr>
        <p:spPr>
          <a:xfrm>
            <a:off x="1392613" y="1753458"/>
            <a:ext cx="725801" cy="6431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Google Shape;584;p58"/>
          <p:cNvSpPr/>
          <p:nvPr/>
        </p:nvSpPr>
        <p:spPr>
          <a:xfrm>
            <a:off x="1362125" y="1686315"/>
            <a:ext cx="788100" cy="788100"/>
          </a:xfrm>
          <a:prstGeom prst="donut">
            <a:avLst>
              <a:gd name="adj" fmla="val 144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Oval 89"/>
          <p:cNvSpPr/>
          <p:nvPr/>
        </p:nvSpPr>
        <p:spPr>
          <a:xfrm>
            <a:off x="3329864" y="1745671"/>
            <a:ext cx="725801" cy="6431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584;p58"/>
          <p:cNvSpPr/>
          <p:nvPr/>
        </p:nvSpPr>
        <p:spPr>
          <a:xfrm>
            <a:off x="3297622" y="1680966"/>
            <a:ext cx="788100" cy="788100"/>
          </a:xfrm>
          <a:prstGeom prst="donut">
            <a:avLst>
              <a:gd name="adj" fmla="val 144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Oval 105"/>
          <p:cNvSpPr/>
          <p:nvPr/>
        </p:nvSpPr>
        <p:spPr>
          <a:xfrm>
            <a:off x="5247356" y="1753458"/>
            <a:ext cx="725801" cy="6431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Google Shape;584;p58"/>
          <p:cNvSpPr/>
          <p:nvPr/>
        </p:nvSpPr>
        <p:spPr>
          <a:xfrm>
            <a:off x="5216868" y="1686315"/>
            <a:ext cx="788100" cy="788100"/>
          </a:xfrm>
          <a:prstGeom prst="donut">
            <a:avLst>
              <a:gd name="adj" fmla="val 144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Oval 114"/>
          <p:cNvSpPr/>
          <p:nvPr/>
        </p:nvSpPr>
        <p:spPr>
          <a:xfrm>
            <a:off x="7214664" y="1745671"/>
            <a:ext cx="725801" cy="6431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584;p58"/>
          <p:cNvSpPr/>
          <p:nvPr/>
        </p:nvSpPr>
        <p:spPr>
          <a:xfrm>
            <a:off x="7184176" y="1678528"/>
            <a:ext cx="788100" cy="788100"/>
          </a:xfrm>
          <a:prstGeom prst="donut">
            <a:avLst>
              <a:gd name="adj" fmla="val 144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460;p77"/>
          <p:cNvGrpSpPr/>
          <p:nvPr/>
        </p:nvGrpSpPr>
        <p:grpSpPr>
          <a:xfrm>
            <a:off x="1532579" y="1860211"/>
            <a:ext cx="459399" cy="437127"/>
            <a:chOff x="6039282" y="1042577"/>
            <a:chExt cx="734315" cy="731929"/>
          </a:xfrm>
        </p:grpSpPr>
        <p:sp>
          <p:nvSpPr>
            <p:cNvPr id="124" name="Google Shape;1461;p77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62;p77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63;p77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64;p77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65;p77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66;p77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67;p77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68;p77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69;p77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70;p77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71;p77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72;p77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73;p77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74;p77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75;p77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76;p77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77;p77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78;p77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79;p77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80;p77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81;p77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6560;p86"/>
          <p:cNvGrpSpPr/>
          <p:nvPr/>
        </p:nvGrpSpPr>
        <p:grpSpPr>
          <a:xfrm>
            <a:off x="7421909" y="1869659"/>
            <a:ext cx="354586" cy="353888"/>
            <a:chOff x="-31094350" y="3194000"/>
            <a:chExt cx="292225" cy="291650"/>
          </a:xfrm>
        </p:grpSpPr>
        <p:sp>
          <p:nvSpPr>
            <p:cNvPr id="146" name="Google Shape;6561;p86"/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562;p86"/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563;p86"/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564;p86"/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565;p86"/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566;p86"/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567;p86"/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568;p86"/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6597;p86"/>
          <p:cNvGrpSpPr/>
          <p:nvPr/>
        </p:nvGrpSpPr>
        <p:grpSpPr>
          <a:xfrm>
            <a:off x="3556554" y="1896288"/>
            <a:ext cx="354586" cy="356254"/>
            <a:chOff x="-34405525" y="3558075"/>
            <a:chExt cx="292225" cy="293600"/>
          </a:xfrm>
        </p:grpSpPr>
        <p:sp>
          <p:nvSpPr>
            <p:cNvPr id="155" name="Google Shape;6598;p86"/>
            <p:cNvSpPr/>
            <p:nvPr/>
          </p:nvSpPr>
          <p:spPr>
            <a:xfrm>
              <a:off x="-34303150" y="3663825"/>
              <a:ext cx="189850" cy="187850"/>
            </a:xfrm>
            <a:custGeom>
              <a:avLst/>
              <a:gdLst/>
              <a:ahLst/>
              <a:cxnLst/>
              <a:rect l="l" t="t" r="r" b="b"/>
              <a:pathLst>
                <a:path w="7594" h="7514" extrusionOk="0">
                  <a:moveTo>
                    <a:pt x="5487" y="0"/>
                  </a:moveTo>
                  <a:cubicBezTo>
                    <a:pt x="5380" y="0"/>
                    <a:pt x="5278" y="8"/>
                    <a:pt x="5168" y="24"/>
                  </a:cubicBezTo>
                  <a:cubicBezTo>
                    <a:pt x="4349" y="181"/>
                    <a:pt x="3656" y="843"/>
                    <a:pt x="3561" y="1630"/>
                  </a:cubicBezTo>
                  <a:cubicBezTo>
                    <a:pt x="3467" y="2198"/>
                    <a:pt x="3561" y="2513"/>
                    <a:pt x="3719" y="2891"/>
                  </a:cubicBezTo>
                  <a:lnTo>
                    <a:pt x="285" y="6325"/>
                  </a:lnTo>
                  <a:cubicBezTo>
                    <a:pt x="1" y="6608"/>
                    <a:pt x="1" y="7049"/>
                    <a:pt x="285" y="7301"/>
                  </a:cubicBezTo>
                  <a:cubicBezTo>
                    <a:pt x="426" y="7443"/>
                    <a:pt x="600" y="7514"/>
                    <a:pt x="773" y="7514"/>
                  </a:cubicBezTo>
                  <a:cubicBezTo>
                    <a:pt x="946" y="7514"/>
                    <a:pt x="1119" y="7443"/>
                    <a:pt x="1261" y="7301"/>
                  </a:cubicBezTo>
                  <a:lnTo>
                    <a:pt x="4695" y="3899"/>
                  </a:lnTo>
                  <a:cubicBezTo>
                    <a:pt x="5022" y="4016"/>
                    <a:pt x="5280" y="4080"/>
                    <a:pt x="5597" y="4080"/>
                  </a:cubicBezTo>
                  <a:cubicBezTo>
                    <a:pt x="5708" y="4080"/>
                    <a:pt x="5825" y="4073"/>
                    <a:pt x="5955" y="4056"/>
                  </a:cubicBezTo>
                  <a:cubicBezTo>
                    <a:pt x="6775" y="3899"/>
                    <a:pt x="7436" y="3206"/>
                    <a:pt x="7562" y="2418"/>
                  </a:cubicBezTo>
                  <a:cubicBezTo>
                    <a:pt x="7594" y="2198"/>
                    <a:pt x="7594" y="1945"/>
                    <a:pt x="7562" y="1756"/>
                  </a:cubicBezTo>
                  <a:cubicBezTo>
                    <a:pt x="7562" y="1630"/>
                    <a:pt x="7436" y="1504"/>
                    <a:pt x="7310" y="1473"/>
                  </a:cubicBezTo>
                  <a:cubicBezTo>
                    <a:pt x="7287" y="1465"/>
                    <a:pt x="7259" y="1461"/>
                    <a:pt x="7229" y="1461"/>
                  </a:cubicBezTo>
                  <a:cubicBezTo>
                    <a:pt x="7141" y="1461"/>
                    <a:pt x="7034" y="1497"/>
                    <a:pt x="6964" y="1567"/>
                  </a:cubicBezTo>
                  <a:lnTo>
                    <a:pt x="6491" y="2040"/>
                  </a:lnTo>
                  <a:cubicBezTo>
                    <a:pt x="6365" y="2166"/>
                    <a:pt x="6192" y="2229"/>
                    <a:pt x="6014" y="2229"/>
                  </a:cubicBezTo>
                  <a:cubicBezTo>
                    <a:pt x="5837" y="2229"/>
                    <a:pt x="5656" y="2166"/>
                    <a:pt x="5514" y="2040"/>
                  </a:cubicBezTo>
                  <a:cubicBezTo>
                    <a:pt x="5231" y="1756"/>
                    <a:pt x="5231" y="1315"/>
                    <a:pt x="5514" y="1032"/>
                  </a:cubicBezTo>
                  <a:lnTo>
                    <a:pt x="6018" y="622"/>
                  </a:lnTo>
                  <a:cubicBezTo>
                    <a:pt x="6113" y="528"/>
                    <a:pt x="6144" y="370"/>
                    <a:pt x="6113" y="276"/>
                  </a:cubicBezTo>
                  <a:cubicBezTo>
                    <a:pt x="6050" y="150"/>
                    <a:pt x="5955" y="55"/>
                    <a:pt x="5829" y="24"/>
                  </a:cubicBezTo>
                  <a:cubicBezTo>
                    <a:pt x="5703" y="8"/>
                    <a:pt x="5593" y="0"/>
                    <a:pt x="54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599;p86"/>
            <p:cNvSpPr/>
            <p:nvPr/>
          </p:nvSpPr>
          <p:spPr>
            <a:xfrm>
              <a:off x="-34250375" y="3565950"/>
              <a:ext cx="46500" cy="46500"/>
            </a:xfrm>
            <a:custGeom>
              <a:avLst/>
              <a:gdLst/>
              <a:ahLst/>
              <a:cxnLst/>
              <a:rect l="l" t="t" r="r" b="b"/>
              <a:pathLst>
                <a:path w="1860" h="1860" extrusionOk="0">
                  <a:moveTo>
                    <a:pt x="1" y="1"/>
                  </a:moveTo>
                  <a:lnTo>
                    <a:pt x="1" y="1859"/>
                  </a:lnTo>
                  <a:lnTo>
                    <a:pt x="1860" y="18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600;p86"/>
            <p:cNvSpPr/>
            <p:nvPr/>
          </p:nvSpPr>
          <p:spPr>
            <a:xfrm>
              <a:off x="-34405525" y="3558075"/>
              <a:ext cx="206375" cy="276475"/>
            </a:xfrm>
            <a:custGeom>
              <a:avLst/>
              <a:gdLst/>
              <a:ahLst/>
              <a:cxnLst/>
              <a:rect l="l" t="t" r="r" b="b"/>
              <a:pathLst>
                <a:path w="8255" h="11059" extrusionOk="0">
                  <a:moveTo>
                    <a:pt x="3812" y="1450"/>
                  </a:moveTo>
                  <a:cubicBezTo>
                    <a:pt x="4001" y="1450"/>
                    <a:pt x="4159" y="1607"/>
                    <a:pt x="4159" y="1796"/>
                  </a:cubicBezTo>
                  <a:cubicBezTo>
                    <a:pt x="4159" y="2017"/>
                    <a:pt x="4001" y="2174"/>
                    <a:pt x="3812" y="2174"/>
                  </a:cubicBezTo>
                  <a:cubicBezTo>
                    <a:pt x="3623" y="2174"/>
                    <a:pt x="3466" y="2017"/>
                    <a:pt x="3466" y="1796"/>
                  </a:cubicBezTo>
                  <a:cubicBezTo>
                    <a:pt x="3466" y="1607"/>
                    <a:pt x="3623" y="1450"/>
                    <a:pt x="3812" y="1450"/>
                  </a:cubicBezTo>
                  <a:close/>
                  <a:moveTo>
                    <a:pt x="3812" y="2836"/>
                  </a:moveTo>
                  <a:cubicBezTo>
                    <a:pt x="4001" y="2836"/>
                    <a:pt x="4159" y="2993"/>
                    <a:pt x="4159" y="3183"/>
                  </a:cubicBezTo>
                  <a:lnTo>
                    <a:pt x="4159" y="5293"/>
                  </a:lnTo>
                  <a:cubicBezTo>
                    <a:pt x="4159" y="5482"/>
                    <a:pt x="4001" y="5640"/>
                    <a:pt x="3812" y="5640"/>
                  </a:cubicBezTo>
                  <a:cubicBezTo>
                    <a:pt x="3623" y="5640"/>
                    <a:pt x="3466" y="5482"/>
                    <a:pt x="3466" y="5293"/>
                  </a:cubicBezTo>
                  <a:lnTo>
                    <a:pt x="3466" y="3183"/>
                  </a:lnTo>
                  <a:cubicBezTo>
                    <a:pt x="3466" y="2993"/>
                    <a:pt x="3623" y="2836"/>
                    <a:pt x="3812" y="2836"/>
                  </a:cubicBezTo>
                  <a:close/>
                  <a:moveTo>
                    <a:pt x="5860" y="6301"/>
                  </a:moveTo>
                  <a:cubicBezTo>
                    <a:pt x="6049" y="6301"/>
                    <a:pt x="6207" y="6459"/>
                    <a:pt x="6207" y="6648"/>
                  </a:cubicBezTo>
                  <a:cubicBezTo>
                    <a:pt x="6207" y="6837"/>
                    <a:pt x="6049" y="6995"/>
                    <a:pt x="5860" y="6995"/>
                  </a:cubicBezTo>
                  <a:lnTo>
                    <a:pt x="1733" y="6995"/>
                  </a:lnTo>
                  <a:cubicBezTo>
                    <a:pt x="1544" y="6995"/>
                    <a:pt x="1387" y="6837"/>
                    <a:pt x="1387" y="6648"/>
                  </a:cubicBezTo>
                  <a:cubicBezTo>
                    <a:pt x="1387" y="6459"/>
                    <a:pt x="1544" y="6301"/>
                    <a:pt x="1733" y="6301"/>
                  </a:cubicBezTo>
                  <a:close/>
                  <a:moveTo>
                    <a:pt x="4537" y="7688"/>
                  </a:moveTo>
                  <a:cubicBezTo>
                    <a:pt x="4726" y="7688"/>
                    <a:pt x="4884" y="7845"/>
                    <a:pt x="4884" y="8034"/>
                  </a:cubicBezTo>
                  <a:cubicBezTo>
                    <a:pt x="4884" y="8223"/>
                    <a:pt x="4726" y="8381"/>
                    <a:pt x="4537" y="8381"/>
                  </a:cubicBezTo>
                  <a:lnTo>
                    <a:pt x="1733" y="8381"/>
                  </a:lnTo>
                  <a:cubicBezTo>
                    <a:pt x="1544" y="8381"/>
                    <a:pt x="1387" y="8223"/>
                    <a:pt x="1387" y="8034"/>
                  </a:cubicBezTo>
                  <a:cubicBezTo>
                    <a:pt x="1387" y="7845"/>
                    <a:pt x="1544" y="7688"/>
                    <a:pt x="1733" y="768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0681"/>
                  </a:lnTo>
                  <a:cubicBezTo>
                    <a:pt x="0" y="10964"/>
                    <a:pt x="158" y="11059"/>
                    <a:pt x="347" y="11059"/>
                  </a:cubicBezTo>
                  <a:lnTo>
                    <a:pt x="3466" y="11059"/>
                  </a:lnTo>
                  <a:cubicBezTo>
                    <a:pt x="3466" y="10712"/>
                    <a:pt x="3592" y="10366"/>
                    <a:pt x="3844" y="10082"/>
                  </a:cubicBezTo>
                  <a:lnTo>
                    <a:pt x="4254" y="9704"/>
                  </a:lnTo>
                  <a:lnTo>
                    <a:pt x="1702" y="9704"/>
                  </a:lnTo>
                  <a:cubicBezTo>
                    <a:pt x="1481" y="9704"/>
                    <a:pt x="1324" y="9546"/>
                    <a:pt x="1324" y="9326"/>
                  </a:cubicBezTo>
                  <a:cubicBezTo>
                    <a:pt x="1324" y="9137"/>
                    <a:pt x="1481" y="8979"/>
                    <a:pt x="1702" y="8979"/>
                  </a:cubicBezTo>
                  <a:lnTo>
                    <a:pt x="4915" y="8979"/>
                  </a:lnTo>
                  <a:lnTo>
                    <a:pt x="6963" y="6932"/>
                  </a:lnTo>
                  <a:cubicBezTo>
                    <a:pt x="6900" y="6585"/>
                    <a:pt x="6805" y="6238"/>
                    <a:pt x="6931" y="5703"/>
                  </a:cubicBezTo>
                  <a:cubicBezTo>
                    <a:pt x="7089" y="4915"/>
                    <a:pt x="7562" y="4254"/>
                    <a:pt x="8255" y="3876"/>
                  </a:cubicBezTo>
                  <a:lnTo>
                    <a:pt x="8255" y="2773"/>
                  </a:lnTo>
                  <a:lnTo>
                    <a:pt x="5860" y="2773"/>
                  </a:lnTo>
                  <a:cubicBezTo>
                    <a:pt x="5671" y="2773"/>
                    <a:pt x="5514" y="2615"/>
                    <a:pt x="5514" y="2395"/>
                  </a:cubicBezTo>
                  <a:lnTo>
                    <a:pt x="55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7074;p87"/>
          <p:cNvGrpSpPr/>
          <p:nvPr/>
        </p:nvGrpSpPr>
        <p:grpSpPr>
          <a:xfrm>
            <a:off x="5462867" y="1896411"/>
            <a:ext cx="298377" cy="354519"/>
            <a:chOff x="-48233050" y="3569725"/>
            <a:chExt cx="252050" cy="299475"/>
          </a:xfrm>
        </p:grpSpPr>
        <p:sp>
          <p:nvSpPr>
            <p:cNvPr id="159" name="Google Shape;7075;p87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076;p87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077;p87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800101" y="414631"/>
            <a:ext cx="5795430" cy="5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sz="2800" dirty="0"/>
              <a:t>Steps</a:t>
            </a:r>
          </a:p>
        </p:txBody>
      </p:sp>
      <p:sp>
        <p:nvSpPr>
          <p:cNvPr id="279" name="Google Shape;279;p38"/>
          <p:cNvSpPr txBox="1">
            <a:spLocks noGrp="1"/>
          </p:cNvSpPr>
          <p:nvPr>
            <p:ph type="subTitle" idx="1"/>
          </p:nvPr>
        </p:nvSpPr>
        <p:spPr>
          <a:xfrm>
            <a:off x="498764" y="1485899"/>
            <a:ext cx="8073736" cy="346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tx2"/>
                </a:solidFill>
              </a:rPr>
              <a:t>Data Loading And Preprocessing: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The dataset </a:t>
            </a:r>
            <a:r>
              <a:rPr lang="en-US" altLang="en-US" sz="1800" dirty="0">
                <a:solidFill>
                  <a:schemeClr val="tx2"/>
                </a:solidFill>
                <a:latin typeface="Arial Unicode MS" panose="020B0604020202020204" pitchFamily="34" charset="-128"/>
              </a:rPr>
              <a:t>Training.csv</a:t>
            </a:r>
            <a:r>
              <a:rPr lang="en-US" altLang="en-US" sz="1800" dirty="0">
                <a:solidFill>
                  <a:schemeClr val="tx2"/>
                </a:solidFill>
              </a:rPr>
              <a:t> was loaded successfully using pandas.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The dataset was split into features (</a:t>
            </a:r>
            <a:r>
              <a:rPr lang="en-US" altLang="en-US" sz="1800" dirty="0">
                <a:solidFill>
                  <a:schemeClr val="tx2"/>
                </a:solidFill>
                <a:latin typeface="Arial Unicode MS" panose="020B0604020202020204" pitchFamily="34" charset="-128"/>
              </a:rPr>
              <a:t>X</a:t>
            </a:r>
            <a:r>
              <a:rPr lang="en-US" altLang="en-US" sz="1800" dirty="0">
                <a:solidFill>
                  <a:schemeClr val="tx2"/>
                </a:solidFill>
              </a:rPr>
              <a:t>) and the target variable (</a:t>
            </a:r>
            <a:r>
              <a:rPr lang="en-US" altLang="en-US" sz="1800" dirty="0">
                <a:solidFill>
                  <a:schemeClr val="tx2"/>
                </a:solidFill>
                <a:latin typeface="Arial Unicode MS" panose="020B0604020202020204" pitchFamily="34" charset="-128"/>
              </a:rPr>
              <a:t>y</a:t>
            </a:r>
            <a:r>
              <a:rPr lang="en-US" altLang="en-US" sz="1800" dirty="0">
                <a:solidFill>
                  <a:schemeClr val="tx2"/>
                </a:solidFill>
              </a:rPr>
              <a:t>), with </a:t>
            </a:r>
            <a:r>
              <a:rPr lang="en-US" altLang="en-US" sz="1800" dirty="0">
                <a:solidFill>
                  <a:schemeClr val="tx2"/>
                </a:solidFill>
                <a:latin typeface="Arial Unicode MS" panose="020B0604020202020204" pitchFamily="34" charset="-128"/>
              </a:rPr>
              <a:t>prognosis</a:t>
            </a:r>
            <a:r>
              <a:rPr lang="en-US" altLang="en-US" sz="1800" dirty="0">
                <a:solidFill>
                  <a:schemeClr val="tx2"/>
                </a:solidFill>
              </a:rPr>
              <a:t> as the target column.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Label encoding was applied to convert the target variable into numerical format.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Train-test split was performed, with 70% training and 30% test data.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endParaRPr lang="en-US" altLang="en-US" sz="1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BB66-A3B8-BA67-73F4-028D4036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FC6A2-1FA9-8D8B-890D-143107329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876268-F56E-3955-6CAF-9BA1C90C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2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800101" y="414631"/>
            <a:ext cx="5795430" cy="5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sz="2800" dirty="0"/>
              <a:t>Steps</a:t>
            </a:r>
          </a:p>
        </p:txBody>
      </p:sp>
      <p:sp>
        <p:nvSpPr>
          <p:cNvPr id="279" name="Google Shape;279;p38"/>
          <p:cNvSpPr txBox="1">
            <a:spLocks noGrp="1"/>
          </p:cNvSpPr>
          <p:nvPr>
            <p:ph type="subTitle" idx="1"/>
          </p:nvPr>
        </p:nvSpPr>
        <p:spPr>
          <a:xfrm>
            <a:off x="400916" y="1447799"/>
            <a:ext cx="8073736" cy="346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tx2"/>
                </a:solidFill>
              </a:rPr>
              <a:t>Exploratory Data Analysis (EDA):</a:t>
            </a: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A profiling report was generated using </a:t>
            </a:r>
            <a:r>
              <a:rPr lang="en-US" altLang="en-US" sz="1600" dirty="0" err="1">
                <a:solidFill>
                  <a:schemeClr val="tx2"/>
                </a:solidFill>
                <a:latin typeface="Arial" panose="020B0604020202020204" pitchFamily="34" charset="0"/>
              </a:rPr>
              <a:t>ydata_profiling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 (formerly pandas-profiling), which provides a comprehensive summary of the dataset, including correlations, missing values, and feature distributions. 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Report</a:t>
            </a: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profiling report likely revealed that several features in the dataset have high correlation with each other. This can lead to </a:t>
            </a:r>
            <a:r>
              <a:rPr lang="en-US" altLang="en-US" sz="1600" dirty="0" err="1">
                <a:solidFill>
                  <a:schemeClr val="tx2"/>
                </a:solidFill>
                <a:latin typeface="Arial" panose="020B0604020202020204" pitchFamily="34" charset="0"/>
              </a:rPr>
              <a:t>multicollinearity</a:t>
            </a: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, making the model unstable and harder to interpret</a:t>
            </a: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2"/>
                </a:solidFill>
                <a:latin typeface="Arial" panose="020B0604020202020204" pitchFamily="34" charset="0"/>
              </a:rPr>
              <a:t>Your dataset has an imbalance in the target variable (i.e., some diseases/prognoses are significantly more frequent than others). This can cause the model to favor the majority class and underperform on the minority classes.</a:t>
            </a:r>
          </a:p>
          <a:p>
            <a:pPr marL="285750" lvl="0" indent="-285750" algn="l">
              <a:buSzPts val="1100"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6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 in-between features</a:t>
            </a:r>
            <a:br>
              <a:rPr lang="en" dirty="0"/>
            </a:br>
            <a:endParaRPr dirty="0"/>
          </a:p>
        </p:txBody>
      </p:sp>
      <p:pic>
        <p:nvPicPr>
          <p:cNvPr id="1026" name="Picture 2" descr="https://www.kaggleusercontent.com/kf/222984674/eyJhbGciOiJkaXIiLCJlbmMiOiJBMTI4Q0JDLUhTMjU2In0..eoyo2DkO0sEZXTuGcsFozw.oqCtBCtlPGaqy_Et-go24dwf2voKq-dK5cgH4Gwp1zfIq4nLeR_IkQDI-z4ILtZ2xwviIErXeUUS1Y5aN5HKTFMlWQlwZs88jB04w8954GiMLozf3pV4uDw-lQwV34xO7X7CKwv_xbhc873qQxF33a50hdYDJaaU9hn3buD0rgTVoa45gY1wyy-jwFBGqTNP_CZ9UL0Fbo_hguW3AyIPq2S6I-5VNxgdWdlYKW1GJy1W2PiO0zsnIClaww3ogKgEyarbZqZrefqOTG48hCt6TJfGRzy6wSsGNsz2ki3V7cN9pXLLFN6oxxl_BukAdDHFL1EL1aE2QxydbSdG5E8_5uoxT79e5PVS06bu4-3errKLNn_qpLo2TTG6IocZY-orlPpq_QW2QFR4HiXDQIXp61Its1122sljdelZfO0FjpMyi-JgG9V3poZjCpBRefvWTU_cO29CCF6Jlq2h_tlbC88gpXGVkbGHarQ86MHQdubT0HiXtWw0ycgz36CLkC7tCqzWcfthwx8dhg1DN8roCOLbmUBShtLDGFSwiYJNY_KPIDechKZg7ebk9Zv4ktVTKA7UC6P4W4uU6YDygSJ5ecOwW0nRbMkob_DrvnREV17qw7oMQIhp9r9D7TuxDjQ5tsAzt_aYw3e5CDDstwDR6A.MYHWXNi8Fq-0Bpeldv-JkA/__results___files/__results___10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38792" y="975266"/>
            <a:ext cx="3951334" cy="419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ccessibility in the Healthcare System by Slidesgo">
  <a:themeElements>
    <a:clrScheme name="Simple Light">
      <a:dk1>
        <a:srgbClr val="191919"/>
      </a:dk1>
      <a:lt1>
        <a:srgbClr val="D0E7F1"/>
      </a:lt1>
      <a:dk2>
        <a:srgbClr val="8EB7CA"/>
      </a:dk2>
      <a:lt2>
        <a:srgbClr val="35576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984</Words>
  <Application>Microsoft Office PowerPoint</Application>
  <PresentationFormat>On-screen Show (16:9)</PresentationFormat>
  <Paragraphs>99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Manrope</vt:lpstr>
      <vt:lpstr>Inter Tight SemiBold</vt:lpstr>
      <vt:lpstr>Arial Unicode MS</vt:lpstr>
      <vt:lpstr>Wingdings</vt:lpstr>
      <vt:lpstr>Accessibility in the Healthcare System by Slidesgo</vt:lpstr>
      <vt:lpstr>NextGen AI Healthcare: Symptoms-based Diagnosis and Medical Rentals</vt:lpstr>
      <vt:lpstr>PowerPoint Presentation</vt:lpstr>
      <vt:lpstr>Problem Statement</vt:lpstr>
      <vt:lpstr>Platforms Of Our Project</vt:lpstr>
      <vt:lpstr>AI Symptoms Diagnosis -Flowchart</vt:lpstr>
      <vt:lpstr>Steps</vt:lpstr>
      <vt:lpstr>PowerPoint Presentation</vt:lpstr>
      <vt:lpstr>Steps</vt:lpstr>
      <vt:lpstr>Correlation in-between features </vt:lpstr>
      <vt:lpstr>Y-Data Profiling Report - Overview</vt:lpstr>
      <vt:lpstr>Y-Data Profiling – Duplicated Rows</vt:lpstr>
      <vt:lpstr>Steps</vt:lpstr>
      <vt:lpstr>Steps</vt:lpstr>
      <vt:lpstr>Steps</vt:lpstr>
      <vt:lpstr>Medical Rentals  (Frontend) </vt:lpstr>
      <vt:lpstr>Medical Rentals  (Frontend) </vt:lpstr>
      <vt:lpstr>Medical Rentals  (Backned) </vt:lpstr>
      <vt:lpstr>Research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NextGen AI Healthcare: Symptoms-based Diagnosis and Medical Rentals</dc:title>
  <dc:creator>Muhammad Saad</dc:creator>
  <cp:lastModifiedBy>21PWCSE1997</cp:lastModifiedBy>
  <cp:revision>43</cp:revision>
  <dcterms:modified xsi:type="dcterms:W3CDTF">2025-03-06T18:01:54Z</dcterms:modified>
</cp:coreProperties>
</file>