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12" r:id="rId3"/>
    <p:sldId id="329" r:id="rId4"/>
    <p:sldId id="323" r:id="rId5"/>
    <p:sldId id="264" r:id="rId6"/>
    <p:sldId id="279" r:id="rId7"/>
    <p:sldId id="259" r:id="rId8"/>
    <p:sldId id="324" r:id="rId9"/>
    <p:sldId id="313" r:id="rId10"/>
    <p:sldId id="325" r:id="rId11"/>
    <p:sldId id="257" r:id="rId12"/>
    <p:sldId id="326" r:id="rId13"/>
    <p:sldId id="327" r:id="rId14"/>
    <p:sldId id="328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21" r:id="rId23"/>
  </p:sldIdLst>
  <p:sldSz cx="9144000" cy="5143500" type="screen16x9"/>
  <p:notesSz cx="6858000" cy="9144000"/>
  <p:embeddedFontLst>
    <p:embeddedFont>
      <p:font typeface="Inter Tight SemiBold" panose="020B0604020202020204" charset="0"/>
      <p:regular r:id="rId25"/>
      <p:bold r:id="rId26"/>
      <p:italic r:id="rId27"/>
      <p:boldItalic r:id="rId28"/>
    </p:embeddedFont>
    <p:embeddedFont>
      <p:font typeface="Manrope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5A5B10-EB57-46D8-A0A1-4026B117CEF9}">
  <a:tblStyle styleId="{0A5A5B10-EB57-46D8-A0A1-4026B117C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5B7ADC-7588-456C-B229-47A6719152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45860d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45860d8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31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45860d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45860d8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23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F201656E-4E69-15CD-EDAB-BBE78AC6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45860d8b2_0_0:notes">
            <a:extLst>
              <a:ext uri="{FF2B5EF4-FFF2-40B4-BE49-F238E27FC236}">
                <a16:creationId xmlns:a16="http://schemas.microsoft.com/office/drawing/2014/main" id="{1827C7F2-DA83-F016-64F8-0DA408F8B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45860d8b2_0_0:notes">
            <a:extLst>
              <a:ext uri="{FF2B5EF4-FFF2-40B4-BE49-F238E27FC236}">
                <a16:creationId xmlns:a16="http://schemas.microsoft.com/office/drawing/2014/main" id="{48EAB19C-ECFB-A46E-88E6-10F189A67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8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5860d8b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5860d8b2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39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87250"/>
            <a:ext cx="6161100" cy="16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6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2400" y="3264975"/>
            <a:ext cx="4528800" cy="423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85100" y="-49800"/>
            <a:ext cx="1128000" cy="1470900"/>
            <a:chOff x="149225" y="-470125"/>
            <a:chExt cx="1128000" cy="1470900"/>
          </a:xfrm>
        </p:grpSpPr>
        <p:sp>
          <p:nvSpPr>
            <p:cNvPr id="12" name="Google Shape;12;p2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430775" y="3788325"/>
            <a:ext cx="564000" cy="1470900"/>
          </a:xfrm>
          <a:prstGeom prst="parallelogram">
            <a:avLst>
              <a:gd name="adj" fmla="val 570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109225" y="4382400"/>
            <a:ext cx="1128000" cy="1470900"/>
            <a:chOff x="149225" y="-470125"/>
            <a:chExt cx="1128000" cy="1470900"/>
          </a:xfrm>
        </p:grpSpPr>
        <p:sp>
          <p:nvSpPr>
            <p:cNvPr id="85" name="Google Shape;85;p14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371825" y="1807013"/>
            <a:ext cx="440010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2372025" y="2320688"/>
            <a:ext cx="44001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-247087" y="-2000118"/>
            <a:ext cx="9160188" cy="7239893"/>
            <a:chOff x="-247087" y="-2000118"/>
            <a:chExt cx="9160188" cy="7239893"/>
          </a:xfrm>
        </p:grpSpPr>
        <p:grpSp>
          <p:nvGrpSpPr>
            <p:cNvPr id="98" name="Google Shape;98;p17"/>
            <p:cNvGrpSpPr/>
            <p:nvPr/>
          </p:nvGrpSpPr>
          <p:grpSpPr>
            <a:xfrm>
              <a:off x="7785100" y="3768875"/>
              <a:ext cx="1128000" cy="1470900"/>
              <a:chOff x="149225" y="-470125"/>
              <a:chExt cx="1128000" cy="1470900"/>
            </a:xfrm>
          </p:grpSpPr>
          <p:sp>
            <p:nvSpPr>
              <p:cNvPr id="99" name="Google Shape;99;p17"/>
              <p:cNvSpPr/>
              <p:nvPr/>
            </p:nvSpPr>
            <p:spPr>
              <a:xfrm>
                <a:off x="713225" y="-470125"/>
                <a:ext cx="564000" cy="1470900"/>
              </a:xfrm>
              <a:prstGeom prst="parallelogram">
                <a:avLst>
                  <a:gd name="adj" fmla="val 5706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149225" y="-470125"/>
                <a:ext cx="564000" cy="1470900"/>
              </a:xfrm>
              <a:prstGeom prst="parallelogram">
                <a:avLst>
                  <a:gd name="adj" fmla="val 5706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01" name="Google Shape;101;p17"/>
            <p:cNvSpPr/>
            <p:nvPr/>
          </p:nvSpPr>
          <p:spPr>
            <a:xfrm flipH="1">
              <a:off x="-247087" y="-2000118"/>
              <a:ext cx="3250200" cy="3250200"/>
            </a:xfrm>
            <a:prstGeom prst="donut">
              <a:avLst>
                <a:gd name="adj" fmla="val 976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4875470" y="2963525"/>
            <a:ext cx="2340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1878825" y="2963525"/>
            <a:ext cx="2340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1878825" y="2575225"/>
            <a:ext cx="23409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0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4875473" y="2575225"/>
            <a:ext cx="23409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0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grpSp>
        <p:nvGrpSpPr>
          <p:cNvPr id="126" name="Google Shape;126;p21"/>
          <p:cNvGrpSpPr/>
          <p:nvPr/>
        </p:nvGrpSpPr>
        <p:grpSpPr>
          <a:xfrm rot="-5400000">
            <a:off x="8539575" y="3691000"/>
            <a:ext cx="1128000" cy="1470900"/>
            <a:chOff x="149225" y="-470125"/>
            <a:chExt cx="1128000" cy="1470900"/>
          </a:xfrm>
        </p:grpSpPr>
        <p:sp>
          <p:nvSpPr>
            <p:cNvPr id="127" name="Google Shape;127;p21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0"/>
          <p:cNvGrpSpPr/>
          <p:nvPr/>
        </p:nvGrpSpPr>
        <p:grpSpPr>
          <a:xfrm>
            <a:off x="149225" y="-119775"/>
            <a:ext cx="1128000" cy="1470900"/>
            <a:chOff x="149225" y="-470125"/>
            <a:chExt cx="1128000" cy="1470900"/>
          </a:xfrm>
        </p:grpSpPr>
        <p:sp>
          <p:nvSpPr>
            <p:cNvPr id="221" name="Google Shape;221;p30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23" name="Google Shape;223;p30"/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 rot="-5400000">
            <a:off x="8209975" y="3359225"/>
            <a:ext cx="1128000" cy="1470900"/>
            <a:chOff x="149225" y="-470125"/>
            <a:chExt cx="1128000" cy="1470900"/>
          </a:xfrm>
        </p:grpSpPr>
        <p:sp>
          <p:nvSpPr>
            <p:cNvPr id="226" name="Google Shape;226;p31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28" name="Google Shape;228;p31"/>
          <p:cNvSpPr/>
          <p:nvPr/>
        </p:nvSpPr>
        <p:spPr>
          <a:xfrm flipH="1">
            <a:off x="333372" y="-1185673"/>
            <a:ext cx="2583900" cy="2583900"/>
          </a:xfrm>
          <a:prstGeom prst="donut">
            <a:avLst>
              <a:gd name="adj" fmla="val 97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3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uhammadumarjan/medical-recomend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lrh2.10020" TargetMode="External"/><Relationship Id="rId2" Type="http://schemas.openxmlformats.org/officeDocument/2006/relationships/hyperlink" Target="https://learninghealthcareproject.org/the-potential-of-learning-healthcare-syste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mchealthservres.biomedcentral.com/articles/10.1186/s12913-021-06215-8#Tab3" TargetMode="External"/><Relationship Id="rId5" Type="http://schemas.openxmlformats.org/officeDocument/2006/relationships/hyperlink" Target="https://www.nap.edu/catalog/11903/the-learning-healthcare-system-workshop-summary" TargetMode="External"/><Relationship Id="rId4" Type="http://schemas.openxmlformats.org/officeDocument/2006/relationships/hyperlink" Target="https://hbr.org/1993/07/building-a-learning-organiza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m-saad-0.github.io/fyp_proje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-Saad-0/fyp_project" TargetMode="External"/><Relationship Id="rId5" Type="http://schemas.openxmlformats.org/officeDocument/2006/relationships/hyperlink" Target="https://www.kaggle.com/code/muhammadumarjan/medical-recomendation" TargetMode="External"/><Relationship Id="rId4" Type="http://schemas.openxmlformats.org/officeDocument/2006/relationships/hyperlink" Target="https://www.kaggle.com/datasets/noorsaeed/medicine-recommendation-system-dataset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oorsaeed/medicine-recommendation-system-dataset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-saad-0.github.io/fyp_proje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ctrTitle"/>
          </p:nvPr>
        </p:nvSpPr>
        <p:spPr>
          <a:xfrm>
            <a:off x="713224" y="1387250"/>
            <a:ext cx="7786539" cy="16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latin typeface="+mj-lt"/>
              </a:rPr>
              <a:t>NextGen AI Healthcare: Symptoms-based Diagnosis and Medical Rentals</a:t>
            </a:r>
            <a:endParaRPr sz="2800" dirty="0">
              <a:latin typeface="+mj-lt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1"/>
          </p:nvPr>
        </p:nvSpPr>
        <p:spPr>
          <a:xfrm>
            <a:off x="832400" y="3264975"/>
            <a:ext cx="45288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FYP Progress II Presentation</a:t>
            </a:r>
          </a:p>
        </p:txBody>
      </p:sp>
      <p:sp>
        <p:nvSpPr>
          <p:cNvPr id="241" name="Google Shape;241;p35"/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University of Engineering &amp; Technology, Peshawar - Wikipe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52" y="3990109"/>
            <a:ext cx="1088448" cy="976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585899" y="4577039"/>
            <a:ext cx="6955100" cy="475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2"/>
                </a:solidFill>
                <a:latin typeface="+mj-lt"/>
                <a:ea typeface="Inter Tight SemiBold" panose="020B0604020202020204" charset="0"/>
                <a:cs typeface="Inter Tight SemiBold" panose="020B0604020202020204" charset="0"/>
              </a:rPr>
              <a:t>UNIVERSITY OF ENGINEERING AND TECHNOLOGY PESHAWAR</a:t>
            </a:r>
            <a:br>
              <a:rPr lang="en-US" sz="1200" b="1" kern="100" dirty="0">
                <a:solidFill>
                  <a:schemeClr val="tx2"/>
                </a:solidFill>
                <a:latin typeface="+mj-lt"/>
                <a:ea typeface="Inter Tight SemiBold" panose="020B0604020202020204" charset="0"/>
                <a:cs typeface="Inter Tight SemiBold" panose="020B0604020202020204" charset="0"/>
              </a:rPr>
            </a:br>
            <a:r>
              <a:rPr lang="en-US" sz="1200" b="1" kern="100" dirty="0">
                <a:solidFill>
                  <a:schemeClr val="tx2"/>
                </a:solidFill>
                <a:latin typeface="+mj-lt"/>
                <a:ea typeface="Inter Tight SemiBold" panose="020B0604020202020204" charset="0"/>
                <a:cs typeface="Inter Tight SemiBold" panose="020B0604020202020204" charset="0"/>
              </a:rPr>
              <a:t>DEPARTMENT OF COMPUTER SYSTEM ENGINEERING</a:t>
            </a:r>
            <a:endParaRPr lang="en-US" sz="1200" kern="100" dirty="0">
              <a:solidFill>
                <a:schemeClr val="tx2"/>
              </a:solidFill>
              <a:latin typeface="+mj-lt"/>
              <a:ea typeface="Inter Tight SemiBold" panose="020B0604020202020204" charset="0"/>
              <a:cs typeface="Inter Tight SemiBold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400" y="3949300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Supervised By: Dr. Nasru Minallah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AFB-9F9B-99D1-C9BA-BC1B194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Y-Data Profiling Report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139D2-869E-F7B4-93E6-BF21B933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627"/>
            <a:ext cx="9144000" cy="40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Correlation in-between features</a:t>
            </a:r>
            <a:br>
              <a:rPr lang="en" b="1" dirty="0">
                <a:latin typeface="+mj-lt"/>
              </a:rPr>
            </a:br>
            <a:endParaRPr b="1" dirty="0">
              <a:latin typeface="+mj-lt"/>
            </a:endParaRPr>
          </a:p>
        </p:txBody>
      </p:sp>
      <p:pic>
        <p:nvPicPr>
          <p:cNvPr id="1026" name="Picture 2" descr="https://www.kaggleusercontent.com/kf/222984674/eyJhbGciOiJkaXIiLCJlbmMiOiJBMTI4Q0JDLUhTMjU2In0..eoyo2DkO0sEZXTuGcsFozw.oqCtBCtlPGaqy_Et-go24dwf2voKq-dK5cgH4Gwp1zfIq4nLeR_IkQDI-z4ILtZ2xwviIErXeUUS1Y5aN5HKTFMlWQlwZs88jB04w8954GiMLozf3pV4uDw-lQwV34xO7X7CKwv_xbhc873qQxF33a50hdYDJaaU9hn3buD0rgTVoa45gY1wyy-jwFBGqTNP_CZ9UL0Fbo_hguW3AyIPq2S6I-5VNxgdWdlYKW1GJy1W2PiO0zsnIClaww3ogKgEyarbZqZrefqOTG48hCt6TJfGRzy6wSsGNsz2ki3V7cN9pXLLFN6oxxl_BukAdDHFL1EL1aE2QxydbSdG5E8_5uoxT79e5PVS06bu4-3errKLNn_qpLo2TTG6IocZY-orlPpq_QW2QFR4HiXDQIXp61Its1122sljdelZfO0FjpMyi-JgG9V3poZjCpBRefvWTU_cO29CCF6Jlq2h_tlbC88gpXGVkbGHarQ86MHQdubT0HiXtWw0ycgz36CLkC7tCqzWcfthwx8dhg1DN8roCOLbmUBShtLDGFSwiYJNY_KPIDechKZg7ebk9Zv4ktVTKA7UC6P4W4uU6YDygSJ5ecOwW0nRbMkob_DrvnREV17qw7oMQIhp9r9D7TuxDjQ5tsAzt_aYw3e5CDDstwDR6A.MYHWXNi8Fq-0Bpeldv-JkA/__results___files/__results___10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38792" y="975266"/>
            <a:ext cx="3951334" cy="41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CF30-0736-B486-34D2-0B116009C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524F-319F-B76D-00A2-3052E9D9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Y-Data Profiling – Duplicated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20F71-7E5B-B2B6-00D5-D8B2C440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57858"/>
            <a:ext cx="6645727" cy="41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5583-95B0-6F25-AF3F-6CA22B6E9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74C-4C73-0919-A90E-5757DF27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Y-Data Profiling – Samples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5B65-25DA-BFE1-28ED-A392A893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17725"/>
            <a:ext cx="7070650" cy="39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B0D2F-1456-2B58-D4A0-42869A015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2D4-EECA-5AF4-C018-13FCCE23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Y-Data Profiling – Missing Values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C9A0A-C0E1-4AA6-3B4C-993B4FE5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17725"/>
            <a:ext cx="7410893" cy="39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3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b="1" dirty="0">
                <a:latin typeface="+mj-lt"/>
              </a:rPr>
              <a:t>Steps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US" sz="2000" b="1" dirty="0">
                <a:solidFill>
                  <a:srgbClr val="355766"/>
                </a:solidFill>
                <a:latin typeface="+mj-lt"/>
                <a:ea typeface="Inter Tight SemiBold"/>
                <a:cs typeface="Inter Tight SemiBold"/>
                <a:sym typeface="Inter Tight SemiBold"/>
              </a:rPr>
              <a:t>Feature Engineering:</a:t>
            </a:r>
          </a:p>
          <a:p>
            <a:pPr marL="0" lvl="0" indent="0" algn="l">
              <a:buSzPts val="1100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To address the issue like correlation and unbalancing in data I used the feature engineering techniques.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Here I used the feature Engineering technique like feature selection and the specific technique that I were used is Mutual Information-based Feature Selection.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The Mutual Information Classifier was used to measure the dependency between each feature and the target variable.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Features were ranked based on their contribution to prognosis prediction.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Irrelevant and low-impact features were discarded to reduce dimensionality and prevent overfitting. 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Model Building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Model Selection: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Executed machine learning models to identify the best-performing algorithm.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Considered models like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Decision Trees, Random Forest, and SVM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Training: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Trained the selected model(s) using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X_train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600" b="1" dirty="0" err="1">
                <a:solidFill>
                  <a:schemeClr val="tx2"/>
                </a:solidFill>
                <a:latin typeface="Arial" panose="020B0604020202020204" pitchFamily="34" charset="0"/>
              </a:rPr>
              <a:t>y_train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after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feature selection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Code: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Notebook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Next Steps: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Hyper parameter tuning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(e.g.,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Grid Search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Explore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ensemble methods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(e.g.,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Random Forest, Gradient Boosting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Consider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class weights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resampling techniques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for better minority class performance.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b="1" dirty="0">
                <a:latin typeface="+mj-lt"/>
              </a:rPr>
              <a:t>Steps</a:t>
            </a:r>
          </a:p>
        </p:txBody>
      </p:sp>
      <p:sp>
        <p:nvSpPr>
          <p:cNvPr id="2" name="Google Shape;279;p38">
            <a:extLst>
              <a:ext uri="{FF2B5EF4-FFF2-40B4-BE49-F238E27FC236}">
                <a16:creationId xmlns:a16="http://schemas.microsoft.com/office/drawing/2014/main" id="{D5ED6FA8-8226-D60C-B3E8-27CF370028DF}"/>
              </a:ext>
            </a:extLst>
          </p:cNvPr>
          <p:cNvSpPr txBox="1">
            <a:spLocks/>
          </p:cNvSpPr>
          <p:nvPr/>
        </p:nvSpPr>
        <p:spPr>
          <a:xfrm>
            <a:off x="297007" y="1219198"/>
            <a:ext cx="8073736" cy="346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Model Building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Model Selection: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Executed machine learning models to identify the best-performing algorithm.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Considered models like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Decision Trees, Random Forest, and SVM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Training: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Trained the selected model(s) using </a:t>
            </a:r>
            <a:r>
              <a:rPr lang="en-US" altLang="en-US" sz="1600" b="1" dirty="0" err="1">
                <a:solidFill>
                  <a:schemeClr val="tx2"/>
                </a:solidFill>
                <a:latin typeface="Arial" panose="020B0604020202020204" pitchFamily="34" charset="0"/>
              </a:rPr>
              <a:t>X_train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600" b="1" dirty="0" err="1">
                <a:solidFill>
                  <a:schemeClr val="tx2"/>
                </a:solidFill>
                <a:latin typeface="Arial" panose="020B0604020202020204" pitchFamily="34" charset="0"/>
              </a:rPr>
              <a:t>y_train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after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feature selection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Code: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Notebook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Next Steps: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Hyper parameter tuning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(e.g.,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Grid Search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Explore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ensemble methods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(e.g.,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Random Forest, Gradient Boosting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Consider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class weights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resampling techniques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for better minority class performance.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4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Evaluation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The confusion matrix import suggests that evaluation metrics were planned or used for assessing model performance.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 Challenges/Observations: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There are some redundant package installations and uninstallation commands (</a:t>
            </a:r>
            <a:r>
              <a:rPr lang="en-US" altLang="en-US" sz="1600" dirty="0" err="1">
                <a:solidFill>
                  <a:schemeClr val="tx2"/>
                </a:solidFill>
                <a:latin typeface="Arial Unicode MS" panose="020B0604020202020204" pitchFamily="34" charset="-128"/>
              </a:rPr>
              <a:t>numba</a:t>
            </a:r>
            <a:r>
              <a:rPr lang="en-US" altLang="en-US" sz="1600" dirty="0">
                <a:solidFill>
                  <a:schemeClr val="tx2"/>
                </a:solidFill>
              </a:rPr>
              <a:t>, </a:t>
            </a:r>
            <a:r>
              <a:rPr lang="en-US" altLang="en-US" sz="1600" dirty="0" err="1">
                <a:solidFill>
                  <a:schemeClr val="tx2"/>
                </a:solidFill>
                <a:latin typeface="Arial Unicode MS" panose="020B0604020202020204" pitchFamily="34" charset="-128"/>
              </a:rPr>
              <a:t>ydata</a:t>
            </a:r>
            <a:r>
              <a:rPr lang="en-US" altLang="en-US" sz="1600" dirty="0">
                <a:solidFill>
                  <a:schemeClr val="tx2"/>
                </a:solidFill>
                <a:latin typeface="Arial Unicode MS" panose="020B0604020202020204" pitchFamily="34" charset="-128"/>
              </a:rPr>
              <a:t>-profiling</a:t>
            </a: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). These may slow down execution and should be cleaned up for production.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Profiling report is a great step for EDA, but ensure that insights from the report are incorporated into data preprocessing or feature engineering.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b="1" dirty="0"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76230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325-B590-150E-B345-06033A2F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Medical Rentals  </a:t>
            </a:r>
            <a:r>
              <a:rPr lang="en-US" sz="1600" b="1" dirty="0">
                <a:latin typeface="+mj-lt"/>
              </a:rPr>
              <a:t>(Frontend)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FBF63-DC7C-72CC-DC92-87D66DFC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52549"/>
            <a:ext cx="1548448" cy="3440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D8953-CEB9-9D52-2105-A3855969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7" y="1352549"/>
            <a:ext cx="1548449" cy="3440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D9C72-D460-94D5-4417-5E71DB9DEBFA}"/>
              </a:ext>
            </a:extLst>
          </p:cNvPr>
          <p:cNvSpPr txBox="1"/>
          <p:nvPr/>
        </p:nvSpPr>
        <p:spPr>
          <a:xfrm>
            <a:off x="655275" y="1031248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BA424-B151-DF11-CE7D-73002D1902F9}"/>
              </a:ext>
            </a:extLst>
          </p:cNvPr>
          <p:cNvSpPr txBox="1"/>
          <p:nvPr/>
        </p:nvSpPr>
        <p:spPr>
          <a:xfrm>
            <a:off x="2453368" y="1044809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8743A-39CA-44E2-2E76-A17D2D0FDE93}"/>
              </a:ext>
            </a:extLst>
          </p:cNvPr>
          <p:cNvSpPr txBox="1"/>
          <p:nvPr/>
        </p:nvSpPr>
        <p:spPr>
          <a:xfrm>
            <a:off x="4316186" y="1017724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Google 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21485-64B2-D591-F39E-157E708199D3}"/>
              </a:ext>
            </a:extLst>
          </p:cNvPr>
          <p:cNvSpPr txBox="1"/>
          <p:nvPr/>
        </p:nvSpPr>
        <p:spPr>
          <a:xfrm>
            <a:off x="6114279" y="1031285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AF8DAC-FFAB-E130-E012-A3C00EFC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27" y="1352549"/>
            <a:ext cx="1548450" cy="344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9E30FA-CADE-954D-F26F-9E7E8E444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34" y="1339024"/>
            <a:ext cx="1548449" cy="34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A9AFB-C306-34D6-FF71-F097FB98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3005-D1C0-4558-D555-63222AED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Medical Rentals  </a:t>
            </a:r>
            <a:r>
              <a:rPr lang="en-US" sz="1600" b="1" dirty="0">
                <a:latin typeface="+mj-lt"/>
              </a:rPr>
              <a:t>(Frontend)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F01D0-A994-2B7B-3280-A74FAD53FC57}"/>
              </a:ext>
            </a:extLst>
          </p:cNvPr>
          <p:cNvSpPr txBox="1"/>
          <p:nvPr/>
        </p:nvSpPr>
        <p:spPr>
          <a:xfrm>
            <a:off x="2634239" y="853448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725AB-D58E-0335-2E87-A3E0A52B3E75}"/>
              </a:ext>
            </a:extLst>
          </p:cNvPr>
          <p:cNvSpPr txBox="1"/>
          <p:nvPr/>
        </p:nvSpPr>
        <p:spPr>
          <a:xfrm>
            <a:off x="4432332" y="867009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9A0D9-3609-17EF-119A-7A7E1BA2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74748"/>
            <a:ext cx="1676340" cy="372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721E7-6771-8614-0EB0-A4D07C82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69" y="1174748"/>
            <a:ext cx="1676340" cy="3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University of Engineering &amp; Technology, Peshawar - Wikipe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52" y="3990109"/>
            <a:ext cx="1088448" cy="97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45;p76"/>
          <p:cNvSpPr txBox="1">
            <a:spLocks/>
          </p:cNvSpPr>
          <p:nvPr/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Inter Tight SemiBold"/>
              <a:buNone/>
              <a:defRPr sz="46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algn="ctr"/>
            <a:r>
              <a:rPr lang="en-US" sz="3600" b="1" dirty="0">
                <a:latin typeface="+mj-lt"/>
              </a:rPr>
              <a:t>Group Members</a:t>
            </a:r>
          </a:p>
        </p:txBody>
      </p:sp>
      <p:sp>
        <p:nvSpPr>
          <p:cNvPr id="13" name="Google Shape;1147;p76"/>
          <p:cNvSpPr txBox="1"/>
          <p:nvPr/>
        </p:nvSpPr>
        <p:spPr>
          <a:xfrm>
            <a:off x="330182" y="1697753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Umar Jan</a:t>
            </a:r>
          </a:p>
          <a:p>
            <a:r>
              <a:rPr lang="en-US" b="1" dirty="0">
                <a:solidFill>
                  <a:schemeClr val="tx2"/>
                </a:solidFill>
              </a:rPr>
              <a:t>	21PWCSE2000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Google Shape;1148;p76"/>
          <p:cNvSpPr txBox="1"/>
          <p:nvPr/>
        </p:nvSpPr>
        <p:spPr>
          <a:xfrm>
            <a:off x="371069" y="2437834"/>
            <a:ext cx="23530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Saad</a:t>
            </a:r>
          </a:p>
          <a:p>
            <a:r>
              <a:rPr lang="en-US" b="1" dirty="0">
                <a:solidFill>
                  <a:schemeClr val="tx2"/>
                </a:solidFill>
              </a:rPr>
              <a:t>	21PWCSE1997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Google Shape;1149;p76"/>
          <p:cNvSpPr txBox="1"/>
          <p:nvPr/>
        </p:nvSpPr>
        <p:spPr>
          <a:xfrm>
            <a:off x="371069" y="3279021"/>
            <a:ext cx="23530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Zaid</a:t>
            </a:r>
          </a:p>
          <a:p>
            <a:r>
              <a:rPr lang="en-US" b="1" dirty="0">
                <a:solidFill>
                  <a:schemeClr val="tx2"/>
                </a:solidFill>
              </a:rPr>
              <a:t>	21PWCSE1991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Google Shape;1150;p76"/>
          <p:cNvSpPr txBox="1"/>
          <p:nvPr/>
        </p:nvSpPr>
        <p:spPr>
          <a:xfrm>
            <a:off x="371069" y="4120208"/>
            <a:ext cx="252453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Ilyas</a:t>
            </a:r>
          </a:p>
          <a:p>
            <a:r>
              <a:rPr lang="en-US" b="1" dirty="0">
                <a:solidFill>
                  <a:schemeClr val="tx2"/>
                </a:solidFill>
              </a:rPr>
              <a:t>	21PWCSE2055</a:t>
            </a:r>
          </a:p>
        </p:txBody>
      </p:sp>
      <p:sp>
        <p:nvSpPr>
          <p:cNvPr id="22" name="Google Shape;1147;p76"/>
          <p:cNvSpPr txBox="1"/>
          <p:nvPr/>
        </p:nvSpPr>
        <p:spPr>
          <a:xfrm>
            <a:off x="3994710" y="1696674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AI/ML</a:t>
            </a:r>
          </a:p>
        </p:txBody>
      </p:sp>
      <p:sp>
        <p:nvSpPr>
          <p:cNvPr id="23" name="Google Shape;1147;p76"/>
          <p:cNvSpPr txBox="1"/>
          <p:nvPr/>
        </p:nvSpPr>
        <p:spPr>
          <a:xfrm>
            <a:off x="3994709" y="2535703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Flutter &amp; Backend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Google Shape;1147;p76"/>
          <p:cNvSpPr txBox="1"/>
          <p:nvPr/>
        </p:nvSpPr>
        <p:spPr>
          <a:xfrm>
            <a:off x="3994709" y="3279021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Flutter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Google Shape;1147;p76"/>
          <p:cNvSpPr txBox="1"/>
          <p:nvPr/>
        </p:nvSpPr>
        <p:spPr>
          <a:xfrm>
            <a:off x="3994708" y="4120208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Database &amp; Backend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6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4C49-8AC9-5539-8F46-517B6737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3365-3A2E-7208-35D3-AB8F2F0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Medical Rentals  </a:t>
            </a:r>
            <a:r>
              <a:rPr lang="en-US" sz="1600" b="1" dirty="0">
                <a:latin typeface="+mj-lt"/>
              </a:rPr>
              <a:t>(Backned)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sp>
        <p:nvSpPr>
          <p:cNvPr id="3" name="Google Shape;279;p38">
            <a:extLst>
              <a:ext uri="{FF2B5EF4-FFF2-40B4-BE49-F238E27FC236}">
                <a16:creationId xmlns:a16="http://schemas.microsoft.com/office/drawing/2014/main" id="{093B8195-1745-E5D7-3CB5-90C68AD0E3DC}"/>
              </a:ext>
            </a:extLst>
          </p:cNvPr>
          <p:cNvSpPr txBox="1">
            <a:spLocks/>
          </p:cNvSpPr>
          <p:nvPr/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Progress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JWT Auth: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We implemented JWT authentication as a stateless and secure method to verify user identity by encoding user data into a token, ensuring seamless authentication for our web and mobile applications.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Google OAUTH 2.0: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We also integrated Google OAuth 2.0 for seamless third-party authentication in our web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3306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396B-FD7D-67EF-134E-D78410B08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5D49-44FC-6E44-088C-46292A8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Research References</a:t>
            </a:r>
          </a:p>
        </p:txBody>
      </p:sp>
      <p:sp>
        <p:nvSpPr>
          <p:cNvPr id="3" name="Google Shape;279;p38">
            <a:extLst>
              <a:ext uri="{FF2B5EF4-FFF2-40B4-BE49-F238E27FC236}">
                <a16:creationId xmlns:a16="http://schemas.microsoft.com/office/drawing/2014/main" id="{8CF5869A-0B2D-FB99-679D-CD002151E089}"/>
              </a:ext>
            </a:extLst>
          </p:cNvPr>
          <p:cNvSpPr txBox="1">
            <a:spLocks/>
          </p:cNvSpPr>
          <p:nvPr/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[1]        T. Foley and F. 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Fairmichael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, “The Potential of Learning Health Care Systems,” The Learning Healthcare Project, 2015.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2"/>
              </a:rPr>
              <a:t>https://learninghealthcareproject.org/the-potential-of-learning-healthcare-systems/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[2]        C. P. Friedman et al., “The science of learning health systems: foundations for a new journal,” Learning Health Systems, vol. 1, no. 1, 2017.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3"/>
              </a:rPr>
              <a:t>https://onlinelibrary.wiley.com/doi/full/10.1002/lrh2.10020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[3]        D. A. Garwin. (1993) Building a Learning Organization. Harvard Business Review. 73-91.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4"/>
              </a:rPr>
              <a:t>https://hbr.org/1993/07/building-a-learning-organization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[4]        J. M. McGinnis, D. Aisner, and L. O. Olsen, “The Learning Healthcare System,” National Academies Press, Washington (DC), USA, 2007.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5"/>
              </a:rPr>
              <a:t>https://www.nap.edu/catalog/11903/the-learning-healthcare-system-workshop-summary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[6]        J. 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Enticott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, A. Johnson, and H. 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Teede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, “Learning health systems using data to drive healthcare improvement and impact: a systematic review,” BMC health services research, vol. 21, no. 1, pp. 1-16, 2021.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6"/>
              </a:rPr>
              <a:t>https://bmchealthservres.biomedcentral.com/articles/10.1186/s12913-021-06215-8#Tab3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8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1;p69">
            <a:extLst>
              <a:ext uri="{FF2B5EF4-FFF2-40B4-BE49-F238E27FC236}">
                <a16:creationId xmlns:a16="http://schemas.microsoft.com/office/drawing/2014/main" id="{2123746E-2BA1-9D32-6FD8-0F7310FE8AEE}"/>
              </a:ext>
            </a:extLst>
          </p:cNvPr>
          <p:cNvSpPr txBox="1">
            <a:spLocks/>
          </p:cNvSpPr>
          <p:nvPr/>
        </p:nvSpPr>
        <p:spPr>
          <a:xfrm>
            <a:off x="2429766" y="2136300"/>
            <a:ext cx="35394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algn="ctr"/>
            <a:r>
              <a:rPr lang="en-US" sz="5400"/>
              <a:t>Thanks!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0089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46A6506-09C7-92CA-A685-C4F73F25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>
            <a:extLst>
              <a:ext uri="{FF2B5EF4-FFF2-40B4-BE49-F238E27FC236}">
                <a16:creationId xmlns:a16="http://schemas.microsoft.com/office/drawing/2014/main" id="{EC71254B-5133-3B13-C99B-FD23B0C41CF2}"/>
              </a:ext>
            </a:extLst>
          </p:cNvPr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University of Engineering &amp; Technology, Peshawar - Wikipedia">
            <a:extLst>
              <a:ext uri="{FF2B5EF4-FFF2-40B4-BE49-F238E27FC236}">
                <a16:creationId xmlns:a16="http://schemas.microsoft.com/office/drawing/2014/main" id="{FFEE21CF-86D8-57A5-3C7D-457112E6A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52" y="3990109"/>
            <a:ext cx="1088448" cy="97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45;p76">
            <a:extLst>
              <a:ext uri="{FF2B5EF4-FFF2-40B4-BE49-F238E27FC236}">
                <a16:creationId xmlns:a16="http://schemas.microsoft.com/office/drawing/2014/main" id="{9718C780-001E-476D-64ED-256FC2FEA536}"/>
              </a:ext>
            </a:extLst>
          </p:cNvPr>
          <p:cNvSpPr txBox="1">
            <a:spLocks/>
          </p:cNvSpPr>
          <p:nvPr/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Inter Tight SemiBold"/>
              <a:buNone/>
              <a:defRPr sz="46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algn="ctr"/>
            <a:r>
              <a:rPr lang="en-US" sz="4000" b="1" dirty="0">
                <a:latin typeface="+mj-lt"/>
              </a:rPr>
              <a:t>Important Links</a:t>
            </a:r>
          </a:p>
        </p:txBody>
      </p:sp>
      <p:sp>
        <p:nvSpPr>
          <p:cNvPr id="13" name="Google Shape;1147;p76">
            <a:extLst>
              <a:ext uri="{FF2B5EF4-FFF2-40B4-BE49-F238E27FC236}">
                <a16:creationId xmlns:a16="http://schemas.microsoft.com/office/drawing/2014/main" id="{37F1078E-80E3-AC98-E6B3-46D6316FF1EF}"/>
              </a:ext>
            </a:extLst>
          </p:cNvPr>
          <p:cNvSpPr txBox="1"/>
          <p:nvPr/>
        </p:nvSpPr>
        <p:spPr>
          <a:xfrm>
            <a:off x="1318437" y="1713729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Google Shape;1148;p76">
            <a:extLst>
              <a:ext uri="{FF2B5EF4-FFF2-40B4-BE49-F238E27FC236}">
                <a16:creationId xmlns:a16="http://schemas.microsoft.com/office/drawing/2014/main" id="{C62C7076-3E1B-2136-4784-29156F8AF43C}"/>
              </a:ext>
            </a:extLst>
          </p:cNvPr>
          <p:cNvSpPr txBox="1"/>
          <p:nvPr/>
        </p:nvSpPr>
        <p:spPr>
          <a:xfrm>
            <a:off x="1359324" y="2453810"/>
            <a:ext cx="415869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AI Codebook</a:t>
            </a:r>
          </a:p>
        </p:txBody>
      </p:sp>
      <p:sp>
        <p:nvSpPr>
          <p:cNvPr id="15" name="Google Shape;1149;p76">
            <a:extLst>
              <a:ext uri="{FF2B5EF4-FFF2-40B4-BE49-F238E27FC236}">
                <a16:creationId xmlns:a16="http://schemas.microsoft.com/office/drawing/2014/main" id="{214451BF-F57F-8ACB-8979-DE40B1C90336}"/>
              </a:ext>
            </a:extLst>
          </p:cNvPr>
          <p:cNvSpPr txBox="1"/>
          <p:nvPr/>
        </p:nvSpPr>
        <p:spPr>
          <a:xfrm>
            <a:off x="1359324" y="3294997"/>
            <a:ext cx="4076913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GitHub Repository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Google Shape;1147;p76">
            <a:extLst>
              <a:ext uri="{FF2B5EF4-FFF2-40B4-BE49-F238E27FC236}">
                <a16:creationId xmlns:a16="http://schemas.microsoft.com/office/drawing/2014/main" id="{2A66F0AB-7C34-43D9-1ECB-DE67743387F1}"/>
              </a:ext>
            </a:extLst>
          </p:cNvPr>
          <p:cNvSpPr txBox="1"/>
          <p:nvPr/>
        </p:nvSpPr>
        <p:spPr>
          <a:xfrm>
            <a:off x="3994710" y="1696674"/>
            <a:ext cx="3979709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>
                <a:solidFill>
                  <a:schemeClr val="tx2"/>
                </a:solidFill>
                <a:hlinkClick r:id="rId4"/>
              </a:rPr>
              <a:t>https://www.kaggle.com/datasets/noorsaeed/medicine-recommendation-system-dataset/data</a:t>
            </a:r>
            <a:endParaRPr lang="en-US" sz="1050" b="1" dirty="0">
              <a:solidFill>
                <a:schemeClr val="tx2"/>
              </a:solidFill>
            </a:endParaRPr>
          </a:p>
        </p:txBody>
      </p:sp>
      <p:sp>
        <p:nvSpPr>
          <p:cNvPr id="23" name="Google Shape;1147;p76">
            <a:extLst>
              <a:ext uri="{FF2B5EF4-FFF2-40B4-BE49-F238E27FC236}">
                <a16:creationId xmlns:a16="http://schemas.microsoft.com/office/drawing/2014/main" id="{93C375DF-ED2A-6449-17EE-9161552A3076}"/>
              </a:ext>
            </a:extLst>
          </p:cNvPr>
          <p:cNvSpPr txBox="1"/>
          <p:nvPr/>
        </p:nvSpPr>
        <p:spPr>
          <a:xfrm>
            <a:off x="3994709" y="2535703"/>
            <a:ext cx="377769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>
                <a:solidFill>
                  <a:schemeClr val="tx2"/>
                </a:solidFill>
                <a:hlinkClick r:id="rId5"/>
              </a:rPr>
              <a:t>https://www.kaggle.com/code/muhammadumarjan/medical-recomendation</a:t>
            </a:r>
            <a:endParaRPr lang="en-US" sz="1050" b="1" dirty="0">
              <a:solidFill>
                <a:schemeClr val="tx2"/>
              </a:solidFill>
            </a:endParaRPr>
          </a:p>
        </p:txBody>
      </p:sp>
      <p:sp>
        <p:nvSpPr>
          <p:cNvPr id="24" name="Google Shape;1147;p76">
            <a:extLst>
              <a:ext uri="{FF2B5EF4-FFF2-40B4-BE49-F238E27FC236}">
                <a16:creationId xmlns:a16="http://schemas.microsoft.com/office/drawing/2014/main" id="{4D61EA48-365A-16C3-6258-783373542466}"/>
              </a:ext>
            </a:extLst>
          </p:cNvPr>
          <p:cNvSpPr txBox="1"/>
          <p:nvPr/>
        </p:nvSpPr>
        <p:spPr>
          <a:xfrm>
            <a:off x="3994709" y="3279021"/>
            <a:ext cx="3533142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>
                <a:solidFill>
                  <a:schemeClr val="tx2"/>
                </a:solidFill>
                <a:hlinkClick r:id="rId6"/>
              </a:rPr>
              <a:t>https://github.com/M-Saad-0/fyp_project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" name="Google Shape;1149;p76">
            <a:extLst>
              <a:ext uri="{FF2B5EF4-FFF2-40B4-BE49-F238E27FC236}">
                <a16:creationId xmlns:a16="http://schemas.microsoft.com/office/drawing/2014/main" id="{41F3147C-71B2-B10E-0F8F-2E9DBD5AB6F1}"/>
              </a:ext>
            </a:extLst>
          </p:cNvPr>
          <p:cNvSpPr txBox="1"/>
          <p:nvPr/>
        </p:nvSpPr>
        <p:spPr>
          <a:xfrm>
            <a:off x="1359324" y="4084702"/>
            <a:ext cx="4076913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Profiling Report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Google Shape;1147;p76">
            <a:extLst>
              <a:ext uri="{FF2B5EF4-FFF2-40B4-BE49-F238E27FC236}">
                <a16:creationId xmlns:a16="http://schemas.microsoft.com/office/drawing/2014/main" id="{3A3B538B-B53D-BF78-6C1A-57112FA0F3B9}"/>
              </a:ext>
            </a:extLst>
          </p:cNvPr>
          <p:cNvSpPr txBox="1"/>
          <p:nvPr/>
        </p:nvSpPr>
        <p:spPr>
          <a:xfrm>
            <a:off x="3994708" y="4068726"/>
            <a:ext cx="3789967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>
                <a:solidFill>
                  <a:schemeClr val="tx2"/>
                </a:solidFill>
                <a:hlinkClick r:id="rId7"/>
              </a:rPr>
              <a:t>https://m-saad-0.github.io/fyp_project/profiling-report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6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9915-B532-D89E-2DAC-47CB1A9A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457D-B075-E3F4-941B-80985E9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Problem Statement</a:t>
            </a:r>
          </a:p>
        </p:txBody>
      </p:sp>
      <p:sp>
        <p:nvSpPr>
          <p:cNvPr id="3" name="Google Shape;279;p38">
            <a:extLst>
              <a:ext uri="{FF2B5EF4-FFF2-40B4-BE49-F238E27FC236}">
                <a16:creationId xmlns:a16="http://schemas.microsoft.com/office/drawing/2014/main" id="{5E8923A3-71AE-DD48-9411-005D1E5E9761}"/>
              </a:ext>
            </a:extLst>
          </p:cNvPr>
          <p:cNvSpPr txBox="1">
            <a:spLocks/>
          </p:cNvSpPr>
          <p:nvPr/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7B2A7-1ADE-1788-D593-8326D929DCA5}"/>
              </a:ext>
            </a:extLst>
          </p:cNvPr>
          <p:cNvSpPr txBox="1"/>
          <p:nvPr/>
        </p:nvSpPr>
        <p:spPr>
          <a:xfrm>
            <a:off x="297007" y="1219200"/>
            <a:ext cx="8971171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Limited access to medical advice and timely diagnosis in rural and underserved areas.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Difficulty obtaining affordable medical equipment for short-term use.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Lack of platforms for sharing unused medical devices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44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52483" y="1790682"/>
            <a:ext cx="593560" cy="5653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Platforms Of Our Project</a:t>
            </a:r>
            <a:endParaRPr b="1" dirty="0">
              <a:latin typeface="+mj-lt"/>
            </a:endParaRPr>
          </a:p>
        </p:txBody>
      </p:sp>
      <p:sp>
        <p:nvSpPr>
          <p:cNvPr id="312" name="Google Shape;312;p43"/>
          <p:cNvSpPr txBox="1">
            <a:spLocks noGrp="1"/>
          </p:cNvSpPr>
          <p:nvPr>
            <p:ph type="subTitle" idx="1"/>
          </p:nvPr>
        </p:nvSpPr>
        <p:spPr>
          <a:xfrm>
            <a:off x="4875470" y="2963525"/>
            <a:ext cx="2340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2"/>
                </a:solidFill>
                <a:latin typeface="+mj-lt"/>
              </a:rPr>
              <a:t>This platform enables users to rent out their medical devices, providing essential equipment to those in need.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subTitle" idx="2"/>
          </p:nvPr>
        </p:nvSpPr>
        <p:spPr>
          <a:xfrm>
            <a:off x="1807919" y="2963525"/>
            <a:ext cx="2432489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This is an AI powered platform which diagnose your symptoms and predict your prognosis and on the basis of that prognosis, it recommend medications, diets and exercise etc.</a:t>
            </a:r>
            <a:endParaRPr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3"/>
          </p:nvPr>
        </p:nvSpPr>
        <p:spPr>
          <a:xfrm>
            <a:off x="1598095" y="2575225"/>
            <a:ext cx="2996642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+mj-lt"/>
              </a:rPr>
              <a:t>AI Symptoms Diagnosis</a:t>
            </a:r>
            <a:endParaRPr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4"/>
          </p:nvPr>
        </p:nvSpPr>
        <p:spPr>
          <a:xfrm>
            <a:off x="4875473" y="2575225"/>
            <a:ext cx="23409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+mj-lt"/>
              </a:rPr>
              <a:t>Medical Rentals </a:t>
            </a:r>
            <a:endParaRPr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2735763" y="1758180"/>
            <a:ext cx="627000" cy="6270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Oval 38"/>
          <p:cNvSpPr/>
          <p:nvPr/>
        </p:nvSpPr>
        <p:spPr>
          <a:xfrm>
            <a:off x="5749140" y="1771904"/>
            <a:ext cx="593560" cy="5653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5727;p84"/>
          <p:cNvSpPr/>
          <p:nvPr/>
        </p:nvSpPr>
        <p:spPr>
          <a:xfrm>
            <a:off x="5922454" y="1889468"/>
            <a:ext cx="246932" cy="351880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740;p84"/>
          <p:cNvGrpSpPr/>
          <p:nvPr/>
        </p:nvGrpSpPr>
        <p:grpSpPr>
          <a:xfrm>
            <a:off x="2931272" y="1897435"/>
            <a:ext cx="299344" cy="351880"/>
            <a:chOff x="-27691025" y="3175300"/>
            <a:chExt cx="251275" cy="295375"/>
          </a:xfrm>
        </p:grpSpPr>
        <p:sp>
          <p:nvSpPr>
            <p:cNvPr id="33" name="Google Shape;5741;p84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42;p84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43;p84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44;p84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316;p43"/>
          <p:cNvSpPr/>
          <p:nvPr/>
        </p:nvSpPr>
        <p:spPr>
          <a:xfrm>
            <a:off x="5733441" y="1758180"/>
            <a:ext cx="627000" cy="6270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"/>
          <p:cNvSpPr txBox="1">
            <a:spLocks noGrp="1"/>
          </p:cNvSpPr>
          <p:nvPr>
            <p:ph type="title"/>
          </p:nvPr>
        </p:nvSpPr>
        <p:spPr>
          <a:xfrm>
            <a:off x="779567" y="3567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+mj-lt"/>
              </a:rPr>
              <a:t>AI Symptoms Diagnosis -Flowchart</a:t>
            </a:r>
            <a:endParaRPr b="1" dirty="0">
              <a:latin typeface="+mj-lt"/>
            </a:endParaRPr>
          </a:p>
        </p:txBody>
      </p:sp>
      <p:sp>
        <p:nvSpPr>
          <p:cNvPr id="580" name="Google Shape;580;p58"/>
          <p:cNvSpPr txBox="1"/>
          <p:nvPr/>
        </p:nvSpPr>
        <p:spPr>
          <a:xfrm>
            <a:off x="791836" y="3208816"/>
            <a:ext cx="1927355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Data Loading And EDA</a:t>
            </a:r>
          </a:p>
        </p:txBody>
      </p:sp>
      <p:sp>
        <p:nvSpPr>
          <p:cNvPr id="581" name="Google Shape;581;p58"/>
          <p:cNvSpPr txBox="1"/>
          <p:nvPr/>
        </p:nvSpPr>
        <p:spPr>
          <a:xfrm>
            <a:off x="2721901" y="3208816"/>
            <a:ext cx="1928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2" name="Google Shape;582;p58"/>
          <p:cNvSpPr txBox="1"/>
          <p:nvPr/>
        </p:nvSpPr>
        <p:spPr>
          <a:xfrm>
            <a:off x="4651976" y="3208816"/>
            <a:ext cx="1928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Model Building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3" name="Google Shape;583;p58"/>
          <p:cNvSpPr txBox="1"/>
          <p:nvPr/>
        </p:nvSpPr>
        <p:spPr>
          <a:xfrm>
            <a:off x="6580686" y="3208816"/>
            <a:ext cx="1928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Evaluation and Testing</a:t>
            </a:r>
          </a:p>
        </p:txBody>
      </p:sp>
      <p:cxnSp>
        <p:nvCxnSpPr>
          <p:cNvPr id="588" name="Google Shape;588;p58"/>
          <p:cNvCxnSpPr>
            <a:stCxn id="580" idx="0"/>
            <a:endCxn id="584" idx="4"/>
          </p:cNvCxnSpPr>
          <p:nvPr/>
        </p:nvCxnSpPr>
        <p:spPr>
          <a:xfrm flipV="1">
            <a:off x="1755514" y="2474415"/>
            <a:ext cx="661" cy="73440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58"/>
          <p:cNvCxnSpPr>
            <a:stCxn id="581" idx="0"/>
          </p:cNvCxnSpPr>
          <p:nvPr/>
        </p:nvCxnSpPr>
        <p:spPr>
          <a:xfrm rot="10800000">
            <a:off x="3686251" y="2474416"/>
            <a:ext cx="0" cy="73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58"/>
          <p:cNvCxnSpPr>
            <a:stCxn id="582" idx="0"/>
          </p:cNvCxnSpPr>
          <p:nvPr/>
        </p:nvCxnSpPr>
        <p:spPr>
          <a:xfrm rot="10800000">
            <a:off x="5616326" y="2474416"/>
            <a:ext cx="0" cy="73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58"/>
          <p:cNvCxnSpPr>
            <a:stCxn id="583" idx="0"/>
          </p:cNvCxnSpPr>
          <p:nvPr/>
        </p:nvCxnSpPr>
        <p:spPr>
          <a:xfrm rot="10800000" flipH="1">
            <a:off x="7545036" y="2474416"/>
            <a:ext cx="1500" cy="73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58"/>
          <p:cNvCxnSpPr>
            <a:stCxn id="584" idx="6"/>
          </p:cNvCxnSpPr>
          <p:nvPr/>
        </p:nvCxnSpPr>
        <p:spPr>
          <a:xfrm>
            <a:off x="2150225" y="2080365"/>
            <a:ext cx="1142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58"/>
          <p:cNvCxnSpPr/>
          <p:nvPr/>
        </p:nvCxnSpPr>
        <p:spPr>
          <a:xfrm>
            <a:off x="4080315" y="2080365"/>
            <a:ext cx="1142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58"/>
          <p:cNvCxnSpPr/>
          <p:nvPr/>
        </p:nvCxnSpPr>
        <p:spPr>
          <a:xfrm>
            <a:off x="6010390" y="2080365"/>
            <a:ext cx="1142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Oval 59"/>
          <p:cNvSpPr/>
          <p:nvPr/>
        </p:nvSpPr>
        <p:spPr>
          <a:xfrm>
            <a:off x="1392613" y="1753458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Google Shape;584;p58"/>
          <p:cNvSpPr/>
          <p:nvPr/>
        </p:nvSpPr>
        <p:spPr>
          <a:xfrm>
            <a:off x="1362125" y="1686315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Oval 89"/>
          <p:cNvSpPr/>
          <p:nvPr/>
        </p:nvSpPr>
        <p:spPr>
          <a:xfrm>
            <a:off x="3329864" y="1745671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584;p58"/>
          <p:cNvSpPr/>
          <p:nvPr/>
        </p:nvSpPr>
        <p:spPr>
          <a:xfrm>
            <a:off x="3297622" y="1680966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Oval 105"/>
          <p:cNvSpPr/>
          <p:nvPr/>
        </p:nvSpPr>
        <p:spPr>
          <a:xfrm>
            <a:off x="5247356" y="1753458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584;p58"/>
          <p:cNvSpPr/>
          <p:nvPr/>
        </p:nvSpPr>
        <p:spPr>
          <a:xfrm>
            <a:off x="5216868" y="1686315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Oval 114"/>
          <p:cNvSpPr/>
          <p:nvPr/>
        </p:nvSpPr>
        <p:spPr>
          <a:xfrm>
            <a:off x="7214664" y="1745671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584;p58"/>
          <p:cNvSpPr/>
          <p:nvPr/>
        </p:nvSpPr>
        <p:spPr>
          <a:xfrm>
            <a:off x="7184176" y="1678528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460;p77"/>
          <p:cNvGrpSpPr/>
          <p:nvPr/>
        </p:nvGrpSpPr>
        <p:grpSpPr>
          <a:xfrm>
            <a:off x="1532579" y="1860211"/>
            <a:ext cx="459399" cy="437127"/>
            <a:chOff x="6039282" y="1042577"/>
            <a:chExt cx="734315" cy="731929"/>
          </a:xfrm>
        </p:grpSpPr>
        <p:sp>
          <p:nvSpPr>
            <p:cNvPr id="124" name="Google Shape;1461;p77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62;p77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63;p77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64;p77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65;p77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6;p77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67;p77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68;p77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69;p77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0;p77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71;p77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72;p77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73;p77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74;p77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75;p77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76;p77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77;p77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78;p77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79;p77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80;p77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81;p77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6560;p86"/>
          <p:cNvGrpSpPr/>
          <p:nvPr/>
        </p:nvGrpSpPr>
        <p:grpSpPr>
          <a:xfrm>
            <a:off x="7421909" y="1869659"/>
            <a:ext cx="354586" cy="353888"/>
            <a:chOff x="-31094350" y="3194000"/>
            <a:chExt cx="292225" cy="291650"/>
          </a:xfrm>
        </p:grpSpPr>
        <p:sp>
          <p:nvSpPr>
            <p:cNvPr id="146" name="Google Shape;6561;p86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562;p86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563;p86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564;p86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565;p86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566;p86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567;p86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568;p86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6597;p86"/>
          <p:cNvGrpSpPr/>
          <p:nvPr/>
        </p:nvGrpSpPr>
        <p:grpSpPr>
          <a:xfrm>
            <a:off x="3556554" y="1896288"/>
            <a:ext cx="354586" cy="356254"/>
            <a:chOff x="-34405525" y="3558075"/>
            <a:chExt cx="292225" cy="293600"/>
          </a:xfrm>
        </p:grpSpPr>
        <p:sp>
          <p:nvSpPr>
            <p:cNvPr id="155" name="Google Shape;6598;p86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599;p86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600;p86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7074;p87"/>
          <p:cNvGrpSpPr/>
          <p:nvPr/>
        </p:nvGrpSpPr>
        <p:grpSpPr>
          <a:xfrm>
            <a:off x="5462867" y="1896411"/>
            <a:ext cx="298377" cy="354519"/>
            <a:chOff x="-48233050" y="3569725"/>
            <a:chExt cx="252050" cy="299475"/>
          </a:xfrm>
        </p:grpSpPr>
        <p:sp>
          <p:nvSpPr>
            <p:cNvPr id="159" name="Google Shape;7075;p8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076;p8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077;p8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b="1" dirty="0">
                <a:latin typeface="+mj-lt"/>
              </a:rPr>
              <a:t>Steps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498764" y="14858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2"/>
                </a:solidFill>
                <a:latin typeface="+mj-lt"/>
              </a:rPr>
              <a:t>Data Loading And Preprocessing: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The dataset Training.csv was loaded successfully using pandas.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The dataset was split into features (X) and the target variable (y), with prognosis as the target column.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Label encoding was applied to convert the target variable into numerical format.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Train-test split was performed, with 70% training and 30% test data.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altLang="en-US" sz="18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BB66-A3B8-BA67-73F4-028D4036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FC6A2-1FA9-8D8B-890D-143107329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76268-F56E-3955-6CAF-9BA1C90C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987866"/>
            <a:ext cx="7391400" cy="4155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E98BF-6289-752F-AE61-795B08FF0511}"/>
              </a:ext>
            </a:extLst>
          </p:cNvPr>
          <p:cNvSpPr txBox="1"/>
          <p:nvPr/>
        </p:nvSpPr>
        <p:spPr>
          <a:xfrm>
            <a:off x="885825" y="35242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  <a:ea typeface="Inter Tight SemiBold" panose="020B0604020202020204" charset="0"/>
                <a:cs typeface="Inter Tight SemiBold" panose="020B0604020202020204" charset="0"/>
              </a:rPr>
              <a:t>Dataset</a:t>
            </a:r>
            <a:endParaRPr lang="en-US" sz="2000" b="1" dirty="0">
              <a:solidFill>
                <a:schemeClr val="tx2"/>
              </a:solidFill>
              <a:latin typeface="+mj-lt"/>
              <a:ea typeface="Inter Tight SemiBold" panose="020B0604020202020204" charset="0"/>
              <a:cs typeface="Inter Tight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2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b="1" dirty="0">
                <a:latin typeface="+mj-lt"/>
              </a:rPr>
              <a:t>Steps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400916" y="14477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2"/>
                </a:solidFill>
                <a:latin typeface="+mj-lt"/>
              </a:rPr>
              <a:t>Exploratory Data Analysis (EDA):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A profiling report was generated using </a:t>
            </a:r>
            <a:r>
              <a:rPr lang="en-US" altLang="en-US" sz="1600" dirty="0" err="1">
                <a:solidFill>
                  <a:schemeClr val="tx2"/>
                </a:solidFill>
                <a:latin typeface="+mj-lt"/>
              </a:rPr>
              <a:t>ydata_profiling</a:t>
            </a: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 (formerly pandas-profiling), which provides a comprehensive summary of the dataset, including correlations, missing values, and feature distributions. </a:t>
            </a:r>
            <a:r>
              <a:rPr lang="en-US" altLang="en-US" sz="1600" dirty="0">
                <a:solidFill>
                  <a:schemeClr val="tx2"/>
                </a:solidFill>
                <a:latin typeface="+mj-lt"/>
                <a:hlinkClick r:id="rId3"/>
              </a:rPr>
              <a:t>Data Profiling</a:t>
            </a: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The profiling report likely revealed that several features in the dataset have high correlation with each other. This can lead to multicollinearity, making the model unstable and harder to interpret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+mj-lt"/>
              </a:rPr>
              <a:t>Your dataset has an imbalance in the target variable (i.e., some diseases/prognoses are significantly more frequent than others). This can cause the model to favor the majority class and underperform on the minority classes.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84687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ibility in the Healthcare System by Slidesgo">
  <a:themeElements>
    <a:clrScheme name="Simple Light">
      <a:dk1>
        <a:srgbClr val="191919"/>
      </a:dk1>
      <a:lt1>
        <a:srgbClr val="D0E7F1"/>
      </a:lt1>
      <a:dk2>
        <a:srgbClr val="8EB7CA"/>
      </a:dk2>
      <a:lt2>
        <a:srgbClr val="3557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1146</Words>
  <Application>Microsoft Office PowerPoint</Application>
  <PresentationFormat>On-screen Show (16:9)</PresentationFormat>
  <Paragraphs>126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Wingdings</vt:lpstr>
      <vt:lpstr>Arial Unicode MS</vt:lpstr>
      <vt:lpstr>Arial</vt:lpstr>
      <vt:lpstr>Manrope</vt:lpstr>
      <vt:lpstr>Inter Tight SemiBold</vt:lpstr>
      <vt:lpstr>Accessibility in the Healthcare System by Slidesgo</vt:lpstr>
      <vt:lpstr>NextGen AI Healthcare: Symptoms-based Diagnosis and Medical Rentals</vt:lpstr>
      <vt:lpstr>PowerPoint Presentation</vt:lpstr>
      <vt:lpstr>PowerPoint Presentation</vt:lpstr>
      <vt:lpstr>Problem Statement</vt:lpstr>
      <vt:lpstr>Platforms Of Our Project</vt:lpstr>
      <vt:lpstr>AI Symptoms Diagnosis -Flowchart</vt:lpstr>
      <vt:lpstr>Steps</vt:lpstr>
      <vt:lpstr>PowerPoint Presentation</vt:lpstr>
      <vt:lpstr>Steps</vt:lpstr>
      <vt:lpstr>Y-Data Profiling Report - Overview</vt:lpstr>
      <vt:lpstr>Correlation in-between features </vt:lpstr>
      <vt:lpstr>Y-Data Profiling – Duplicated Rows</vt:lpstr>
      <vt:lpstr>Y-Data Profiling – Samples </vt:lpstr>
      <vt:lpstr>Y-Data Profiling – Missing Values </vt:lpstr>
      <vt:lpstr>Steps</vt:lpstr>
      <vt:lpstr>Steps</vt:lpstr>
      <vt:lpstr>Steps</vt:lpstr>
      <vt:lpstr>Medical Rentals  (Frontend) </vt:lpstr>
      <vt:lpstr>Medical Rentals  (Frontend) </vt:lpstr>
      <vt:lpstr>Medical Rentals  (Backned) </vt:lpstr>
      <vt:lpstr>Research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AI Healthcare: Symptoms-based Diagnosis and Medical Rentals</dc:title>
  <dc:creator>Muhammad Saad</dc:creator>
  <cp:lastModifiedBy>21PWCSE1997</cp:lastModifiedBy>
  <cp:revision>56</cp:revision>
  <dcterms:modified xsi:type="dcterms:W3CDTF">2025-03-07T17:41:39Z</dcterms:modified>
</cp:coreProperties>
</file>