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92" r:id="rId3"/>
    <p:sldId id="291" r:id="rId4"/>
    <p:sldId id="290" r:id="rId5"/>
    <p:sldId id="259" r:id="rId6"/>
    <p:sldId id="261" r:id="rId7"/>
    <p:sldId id="264" r:id="rId8"/>
    <p:sldId id="266" r:id="rId9"/>
    <p:sldId id="265" r:id="rId10"/>
    <p:sldId id="263" r:id="rId11"/>
    <p:sldId id="262" r:id="rId12"/>
    <p:sldId id="271" r:id="rId13"/>
    <p:sldId id="272" r:id="rId14"/>
    <p:sldId id="267" r:id="rId15"/>
    <p:sldId id="268" r:id="rId16"/>
    <p:sldId id="269" r:id="rId17"/>
    <p:sldId id="270" r:id="rId18"/>
    <p:sldId id="273" r:id="rId19"/>
    <p:sldId id="275" r:id="rId20"/>
    <p:sldId id="287" r:id="rId21"/>
    <p:sldId id="276" r:id="rId22"/>
    <p:sldId id="288" r:id="rId23"/>
    <p:sldId id="28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241" autoAdjust="0"/>
  </p:normalViewPr>
  <p:slideViewPr>
    <p:cSldViewPr snapToGrid="0">
      <p:cViewPr varScale="1">
        <p:scale>
          <a:sx n="79" d="100"/>
          <a:sy n="79" d="100"/>
        </p:scale>
        <p:origin x="9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Geeks%20Systems\Desktop\material%20ppt\Book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Geeks%20Systems\Desktop\material%20ppt\Book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4DB1-4CDC-AAAD-5EE25AAB0F2F}"/>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4DB1-4CDC-AAAD-5EE25AAB0F2F}"/>
              </c:ext>
            </c:extLst>
          </c:dPt>
          <c:dLbls>
            <c:dLbl>
              <c:idx val="0"/>
              <c:layout>
                <c:manualLayout>
                  <c:x val="-0.10101825634828124"/>
                  <c:y val="-5.5854754317374274E-3"/>
                </c:manualLayout>
              </c:layout>
              <c:dLblPos val="bestFi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Sheet4!$A$1:$B$1</c:f>
              <c:strCache>
                <c:ptCount val="2"/>
                <c:pt idx="0">
                  <c:v>Muslim men</c:v>
                </c:pt>
                <c:pt idx="1">
                  <c:v>Muslim women</c:v>
                </c:pt>
              </c:strCache>
            </c:strRef>
          </c:cat>
          <c:val>
            <c:numRef>
              <c:f>Sheet4!$A$2:$B$2</c:f>
              <c:numCache>
                <c:formatCode>General</c:formatCode>
                <c:ptCount val="2"/>
                <c:pt idx="0">
                  <c:v>49.68</c:v>
                </c:pt>
                <c:pt idx="1">
                  <c:v>50.32</c:v>
                </c:pt>
              </c:numCache>
            </c:numRef>
          </c:val>
          <c:extLst xmlns:c16r2="http://schemas.microsoft.com/office/drawing/2015/06/chart">
            <c:ext xmlns:c16="http://schemas.microsoft.com/office/drawing/2014/chart" uri="{C3380CC4-5D6E-409C-BE32-E72D297353CC}">
              <c16:uniqueId val="{00000004-4DB1-4CDC-AAAD-5EE25AAB0F2F}"/>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2019-2020</c:v>
                </c:pt>
              </c:strCache>
            </c:strRef>
          </c:tx>
          <c:spPr>
            <a:solidFill>
              <a:schemeClr val="accent1"/>
            </a:solidFill>
            <a:ln>
              <a:noFill/>
            </a:ln>
            <a:effectLst/>
          </c:spPr>
          <c:invertIfNegative val="0"/>
          <c:cat>
            <c:strRef>
              <c:f>Sheet1!$A$2:$A$11</c:f>
              <c:strCache>
                <c:ptCount val="10"/>
                <c:pt idx="0">
                  <c:v>Higher education</c:v>
                </c:pt>
                <c:pt idx="1">
                  <c:v>Central Universities</c:v>
                </c:pt>
                <c:pt idx="2">
                  <c:v>Institute of National Importance</c:v>
                </c:pt>
                <c:pt idx="3">
                  <c:v>Public funded state universities</c:v>
                </c:pt>
                <c:pt idx="4">
                  <c:v>Self-financed private universities</c:v>
                </c:pt>
                <c:pt idx="5">
                  <c:v>Government Deemed Universities</c:v>
                </c:pt>
                <c:pt idx="6">
                  <c:v>Government Aided Deemed Universities</c:v>
                </c:pt>
                <c:pt idx="7">
                  <c:v>Self-financed private Deemed universities</c:v>
                </c:pt>
                <c:pt idx="8">
                  <c:v>Colleges of Central Universities</c:v>
                </c:pt>
                <c:pt idx="9">
                  <c:v>Colleges of State Universities</c:v>
                </c:pt>
              </c:strCache>
            </c:strRef>
          </c:cat>
          <c:val>
            <c:numRef>
              <c:f>Sheet1!$B$2:$B$11</c:f>
              <c:numCache>
                <c:formatCode>0.00%</c:formatCode>
                <c:ptCount val="10"/>
                <c:pt idx="0">
                  <c:v>5.45E-2</c:v>
                </c:pt>
                <c:pt idx="1">
                  <c:v>8.4099999999999994E-2</c:v>
                </c:pt>
                <c:pt idx="2">
                  <c:v>1.9199999999999998E-2</c:v>
                </c:pt>
                <c:pt idx="3">
                  <c:v>5.2900000000000003E-2</c:v>
                </c:pt>
                <c:pt idx="4">
                  <c:v>4.2500000000000003E-2</c:v>
                </c:pt>
                <c:pt idx="5">
                  <c:v>1.0999999999999999E-2</c:v>
                </c:pt>
                <c:pt idx="6">
                  <c:v>0.14549999999999999</c:v>
                </c:pt>
                <c:pt idx="7">
                  <c:v>3.4700000000000002E-2</c:v>
                </c:pt>
                <c:pt idx="8">
                  <c:v>4.6800000000000001E-2</c:v>
                </c:pt>
                <c:pt idx="9">
                  <c:v>6.0499999999999998E-2</c:v>
                </c:pt>
              </c:numCache>
            </c:numRef>
          </c:val>
          <c:extLst xmlns:c16r2="http://schemas.microsoft.com/office/drawing/2015/06/chart">
            <c:ext xmlns:c16="http://schemas.microsoft.com/office/drawing/2014/chart" uri="{C3380CC4-5D6E-409C-BE32-E72D297353CC}">
              <c16:uniqueId val="{00000000-2362-4819-B1D8-40406859A19B}"/>
            </c:ext>
          </c:extLst>
        </c:ser>
        <c:ser>
          <c:idx val="1"/>
          <c:order val="1"/>
          <c:tx>
            <c:strRef>
              <c:f>Sheet1!$C$1</c:f>
              <c:strCache>
                <c:ptCount val="1"/>
                <c:pt idx="0">
                  <c:v>2020-2021</c:v>
                </c:pt>
              </c:strCache>
            </c:strRef>
          </c:tx>
          <c:spPr>
            <a:solidFill>
              <a:schemeClr val="accent2"/>
            </a:solidFill>
            <a:ln>
              <a:noFill/>
            </a:ln>
            <a:effectLst/>
          </c:spPr>
          <c:invertIfNegative val="0"/>
          <c:cat>
            <c:strRef>
              <c:f>Sheet1!$A$2:$A$11</c:f>
              <c:strCache>
                <c:ptCount val="10"/>
                <c:pt idx="0">
                  <c:v>Higher education</c:v>
                </c:pt>
                <c:pt idx="1">
                  <c:v>Central Universities</c:v>
                </c:pt>
                <c:pt idx="2">
                  <c:v>Institute of National Importance</c:v>
                </c:pt>
                <c:pt idx="3">
                  <c:v>Public funded state universities</c:v>
                </c:pt>
                <c:pt idx="4">
                  <c:v>Self-financed private universities</c:v>
                </c:pt>
                <c:pt idx="5">
                  <c:v>Government Deemed Universities</c:v>
                </c:pt>
                <c:pt idx="6">
                  <c:v>Government Aided Deemed Universities</c:v>
                </c:pt>
                <c:pt idx="7">
                  <c:v>Self-financed private Deemed universities</c:v>
                </c:pt>
                <c:pt idx="8">
                  <c:v>Colleges of Central Universities</c:v>
                </c:pt>
                <c:pt idx="9">
                  <c:v>Colleges of State Universities</c:v>
                </c:pt>
              </c:strCache>
            </c:strRef>
          </c:cat>
          <c:val>
            <c:numRef>
              <c:f>Sheet1!$C$2:$C$11</c:f>
              <c:numCache>
                <c:formatCode>0.00%</c:formatCode>
                <c:ptCount val="10"/>
                <c:pt idx="0">
                  <c:v>4.5999999999999999E-2</c:v>
                </c:pt>
                <c:pt idx="1">
                  <c:v>8.2400000000000001E-2</c:v>
                </c:pt>
                <c:pt idx="2">
                  <c:v>1.8700000000000001E-2</c:v>
                </c:pt>
                <c:pt idx="3">
                  <c:v>4.2999999999999997E-2</c:v>
                </c:pt>
                <c:pt idx="4">
                  <c:v>3.8699999999999998E-2</c:v>
                </c:pt>
                <c:pt idx="5">
                  <c:v>1.03E-2</c:v>
                </c:pt>
                <c:pt idx="6">
                  <c:v>0.11840000000000001</c:v>
                </c:pt>
                <c:pt idx="7">
                  <c:v>3.04E-2</c:v>
                </c:pt>
                <c:pt idx="8">
                  <c:v>3.5799999999999998E-2</c:v>
                </c:pt>
                <c:pt idx="9">
                  <c:v>5.0900000000000001E-2</c:v>
                </c:pt>
              </c:numCache>
            </c:numRef>
          </c:val>
          <c:extLst xmlns:c16r2="http://schemas.microsoft.com/office/drawing/2015/06/chart">
            <c:ext xmlns:c16="http://schemas.microsoft.com/office/drawing/2014/chart" uri="{C3380CC4-5D6E-409C-BE32-E72D297353CC}">
              <c16:uniqueId val="{00000001-2362-4819-B1D8-40406859A19B}"/>
            </c:ext>
          </c:extLst>
        </c:ser>
        <c:dLbls>
          <c:showLegendKey val="0"/>
          <c:showVal val="0"/>
          <c:showCatName val="0"/>
          <c:showSerName val="0"/>
          <c:showPercent val="0"/>
          <c:showBubbleSize val="0"/>
        </c:dLbls>
        <c:gapWidth val="219"/>
        <c:overlap val="-27"/>
        <c:axId val="274022616"/>
        <c:axId val="274369552"/>
      </c:barChart>
      <c:catAx>
        <c:axId val="274022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369552"/>
        <c:crosses val="autoZero"/>
        <c:auto val="1"/>
        <c:lblAlgn val="ctr"/>
        <c:lblOffset val="100"/>
        <c:noMultiLvlLbl val="0"/>
      </c:catAx>
      <c:valAx>
        <c:axId val="27436955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022616"/>
        <c:crosses val="autoZero"/>
        <c:crossBetween val="between"/>
      </c:valAx>
      <c:spPr>
        <a:noFill/>
        <a:ln>
          <a:noFill/>
        </a:ln>
        <a:effectLst/>
      </c:spPr>
    </c:plotArea>
    <c:legend>
      <c:legendPos val="b"/>
      <c:layout>
        <c:manualLayout>
          <c:xMode val="edge"/>
          <c:yMode val="edge"/>
          <c:x val="0.29818986149671844"/>
          <c:y val="0.94911352987465547"/>
          <c:w val="0.36589049037981852"/>
          <c:h val="3.738436161694305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spPr>
            <a:solidFill>
              <a:schemeClr val="accent1"/>
            </a:solidFill>
            <a:ln>
              <a:noFill/>
            </a:ln>
            <a:effectLst/>
          </c:spPr>
          <c:invertIfNegative val="0"/>
          <c:cat>
            <c:strRef>
              <c:f>Sheet4!$A$2:$A$21</c:f>
              <c:strCache>
                <c:ptCount val="20"/>
                <c:pt idx="0">
                  <c:v>UP</c:v>
                </c:pt>
                <c:pt idx="1">
                  <c:v>J&amp;K</c:v>
                </c:pt>
                <c:pt idx="2">
                  <c:v>Maharashtra</c:v>
                </c:pt>
                <c:pt idx="3">
                  <c:v>Tamil Nadu</c:v>
                </c:pt>
                <c:pt idx="4">
                  <c:v>Gujrat</c:v>
                </c:pt>
                <c:pt idx="5">
                  <c:v>Bihar</c:v>
                </c:pt>
                <c:pt idx="6">
                  <c:v>Andhra Pradesh</c:v>
                </c:pt>
                <c:pt idx="7">
                  <c:v>Jharkhand</c:v>
                </c:pt>
                <c:pt idx="8">
                  <c:v>Karnataka</c:v>
                </c:pt>
                <c:pt idx="9">
                  <c:v>Assam</c:v>
                </c:pt>
                <c:pt idx="10">
                  <c:v>Delhi</c:v>
                </c:pt>
                <c:pt idx="11">
                  <c:v>Madhya Pradesh</c:v>
                </c:pt>
                <c:pt idx="12">
                  <c:v>Haryana</c:v>
                </c:pt>
                <c:pt idx="13">
                  <c:v>Manipur</c:v>
                </c:pt>
                <c:pt idx="14">
                  <c:v>Odisha</c:v>
                </c:pt>
                <c:pt idx="15">
                  <c:v>Rajasthan</c:v>
                </c:pt>
                <c:pt idx="16">
                  <c:v>Puducherry</c:v>
                </c:pt>
                <c:pt idx="17">
                  <c:v>Tripura</c:v>
                </c:pt>
                <c:pt idx="18">
                  <c:v>Chhattisgarh</c:v>
                </c:pt>
                <c:pt idx="19">
                  <c:v>Himachal Pradesh</c:v>
                </c:pt>
              </c:strCache>
            </c:strRef>
          </c:cat>
          <c:val>
            <c:numRef>
              <c:f>Sheet4!$B$2:$B$21</c:f>
              <c:numCache>
                <c:formatCode>General</c:formatCode>
                <c:ptCount val="20"/>
                <c:pt idx="0">
                  <c:v>58365</c:v>
                </c:pt>
                <c:pt idx="1">
                  <c:v>47334</c:v>
                </c:pt>
                <c:pt idx="2">
                  <c:v>15424</c:v>
                </c:pt>
                <c:pt idx="3">
                  <c:v>14593</c:v>
                </c:pt>
                <c:pt idx="4">
                  <c:v>10909</c:v>
                </c:pt>
                <c:pt idx="5">
                  <c:v>10208</c:v>
                </c:pt>
                <c:pt idx="6">
                  <c:v>9644</c:v>
                </c:pt>
                <c:pt idx="7">
                  <c:v>9263</c:v>
                </c:pt>
                <c:pt idx="8">
                  <c:v>6153</c:v>
                </c:pt>
                <c:pt idx="9">
                  <c:v>5424</c:v>
                </c:pt>
                <c:pt idx="10">
                  <c:v>5271</c:v>
                </c:pt>
                <c:pt idx="11">
                  <c:v>2862</c:v>
                </c:pt>
                <c:pt idx="12">
                  <c:v>2432</c:v>
                </c:pt>
                <c:pt idx="13">
                  <c:v>2049</c:v>
                </c:pt>
                <c:pt idx="14">
                  <c:v>1359</c:v>
                </c:pt>
                <c:pt idx="15">
                  <c:v>1193</c:v>
                </c:pt>
                <c:pt idx="16">
                  <c:v>785</c:v>
                </c:pt>
                <c:pt idx="17">
                  <c:v>768</c:v>
                </c:pt>
                <c:pt idx="18">
                  <c:v>691</c:v>
                </c:pt>
                <c:pt idx="19">
                  <c:v>588</c:v>
                </c:pt>
              </c:numCache>
            </c:numRef>
          </c:val>
          <c:extLst xmlns:c16r2="http://schemas.microsoft.com/office/drawing/2015/06/chart">
            <c:ext xmlns:c16="http://schemas.microsoft.com/office/drawing/2014/chart" uri="{C3380CC4-5D6E-409C-BE32-E72D297353CC}">
              <c16:uniqueId val="{00000000-D9F2-4541-AE8B-029881AB76A7}"/>
            </c:ext>
          </c:extLst>
        </c:ser>
        <c:dLbls>
          <c:showLegendKey val="0"/>
          <c:showVal val="0"/>
          <c:showCatName val="0"/>
          <c:showSerName val="0"/>
          <c:showPercent val="0"/>
          <c:showBubbleSize val="0"/>
        </c:dLbls>
        <c:gapWidth val="150"/>
        <c:overlap val="100"/>
        <c:axId val="274491208"/>
        <c:axId val="275291296"/>
      </c:barChart>
      <c:catAx>
        <c:axId val="274491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5291296"/>
        <c:crosses val="autoZero"/>
        <c:auto val="1"/>
        <c:lblAlgn val="ctr"/>
        <c:lblOffset val="100"/>
        <c:noMultiLvlLbl val="0"/>
      </c:catAx>
      <c:valAx>
        <c:axId val="275291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44912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b" anchorCtr="0"/>
          <a:lstStyle/>
          <a:p>
            <a:pPr>
              <a:defRPr sz="1400" b="0" i="0" u="none" strike="noStrike" kern="1200" spc="0" baseline="0">
                <a:solidFill>
                  <a:schemeClr val="tx1">
                    <a:lumMod val="65000"/>
                    <a:lumOff val="35000"/>
                  </a:schemeClr>
                </a:solidFill>
                <a:latin typeface="+mn-lt"/>
                <a:ea typeface="+mn-ea"/>
                <a:cs typeface="+mn-cs"/>
              </a:defRPr>
            </a:pPr>
            <a:r>
              <a:rPr lang="en-IN" dirty="0" smtClean="0"/>
              <a:t> </a:t>
            </a:r>
            <a:endParaRPr lang="en-IN" dirty="0"/>
          </a:p>
        </c:rich>
      </c:tx>
      <c:layout/>
      <c:overlay val="0"/>
      <c:spPr>
        <a:noFill/>
        <a:ln>
          <a:noFill/>
        </a:ln>
        <a:effectLst/>
      </c:spPr>
      <c:txPr>
        <a:bodyPr rot="0" spcFirstLastPara="1" vertOverflow="ellipsis" vert="horz" wrap="square" anchor="b" anchorCtr="0"/>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Sheet2!$B$1</c:f>
              <c:strCache>
                <c:ptCount val="1"/>
                <c:pt idx="0">
                  <c:v>Percentage Share of Muslims</c:v>
                </c:pt>
              </c:strCache>
            </c:strRef>
          </c:tx>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62C8-4CA9-A6E7-5F43244F11EA}"/>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2C8-4CA9-A6E7-5F43244F11EA}"/>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62C8-4CA9-A6E7-5F43244F11EA}"/>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62C8-4CA9-A6E7-5F43244F11EA}"/>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62C8-4CA9-A6E7-5F43244F11EA}"/>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62C8-4CA9-A6E7-5F43244F11EA}"/>
              </c:ext>
            </c:extLst>
          </c:dPt>
          <c:dLbls>
            <c:dLbl>
              <c:idx val="3"/>
              <c:layout/>
              <c:tx>
                <c:rich>
                  <a:bodyPr/>
                  <a:lstStyle/>
                  <a:p>
                    <a:fld id="{250150BF-8FB0-4784-8A33-64AEB12BEFCE}" type="PERCENTAGE">
                      <a:rPr lang="en-US" b="1"/>
                      <a:pPr/>
                      <a:t>[PERCENTAGE]</a:t>
                    </a:fld>
                    <a:endParaRPr lang="en-IN"/>
                  </a:p>
                </c:rich>
              </c:tx>
              <c:dLblPos val="ctr"/>
              <c:showLegendKey val="0"/>
              <c:showVal val="0"/>
              <c:showCatName val="0"/>
              <c:showSerName val="0"/>
              <c:showPercent val="1"/>
              <c:showBubbleSize val="0"/>
              <c:extLst xmlns:c16r2="http://schemas.microsoft.com/office/drawing/2015/06/chart">
                <c:ext xmlns:c16="http://schemas.microsoft.com/office/drawing/2014/chart" uri="{C3380CC4-5D6E-409C-BE32-E72D297353CC}">
                  <c16:uniqueId val="{00000007-62C8-4CA9-A6E7-5F43244F11EA}"/>
                </c:ext>
                <c:ext xmlns:c15="http://schemas.microsoft.com/office/drawing/2012/chart" uri="{CE6537A1-D6FC-4f65-9D91-7224C49458BB}">
                  <c15:layout/>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Sheet2!$A$2:$A$7</c:f>
              <c:strCache>
                <c:ptCount val="6"/>
                <c:pt idx="0">
                  <c:v>Civil Services </c:v>
                </c:pt>
                <c:pt idx="1">
                  <c:v>Railways </c:v>
                </c:pt>
                <c:pt idx="2">
                  <c:v>Police Constables</c:v>
                </c:pt>
                <c:pt idx="3">
                  <c:v>Medicare</c:v>
                </c:pt>
                <c:pt idx="4">
                  <c:v>Judiciary</c:v>
                </c:pt>
                <c:pt idx="5">
                  <c:v>Higher Education </c:v>
                </c:pt>
              </c:strCache>
            </c:strRef>
          </c:cat>
          <c:val>
            <c:numRef>
              <c:f>Sheet2!$B$2:$B$7</c:f>
              <c:numCache>
                <c:formatCode>0.00%</c:formatCode>
                <c:ptCount val="6"/>
                <c:pt idx="0" formatCode="0%">
                  <c:v>0.03</c:v>
                </c:pt>
                <c:pt idx="1">
                  <c:v>4.4999999999999998E-2</c:v>
                </c:pt>
                <c:pt idx="2" formatCode="0%">
                  <c:v>0.06</c:v>
                </c:pt>
                <c:pt idx="3" formatCode="0%">
                  <c:v>0.04</c:v>
                </c:pt>
                <c:pt idx="4">
                  <c:v>7.8E-2</c:v>
                </c:pt>
                <c:pt idx="5">
                  <c:v>4.6800000000000001E-2</c:v>
                </c:pt>
              </c:numCache>
            </c:numRef>
          </c:val>
          <c:extLst xmlns:c16r2="http://schemas.microsoft.com/office/drawing/2015/06/chart">
            <c:ext xmlns:c16="http://schemas.microsoft.com/office/drawing/2014/chart" uri="{C3380CC4-5D6E-409C-BE32-E72D297353CC}">
              <c16:uniqueId val="{0000000C-62C8-4CA9-A6E7-5F43244F11E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296109-C2D1-4A4F-9364-4DBB1D505BE9}" type="datetimeFigureOut">
              <a:rPr lang="en-IN" smtClean="0"/>
              <a:t>12-08-2023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1EA72-475F-41F1-924D-AEDEC546163A}" type="slidenum">
              <a:rPr lang="en-IN" smtClean="0"/>
              <a:t>‹#›</a:t>
            </a:fld>
            <a:endParaRPr lang="en-IN"/>
          </a:p>
        </p:txBody>
      </p:sp>
    </p:spTree>
    <p:extLst>
      <p:ext uri="{BB962C8B-B14F-4D97-AF65-F5344CB8AC3E}">
        <p14:creationId xmlns:p14="http://schemas.microsoft.com/office/powerpoint/2010/main" val="3723932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E1EA72-475F-41F1-924D-AEDEC546163A}" type="slidenum">
              <a:rPr lang="en-IN" smtClean="0"/>
              <a:t>5</a:t>
            </a:fld>
            <a:endParaRPr lang="en-IN"/>
          </a:p>
        </p:txBody>
      </p:sp>
    </p:spTree>
    <p:extLst>
      <p:ext uri="{BB962C8B-B14F-4D97-AF65-F5344CB8AC3E}">
        <p14:creationId xmlns:p14="http://schemas.microsoft.com/office/powerpoint/2010/main" val="547325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E1EA72-475F-41F1-924D-AEDEC546163A}" type="slidenum">
              <a:rPr lang="en-IN" smtClean="0"/>
              <a:t>7</a:t>
            </a:fld>
            <a:endParaRPr lang="en-IN"/>
          </a:p>
        </p:txBody>
      </p:sp>
    </p:spTree>
    <p:extLst>
      <p:ext uri="{BB962C8B-B14F-4D97-AF65-F5344CB8AC3E}">
        <p14:creationId xmlns:p14="http://schemas.microsoft.com/office/powerpoint/2010/main" val="3977470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369544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170688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A6C948-A64A-4BDD-B581-1867F3B8B96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3564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D0D7FC0-4457-45DD-8639-1CFCBA42C9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3254789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D0D7FC0-4457-45DD-8639-1CFCBA42C9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A6C948-A64A-4BDD-B581-1867F3B8B96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0153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D0D7FC0-4457-45DD-8639-1CFCBA42C9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1173700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2046104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70109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4028249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D0D7FC0-4457-45DD-8639-1CFCBA42C962}" type="datetimeFigureOut">
              <a:rPr lang="en-IN" smtClean="0"/>
              <a:t>12-08-2023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3073821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0D7FC0-4457-45DD-8639-1CFCBA42C9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74648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0D7FC0-4457-45DD-8639-1CFCBA42C962}" type="datetimeFigureOut">
              <a:rPr lang="en-IN" smtClean="0"/>
              <a:t>12-08-2023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266885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0D7FC0-4457-45DD-8639-1CFCBA42C962}" type="datetimeFigureOut">
              <a:rPr lang="en-IN" smtClean="0"/>
              <a:t>12-08-2023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1316051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D7FC0-4457-45DD-8639-1CFCBA42C962}" type="datetimeFigureOut">
              <a:rPr lang="en-IN" smtClean="0"/>
              <a:t>12-08-2023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10922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0D7FC0-4457-45DD-8639-1CFCBA42C9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702947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D0D7FC0-4457-45DD-8639-1CFCBA42C962}" type="datetimeFigureOut">
              <a:rPr lang="en-IN" smtClean="0"/>
              <a:t>12-08-2023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6A6C948-A64A-4BDD-B581-1867F3B8B967}" type="slidenum">
              <a:rPr lang="en-IN" smtClean="0"/>
              <a:t>‹#›</a:t>
            </a:fld>
            <a:endParaRPr lang="en-IN"/>
          </a:p>
        </p:txBody>
      </p:sp>
    </p:spTree>
    <p:extLst>
      <p:ext uri="{BB962C8B-B14F-4D97-AF65-F5344CB8AC3E}">
        <p14:creationId xmlns:p14="http://schemas.microsoft.com/office/powerpoint/2010/main" val="25339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D0D7FC0-4457-45DD-8639-1CFCBA42C962}" type="datetimeFigureOut">
              <a:rPr lang="en-IN" smtClean="0"/>
              <a:t>12-08-2023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6A6C948-A64A-4BDD-B581-1867F3B8B967}" type="slidenum">
              <a:rPr lang="en-IN" smtClean="0"/>
              <a:t>‹#›</a:t>
            </a:fld>
            <a:endParaRPr lang="en-IN"/>
          </a:p>
        </p:txBody>
      </p:sp>
    </p:spTree>
    <p:extLst>
      <p:ext uri="{BB962C8B-B14F-4D97-AF65-F5344CB8AC3E}">
        <p14:creationId xmlns:p14="http://schemas.microsoft.com/office/powerpoint/2010/main" val="3808360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jamil@jamiu.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77953"/>
            <a:ext cx="10576560" cy="1365504"/>
          </a:xfrm>
        </p:spPr>
        <p:txBody>
          <a:bodyPr>
            <a:normAutofit/>
          </a:bodyPr>
          <a:lstStyle/>
          <a:p>
            <a:r>
              <a:rPr lang="en-US" sz="3600" dirty="0" smtClean="0">
                <a:latin typeface="Times New Roman" panose="02020603050405020304" pitchFamily="18" charset="0"/>
                <a:cs typeface="Times New Roman" panose="02020603050405020304" pitchFamily="18" charset="0"/>
              </a:rPr>
              <a:t>EMPOWERING MUSLIM STUDENTS: </a:t>
            </a:r>
            <a:r>
              <a:rPr lang="en-US" sz="3600" dirty="0" smtClean="0">
                <a:latin typeface="Times New Roman" panose="02020603050405020304" pitchFamily="18" charset="0"/>
                <a:cs typeface="Times New Roman" panose="02020603050405020304" pitchFamily="18" charset="0"/>
              </a:rPr>
              <a:t>Education Roadmap for the Community</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43037" y="1865376"/>
            <a:ext cx="8915399" cy="4535424"/>
          </a:xfrm>
        </p:spPr>
        <p:txBody>
          <a:bodyPr>
            <a:noAutofit/>
          </a:bodyPr>
          <a:lstStyle/>
          <a:p>
            <a:pPr algn="ctr">
              <a:spcBef>
                <a:spcPts val="0"/>
              </a:spcBef>
            </a:pPr>
            <a:r>
              <a:rPr lang="en-US" dirty="0" smtClean="0"/>
              <a:t>Presented </a:t>
            </a:r>
          </a:p>
          <a:p>
            <a:pPr algn="ctr">
              <a:spcBef>
                <a:spcPts val="0"/>
              </a:spcBef>
            </a:pPr>
            <a:endParaRPr lang="en-US" dirty="0"/>
          </a:p>
          <a:p>
            <a:pPr algn="ctr">
              <a:spcBef>
                <a:spcPts val="0"/>
              </a:spcBef>
            </a:pPr>
            <a:r>
              <a:rPr lang="en-US" dirty="0" smtClean="0"/>
              <a:t>by</a:t>
            </a:r>
          </a:p>
          <a:p>
            <a:pPr algn="ctr">
              <a:spcBef>
                <a:spcPts val="0"/>
              </a:spcBef>
            </a:pPr>
            <a:endParaRPr lang="en-US" dirty="0" smtClean="0"/>
          </a:p>
          <a:p>
            <a:pPr algn="ctr">
              <a:spcBef>
                <a:spcPts val="0"/>
              </a:spcBef>
            </a:pPr>
            <a:r>
              <a:rPr lang="en-US" dirty="0" smtClean="0"/>
              <a:t>Dr. </a:t>
            </a:r>
            <a:r>
              <a:rPr lang="en-US" dirty="0" smtClean="0"/>
              <a:t>Majid </a:t>
            </a:r>
            <a:r>
              <a:rPr lang="en-US" dirty="0" smtClean="0"/>
              <a:t>Jamil</a:t>
            </a:r>
          </a:p>
          <a:p>
            <a:pPr algn="ctr">
              <a:spcBef>
                <a:spcPts val="0"/>
              </a:spcBef>
            </a:pPr>
            <a:r>
              <a:rPr lang="en-US" dirty="0" smtClean="0"/>
              <a:t>Secretary, FAITH Social and Educational Welfare Society (Regd.)</a:t>
            </a:r>
          </a:p>
          <a:p>
            <a:pPr algn="ctr">
              <a:spcBef>
                <a:spcPts val="0"/>
              </a:spcBef>
            </a:pPr>
            <a:endParaRPr lang="en-US" dirty="0" smtClean="0"/>
          </a:p>
          <a:p>
            <a:pPr algn="ctr">
              <a:spcBef>
                <a:spcPts val="0"/>
              </a:spcBef>
            </a:pPr>
            <a:r>
              <a:rPr lang="en-US" dirty="0" smtClean="0"/>
              <a:t>&amp;</a:t>
            </a:r>
          </a:p>
          <a:p>
            <a:pPr algn="ctr">
              <a:spcBef>
                <a:spcPts val="0"/>
              </a:spcBef>
            </a:pPr>
            <a:endParaRPr lang="en-US" dirty="0" smtClean="0"/>
          </a:p>
          <a:p>
            <a:pPr algn="ctr">
              <a:spcBef>
                <a:spcPts val="0"/>
              </a:spcBef>
            </a:pPr>
            <a:r>
              <a:rPr lang="en-US" dirty="0" smtClean="0"/>
              <a:t>Professor, Department of Electrical Engineering</a:t>
            </a:r>
            <a:endParaRPr lang="en-US" dirty="0" smtClean="0"/>
          </a:p>
          <a:p>
            <a:pPr algn="ctr">
              <a:spcBef>
                <a:spcPts val="0"/>
              </a:spcBef>
            </a:pPr>
            <a:r>
              <a:rPr lang="en-US" dirty="0" smtClean="0"/>
              <a:t>Jamia Millia </a:t>
            </a:r>
            <a:r>
              <a:rPr lang="en-US" dirty="0" smtClean="0"/>
              <a:t>Islamia, New Delhi-110015</a:t>
            </a:r>
          </a:p>
          <a:p>
            <a:pPr algn="ctr">
              <a:spcBef>
                <a:spcPts val="0"/>
              </a:spcBef>
            </a:pPr>
            <a:r>
              <a:rPr lang="en-US" dirty="0" smtClean="0">
                <a:hlinkClick r:id="rId2"/>
              </a:rPr>
              <a:t>mjamil@jamiu.ac.in</a:t>
            </a:r>
            <a:endParaRPr lang="en-US" dirty="0" smtClean="0"/>
          </a:p>
          <a:p>
            <a:pPr algn="ctr">
              <a:spcBef>
                <a:spcPts val="0"/>
              </a:spcBef>
            </a:pPr>
            <a:r>
              <a:rPr lang="en-US" dirty="0" err="1" smtClean="0"/>
              <a:t>Ph</a:t>
            </a:r>
            <a:r>
              <a:rPr lang="en-US" dirty="0" smtClean="0"/>
              <a:t> No 09313462108</a:t>
            </a:r>
            <a:endParaRPr lang="en-IN" dirty="0"/>
          </a:p>
        </p:txBody>
      </p:sp>
    </p:spTree>
    <p:extLst>
      <p:ext uri="{BB962C8B-B14F-4D97-AF65-F5344CB8AC3E}">
        <p14:creationId xmlns:p14="http://schemas.microsoft.com/office/powerpoint/2010/main" val="1941622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6" y="2677885"/>
            <a:ext cx="11982994" cy="923330"/>
          </a:xfrm>
          <a:prstGeom prst="rect">
            <a:avLst/>
          </a:prstGeom>
          <a:noFill/>
        </p:spPr>
        <p:txBody>
          <a:bodyPr wrap="square" rtlCol="0">
            <a:spAutoFit/>
          </a:bodyPr>
          <a:lstStyle/>
          <a:p>
            <a:pPr algn="ctr"/>
            <a:r>
              <a:rPr lang="en-US" sz="5400" dirty="0" smtClean="0">
                <a:latin typeface="Times New Roman" panose="02020603050405020304" pitchFamily="18" charset="0"/>
                <a:cs typeface="Times New Roman" panose="02020603050405020304" pitchFamily="18" charset="0"/>
              </a:rPr>
              <a:t>INITIATIVES FOR BETTERMENT</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5890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795" y="705029"/>
            <a:ext cx="9884818" cy="640445"/>
          </a:xfrm>
        </p:spPr>
        <p:txBody>
          <a:bodyPr>
            <a:normAutofit/>
          </a:bodyPr>
          <a:lstStyle/>
          <a:p>
            <a:r>
              <a:rPr lang="en-IN" sz="2800" dirty="0" smtClean="0">
                <a:latin typeface="Times New Roman" panose="02020603050405020304" pitchFamily="18" charset="0"/>
                <a:cs typeface="Times New Roman" panose="02020603050405020304" pitchFamily="18" charset="0"/>
              </a:rPr>
              <a:t>TALIMI MODEL</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64920" y="1539240"/>
            <a:ext cx="10239692" cy="4922520"/>
          </a:xfrm>
        </p:spPr>
        <p:txBody>
          <a:bodyPr>
            <a:normAutofit/>
          </a:bodyPr>
          <a:lstStyle/>
          <a:p>
            <a:pPr algn="just"/>
            <a:r>
              <a:rPr lang="en-IN" sz="2000" dirty="0">
                <a:latin typeface="Times New Roman" panose="02020603050405020304" pitchFamily="18" charset="0"/>
                <a:cs typeface="Times New Roman" panose="02020603050405020304" pitchFamily="18" charset="0"/>
              </a:rPr>
              <a:t>After the publication of the latest data released by G</a:t>
            </a:r>
            <a:r>
              <a:rPr lang="en-IN" sz="2000" dirty="0" smtClean="0">
                <a:latin typeface="Times New Roman" panose="02020603050405020304" pitchFamily="18" charset="0"/>
                <a:cs typeface="Times New Roman" panose="02020603050405020304" pitchFamily="18" charset="0"/>
              </a:rPr>
              <a:t>overnment </a:t>
            </a:r>
            <a:r>
              <a:rPr lang="en-IN" sz="2000" dirty="0">
                <a:latin typeface="Times New Roman" panose="02020603050405020304" pitchFamily="18" charset="0"/>
                <a:cs typeface="Times New Roman" panose="02020603050405020304" pitchFamily="18" charset="0"/>
              </a:rPr>
              <a:t>of India regarding the gross enrolment of students in higher education, it came into the knowledge that the percentage of Muslims boys in higher education is decreasing from 2019 onwards, which was on rise from 2011 to 2018</a:t>
            </a:r>
            <a:r>
              <a:rPr lang="en-IN" sz="2000" dirty="0" smtClean="0">
                <a:latin typeface="Times New Roman" panose="02020603050405020304" pitchFamily="18" charset="0"/>
                <a:cs typeface="Times New Roman" panose="02020603050405020304" pitchFamily="18" charset="0"/>
              </a:rPr>
              <a:t>.</a:t>
            </a:r>
          </a:p>
          <a:p>
            <a:pPr algn="just"/>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It was taken seriously by a group of educationalists from Saharanpur, U.P. and came forward to address the issue of dropped out students of Saharanpur city. </a:t>
            </a:r>
            <a:endParaRPr lang="en-IN" sz="2000" dirty="0" smtClean="0">
              <a:latin typeface="Times New Roman" panose="02020603050405020304" pitchFamily="18" charset="0"/>
              <a:cs typeface="Times New Roman" panose="02020603050405020304" pitchFamily="18" charset="0"/>
            </a:endParaRPr>
          </a:p>
          <a:p>
            <a:pPr marL="0" indent="0" algn="just">
              <a:buNone/>
            </a:pP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decided to start a guidance centre for the students of XII class in a meeting held on 1</a:t>
            </a:r>
            <a:r>
              <a:rPr lang="en-IN" sz="2000" baseline="30000" dirty="0">
                <a:latin typeface="Times New Roman" panose="02020603050405020304" pitchFamily="18" charset="0"/>
                <a:cs typeface="Times New Roman" panose="02020603050405020304" pitchFamily="18" charset="0"/>
              </a:rPr>
              <a:t>st</a:t>
            </a:r>
            <a:r>
              <a:rPr lang="en-IN" sz="2000" dirty="0">
                <a:latin typeface="Times New Roman" panose="02020603050405020304" pitchFamily="18" charset="0"/>
                <a:cs typeface="Times New Roman" panose="02020603050405020304" pitchFamily="18" charset="0"/>
              </a:rPr>
              <a:t> July 2023 at 4:00 pm at Brown Wood School, Saharanpur. </a:t>
            </a:r>
            <a:endParaRPr lang="en-IN" sz="2000"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7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1161" y="243657"/>
            <a:ext cx="9843452" cy="929823"/>
          </a:xfrm>
        </p:spPr>
        <p:txBody>
          <a:bodyPr>
            <a:normAutofit fontScale="90000"/>
          </a:bodyPr>
          <a:lstStyle/>
          <a:p>
            <a:r>
              <a:rPr lang="en-IN" dirty="0"/>
              <a:t> </a:t>
            </a:r>
            <a:br>
              <a:rPr lang="en-IN" dirty="0"/>
            </a:br>
            <a:r>
              <a:rPr lang="en-IN" sz="3100" dirty="0" smtClean="0">
                <a:latin typeface="Times New Roman" panose="02020603050405020304" pitchFamily="18" charset="0"/>
                <a:cs typeface="Times New Roman" panose="02020603050405020304" pitchFamily="18" charset="0"/>
              </a:rPr>
              <a:t>MINUTES OF THE MEETING HELD ON 1</a:t>
            </a:r>
            <a:r>
              <a:rPr lang="en-IN" sz="3100" baseline="30000" dirty="0" smtClean="0">
                <a:latin typeface="Times New Roman" panose="02020603050405020304" pitchFamily="18" charset="0"/>
                <a:cs typeface="Times New Roman" panose="02020603050405020304" pitchFamily="18" charset="0"/>
              </a:rPr>
              <a:t>ST</a:t>
            </a:r>
            <a:r>
              <a:rPr lang="en-IN" sz="3100" dirty="0" smtClean="0">
                <a:latin typeface="Times New Roman" panose="02020603050405020304" pitchFamily="18" charset="0"/>
                <a:cs typeface="Times New Roman" panose="02020603050405020304" pitchFamily="18" charset="0"/>
              </a:rPr>
              <a:t> JULY 2023 </a:t>
            </a:r>
            <a:endParaRPr lang="en-IN" sz="31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1" y="3002280"/>
            <a:ext cx="10194924" cy="2994665"/>
          </a:xfrm>
        </p:spPr>
        <p:txBody>
          <a:bodyPr numCol="2">
            <a:normAutofit/>
          </a:bodyPr>
          <a:lstStyle/>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Janab</a:t>
            </a:r>
            <a:r>
              <a:rPr lang="en-IN" sz="2000" dirty="0" smtClean="0">
                <a:solidFill>
                  <a:schemeClr val="tx1"/>
                </a:solidFill>
                <a:latin typeface="Times New Roman" panose="02020603050405020304" pitchFamily="18" charset="0"/>
                <a:cs typeface="Times New Roman" panose="02020603050405020304" pitchFamily="18" charset="0"/>
              </a:rPr>
              <a:t> Zia Ansari </a:t>
            </a:r>
            <a:r>
              <a:rPr lang="en-IN" sz="2000" dirty="0" err="1" smtClean="0">
                <a:solidFill>
                  <a:schemeClr val="tx1"/>
                </a:solidFill>
                <a:latin typeface="Times New Roman" panose="02020603050405020304" pitchFamily="18" charset="0"/>
                <a:cs typeface="Times New Roman" panose="02020603050405020304" pitchFamily="18" charset="0"/>
              </a:rPr>
              <a:t>Sahab</a:t>
            </a:r>
            <a:r>
              <a:rPr lang="en-IN" sz="2000" dirty="0" smtClean="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Dr</a:t>
            </a:r>
            <a:r>
              <a:rPr lang="en-IN" sz="2000" dirty="0" err="1">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Qutsiya</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Sahiba</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Mohtarma</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Sobohi</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Sahiba</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Janab</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Jalal Umar </a:t>
            </a:r>
            <a:r>
              <a:rPr lang="en-IN" sz="2000" dirty="0" err="1" smtClean="0">
                <a:solidFill>
                  <a:schemeClr val="tx1"/>
                </a:solidFill>
                <a:latin typeface="Times New Roman" panose="02020603050405020304" pitchFamily="18" charset="0"/>
                <a:cs typeface="Times New Roman" panose="02020603050405020304" pitchFamily="18" charset="0"/>
              </a:rPr>
              <a:t>Sahab</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Janab</a:t>
            </a:r>
            <a:r>
              <a:rPr lang="en-IN" sz="2000" dirty="0" smtClean="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Jameel</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Manvi</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Sahab</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smtClean="0">
                <a:solidFill>
                  <a:schemeClr val="tx1"/>
                </a:solidFill>
                <a:latin typeface="Times New Roman" panose="02020603050405020304" pitchFamily="18" charset="0"/>
                <a:cs typeface="Times New Roman" panose="02020603050405020304" pitchFamily="18" charset="0"/>
              </a:rPr>
              <a:t>Professor </a:t>
            </a:r>
            <a:r>
              <a:rPr lang="en-IN" sz="2000" dirty="0" err="1">
                <a:solidFill>
                  <a:schemeClr val="tx1"/>
                </a:solidFill>
                <a:latin typeface="Times New Roman" panose="02020603050405020304" pitchFamily="18" charset="0"/>
                <a:cs typeface="Times New Roman" panose="02020603050405020304" pitchFamily="18" charset="0"/>
              </a:rPr>
              <a:t>Sirajuddin</a:t>
            </a:r>
            <a:r>
              <a:rPr lang="en-IN" sz="2000" dirty="0">
                <a:solidFill>
                  <a:schemeClr val="tx1"/>
                </a:solidFill>
                <a:latin typeface="Times New Roman" panose="02020603050405020304" pitchFamily="18" charset="0"/>
                <a:cs typeface="Times New Roman" panose="02020603050405020304" pitchFamily="18" charset="0"/>
              </a:rPr>
              <a:t> Ahmad </a:t>
            </a:r>
            <a:r>
              <a:rPr lang="en-IN" sz="2000" dirty="0" err="1" smtClean="0">
                <a:solidFill>
                  <a:schemeClr val="tx1"/>
                </a:solidFill>
                <a:latin typeface="Times New Roman" panose="02020603050405020304" pitchFamily="18" charset="0"/>
                <a:cs typeface="Times New Roman" panose="02020603050405020304" pitchFamily="18" charset="0"/>
              </a:rPr>
              <a:t>Sahab</a:t>
            </a:r>
            <a:endParaRPr lang="en-IN" sz="2000"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smtClean="0">
                <a:solidFill>
                  <a:schemeClr val="tx1"/>
                </a:solidFill>
                <a:latin typeface="Times New Roman" panose="02020603050405020304" pitchFamily="18" charset="0"/>
                <a:cs typeface="Times New Roman" panose="02020603050405020304" pitchFamily="18" charset="0"/>
              </a:rPr>
              <a:t>Professor </a:t>
            </a:r>
            <a:r>
              <a:rPr lang="en-IN" sz="2000" dirty="0" err="1">
                <a:solidFill>
                  <a:schemeClr val="tx1"/>
                </a:solidFill>
                <a:latin typeface="Times New Roman" panose="02020603050405020304" pitchFamily="18" charset="0"/>
                <a:cs typeface="Times New Roman" panose="02020603050405020304" pitchFamily="18" charset="0"/>
              </a:rPr>
              <a:t>Mohd</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Kamil</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smtClean="0">
                <a:solidFill>
                  <a:schemeClr val="tx1"/>
                </a:solidFill>
                <a:latin typeface="Times New Roman" panose="02020603050405020304" pitchFamily="18" charset="0"/>
                <a:cs typeface="Times New Roman" panose="02020603050405020304" pitchFamily="18" charset="0"/>
              </a:rPr>
              <a:t>Sahab</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Molana</a:t>
            </a:r>
            <a:r>
              <a:rPr lang="en-IN" sz="2000" dirty="0" smtClean="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ü"/>
            </a:pPr>
            <a:r>
              <a:rPr lang="en-IN" sz="2000" dirty="0" smtClean="0">
                <a:solidFill>
                  <a:schemeClr val="tx1"/>
                </a:solidFill>
                <a:latin typeface="Times New Roman" panose="02020603050405020304" pitchFamily="18" charset="0"/>
                <a:cs typeface="Times New Roman" panose="02020603050405020304" pitchFamily="18" charset="0"/>
              </a:rPr>
              <a:t>Professor </a:t>
            </a:r>
            <a:r>
              <a:rPr lang="en-IN" sz="2000" dirty="0">
                <a:solidFill>
                  <a:schemeClr val="tx1"/>
                </a:solidFill>
                <a:latin typeface="Times New Roman" panose="02020603050405020304" pitchFamily="18" charset="0"/>
                <a:cs typeface="Times New Roman" panose="02020603050405020304" pitchFamily="18" charset="0"/>
              </a:rPr>
              <a:t>Majid </a:t>
            </a:r>
            <a:r>
              <a:rPr lang="en-IN" sz="2000" dirty="0" smtClean="0">
                <a:solidFill>
                  <a:schemeClr val="tx1"/>
                </a:solidFill>
                <a:latin typeface="Times New Roman" panose="02020603050405020304" pitchFamily="18" charset="0"/>
                <a:cs typeface="Times New Roman" panose="02020603050405020304" pitchFamily="18" charset="0"/>
              </a:rPr>
              <a:t>Jamil</a:t>
            </a:r>
          </a:p>
          <a:p>
            <a:pPr>
              <a:buFont typeface="Wingdings" panose="05000000000000000000" pitchFamily="2" charset="2"/>
              <a:buChar char="ü"/>
            </a:pPr>
            <a:r>
              <a:rPr lang="en-IN" sz="2000" dirty="0" err="1" smtClean="0">
                <a:solidFill>
                  <a:schemeClr val="tx1"/>
                </a:solidFill>
                <a:latin typeface="Times New Roman" panose="02020603050405020304" pitchFamily="18" charset="0"/>
                <a:cs typeface="Times New Roman" panose="02020603050405020304" pitchFamily="18" charset="0"/>
              </a:rPr>
              <a:t>Dr</a:t>
            </a:r>
            <a:r>
              <a:rPr lang="en-IN" sz="2000" dirty="0" err="1">
                <a:solidFill>
                  <a:schemeClr val="tx1"/>
                </a:solidFill>
                <a:latin typeface="Times New Roman" panose="02020603050405020304" pitchFamily="18" charset="0"/>
                <a:cs typeface="Times New Roman" panose="02020603050405020304" pitchFamily="18" charset="0"/>
              </a:rPr>
              <a:t>.</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Shamshad</a:t>
            </a:r>
            <a:r>
              <a:rPr lang="en-IN" sz="2000" dirty="0">
                <a:solidFill>
                  <a:schemeClr val="tx1"/>
                </a:solidFill>
                <a:latin typeface="Times New Roman" panose="02020603050405020304" pitchFamily="18" charset="0"/>
                <a:cs typeface="Times New Roman" panose="02020603050405020304" pitchFamily="18" charset="0"/>
              </a:rPr>
              <a:t> Ali </a:t>
            </a:r>
            <a:r>
              <a:rPr lang="en-IN" sz="2000" dirty="0" err="1" smtClean="0">
                <a:solidFill>
                  <a:schemeClr val="tx1"/>
                </a:solidFill>
                <a:latin typeface="Times New Roman" panose="02020603050405020304" pitchFamily="18" charset="0"/>
                <a:cs typeface="Times New Roman" panose="02020603050405020304" pitchFamily="18" charset="0"/>
              </a:rPr>
              <a:t>Sahab</a:t>
            </a: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IN" sz="2000" dirty="0" smtClean="0">
                <a:solidFill>
                  <a:schemeClr val="tx1"/>
                </a:solidFill>
                <a:latin typeface="Times New Roman" panose="02020603050405020304" pitchFamily="18" charset="0"/>
                <a:cs typeface="Times New Roman" panose="02020603050405020304" pitchFamily="18" charset="0"/>
              </a:rPr>
              <a:t>Mr</a:t>
            </a:r>
            <a:r>
              <a:rPr lang="en-IN" sz="2000" dirty="0">
                <a:solidFill>
                  <a:schemeClr val="tx1"/>
                </a:solidFill>
                <a:latin typeface="Times New Roman" panose="02020603050405020304" pitchFamily="18" charset="0"/>
                <a:cs typeface="Times New Roman" panose="02020603050405020304" pitchFamily="18" charset="0"/>
              </a:rPr>
              <a:t>. Syed Hamza </a:t>
            </a:r>
            <a:r>
              <a:rPr lang="en-IN" sz="2000" dirty="0" err="1">
                <a:solidFill>
                  <a:schemeClr val="tx1"/>
                </a:solidFill>
                <a:latin typeface="Times New Roman" panose="02020603050405020304" pitchFamily="18" charset="0"/>
                <a:cs typeface="Times New Roman" panose="02020603050405020304" pitchFamily="18" charset="0"/>
              </a:rPr>
              <a:t>Sahab</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524000" y="1508760"/>
            <a:ext cx="10263189" cy="1877437"/>
          </a:xfrm>
          <a:prstGeom prst="rect">
            <a:avLst/>
          </a:prstGeom>
          <a:noFill/>
        </p:spPr>
        <p:txBody>
          <a:bodyPr wrap="square" rtlCol="0">
            <a:spAutoFit/>
          </a:bodyPr>
          <a:lstStyle/>
          <a:p>
            <a:pPr algn="just"/>
            <a:r>
              <a:rPr lang="en-IN" sz="2000" dirty="0" smtClean="0">
                <a:latin typeface="Times New Roman" panose="02020603050405020304" pitchFamily="18" charset="0"/>
                <a:cs typeface="Times New Roman" panose="02020603050405020304" pitchFamily="18" charset="0"/>
              </a:rPr>
              <a:t>A meeting of </a:t>
            </a:r>
            <a:r>
              <a:rPr lang="en-IN" sz="2000" dirty="0" err="1" smtClean="0">
                <a:latin typeface="Times New Roman" panose="02020603050405020304" pitchFamily="18" charset="0"/>
                <a:cs typeface="Times New Roman" panose="02020603050405020304" pitchFamily="18" charset="0"/>
              </a:rPr>
              <a:t>Talimi</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Bedari</a:t>
            </a:r>
            <a:r>
              <a:rPr lang="en-IN" sz="2000" dirty="0" smtClean="0">
                <a:latin typeface="Times New Roman" panose="02020603050405020304" pitchFamily="18" charset="0"/>
                <a:cs typeface="Times New Roman" panose="02020603050405020304" pitchFamily="18" charset="0"/>
              </a:rPr>
              <a:t> Committee was held on 1</a:t>
            </a:r>
            <a:r>
              <a:rPr lang="en-IN" sz="2000" baseline="30000" dirty="0" smtClean="0">
                <a:latin typeface="Times New Roman" panose="02020603050405020304" pitchFamily="18" charset="0"/>
                <a:cs typeface="Times New Roman" panose="02020603050405020304" pitchFamily="18" charset="0"/>
              </a:rPr>
              <a:t>st</a:t>
            </a:r>
            <a:r>
              <a:rPr lang="en-IN" sz="2000" dirty="0" smtClean="0">
                <a:latin typeface="Times New Roman" panose="02020603050405020304" pitchFamily="18" charset="0"/>
                <a:cs typeface="Times New Roman" panose="02020603050405020304" pitchFamily="18" charset="0"/>
              </a:rPr>
              <a:t> July 2023 at 4:00 pm at Brown Wood School, Saharanpur.</a:t>
            </a:r>
          </a:p>
          <a:p>
            <a:endParaRPr lang="en-IN" sz="2000" dirty="0" smtClean="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 following persons were present:</a:t>
            </a:r>
          </a:p>
          <a:p>
            <a:endParaRPr lang="en-IN" dirty="0"/>
          </a:p>
          <a:p>
            <a:endParaRPr lang="en-IN" dirty="0"/>
          </a:p>
        </p:txBody>
      </p:sp>
    </p:spTree>
    <p:extLst>
      <p:ext uri="{BB962C8B-B14F-4D97-AF65-F5344CB8AC3E}">
        <p14:creationId xmlns:p14="http://schemas.microsoft.com/office/powerpoint/2010/main" val="396217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98321" y="624110"/>
            <a:ext cx="9706292" cy="884650"/>
          </a:xfrm>
        </p:spPr>
        <p:txBody>
          <a:bodyPr>
            <a:normAutofit/>
          </a:bodyPr>
          <a:lstStyle/>
          <a:p>
            <a:r>
              <a:rPr lang="en-IN" sz="2800" dirty="0" smtClean="0">
                <a:latin typeface="Times New Roman" panose="02020603050405020304" pitchFamily="18" charset="0"/>
                <a:cs typeface="Times New Roman" panose="02020603050405020304" pitchFamily="18" charset="0"/>
              </a:rPr>
              <a:t>CONCLUSION AND OUTCOME OF THE MEETING</a:t>
            </a:r>
            <a:endParaRPr lang="en-IN" sz="2800" dirty="0"/>
          </a:p>
        </p:txBody>
      </p:sp>
      <p:sp>
        <p:nvSpPr>
          <p:cNvPr id="3" name="Content Placeholder 2"/>
          <p:cNvSpPr>
            <a:spLocks noGrp="1"/>
          </p:cNvSpPr>
          <p:nvPr>
            <p:ph idx="1"/>
          </p:nvPr>
        </p:nvSpPr>
        <p:spPr>
          <a:xfrm>
            <a:off x="1493520" y="1508760"/>
            <a:ext cx="10011092" cy="5029200"/>
          </a:xfrm>
        </p:spPr>
        <p:txBody>
          <a:bodyPr>
            <a:noAutofit/>
          </a:bodyPr>
          <a:lstStyle/>
          <a:p>
            <a:pPr algn="just"/>
            <a:r>
              <a:rPr lang="en-IN" sz="2000" b="1" dirty="0" smtClean="0">
                <a:latin typeface="Times New Roman" panose="02020603050405020304" pitchFamily="18" charset="0"/>
                <a:cs typeface="Times New Roman" panose="02020603050405020304" pitchFamily="18" charset="0"/>
              </a:rPr>
              <a:t> </a:t>
            </a:r>
            <a:r>
              <a:rPr lang="en-IN" sz="2000" b="1" u="sng" dirty="0" smtClean="0">
                <a:latin typeface="Times New Roman" panose="02020603050405020304" pitchFamily="18" charset="0"/>
                <a:cs typeface="Times New Roman" panose="02020603050405020304" pitchFamily="18" charset="0"/>
              </a:rPr>
              <a:t>Conclusions from the meeting:-</a:t>
            </a:r>
          </a:p>
          <a:p>
            <a:pPr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Special </a:t>
            </a:r>
            <a:r>
              <a:rPr lang="en-IN" sz="2000" dirty="0">
                <a:latin typeface="Times New Roman" panose="02020603050405020304" pitchFamily="18" charset="0"/>
                <a:cs typeface="Times New Roman" panose="02020603050405020304" pitchFamily="18" charset="0"/>
              </a:rPr>
              <a:t>classes for students of </a:t>
            </a:r>
            <a:r>
              <a:rPr lang="en-IN" sz="2000" dirty="0" err="1">
                <a:latin typeface="Times New Roman" panose="02020603050405020304" pitchFamily="18" charset="0"/>
                <a:cs typeface="Times New Roman" panose="02020603050405020304" pitchFamily="18" charset="0"/>
              </a:rPr>
              <a:t>Islamia</a:t>
            </a:r>
            <a:r>
              <a:rPr lang="en-IN" sz="2000" dirty="0">
                <a:latin typeface="Times New Roman" panose="02020603050405020304" pitchFamily="18" charset="0"/>
                <a:cs typeface="Times New Roman" panose="02020603050405020304" pitchFamily="18" charset="0"/>
              </a:rPr>
              <a:t> Inter College (Boys) of class X and XII will be arranged from 30</a:t>
            </a:r>
            <a:r>
              <a:rPr lang="en-IN" sz="2000" baseline="30000" dirty="0">
                <a:latin typeface="Times New Roman" panose="02020603050405020304" pitchFamily="18" charset="0"/>
                <a:cs typeface="Times New Roman" panose="02020603050405020304" pitchFamily="18" charset="0"/>
              </a:rPr>
              <a:t>th</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July </a:t>
            </a:r>
            <a:r>
              <a:rPr lang="en-IN" sz="2000" dirty="0" smtClean="0">
                <a:latin typeface="Times New Roman" panose="02020603050405020304" pitchFamily="18" charset="0"/>
                <a:cs typeface="Times New Roman" panose="02020603050405020304" pitchFamily="18" charset="0"/>
              </a:rPr>
              <a:t>2023.</a:t>
            </a:r>
          </a:p>
          <a:p>
            <a:pPr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Teachers </a:t>
            </a:r>
            <a:r>
              <a:rPr lang="en-IN" sz="2000" dirty="0">
                <a:latin typeface="Times New Roman" panose="02020603050405020304" pitchFamily="18" charset="0"/>
                <a:cs typeface="Times New Roman" panose="02020603050405020304" pitchFamily="18" charset="0"/>
              </a:rPr>
              <a:t>development programmes to motivate teachers of </a:t>
            </a:r>
            <a:r>
              <a:rPr lang="en-IN" sz="2000" dirty="0" err="1">
                <a:latin typeface="Times New Roman" panose="02020603050405020304" pitchFamily="18" charset="0"/>
                <a:cs typeface="Times New Roman" panose="02020603050405020304" pitchFamily="18" charset="0"/>
              </a:rPr>
              <a:t>Islamia</a:t>
            </a:r>
            <a:r>
              <a:rPr lang="en-IN" sz="2000" dirty="0">
                <a:latin typeface="Times New Roman" panose="02020603050405020304" pitchFamily="18" charset="0"/>
                <a:cs typeface="Times New Roman" panose="02020603050405020304" pitchFamily="18" charset="0"/>
              </a:rPr>
              <a:t> Inter College will be arranged</a:t>
            </a:r>
            <a:r>
              <a:rPr lang="en-IN" sz="2000" dirty="0" smtClean="0">
                <a:latin typeface="Times New Roman" panose="02020603050405020304" pitchFamily="18" charset="0"/>
                <a:cs typeface="Times New Roman" panose="02020603050405020304" pitchFamily="18" charset="0"/>
              </a:rPr>
              <a:t>.</a:t>
            </a:r>
          </a:p>
          <a:p>
            <a:pPr algn="just"/>
            <a:r>
              <a:rPr lang="en-IN" sz="2000" b="1" u="sng" dirty="0" smtClean="0">
                <a:latin typeface="Times New Roman" panose="02020603050405020304" pitchFamily="18" charset="0"/>
                <a:cs typeface="Times New Roman" panose="02020603050405020304" pitchFamily="18" charset="0"/>
              </a:rPr>
              <a:t>Outcome of the meeting:-</a:t>
            </a:r>
          </a:p>
          <a:p>
            <a:pPr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A </a:t>
            </a:r>
            <a:r>
              <a:rPr lang="en-IN" sz="2000" dirty="0">
                <a:latin typeface="Times New Roman" panose="02020603050405020304" pitchFamily="18" charset="0"/>
                <a:cs typeface="Times New Roman" panose="02020603050405020304" pitchFamily="18" charset="0"/>
              </a:rPr>
              <a:t>reading room cum library facility was started from 30</a:t>
            </a:r>
            <a:r>
              <a:rPr lang="en-IN" sz="2000" baseline="30000" dirty="0">
                <a:latin typeface="Times New Roman" panose="02020603050405020304" pitchFamily="18" charset="0"/>
                <a:cs typeface="Times New Roman" panose="02020603050405020304" pitchFamily="18" charset="0"/>
              </a:rPr>
              <a:t>th</a:t>
            </a:r>
            <a:r>
              <a:rPr lang="en-IN" sz="2000" dirty="0">
                <a:latin typeface="Times New Roman" panose="02020603050405020304" pitchFamily="18" charset="0"/>
                <a:cs typeface="Times New Roman" panose="02020603050405020304" pitchFamily="18" charset="0"/>
              </a:rPr>
              <a:t> July 2023 at </a:t>
            </a:r>
            <a:r>
              <a:rPr lang="en-IN" sz="2000" dirty="0" err="1">
                <a:latin typeface="Times New Roman" panose="02020603050405020304" pitchFamily="18" charset="0"/>
                <a:cs typeface="Times New Roman" panose="02020603050405020304" pitchFamily="18" charset="0"/>
              </a:rPr>
              <a:t>Mohalla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Qazi</a:t>
            </a:r>
            <a:r>
              <a:rPr lang="en-IN" sz="2000" dirty="0">
                <a:latin typeface="Times New Roman" panose="02020603050405020304" pitchFamily="18" charset="0"/>
                <a:cs typeface="Times New Roman" panose="02020603050405020304" pitchFamily="18" charset="0"/>
              </a:rPr>
              <a:t>, Saharanpur.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Around </a:t>
            </a:r>
            <a:r>
              <a:rPr lang="en-IN" sz="2000" dirty="0">
                <a:latin typeface="Times New Roman" panose="02020603050405020304" pitchFamily="18" charset="0"/>
                <a:cs typeface="Times New Roman" panose="02020603050405020304" pitchFamily="18" charset="0"/>
              </a:rPr>
              <a:t>40 students joined the centre where they are asked to do self-study for </a:t>
            </a:r>
            <a:r>
              <a:rPr lang="en-IN" sz="2000" dirty="0" smtClean="0">
                <a:latin typeface="Times New Roman" panose="02020603050405020304" pitchFamily="18" charset="0"/>
                <a:cs typeface="Times New Roman" panose="02020603050405020304" pitchFamily="18" charset="0"/>
              </a:rPr>
              <a:t>at least </a:t>
            </a:r>
            <a:r>
              <a:rPr lang="en-IN" sz="2000" dirty="0">
                <a:latin typeface="Times New Roman" panose="02020603050405020304" pitchFamily="18" charset="0"/>
                <a:cs typeface="Times New Roman" panose="02020603050405020304" pitchFamily="18" charset="0"/>
              </a:rPr>
              <a:t>6-8 hours daily with the target of preparations for UG test of CUET-2024 for the admission in undergraduate programme-2024.  </a:t>
            </a: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sz="2000" dirty="0" smtClean="0">
                <a:latin typeface="Times New Roman" panose="02020603050405020304" pitchFamily="18" charset="0"/>
                <a:cs typeface="Times New Roman" panose="02020603050405020304" pitchFamily="18" charset="0"/>
              </a:rPr>
              <a:t>Facility </a:t>
            </a:r>
            <a:r>
              <a:rPr lang="en-IN" sz="2000" dirty="0">
                <a:latin typeface="Times New Roman" panose="02020603050405020304" pitchFamily="18" charset="0"/>
                <a:cs typeface="Times New Roman" panose="02020603050405020304" pitchFamily="18" charset="0"/>
              </a:rPr>
              <a:t>of online teaching on You-Tube platform with Wi-Fi facility and two teachers to help </a:t>
            </a:r>
            <a:r>
              <a:rPr lang="en-IN" sz="2000" dirty="0" smtClean="0">
                <a:latin typeface="Times New Roman" panose="02020603050405020304" pitchFamily="18" charset="0"/>
                <a:cs typeface="Times New Roman" panose="02020603050405020304" pitchFamily="18" charset="0"/>
              </a:rPr>
              <a:t>them was </a:t>
            </a:r>
            <a:r>
              <a:rPr lang="en-IN" sz="2000" dirty="0">
                <a:latin typeface="Times New Roman" panose="02020603050405020304" pitchFamily="18" charset="0"/>
                <a:cs typeface="Times New Roman" panose="02020603050405020304" pitchFamily="18" charset="0"/>
              </a:rPr>
              <a:t>provided.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8446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7363" y="624110"/>
            <a:ext cx="9747249" cy="818928"/>
          </a:xfrm>
        </p:spPr>
        <p:txBody>
          <a:bodyPr>
            <a:normAutofit/>
          </a:bodyPr>
          <a:lstStyle/>
          <a:p>
            <a:pPr algn="just"/>
            <a:r>
              <a:rPr lang="en-AU" sz="2800" dirty="0" smtClean="0">
                <a:latin typeface="Times New Roman" panose="02020603050405020304" pitchFamily="18" charset="0"/>
                <a:cs typeface="Times New Roman" panose="02020603050405020304" pitchFamily="18" charset="0"/>
              </a:rPr>
              <a:t>IMESA SAHARANPUR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0641" y="1443038"/>
            <a:ext cx="10193972" cy="4866322"/>
          </a:xfrm>
        </p:spPr>
        <p:txBody>
          <a:bodyPr>
            <a:normAutofit/>
          </a:bodyPr>
          <a:lstStyle/>
          <a:p>
            <a:r>
              <a:rPr lang="en-AU" sz="2000" dirty="0">
                <a:latin typeface="Times New Roman" panose="02020603050405020304" pitchFamily="18" charset="0"/>
                <a:cs typeface="Times New Roman" panose="02020603050405020304" pitchFamily="18" charset="0"/>
              </a:rPr>
              <a:t>The Project aimed to support the Children from economically and educationally poor families in socio economically backward localities in Saharanpur (U.P.) city</a:t>
            </a:r>
            <a:r>
              <a:rPr lang="en-AU" sz="2000" dirty="0" smtClean="0">
                <a:latin typeface="Times New Roman" panose="02020603050405020304" pitchFamily="18" charset="0"/>
                <a:cs typeface="Times New Roman" panose="02020603050405020304" pitchFamily="18" charset="0"/>
              </a:rPr>
              <a:t>.</a:t>
            </a:r>
          </a:p>
          <a:p>
            <a:pPr marL="0" indent="0">
              <a:buNone/>
            </a:pPr>
            <a:endParaRPr lang="en-IN" sz="20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The project helped in setting up the special classes at two locations, one in </a:t>
            </a:r>
            <a:r>
              <a:rPr lang="en-AU" sz="2000" dirty="0" err="1">
                <a:latin typeface="Times New Roman" panose="02020603050405020304" pitchFamily="18" charset="0"/>
                <a:cs typeface="Times New Roman" panose="02020603050405020304" pitchFamily="18" charset="0"/>
              </a:rPr>
              <a:t>Mohalla</a:t>
            </a:r>
            <a:r>
              <a:rPr lang="en-AU" sz="2000" dirty="0">
                <a:latin typeface="Times New Roman" panose="02020603050405020304" pitchFamily="18" charset="0"/>
                <a:cs typeface="Times New Roman" panose="02020603050405020304" pitchFamily="18" charset="0"/>
              </a:rPr>
              <a:t> </a:t>
            </a:r>
            <a:r>
              <a:rPr lang="en-AU" sz="2000" dirty="0" err="1">
                <a:latin typeface="Times New Roman" panose="02020603050405020304" pitchFamily="18" charset="0"/>
                <a:cs typeface="Times New Roman" panose="02020603050405020304" pitchFamily="18" charset="0"/>
              </a:rPr>
              <a:t>Quazi</a:t>
            </a:r>
            <a:r>
              <a:rPr lang="en-AU" sz="2000" dirty="0">
                <a:latin typeface="Times New Roman" panose="02020603050405020304" pitchFamily="18" charset="0"/>
                <a:cs typeface="Times New Roman" panose="02020603050405020304" pitchFamily="18" charset="0"/>
              </a:rPr>
              <a:t> and other in </a:t>
            </a:r>
            <a:r>
              <a:rPr lang="en-AU" sz="2000" dirty="0" err="1">
                <a:latin typeface="Times New Roman" panose="02020603050405020304" pitchFamily="18" charset="0"/>
                <a:cs typeface="Times New Roman" panose="02020603050405020304" pitchFamily="18" charset="0"/>
              </a:rPr>
              <a:t>Nakhasa</a:t>
            </a:r>
            <a:r>
              <a:rPr lang="en-AU" sz="2000" dirty="0">
                <a:latin typeface="Times New Roman" panose="02020603050405020304" pitchFamily="18" charset="0"/>
                <a:cs typeface="Times New Roman" panose="02020603050405020304" pitchFamily="18" charset="0"/>
              </a:rPr>
              <a:t> Bazar. </a:t>
            </a:r>
            <a:endParaRPr lang="en-AU" sz="2000" dirty="0" smtClean="0">
              <a:latin typeface="Times New Roman" panose="02020603050405020304" pitchFamily="18" charset="0"/>
              <a:cs typeface="Times New Roman" panose="02020603050405020304" pitchFamily="18" charset="0"/>
            </a:endParaRPr>
          </a:p>
          <a:p>
            <a:endParaRPr lang="en-AU" sz="2000" dirty="0">
              <a:latin typeface="Times New Roman" panose="02020603050405020304" pitchFamily="18" charset="0"/>
              <a:cs typeface="Times New Roman" panose="02020603050405020304" pitchFamily="18" charset="0"/>
            </a:endParaRPr>
          </a:p>
          <a:p>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Children attended classes under supervision of two qualified teachers</a:t>
            </a:r>
            <a:r>
              <a:rPr lang="en-AU" sz="2000" dirty="0" smtClean="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AU" sz="2000" dirty="0">
                <a:latin typeface="Times New Roman" panose="02020603050405020304" pitchFamily="18" charset="0"/>
                <a:cs typeface="Times New Roman" panose="02020603050405020304" pitchFamily="18" charset="0"/>
              </a:rPr>
              <a:t>Most of the students belong to very poor families of house maids, rickshaw pullers, labourer’s etc</a:t>
            </a: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Students from slums are also attending this class. </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42427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91640" y="746760"/>
            <a:ext cx="10500360" cy="5482590"/>
          </a:xfrm>
        </p:spPr>
        <p:txBody>
          <a:bodyPr>
            <a:normAutofit/>
          </a:bodyPr>
          <a:lstStyle/>
          <a:p>
            <a:pPr algn="just"/>
            <a:r>
              <a:rPr lang="en-AU" sz="2000" b="1" u="sng" dirty="0">
                <a:latin typeface="Times New Roman" panose="02020603050405020304" pitchFamily="18" charset="0"/>
                <a:cs typeface="Times New Roman" panose="02020603050405020304" pitchFamily="18" charset="0"/>
              </a:rPr>
              <a:t>Number of beneficiaries:-</a:t>
            </a:r>
            <a:endParaRPr lang="en-AU"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classes under the project started initially at one place with around 50 children but now the number of students increased to more than 100 with two centres located at two different locations. </a:t>
            </a:r>
            <a:endParaRPr lang="en-AU" sz="2000" dirty="0" smtClean="0">
              <a:latin typeface="Times New Roman" panose="02020603050405020304" pitchFamily="18" charset="0"/>
              <a:cs typeface="Times New Roman" panose="02020603050405020304" pitchFamily="18" charset="0"/>
            </a:endParaRPr>
          </a:p>
          <a:p>
            <a:pPr algn="just"/>
            <a:endParaRPr lang="en-AU" sz="2000" dirty="0">
              <a:latin typeface="Times New Roman" panose="02020603050405020304" pitchFamily="18" charset="0"/>
              <a:cs typeface="Times New Roman" panose="02020603050405020304" pitchFamily="18" charset="0"/>
            </a:endParaRPr>
          </a:p>
          <a:p>
            <a:pPr algn="just"/>
            <a:r>
              <a:rPr lang="en-AU" sz="2000" b="1" u="sng" dirty="0">
                <a:latin typeface="Times New Roman" panose="02020603050405020304" pitchFamily="18" charset="0"/>
                <a:cs typeface="Times New Roman" panose="02020603050405020304" pitchFamily="18" charset="0"/>
              </a:rPr>
              <a:t>Capacity of beneficiaries before the project: </a:t>
            </a:r>
            <a:endParaRPr lang="en-IN" sz="2000"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a:latin typeface="Times New Roman" panose="02020603050405020304" pitchFamily="18" charset="0"/>
                <a:cs typeface="Times New Roman" panose="02020603050405020304" pitchFamily="18" charset="0"/>
              </a:rPr>
              <a:t>The children did not have proper facilities in their homes to study and do daily homework or prepare for exams at these two libraries. </a:t>
            </a:r>
            <a:endParaRPr lang="en-AU"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Their </a:t>
            </a:r>
            <a:r>
              <a:rPr lang="en-AU" sz="2000" dirty="0">
                <a:latin typeface="Times New Roman" panose="02020603050405020304" pitchFamily="18" charset="0"/>
                <a:cs typeface="Times New Roman" panose="02020603050405020304" pitchFamily="18" charset="0"/>
              </a:rPr>
              <a:t>parents are not educated and could not help their work in basic studies</a:t>
            </a:r>
            <a:r>
              <a:rPr lang="en-AU"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General atmosphere in these localities lack discipline and unless the children are given proper guidance, they fail in early classes and generally drop out of school.</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01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762000"/>
            <a:ext cx="9904412" cy="5149222"/>
          </a:xfrm>
        </p:spPr>
        <p:txBody>
          <a:bodyPr>
            <a:noAutofit/>
          </a:bodyPr>
          <a:lstStyle/>
          <a:p>
            <a:pPr algn="just"/>
            <a:r>
              <a:rPr lang="en-AU" sz="2000" b="1" u="sng" dirty="0">
                <a:latin typeface="Times New Roman" panose="02020603050405020304" pitchFamily="18" charset="0"/>
                <a:cs typeface="Times New Roman" panose="02020603050405020304" pitchFamily="18" charset="0"/>
              </a:rPr>
              <a:t>Brief methodology:</a:t>
            </a:r>
            <a:r>
              <a:rPr lang="en-IN" sz="2000" dirty="0" smtClean="0">
                <a:latin typeface="Times New Roman" panose="02020603050405020304" pitchFamily="18" charset="0"/>
                <a:cs typeface="Times New Roman" panose="02020603050405020304" pitchFamily="18" charset="0"/>
              </a:rPr>
              <a:t>-</a:t>
            </a:r>
          </a:p>
          <a:p>
            <a:pPr marL="0" indent="0" algn="just">
              <a:buNone/>
            </a:pPr>
            <a:endParaRPr lang="en-IN"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Project began in 2015 as local team got together and held meetings to prepare and plan the project. </a:t>
            </a: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Campaign </a:t>
            </a:r>
            <a:r>
              <a:rPr lang="en-AU" sz="2000" dirty="0">
                <a:latin typeface="Times New Roman" panose="02020603050405020304" pitchFamily="18" charset="0"/>
                <a:cs typeface="Times New Roman" panose="02020603050405020304" pitchFamily="18" charset="0"/>
              </a:rPr>
              <a:t>among local students and their parents began to join the free coaching and Guidance Centre. </a:t>
            </a: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It </a:t>
            </a:r>
            <a:r>
              <a:rPr lang="en-AU" sz="2000" dirty="0">
                <a:latin typeface="Times New Roman" panose="02020603050405020304" pitchFamily="18" charset="0"/>
                <a:cs typeface="Times New Roman" panose="02020603050405020304" pitchFamily="18" charset="0"/>
              </a:rPr>
              <a:t>look couple of weeks to make necessary preparation. Registration of students began within a day 45 students enrolled. Interview were held to appoint teachers and support staff. Qualified teachers were selected. </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Coaching </a:t>
            </a:r>
            <a:r>
              <a:rPr lang="en-AU" sz="2000" dirty="0">
                <a:latin typeface="Times New Roman" panose="02020603050405020304" pitchFamily="18" charset="0"/>
                <a:cs typeface="Times New Roman" panose="02020603050405020304" pitchFamily="18" charset="0"/>
              </a:rPr>
              <a:t>classes run between 4pm -8pm, six days a </a:t>
            </a:r>
            <a:r>
              <a:rPr lang="en-AU" sz="2000" dirty="0" smtClean="0">
                <a:latin typeface="Times New Roman" panose="02020603050405020304" pitchFamily="18" charset="0"/>
                <a:cs typeface="Times New Roman" panose="02020603050405020304" pitchFamily="18" charset="0"/>
              </a:rPr>
              <a:t>week.</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Hindi</a:t>
            </a:r>
            <a:r>
              <a:rPr lang="en-AU" sz="2000" dirty="0">
                <a:latin typeface="Times New Roman" panose="02020603050405020304" pitchFamily="18" charset="0"/>
                <a:cs typeface="Times New Roman" panose="02020603050405020304" pitchFamily="18" charset="0"/>
              </a:rPr>
              <a:t>, Urdu, English, Mathematics Social Study Science and general knowledge are taught in the class. Homework is done by the students with the help of </a:t>
            </a:r>
            <a:r>
              <a:rPr lang="en-AU" sz="2000" dirty="0" smtClean="0">
                <a:latin typeface="Times New Roman" panose="02020603050405020304" pitchFamily="18" charset="0"/>
                <a:cs typeface="Times New Roman" panose="02020603050405020304" pitchFamily="18" charset="0"/>
              </a:rPr>
              <a:t>teacher.</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Extra-curricular </a:t>
            </a:r>
            <a:r>
              <a:rPr lang="en-AU" sz="2000" dirty="0">
                <a:latin typeface="Times New Roman" panose="02020603050405020304" pitchFamily="18" charset="0"/>
                <a:cs typeface="Times New Roman" panose="02020603050405020304" pitchFamily="18" charset="0"/>
              </a:rPr>
              <a:t>activities and regular games kept students engaged for overall development.</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843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0680" y="762000"/>
            <a:ext cx="9873931" cy="594360"/>
          </a:xfrm>
        </p:spPr>
        <p:txBody>
          <a:bodyPr>
            <a:normAutofit fontScale="90000"/>
          </a:bodyPr>
          <a:lstStyle/>
          <a:p>
            <a:r>
              <a:rPr lang="en-AU" sz="3100" dirty="0" smtClean="0">
                <a:latin typeface="Times New Roman" panose="02020603050405020304" pitchFamily="18" charset="0"/>
                <a:cs typeface="Times New Roman" panose="02020603050405020304" pitchFamily="18" charset="0"/>
              </a:rPr>
              <a:t>STAFF AT SAHARANPUR CENTRE</a:t>
            </a:r>
            <a:r>
              <a:rPr lang="en-IN" dirty="0"/>
              <a:t/>
            </a:r>
            <a:br>
              <a:rPr lang="en-IN" dirty="0"/>
            </a:br>
            <a:endParaRPr lang="en-IN" dirty="0"/>
          </a:p>
        </p:txBody>
      </p:sp>
      <p:graphicFrame>
        <p:nvGraphicFramePr>
          <p:cNvPr id="10" name="Content Placeholder 9"/>
          <p:cNvGraphicFramePr>
            <a:graphicFrameLocks noGrp="1"/>
          </p:cNvGraphicFramePr>
          <p:nvPr>
            <p:ph sz="half" idx="2"/>
            <p:extLst>
              <p:ext uri="{D42A27DB-BD31-4B8C-83A1-F6EECF244321}">
                <p14:modId xmlns:p14="http://schemas.microsoft.com/office/powerpoint/2010/main" val="3213811535"/>
              </p:ext>
            </p:extLst>
          </p:nvPr>
        </p:nvGraphicFramePr>
        <p:xfrm>
          <a:off x="687706" y="1630680"/>
          <a:ext cx="5314952" cy="4139999"/>
        </p:xfrm>
        <a:graphic>
          <a:graphicData uri="http://schemas.openxmlformats.org/drawingml/2006/table">
            <a:tbl>
              <a:tblPr firstRow="1" bandRow="1">
                <a:tableStyleId>{5C22544A-7EE6-4342-B048-85BDC9FD1C3A}</a:tableStyleId>
              </a:tblPr>
              <a:tblGrid>
                <a:gridCol w="1142161">
                  <a:extLst>
                    <a:ext uri="{9D8B030D-6E8A-4147-A177-3AD203B41FA5}">
                      <a16:colId xmlns:a16="http://schemas.microsoft.com/office/drawing/2014/main" xmlns="" val="989968787"/>
                    </a:ext>
                  </a:extLst>
                </a:gridCol>
                <a:gridCol w="1272500">
                  <a:extLst>
                    <a:ext uri="{9D8B030D-6E8A-4147-A177-3AD203B41FA5}">
                      <a16:colId xmlns:a16="http://schemas.microsoft.com/office/drawing/2014/main" xmlns="" val="2845449114"/>
                    </a:ext>
                  </a:extLst>
                </a:gridCol>
                <a:gridCol w="1456415">
                  <a:extLst>
                    <a:ext uri="{9D8B030D-6E8A-4147-A177-3AD203B41FA5}">
                      <a16:colId xmlns:a16="http://schemas.microsoft.com/office/drawing/2014/main" xmlns="" val="980599517"/>
                    </a:ext>
                  </a:extLst>
                </a:gridCol>
                <a:gridCol w="1443876">
                  <a:extLst>
                    <a:ext uri="{9D8B030D-6E8A-4147-A177-3AD203B41FA5}">
                      <a16:colId xmlns:a16="http://schemas.microsoft.com/office/drawing/2014/main" xmlns="" val="4259697950"/>
                    </a:ext>
                  </a:extLst>
                </a:gridCol>
              </a:tblGrid>
              <a:tr h="1060144">
                <a:tc>
                  <a:txBody>
                    <a:bodyPr/>
                    <a:lstStyle/>
                    <a:p>
                      <a:pPr algn="ctr"/>
                      <a:r>
                        <a:rPr lang="en-US" sz="1600" dirty="0" smtClean="0">
                          <a:latin typeface="Times New Roman" panose="02020603050405020304" pitchFamily="18" charset="0"/>
                          <a:cs typeface="Times New Roman" panose="02020603050405020304" pitchFamily="18" charset="0"/>
                        </a:rPr>
                        <a:t>Name of the employee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Designation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Appointment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Monthly salary</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2706213921"/>
                  </a:ext>
                </a:extLst>
              </a:tr>
              <a:tr h="1062842">
                <a:tc>
                  <a:txBody>
                    <a:bodyPr/>
                    <a:lstStyle/>
                    <a:p>
                      <a:pPr algn="ctr"/>
                      <a:r>
                        <a:rPr lang="en-US" sz="1600" dirty="0" smtClean="0">
                          <a:latin typeface="Times New Roman" panose="02020603050405020304" pitchFamily="18" charset="0"/>
                          <a:cs typeface="Times New Roman" panose="02020603050405020304" pitchFamily="18" charset="0"/>
                        </a:rPr>
                        <a:t>Mr.</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Mohd</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Saleem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Teacher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01-01-2018</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5000/-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77554221"/>
                  </a:ext>
                </a:extLst>
              </a:tr>
              <a:tr h="848595">
                <a:tc>
                  <a:txBody>
                    <a:bodyPr/>
                    <a:lstStyle/>
                    <a:p>
                      <a:pPr algn="ctr"/>
                      <a:r>
                        <a:rPr lang="en-US" sz="1600" dirty="0" smtClean="0">
                          <a:latin typeface="Times New Roman" panose="02020603050405020304" pitchFamily="18" charset="0"/>
                          <a:cs typeface="Times New Roman" panose="02020603050405020304" pitchFamily="18" charset="0"/>
                        </a:rPr>
                        <a:t>Ms. Baby </a:t>
                      </a:r>
                      <a:r>
                        <a:rPr lang="en-US" sz="1600" dirty="0" err="1" smtClean="0">
                          <a:latin typeface="Times New Roman" panose="02020603050405020304" pitchFamily="18" charset="0"/>
                          <a:cs typeface="Times New Roman" panose="02020603050405020304" pitchFamily="18" charset="0"/>
                        </a:rPr>
                        <a:t>Siora</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Teacher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01-06-2022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3000/-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231346761"/>
                  </a:ext>
                </a:extLst>
              </a:tr>
              <a:tr h="658632">
                <a:tc>
                  <a:txBody>
                    <a:bodyPr/>
                    <a:lstStyle/>
                    <a:p>
                      <a:pPr algn="ctr"/>
                      <a:r>
                        <a:rPr lang="en-US" sz="1600" dirty="0" smtClean="0">
                          <a:latin typeface="Times New Roman" panose="02020603050405020304" pitchFamily="18" charset="0"/>
                          <a:cs typeface="Times New Roman" panose="02020603050405020304" pitchFamily="18" charset="0"/>
                        </a:rPr>
                        <a:t>Ms. </a:t>
                      </a:r>
                      <a:r>
                        <a:rPr lang="en-US" sz="1600" dirty="0" err="1" smtClean="0">
                          <a:latin typeface="Times New Roman" panose="02020603050405020304" pitchFamily="18" charset="0"/>
                          <a:cs typeface="Times New Roman" panose="02020603050405020304" pitchFamily="18" charset="0"/>
                        </a:rPr>
                        <a:t>Aman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Trainer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01-06-2022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2000/-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510785512"/>
                  </a:ext>
                </a:extLst>
              </a:tr>
              <a:tr h="509786">
                <a:tc gridSpan="3">
                  <a:txBody>
                    <a:bodyPr/>
                    <a:lstStyle/>
                    <a:p>
                      <a:pPr algn="ctr"/>
                      <a:r>
                        <a:rPr lang="en-US" sz="1600" dirty="0" smtClean="0">
                          <a:latin typeface="Times New Roman" panose="02020603050405020304" pitchFamily="18" charset="0"/>
                          <a:cs typeface="Times New Roman" panose="02020603050405020304" pitchFamily="18" charset="0"/>
                        </a:rPr>
                        <a:t>Total</a:t>
                      </a:r>
                      <a:r>
                        <a:rPr lang="en-US" sz="1600" baseline="0" dirty="0" smtClean="0">
                          <a:latin typeface="Times New Roman" panose="02020603050405020304" pitchFamily="18" charset="0"/>
                          <a:cs typeface="Times New Roman" panose="02020603050405020304" pitchFamily="18" charset="0"/>
                        </a:rPr>
                        <a:t> Salary</a:t>
                      </a:r>
                      <a:endParaRPr lang="en-IN" sz="1600" dirty="0">
                        <a:latin typeface="Times New Roman" panose="02020603050405020304" pitchFamily="18" charset="0"/>
                        <a:cs typeface="Times New Roman" panose="02020603050405020304" pitchFamily="18" charset="0"/>
                      </a:endParaRPr>
                    </a:p>
                  </a:txBody>
                  <a:tcPr anchor="ctr"/>
                </a:tc>
                <a:tc hMerge="1">
                  <a:txBody>
                    <a:bodyPr/>
                    <a:lstStyle/>
                    <a:p>
                      <a:endParaRPr lang="en-IN" dirty="0"/>
                    </a:p>
                  </a:txBody>
                  <a:tcPr/>
                </a:tc>
                <a:tc hMerge="1">
                  <a:txBody>
                    <a:bodyPr/>
                    <a:lstStyle/>
                    <a:p>
                      <a:endParaRPr lang="en-IN" dirty="0"/>
                    </a:p>
                  </a:txBody>
                  <a:tcP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10,000/-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4235027694"/>
                  </a:ext>
                </a:extLst>
              </a:tr>
            </a:tbl>
          </a:graphicData>
        </a:graphic>
      </p:graphicFrame>
      <p:graphicFrame>
        <p:nvGraphicFramePr>
          <p:cNvPr id="3" name="Content Placeholder 2"/>
          <p:cNvGraphicFramePr>
            <a:graphicFrameLocks noGrp="1"/>
          </p:cNvGraphicFramePr>
          <p:nvPr>
            <p:ph sz="quarter" idx="4"/>
            <p:extLst>
              <p:ext uri="{D42A27DB-BD31-4B8C-83A1-F6EECF244321}">
                <p14:modId xmlns:p14="http://schemas.microsoft.com/office/powerpoint/2010/main" val="15121564"/>
              </p:ext>
            </p:extLst>
          </p:nvPr>
        </p:nvGraphicFramePr>
        <p:xfrm>
          <a:off x="6415088" y="1661160"/>
          <a:ext cx="5443536" cy="4137543"/>
        </p:xfrm>
        <a:graphic>
          <a:graphicData uri="http://schemas.openxmlformats.org/drawingml/2006/table">
            <a:tbl>
              <a:tblPr firstRow="1" bandRow="1">
                <a:tableStyleId>{5C22544A-7EE6-4342-B048-85BDC9FD1C3A}</a:tableStyleId>
              </a:tblPr>
              <a:tblGrid>
                <a:gridCol w="1360885">
                  <a:extLst>
                    <a:ext uri="{9D8B030D-6E8A-4147-A177-3AD203B41FA5}">
                      <a16:colId xmlns:a16="http://schemas.microsoft.com/office/drawing/2014/main" xmlns="" val="629143407"/>
                    </a:ext>
                  </a:extLst>
                </a:gridCol>
                <a:gridCol w="1240319">
                  <a:extLst>
                    <a:ext uri="{9D8B030D-6E8A-4147-A177-3AD203B41FA5}">
                      <a16:colId xmlns:a16="http://schemas.microsoft.com/office/drawing/2014/main" xmlns="" val="595524211"/>
                    </a:ext>
                  </a:extLst>
                </a:gridCol>
                <a:gridCol w="1481447">
                  <a:extLst>
                    <a:ext uri="{9D8B030D-6E8A-4147-A177-3AD203B41FA5}">
                      <a16:colId xmlns:a16="http://schemas.microsoft.com/office/drawing/2014/main" xmlns="" val="3412251572"/>
                    </a:ext>
                  </a:extLst>
                </a:gridCol>
                <a:gridCol w="1360885">
                  <a:extLst>
                    <a:ext uri="{9D8B030D-6E8A-4147-A177-3AD203B41FA5}">
                      <a16:colId xmlns:a16="http://schemas.microsoft.com/office/drawing/2014/main" xmlns="" val="1182297119"/>
                    </a:ext>
                  </a:extLst>
                </a:gridCol>
              </a:tblGrid>
              <a:tr h="570829">
                <a:tc>
                  <a:txBody>
                    <a:bodyPr/>
                    <a:lstStyle/>
                    <a:p>
                      <a:pPr algn="ctr"/>
                      <a:r>
                        <a:rPr lang="en-US" sz="1600" dirty="0" smtClean="0">
                          <a:latin typeface="Times New Roman" panose="02020603050405020304" pitchFamily="18" charset="0"/>
                          <a:cs typeface="Times New Roman" panose="02020603050405020304" pitchFamily="18" charset="0"/>
                        </a:rPr>
                        <a:t>Name of the employee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Designation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Appointment date</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Monthly salary</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1841745921"/>
                  </a:ext>
                </a:extLst>
              </a:tr>
              <a:tr h="630916">
                <a:tc>
                  <a:txBody>
                    <a:bodyPr/>
                    <a:lstStyle/>
                    <a:p>
                      <a:pPr algn="ctr"/>
                      <a:r>
                        <a:rPr lang="en-US" sz="1600" dirty="0" smtClean="0">
                          <a:latin typeface="Times New Roman" panose="02020603050405020304" pitchFamily="18" charset="0"/>
                          <a:cs typeface="Times New Roman" panose="02020603050405020304" pitchFamily="18" charset="0"/>
                        </a:rPr>
                        <a:t>Mr. </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Mohd</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Saleem</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Teacher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01-01-2018</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7500/-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11702320"/>
                  </a:ext>
                </a:extLst>
              </a:tr>
              <a:tr h="630916">
                <a:tc>
                  <a:txBody>
                    <a:bodyPr/>
                    <a:lstStyle/>
                    <a:p>
                      <a:pPr algn="ctr"/>
                      <a:r>
                        <a:rPr lang="en-US" sz="1600" dirty="0" smtClean="0">
                          <a:latin typeface="Times New Roman" panose="02020603050405020304" pitchFamily="18" charset="0"/>
                          <a:cs typeface="Times New Roman" panose="02020603050405020304" pitchFamily="18" charset="0"/>
                        </a:rPr>
                        <a:t>Ms. Baby </a:t>
                      </a:r>
                      <a:r>
                        <a:rPr lang="en-US" sz="1600" dirty="0" err="1" smtClean="0">
                          <a:latin typeface="Times New Roman" panose="02020603050405020304" pitchFamily="18" charset="0"/>
                          <a:cs typeface="Times New Roman" panose="02020603050405020304" pitchFamily="18" charset="0"/>
                        </a:rPr>
                        <a:t>Siora</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Teacher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01-06-2022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3000/-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315716443"/>
                  </a:ext>
                </a:extLst>
              </a:tr>
              <a:tr h="365531">
                <a:tc>
                  <a:txBody>
                    <a:bodyPr/>
                    <a:lstStyle/>
                    <a:p>
                      <a:pPr algn="ctr"/>
                      <a:r>
                        <a:rPr lang="en-US" sz="1600" dirty="0" smtClean="0">
                          <a:latin typeface="Times New Roman" panose="02020603050405020304" pitchFamily="18" charset="0"/>
                          <a:cs typeface="Times New Roman" panose="02020603050405020304" pitchFamily="18" charset="0"/>
                        </a:rPr>
                        <a:t>Ms. </a:t>
                      </a:r>
                      <a:r>
                        <a:rPr lang="en-US" sz="1600" dirty="0" err="1" smtClean="0">
                          <a:latin typeface="Times New Roman" panose="02020603050405020304" pitchFamily="18" charset="0"/>
                          <a:cs typeface="Times New Roman" panose="02020603050405020304" pitchFamily="18" charset="0"/>
                        </a:rPr>
                        <a:t>Aman</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Trainer</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smtClean="0">
                          <a:latin typeface="Times New Roman" panose="02020603050405020304" pitchFamily="18" charset="0"/>
                          <a:cs typeface="Times New Roman" panose="02020603050405020304" pitchFamily="18" charset="0"/>
                        </a:rPr>
                        <a:t>01-06-2022</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3000/-</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2562513910"/>
                  </a:ext>
                </a:extLst>
              </a:tr>
              <a:tr h="530458">
                <a:tc>
                  <a:txBody>
                    <a:bodyPr/>
                    <a:lstStyle/>
                    <a:p>
                      <a:pPr>
                        <a:lnSpc>
                          <a:spcPct val="107000"/>
                        </a:lnSpc>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Ms. </a:t>
                      </a:r>
                      <a:r>
                        <a:rPr lang="en-AU" sz="1600" dirty="0" err="1">
                          <a:effectLst/>
                          <a:latin typeface="Times New Roman" panose="02020603050405020304" pitchFamily="18" charset="0"/>
                          <a:ea typeface="Calibri" panose="020F0502020204030204" pitchFamily="34" charset="0"/>
                          <a:cs typeface="Times New Roman" panose="02020603050405020304" pitchFamily="18" charset="0"/>
                        </a:rPr>
                        <a:t>Alfiyya</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Omar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0"/>
                        </a:spcAft>
                      </a:pPr>
                      <a:r>
                        <a:rPr lang="en-AU" sz="1600">
                          <a:effectLst/>
                          <a:latin typeface="Times New Roman" panose="02020603050405020304" pitchFamily="18" charset="0"/>
                          <a:ea typeface="Calibri" panose="020F0502020204030204" pitchFamily="34" charset="0"/>
                          <a:cs typeface="Times New Roman" panose="02020603050405020304" pitchFamily="18" charset="0"/>
                        </a:rPr>
                        <a:t>Teacher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dirty="0" smtClean="0">
                          <a:effectLst/>
                          <a:latin typeface="Times New Roman" panose="02020603050405020304" pitchFamily="18" charset="0"/>
                          <a:ea typeface="Calibri" panose="020F0502020204030204" pitchFamily="34" charset="0"/>
                          <a:cs typeface="Times New Roman" panose="02020603050405020304" pitchFamily="18" charset="0"/>
                        </a:rPr>
                        <a:t>01-06-2023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7500/-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1950462195"/>
                  </a:ext>
                </a:extLst>
              </a:tr>
              <a:tr h="365531">
                <a:tc>
                  <a:txBody>
                    <a:bodyPr/>
                    <a:lstStyle/>
                    <a:p>
                      <a:pPr algn="ctr">
                        <a:lnSpc>
                          <a:spcPct val="107000"/>
                        </a:lnSpc>
                        <a:spcAft>
                          <a:spcPts val="0"/>
                        </a:spcAft>
                      </a:pPr>
                      <a:r>
                        <a:rPr lang="en-AU" sz="1600">
                          <a:effectLst/>
                          <a:latin typeface="Times New Roman" panose="02020603050405020304" pitchFamily="18" charset="0"/>
                          <a:ea typeface="Calibri" panose="020F0502020204030204" pitchFamily="34" charset="0"/>
                          <a:cs typeface="Times New Roman" panose="02020603050405020304" pitchFamily="18" charset="0"/>
                        </a:rPr>
                        <a:t>Mr. Mohd. Irfan Ansari</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Coordinator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dirty="0" smtClean="0">
                          <a:effectLst/>
                          <a:latin typeface="Times New Roman" panose="02020603050405020304" pitchFamily="18" charset="0"/>
                          <a:ea typeface="Calibri" panose="020F0502020204030204" pitchFamily="34" charset="0"/>
                          <a:cs typeface="Times New Roman" panose="02020603050405020304" pitchFamily="18" charset="0"/>
                        </a:rPr>
                        <a:t>01-06-2023</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AU" sz="1600" dirty="0" err="1">
                          <a:effectLst/>
                          <a:latin typeface="Times New Roman" panose="02020603050405020304" pitchFamily="18" charset="0"/>
                          <a:ea typeface="Calibri" panose="020F0502020204030204" pitchFamily="34" charset="0"/>
                          <a:cs typeface="Times New Roman" panose="02020603050405020304" pitchFamily="18" charset="0"/>
                        </a:rPr>
                        <a:t>Rs</a:t>
                      </a:r>
                      <a:r>
                        <a:rPr lang="en-AU" sz="1600" dirty="0">
                          <a:effectLst/>
                          <a:latin typeface="Times New Roman" panose="02020603050405020304" pitchFamily="18" charset="0"/>
                          <a:ea typeface="Calibri" panose="020F0502020204030204" pitchFamily="34" charset="0"/>
                          <a:cs typeface="Times New Roman" panose="02020603050405020304" pitchFamily="18" charset="0"/>
                        </a:rPr>
                        <a:t>. 4000/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xmlns="" val="2670059492"/>
                  </a:ext>
                </a:extLst>
              </a:tr>
              <a:tr h="365531">
                <a:tc gridSpan="3">
                  <a:txBody>
                    <a:bodyPr/>
                    <a:lstStyle/>
                    <a:p>
                      <a:r>
                        <a:rPr lang="en-US" sz="1600" dirty="0" smtClean="0">
                          <a:latin typeface="Times New Roman" panose="02020603050405020304" pitchFamily="18" charset="0"/>
                          <a:cs typeface="Times New Roman" panose="02020603050405020304" pitchFamily="18" charset="0"/>
                        </a:rPr>
                        <a:t>Total Salary</a:t>
                      </a:r>
                      <a:endParaRPr lang="en-IN" sz="1600" dirty="0">
                        <a:latin typeface="Times New Roman" panose="02020603050405020304" pitchFamily="18" charset="0"/>
                        <a:cs typeface="Times New Roman" panose="02020603050405020304" pitchFamily="18" charset="0"/>
                      </a:endParaRPr>
                    </a:p>
                  </a:txBody>
                  <a:tcPr/>
                </a:tc>
                <a:tc hMerge="1">
                  <a:txBody>
                    <a:bodyPr/>
                    <a:lstStyle/>
                    <a:p>
                      <a:endParaRPr lang="en-IN" dirty="0"/>
                    </a:p>
                  </a:txBody>
                  <a:tcPr/>
                </a:tc>
                <a:tc hMerge="1">
                  <a:txBody>
                    <a:bodyPr/>
                    <a:lstStyle/>
                    <a:p>
                      <a:endParaRPr lang="en-IN" dirty="0"/>
                    </a:p>
                  </a:txBody>
                  <a:tcPr/>
                </a:tc>
                <a:tc>
                  <a:txBody>
                    <a:bodyPr/>
                    <a:lstStyle/>
                    <a:p>
                      <a:r>
                        <a:rPr lang="en-US" sz="1600" dirty="0" err="1" smtClean="0">
                          <a:latin typeface="Times New Roman" panose="02020603050405020304" pitchFamily="18" charset="0"/>
                          <a:cs typeface="Times New Roman" panose="02020603050405020304" pitchFamily="18" charset="0"/>
                        </a:rPr>
                        <a:t>Rs</a:t>
                      </a:r>
                      <a:r>
                        <a:rPr lang="en-US" sz="1600" dirty="0" smtClean="0">
                          <a:latin typeface="Times New Roman" panose="02020603050405020304" pitchFamily="18" charset="0"/>
                          <a:cs typeface="Times New Roman" panose="02020603050405020304" pitchFamily="18" charset="0"/>
                        </a:rPr>
                        <a:t> 25,000/-</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800970756"/>
                  </a:ext>
                </a:extLst>
              </a:tr>
            </a:tbl>
          </a:graphicData>
        </a:graphic>
      </p:graphicFrame>
      <p:sp>
        <p:nvSpPr>
          <p:cNvPr id="4" name="TextBox 3"/>
          <p:cNvSpPr txBox="1"/>
          <p:nvPr/>
        </p:nvSpPr>
        <p:spPr>
          <a:xfrm>
            <a:off x="6415089" y="5918837"/>
            <a:ext cx="5443535" cy="276999"/>
          </a:xfrm>
          <a:prstGeom prst="rect">
            <a:avLst/>
          </a:prstGeom>
          <a:noFill/>
        </p:spPr>
        <p:txBody>
          <a:bodyPr wrap="square" rtlCol="0">
            <a:spAutoFit/>
          </a:bodyPr>
          <a:lstStyle/>
          <a:p>
            <a:pPr algn="ctr"/>
            <a:r>
              <a:rPr lang="en-AU" sz="1200" b="1" dirty="0" smtClean="0">
                <a:latin typeface="Times New Roman" panose="02020603050405020304" pitchFamily="18" charset="0"/>
                <a:cs typeface="Times New Roman" panose="02020603050405020304" pitchFamily="18" charset="0"/>
              </a:rPr>
              <a:t>Staff at Saharanpur centre after </a:t>
            </a:r>
            <a:r>
              <a:rPr lang="en-AU" sz="1200" b="1" dirty="0">
                <a:latin typeface="Times New Roman" panose="02020603050405020304" pitchFamily="18" charset="0"/>
                <a:cs typeface="Times New Roman" panose="02020603050405020304" pitchFamily="18" charset="0"/>
              </a:rPr>
              <a:t>1 June 2023 </a:t>
            </a:r>
            <a:endParaRPr lang="en-IN" sz="1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7706" y="5889920"/>
            <a:ext cx="5314952" cy="276999"/>
          </a:xfrm>
          <a:prstGeom prst="rect">
            <a:avLst/>
          </a:prstGeom>
          <a:noFill/>
        </p:spPr>
        <p:txBody>
          <a:bodyPr wrap="square" rtlCol="0">
            <a:spAutoFit/>
          </a:bodyPr>
          <a:lstStyle/>
          <a:p>
            <a:pPr algn="ctr"/>
            <a:r>
              <a:rPr lang="en-AU" sz="1200" b="1" dirty="0" smtClean="0">
                <a:latin typeface="Times New Roman" panose="02020603050405020304" pitchFamily="18" charset="0"/>
                <a:cs typeface="Times New Roman" panose="02020603050405020304" pitchFamily="18" charset="0"/>
              </a:rPr>
              <a:t>Staff at Saharanpur centre before 1 </a:t>
            </a:r>
            <a:r>
              <a:rPr lang="en-AU" sz="1200" b="1" dirty="0">
                <a:latin typeface="Times New Roman" panose="02020603050405020304" pitchFamily="18" charset="0"/>
                <a:cs typeface="Times New Roman" panose="02020603050405020304" pitchFamily="18" charset="0"/>
              </a:rPr>
              <a:t>June </a:t>
            </a:r>
            <a:r>
              <a:rPr lang="en-AU" sz="1200" b="1" dirty="0" smtClean="0">
                <a:latin typeface="Times New Roman" panose="02020603050405020304" pitchFamily="18" charset="0"/>
                <a:cs typeface="Times New Roman" panose="02020603050405020304" pitchFamily="18" charset="0"/>
              </a:rPr>
              <a:t>2023 </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56688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213" y="563880"/>
            <a:ext cx="10186986" cy="1158240"/>
          </a:xfrm>
        </p:spPr>
        <p:txBody>
          <a:bodyPr>
            <a:normAutofit/>
          </a:bodyPr>
          <a:lstStyle/>
          <a:p>
            <a:r>
              <a:rPr lang="en-US" sz="2800" dirty="0" smtClean="0">
                <a:latin typeface="Times New Roman" panose="02020603050405020304" pitchFamily="18" charset="0"/>
                <a:cs typeface="Times New Roman" panose="02020603050405020304" pitchFamily="18" charset="0"/>
              </a:rPr>
              <a:t>FREE READING ROOM CUM LIBRARY FACILITY</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MOHALLA QUAZI, SAHARANPUR</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10641" y="1722120"/>
            <a:ext cx="10193972" cy="4478655"/>
          </a:xfrm>
        </p:spPr>
        <p:txBody>
          <a:bodyPr>
            <a:noAutofit/>
          </a:bodyPr>
          <a:lstStyle/>
          <a:p>
            <a:pPr algn="just" fontAlgn="base"/>
            <a:r>
              <a:rPr lang="en-US" b="1" u="sng" dirty="0">
                <a:latin typeface="Times New Roman" panose="02020603050405020304" pitchFamily="18" charset="0"/>
                <a:cs typeface="Times New Roman" panose="02020603050405020304" pitchFamily="18" charset="0"/>
              </a:rPr>
              <a:t>Aims and objectives </a:t>
            </a:r>
            <a:r>
              <a:rPr lang="en-US" b="1" u="sng" dirty="0" smtClean="0">
                <a:latin typeface="Times New Roman" panose="02020603050405020304" pitchFamily="18" charset="0"/>
                <a:cs typeface="Times New Roman" panose="02020603050405020304" pitchFamily="18" charset="0"/>
              </a:rPr>
              <a:t>:-</a:t>
            </a:r>
          </a:p>
          <a:p>
            <a:pPr lvl="0" algn="just" fontAlgn="base">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Creating </a:t>
            </a:r>
            <a:r>
              <a:rPr lang="en-US" dirty="0">
                <a:latin typeface="Times New Roman" panose="02020603050405020304" pitchFamily="18" charset="0"/>
                <a:cs typeface="Times New Roman" panose="02020603050405020304" pitchFamily="18" charset="0"/>
              </a:rPr>
              <a:t>and establishing educational environment among poor and educationally backward people in the neighboring localities of the premises.</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Bringing awareness about importance of education in human society.</a:t>
            </a:r>
            <a:endParaRPr lang="en-IN"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Restricting children to play in streets, watching excessive TV and wasting time without knowing their aims in life. </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Creating moral values among youth.</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Encouraging people to participate in social activities that benefit masses</a:t>
            </a:r>
            <a:r>
              <a:rPr lang="en-US" dirty="0" smtClean="0">
                <a:latin typeface="Times New Roman" panose="02020603050405020304" pitchFamily="18" charset="0"/>
                <a:cs typeface="Times New Roman" panose="02020603050405020304" pitchFamily="18" charset="0"/>
              </a:rPr>
              <a:t>.</a:t>
            </a:r>
          </a:p>
          <a:p>
            <a:pPr algn="just" fontAlgn="base"/>
            <a:r>
              <a:rPr lang="en-US" dirty="0">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Outcome</a:t>
            </a:r>
            <a:r>
              <a:rPr lang="en-US" b="1" u="sng" dirty="0" smtClean="0">
                <a:latin typeface="Times New Roman" panose="02020603050405020304" pitchFamily="18" charset="0"/>
                <a:cs typeface="Times New Roman" panose="02020603050405020304" pitchFamily="18" charset="0"/>
              </a:rPr>
              <a:t>:-</a:t>
            </a:r>
            <a:endParaRPr lang="en-IN" b="1" u="sng"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By providing free reading room library with all facilities like proper sitting arrangement, power backup and a small collection of important books to all class students, improvement in the results is observed.</a:t>
            </a:r>
          </a:p>
          <a:p>
            <a:pPr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Students also became well behaved and confident with improvement not in academics but in cultural activities also.</a:t>
            </a:r>
            <a:endParaRPr lang="en-IN"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0" indent="0" fontAlgn="base">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7145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71538"/>
            <a:ext cx="9752012" cy="5039684"/>
          </a:xfrm>
        </p:spPr>
        <p:txBody>
          <a:bodyPr>
            <a:normAutofit lnSpcReduction="10000"/>
          </a:bodyPr>
          <a:lstStyle/>
          <a:p>
            <a:pPr algn="just" fontAlgn="base"/>
            <a:r>
              <a:rPr lang="en-US" sz="2000" b="1" u="sng" dirty="0">
                <a:latin typeface="Times New Roman" panose="02020603050405020304" pitchFamily="18" charset="0"/>
                <a:cs typeface="Times New Roman" panose="02020603050405020304" pitchFamily="18" charset="0"/>
              </a:rPr>
              <a:t>Further </a:t>
            </a:r>
            <a:r>
              <a:rPr lang="en-US" sz="2000" b="1" u="sng" dirty="0" smtClean="0">
                <a:latin typeface="Times New Roman" panose="02020603050405020304" pitchFamily="18" charset="0"/>
                <a:cs typeface="Times New Roman" panose="02020603050405020304" pitchFamily="18" charset="0"/>
              </a:rPr>
              <a:t>needs:-</a:t>
            </a:r>
          </a:p>
          <a:p>
            <a:pPr marL="0" indent="0" algn="just" fontAlgn="base">
              <a:buNone/>
            </a:pPr>
            <a:endParaRPr lang="en-US" sz="2000" b="1" u="sng"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vital that the facility continues and students continue to get the support. Without such support, students’ performance will deteriorate sharply affecting their results. Some of them may thus drop out. </a:t>
            </a:r>
            <a:endParaRPr lang="en-US" sz="2000" dirty="0" smtClean="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facilities should be multiplied and if </a:t>
            </a:r>
            <a:r>
              <a:rPr lang="en-US" sz="2000" dirty="0" smtClean="0">
                <a:latin typeface="Times New Roman" panose="02020603050405020304" pitchFamily="18" charset="0"/>
                <a:cs typeface="Times New Roman" panose="02020603050405020304" pitchFamily="18" charset="0"/>
              </a:rPr>
              <a:t>possible,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 mission </a:t>
            </a:r>
            <a:r>
              <a:rPr lang="en-US" sz="2000" dirty="0">
                <a:latin typeface="Times New Roman" panose="02020603050405020304" pitchFamily="18" charset="0"/>
                <a:cs typeface="Times New Roman" panose="02020603050405020304" pitchFamily="18" charset="0"/>
              </a:rPr>
              <a:t>should be started to extend maximum benefit to the needy </a:t>
            </a:r>
            <a:r>
              <a:rPr lang="en-US" sz="2000" dirty="0" smtClean="0">
                <a:latin typeface="Times New Roman" panose="02020603050405020304" pitchFamily="18" charset="0"/>
                <a:cs typeface="Times New Roman" panose="02020603050405020304" pitchFamily="18" charset="0"/>
              </a:rPr>
              <a:t>people.</a:t>
            </a:r>
          </a:p>
          <a:p>
            <a:pPr algn="just" fontAlgn="base">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Data </a:t>
            </a:r>
            <a:r>
              <a:rPr lang="en-US" sz="2000" dirty="0">
                <a:latin typeface="Times New Roman" panose="02020603050405020304" pitchFamily="18" charset="0"/>
                <a:cs typeface="Times New Roman" panose="02020603050405020304" pitchFamily="18" charset="0"/>
              </a:rPr>
              <a:t>of dropped out students should be prepared in every </a:t>
            </a:r>
            <a:r>
              <a:rPr lang="en-US" sz="2000" dirty="0" err="1">
                <a:latin typeface="Times New Roman" panose="02020603050405020304" pitchFamily="18" charset="0"/>
                <a:cs typeface="Times New Roman" panose="02020603050405020304" pitchFamily="18" charset="0"/>
              </a:rPr>
              <a:t>mohalla</a:t>
            </a:r>
            <a:r>
              <a:rPr lang="en-US" sz="2000" dirty="0">
                <a:latin typeface="Times New Roman" panose="02020603050405020304" pitchFamily="18" charset="0"/>
                <a:cs typeface="Times New Roman" panose="02020603050405020304" pitchFamily="18" charset="0"/>
              </a:rPr>
              <a:t> as a large number of school going children discontinue their education after class VI onwards. </a:t>
            </a:r>
            <a:endParaRPr lang="en-US" sz="2000" dirty="0" smtClean="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ü"/>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help from university students during summer vacations may be taken to accomplish this task under the mentorship of one or two local seniors. </a:t>
            </a:r>
            <a:endParaRPr lang="en-IN" sz="2000" dirty="0">
              <a:latin typeface="Times New Roman" panose="02020603050405020304" pitchFamily="18" charset="0"/>
              <a:cs typeface="Times New Roman" panose="02020603050405020304" pitchFamily="18" charset="0"/>
            </a:endParaRPr>
          </a:p>
          <a:p>
            <a:pPr marL="0" indent="0" algn="just" fontAlgn="base">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481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1133" y="148622"/>
            <a:ext cx="8911687" cy="777970"/>
          </a:xfrm>
        </p:spPr>
        <p:txBody>
          <a:bodyPr/>
          <a:lstStyle/>
          <a:p>
            <a:r>
              <a:rPr lang="en-IN" dirty="0" smtClean="0"/>
              <a:t>Large dropped out of Muslim students</a:t>
            </a:r>
            <a:endParaRPr lang="en-IN" dirty="0"/>
          </a:p>
        </p:txBody>
      </p:sp>
      <p:sp>
        <p:nvSpPr>
          <p:cNvPr id="3" name="Content Placeholder 2"/>
          <p:cNvSpPr>
            <a:spLocks noGrp="1"/>
          </p:cNvSpPr>
          <p:nvPr>
            <p:ph idx="1"/>
          </p:nvPr>
        </p:nvSpPr>
        <p:spPr>
          <a:xfrm>
            <a:off x="1971132" y="926592"/>
            <a:ext cx="9533479" cy="5279136"/>
          </a:xfrm>
        </p:spPr>
        <p:txBody>
          <a:bodyPr/>
          <a:lstStyle/>
          <a:p>
            <a:r>
              <a:rPr lang="en-AU" dirty="0"/>
              <a:t>The children </a:t>
            </a:r>
            <a:r>
              <a:rPr lang="en-AU" dirty="0" smtClean="0"/>
              <a:t>do </a:t>
            </a:r>
            <a:r>
              <a:rPr lang="en-AU" dirty="0"/>
              <a:t>not have proper facilities in their homes to study </a:t>
            </a:r>
            <a:endParaRPr lang="en-AU" dirty="0" smtClean="0"/>
          </a:p>
          <a:p>
            <a:r>
              <a:rPr lang="en-AU" dirty="0" smtClean="0"/>
              <a:t>Their </a:t>
            </a:r>
            <a:r>
              <a:rPr lang="en-AU" dirty="0"/>
              <a:t>parents are not educated and could not help </a:t>
            </a:r>
            <a:r>
              <a:rPr lang="en-AU" dirty="0" smtClean="0"/>
              <a:t>them in </a:t>
            </a:r>
            <a:r>
              <a:rPr lang="en-AU" dirty="0"/>
              <a:t>basic studies. </a:t>
            </a:r>
            <a:endParaRPr lang="en-AU" dirty="0" smtClean="0"/>
          </a:p>
          <a:p>
            <a:r>
              <a:rPr lang="en-AU" dirty="0" smtClean="0"/>
              <a:t>General </a:t>
            </a:r>
            <a:r>
              <a:rPr lang="en-AU" dirty="0"/>
              <a:t>atmosphere in </a:t>
            </a:r>
            <a:r>
              <a:rPr lang="en-AU" dirty="0" smtClean="0"/>
              <a:t> </a:t>
            </a:r>
            <a:r>
              <a:rPr lang="en-AU" dirty="0"/>
              <a:t>localities lack discipline and unless the children are given proper guidance, they fail in early classes and generally drop out of school.</a:t>
            </a:r>
            <a:endParaRPr lang="en-IN" dirty="0"/>
          </a:p>
          <a:p>
            <a:r>
              <a:rPr lang="en-AU" b="1" dirty="0"/>
              <a:t> </a:t>
            </a:r>
            <a:endParaRPr lang="en-IN" dirty="0"/>
          </a:p>
          <a:p>
            <a:endParaRPr lang="en-IN" dirty="0"/>
          </a:p>
        </p:txBody>
      </p:sp>
    </p:spTree>
    <p:extLst>
      <p:ext uri="{BB962C8B-B14F-4D97-AF65-F5344CB8AC3E}">
        <p14:creationId xmlns:p14="http://schemas.microsoft.com/office/powerpoint/2010/main" val="4095877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0213" y="624110"/>
            <a:ext cx="9804399" cy="854170"/>
          </a:xfrm>
        </p:spPr>
        <p:txBody>
          <a:bodyPr>
            <a:noAutofit/>
          </a:bodyPr>
          <a:lstStyle/>
          <a:p>
            <a:r>
              <a:rPr lang="en-AU" sz="2800" dirty="0" smtClean="0">
                <a:latin typeface="Times New Roman" panose="02020603050405020304" pitchFamily="18" charset="0"/>
                <a:cs typeface="Times New Roman" panose="02020603050405020304" pitchFamily="18" charset="0"/>
              </a:rPr>
              <a:t>DR. A P J KALAM LIBRARY, SAHARANPUR</a:t>
            </a: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8241" y="1645920"/>
            <a:ext cx="10178732" cy="4495800"/>
          </a:xfrm>
        </p:spPr>
        <p:txBody>
          <a:bodyPr>
            <a:normAutofit/>
          </a:bodyPr>
          <a:lstStyle/>
          <a:p>
            <a:pPr algn="just"/>
            <a:r>
              <a:rPr lang="en-AU" sz="2000" b="1" u="sng" dirty="0">
                <a:latin typeface="Times New Roman" panose="02020603050405020304" pitchFamily="18" charset="0"/>
                <a:cs typeface="Times New Roman" panose="02020603050405020304" pitchFamily="18" charset="0"/>
              </a:rPr>
              <a:t>Objectives of the project</a:t>
            </a:r>
            <a:r>
              <a:rPr lang="en-AU" sz="2000" b="1" u="sng" dirty="0" smtClean="0">
                <a:latin typeface="Times New Roman" panose="02020603050405020304" pitchFamily="18" charset="0"/>
                <a:cs typeface="Times New Roman" panose="02020603050405020304" pitchFamily="18" charset="0"/>
              </a:rPr>
              <a:t>:-</a:t>
            </a:r>
          </a:p>
          <a:p>
            <a:pPr marL="0" indent="0" algn="just">
              <a:buNone/>
            </a:pPr>
            <a:endParaRPr lang="en-AU" sz="2000" b="1" u="sng"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a:latin typeface="Times New Roman" panose="02020603050405020304" pitchFamily="18" charset="0"/>
                <a:cs typeface="Times New Roman" panose="02020603050405020304" pitchFamily="18" charset="0"/>
              </a:rPr>
              <a:t>The Project aimed to support the Children at free of cost from economically and educationally poor families in socio economically backward localities in Saharanpur (U.P.) </a:t>
            </a:r>
            <a:r>
              <a:rPr lang="en-AU" sz="2000" dirty="0" smtClean="0">
                <a:latin typeface="Times New Roman" panose="02020603050405020304" pitchFamily="18" charset="0"/>
                <a:cs typeface="Times New Roman" panose="02020603050405020304" pitchFamily="18" charset="0"/>
              </a:rPr>
              <a:t>city.</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The </a:t>
            </a:r>
            <a:r>
              <a:rPr lang="en-AU" sz="2000" dirty="0">
                <a:latin typeface="Times New Roman" panose="02020603050405020304" pitchFamily="18" charset="0"/>
                <a:cs typeface="Times New Roman" panose="02020603050405020304" pitchFamily="18" charset="0"/>
              </a:rPr>
              <a:t>main aim is to provide an environment for self- study in the </a:t>
            </a:r>
            <a:r>
              <a:rPr lang="en-AU" sz="2000" dirty="0" smtClean="0">
                <a:latin typeface="Times New Roman" panose="02020603050405020304" pitchFamily="18" charset="0"/>
                <a:cs typeface="Times New Roman" panose="02020603050405020304" pitchFamily="18" charset="0"/>
              </a:rPr>
              <a:t>library </a:t>
            </a:r>
            <a:r>
              <a:rPr lang="en-AU" sz="2000" dirty="0">
                <a:latin typeface="Times New Roman" panose="02020603050405020304" pitchFamily="18" charset="0"/>
                <a:cs typeface="Times New Roman" panose="02020603050405020304" pitchFamily="18" charset="0"/>
              </a:rPr>
              <a:t>to those children, who don’t have proper facilities to study and guidance at their homes as most of these students belong to very poor families of house maids, rickshaw pullers, labourer’s </a:t>
            </a:r>
            <a:r>
              <a:rPr lang="en-AU" sz="2000" dirty="0" smtClean="0">
                <a:latin typeface="Times New Roman" panose="02020603050405020304" pitchFamily="18" charset="0"/>
                <a:cs typeface="Times New Roman" panose="02020603050405020304" pitchFamily="18" charset="0"/>
              </a:rPr>
              <a:t>etc.</a:t>
            </a: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General </a:t>
            </a:r>
            <a:r>
              <a:rPr lang="en-AU" sz="2000" dirty="0">
                <a:latin typeface="Times New Roman" panose="02020603050405020304" pitchFamily="18" charset="0"/>
                <a:cs typeface="Times New Roman" panose="02020603050405020304" pitchFamily="18" charset="0"/>
              </a:rPr>
              <a:t>atmosphere in their localities lack discipline and unless the children are given proper guidance, they fail in early classes and generally drop out of school</a:t>
            </a:r>
            <a:r>
              <a:rPr lang="en-AU"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ü"/>
            </a:pPr>
            <a:r>
              <a:rPr lang="en-AU" sz="2000" dirty="0" smtClean="0">
                <a:latin typeface="Times New Roman" panose="02020603050405020304" pitchFamily="18" charset="0"/>
                <a:cs typeface="Times New Roman" panose="02020603050405020304" pitchFamily="18" charset="0"/>
              </a:rPr>
              <a:t> </a:t>
            </a:r>
            <a:r>
              <a:rPr lang="en-AU" sz="2000" dirty="0">
                <a:latin typeface="Times New Roman" panose="02020603050405020304" pitchFamily="18" charset="0"/>
                <a:cs typeface="Times New Roman" panose="02020603050405020304" pitchFamily="18" charset="0"/>
              </a:rPr>
              <a:t>The </a:t>
            </a:r>
            <a:r>
              <a:rPr lang="en-AU" sz="2000" dirty="0" smtClean="0">
                <a:latin typeface="Times New Roman" panose="02020603050405020304" pitchFamily="18" charset="0"/>
                <a:cs typeface="Times New Roman" panose="02020603050405020304" pitchFamily="18" charset="0"/>
              </a:rPr>
              <a:t>children attend </a:t>
            </a:r>
            <a:r>
              <a:rPr lang="en-AU" sz="2000" dirty="0">
                <a:latin typeface="Times New Roman" panose="02020603050405020304" pitchFamily="18" charset="0"/>
                <a:cs typeface="Times New Roman" panose="02020603050405020304" pitchFamily="18" charset="0"/>
              </a:rPr>
              <a:t>library under supervision of qualified teachers, who teach them and help in completing home work.  </a:t>
            </a:r>
            <a:endParaRPr lang="en-IN"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20104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p:cNvPicPr>
          <p:nvPr>
            <p:ph sz="half" idx="1"/>
          </p:nvPr>
        </p:nvPicPr>
        <p:blipFill>
          <a:blip r:embed="rId2"/>
          <a:stretch>
            <a:fillRect/>
          </a:stretch>
        </p:blipFill>
        <p:spPr>
          <a:xfrm>
            <a:off x="1625919" y="942974"/>
            <a:ext cx="4592001" cy="4314825"/>
          </a:xfrm>
          <a:prstGeom prst="rect">
            <a:avLst/>
          </a:prstGeom>
        </p:spPr>
      </p:pic>
      <p:pic>
        <p:nvPicPr>
          <p:cNvPr id="8" name="Content Placeholder 7"/>
          <p:cNvPicPr>
            <a:picLocks noGrp="1"/>
          </p:cNvPicPr>
          <p:nvPr>
            <p:ph sz="half" idx="2"/>
          </p:nvPr>
        </p:nvPicPr>
        <p:blipFill>
          <a:blip r:embed="rId3"/>
          <a:stretch>
            <a:fillRect/>
          </a:stretch>
        </p:blipFill>
        <p:spPr>
          <a:xfrm>
            <a:off x="6629400" y="942975"/>
            <a:ext cx="4829175" cy="4314825"/>
          </a:xfrm>
          <a:prstGeom prst="rect">
            <a:avLst/>
          </a:prstGeom>
        </p:spPr>
      </p:pic>
      <p:sp>
        <p:nvSpPr>
          <p:cNvPr id="2" name="TextBox 1"/>
          <p:cNvSpPr txBox="1"/>
          <p:nvPr/>
        </p:nvSpPr>
        <p:spPr>
          <a:xfrm>
            <a:off x="1486854" y="5486400"/>
            <a:ext cx="9971721"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Recent photos from the Reading facilities in Saharanpur, UP</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3761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737361" y="762000"/>
            <a:ext cx="5013959" cy="4663439"/>
          </a:xfrm>
        </p:spPr>
      </p:pic>
      <p:pic>
        <p:nvPicPr>
          <p:cNvPr id="8" name="Content Placeholder 7"/>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964680" y="762001"/>
            <a:ext cx="4754879" cy="4663439"/>
          </a:xfrm>
        </p:spPr>
      </p:pic>
      <p:sp>
        <p:nvSpPr>
          <p:cNvPr id="10" name="Rectangle 9"/>
          <p:cNvSpPr/>
          <p:nvPr/>
        </p:nvSpPr>
        <p:spPr>
          <a:xfrm>
            <a:off x="4261803" y="5606534"/>
            <a:ext cx="4156074" cy="276999"/>
          </a:xfrm>
          <a:prstGeom prst="rect">
            <a:avLst/>
          </a:prstGeom>
        </p:spPr>
        <p:txBody>
          <a:bodyPr wrap="none">
            <a:spAutoFit/>
          </a:bodyPr>
          <a:lstStyle/>
          <a:p>
            <a:pPr algn="ctr"/>
            <a:r>
              <a:rPr lang="en-US" sz="1200" b="1" dirty="0">
                <a:latin typeface="Times New Roman" panose="02020603050405020304" pitchFamily="18" charset="0"/>
                <a:cs typeface="Times New Roman" panose="02020603050405020304" pitchFamily="18" charset="0"/>
              </a:rPr>
              <a:t>Recent photos from the Reading facilities in Saharanpur, UP</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969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46120" y="2545080"/>
            <a:ext cx="5836920" cy="1200329"/>
          </a:xfrm>
          <a:prstGeom prst="rect">
            <a:avLst/>
          </a:prstGeom>
          <a:noFill/>
        </p:spPr>
        <p:txBody>
          <a:bodyPr wrap="square" rtlCol="0">
            <a:spAutoFit/>
          </a:bodyPr>
          <a:lstStyle/>
          <a:p>
            <a:pPr algn="ctr"/>
            <a:r>
              <a:rPr lang="en-US" sz="7200" dirty="0" smtClean="0"/>
              <a:t>THANK-YOU</a:t>
            </a:r>
            <a:endParaRPr lang="en-IN" sz="7200" dirty="0"/>
          </a:p>
        </p:txBody>
      </p:sp>
    </p:spTree>
    <p:extLst>
      <p:ext uri="{BB962C8B-B14F-4D97-AF65-F5344CB8AC3E}">
        <p14:creationId xmlns:p14="http://schemas.microsoft.com/office/powerpoint/2010/main" val="4603461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941" y="173006"/>
            <a:ext cx="8911687" cy="668242"/>
          </a:xfrm>
        </p:spPr>
        <p:txBody>
          <a:bodyPr>
            <a:normAutofit fontScale="90000"/>
          </a:bodyPr>
          <a:lstStyle/>
          <a:p>
            <a:r>
              <a:rPr lang="en-AU" b="1" dirty="0"/>
              <a:t>Objectives of the project</a:t>
            </a:r>
            <a:r>
              <a:rPr lang="en-IN" dirty="0"/>
              <a:t/>
            </a:r>
            <a:br>
              <a:rPr lang="en-IN" dirty="0"/>
            </a:br>
            <a:endParaRPr lang="en-IN" dirty="0"/>
          </a:p>
        </p:txBody>
      </p:sp>
      <p:sp>
        <p:nvSpPr>
          <p:cNvPr id="3" name="Content Placeholder 2"/>
          <p:cNvSpPr>
            <a:spLocks noGrp="1"/>
          </p:cNvSpPr>
          <p:nvPr>
            <p:ph idx="1"/>
          </p:nvPr>
        </p:nvSpPr>
        <p:spPr>
          <a:xfrm>
            <a:off x="1755648" y="841248"/>
            <a:ext cx="9748964" cy="5839968"/>
          </a:xfrm>
        </p:spPr>
        <p:txBody>
          <a:bodyPr>
            <a:normAutofit/>
          </a:bodyPr>
          <a:lstStyle/>
          <a:p>
            <a:r>
              <a:rPr lang="en-AU" dirty="0"/>
              <a:t>The Project aimed to support the Children from economically and educationally poor families in socio economically backward localities in Saharanpur (U.P.) city</a:t>
            </a:r>
            <a:r>
              <a:rPr lang="en-AU" dirty="0" smtClean="0"/>
              <a:t>.</a:t>
            </a:r>
          </a:p>
          <a:p>
            <a:pPr marL="0" indent="0">
              <a:buNone/>
            </a:pPr>
            <a:endParaRPr lang="en-IN" dirty="0"/>
          </a:p>
          <a:p>
            <a:r>
              <a:rPr lang="en-AU" dirty="0"/>
              <a:t>The project helped in setting up the special classes at two locations, one in </a:t>
            </a:r>
            <a:r>
              <a:rPr lang="en-AU" dirty="0" err="1"/>
              <a:t>Mohalla</a:t>
            </a:r>
            <a:r>
              <a:rPr lang="en-AU" dirty="0"/>
              <a:t> </a:t>
            </a:r>
            <a:r>
              <a:rPr lang="en-AU" dirty="0" err="1"/>
              <a:t>Quazi</a:t>
            </a:r>
            <a:r>
              <a:rPr lang="en-AU" dirty="0"/>
              <a:t> and other in </a:t>
            </a:r>
            <a:r>
              <a:rPr lang="en-AU" dirty="0" err="1"/>
              <a:t>Nakhasa</a:t>
            </a:r>
            <a:r>
              <a:rPr lang="en-AU" dirty="0"/>
              <a:t> Bazar. The Children attended classes under supervision of two qualified teachers</a:t>
            </a:r>
            <a:r>
              <a:rPr lang="en-AU" dirty="0" smtClean="0"/>
              <a:t>.</a:t>
            </a:r>
          </a:p>
          <a:p>
            <a:pPr marL="0" indent="0">
              <a:buNone/>
            </a:pPr>
            <a:endParaRPr lang="en-IN" dirty="0"/>
          </a:p>
          <a:p>
            <a:r>
              <a:rPr lang="en-AU" dirty="0"/>
              <a:t>Most of the students belong to very poor families of house maids, rickshaw pullers, labourer’s etc. Students from slums are also attending this class. </a:t>
            </a:r>
            <a:endParaRPr lang="en-AU" dirty="0" smtClean="0"/>
          </a:p>
          <a:p>
            <a:pPr marL="0" indent="0">
              <a:buNone/>
            </a:pPr>
            <a:endParaRPr lang="en-IN" dirty="0"/>
          </a:p>
          <a:p>
            <a:r>
              <a:rPr lang="en-AU" dirty="0"/>
              <a:t>Number of beneficiaries</a:t>
            </a:r>
            <a:r>
              <a:rPr lang="en-AU" dirty="0" smtClean="0"/>
              <a:t>: 150 ( from class I to Class XII)</a:t>
            </a:r>
            <a:endParaRPr lang="en-IN" dirty="0"/>
          </a:p>
          <a:p>
            <a:r>
              <a:rPr lang="en-AU" dirty="0"/>
              <a:t>The classes under the project started initially at one place with around 50 children but now the number of students increased to more than 100 with two centres located at two different locations. These students belong to the poor families of neighbouring areas.</a:t>
            </a:r>
            <a:endParaRPr lang="en-IN" dirty="0"/>
          </a:p>
          <a:p>
            <a:endParaRPr lang="en-IN" dirty="0"/>
          </a:p>
        </p:txBody>
      </p:sp>
    </p:spTree>
    <p:extLst>
      <p:ext uri="{BB962C8B-B14F-4D97-AF65-F5344CB8AC3E}">
        <p14:creationId xmlns:p14="http://schemas.microsoft.com/office/powerpoint/2010/main" val="368025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365" y="343694"/>
            <a:ext cx="8911687" cy="1280890"/>
          </a:xfrm>
        </p:spPr>
        <p:txBody>
          <a:bodyPr/>
          <a:lstStyle/>
          <a:p>
            <a:endParaRPr lang="en-IN" dirty="0"/>
          </a:p>
        </p:txBody>
      </p:sp>
      <p:sp>
        <p:nvSpPr>
          <p:cNvPr id="3" name="Content Placeholder 2"/>
          <p:cNvSpPr>
            <a:spLocks noGrp="1"/>
          </p:cNvSpPr>
          <p:nvPr>
            <p:ph idx="1"/>
          </p:nvPr>
        </p:nvSpPr>
        <p:spPr>
          <a:xfrm>
            <a:off x="2077148" y="1938528"/>
            <a:ext cx="8915400" cy="3777622"/>
          </a:xfrm>
        </p:spPr>
        <p:txBody>
          <a:bodyPr/>
          <a:lstStyle/>
          <a:p>
            <a:r>
              <a:rPr lang="en-GB" dirty="0"/>
              <a:t>As per the </a:t>
            </a:r>
            <a:r>
              <a:rPr lang="en-GB" b="1" dirty="0"/>
              <a:t>All-India Survey on Higher Education </a:t>
            </a:r>
            <a:r>
              <a:rPr lang="en-GB" dirty="0"/>
              <a:t>(AISHE: 2020-21) conducted by the Ministry of Education, the number of Muslim students in Higher Education has decreased to 19.21 lakhs (4.6 per cent) in 2020-21 from 21 lakhs (5.5 per cent) in 2019-20</a:t>
            </a:r>
            <a:r>
              <a:rPr lang="en-GB" dirty="0" smtClean="0"/>
              <a:t>.</a:t>
            </a:r>
          </a:p>
          <a:p>
            <a:endParaRPr lang="en-GB" dirty="0" smtClean="0"/>
          </a:p>
          <a:p>
            <a:endParaRPr lang="en-GB" dirty="0"/>
          </a:p>
          <a:p>
            <a:r>
              <a:rPr lang="en-GB" dirty="0" smtClean="0"/>
              <a:t> </a:t>
            </a:r>
            <a:r>
              <a:rPr lang="en-GB" dirty="0"/>
              <a:t>The Muslim Community seems to be lagging behind all other Communities, including the OBCs (35.8%), Scheduled Castes (14.2% ) &amp; Scheduled Tribes (5.8%). </a:t>
            </a:r>
            <a:endParaRPr lang="en-IN" dirty="0"/>
          </a:p>
        </p:txBody>
      </p:sp>
    </p:spTree>
    <p:extLst>
      <p:ext uri="{BB962C8B-B14F-4D97-AF65-F5344CB8AC3E}">
        <p14:creationId xmlns:p14="http://schemas.microsoft.com/office/powerpoint/2010/main" val="336819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24110"/>
            <a:ext cx="9904412" cy="1092809"/>
          </a:xfrm>
        </p:spPr>
        <p:txBody>
          <a:bodyPr>
            <a:normAutofit/>
          </a:bodyPr>
          <a:lstStyle/>
          <a:p>
            <a:r>
              <a:rPr lang="en-US" sz="2800" dirty="0" smtClean="0">
                <a:latin typeface="Times New Roman" panose="02020603050405020304" pitchFamily="18" charset="0"/>
                <a:cs typeface="Times New Roman" panose="02020603050405020304" pitchFamily="18" charset="0"/>
              </a:rPr>
              <a:t>AVERSION OF MUSLIMS TO SEND GIRL CHILDREN TO   MODERN HIGHER EDUCATIONAL INSTITUTIONS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203961" y="1716918"/>
            <a:ext cx="7269479" cy="4699121"/>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As reported by the All India Survey of Higher Education (AISHE) by Ministry of Education, Government of India, the participation of women in higher education compared to their male counterparts has persistently been rising.</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Muslim women constituted 46% of the Muslim enrolment in higher education in 2012-13. </a:t>
            </a:r>
            <a:r>
              <a:rPr lang="en-US" sz="2000" dirty="0">
                <a:latin typeface="Times New Roman" panose="02020603050405020304" pitchFamily="18" charset="0"/>
                <a:cs typeface="Times New Roman" panose="02020603050405020304" pitchFamily="18" charset="0"/>
              </a:rPr>
              <a:t>S</a:t>
            </a:r>
            <a:r>
              <a:rPr lang="en-US" sz="2000" dirty="0" smtClean="0">
                <a:latin typeface="Times New Roman" panose="02020603050405020304" pitchFamily="18" charset="0"/>
                <a:cs typeface="Times New Roman" panose="02020603050405020304" pitchFamily="18" charset="0"/>
              </a:rPr>
              <a:t>ince then, their share has gone up to 50.32% in 2020-21, which is quite close to the national average for all sections of society.</a:t>
            </a:r>
          </a:p>
          <a:p>
            <a:pPr algn="just"/>
            <a:r>
              <a:rPr lang="en-US" sz="2000" dirty="0">
                <a:latin typeface="Times New Roman" panose="02020603050405020304" pitchFamily="18" charset="0"/>
                <a:cs typeface="Times New Roman" panose="02020603050405020304" pitchFamily="18" charset="0"/>
              </a:rPr>
              <a:t> C</a:t>
            </a:r>
            <a:r>
              <a:rPr lang="en-US" sz="2000" dirty="0" smtClean="0">
                <a:latin typeface="Times New Roman" panose="02020603050405020304" pitchFamily="18" charset="0"/>
                <a:cs typeface="Times New Roman" panose="02020603050405020304" pitchFamily="18" charset="0"/>
              </a:rPr>
              <a:t>learly, the decline in the enrollment of </a:t>
            </a:r>
            <a:r>
              <a:rPr lang="en-US" sz="2000" dirty="0">
                <a:latin typeface="Times New Roman" panose="02020603050405020304" pitchFamily="18" charset="0"/>
                <a:cs typeface="Times New Roman" panose="02020603050405020304" pitchFamily="18" charset="0"/>
              </a:rPr>
              <a:t>M</a:t>
            </a:r>
            <a:r>
              <a:rPr lang="en-US" sz="2000" dirty="0" smtClean="0">
                <a:latin typeface="Times New Roman" panose="02020603050405020304" pitchFamily="18" charset="0"/>
                <a:cs typeface="Times New Roman" panose="02020603050405020304" pitchFamily="18" charset="0"/>
              </a:rPr>
              <a:t>uslims in higher education is in no way on account of the withdrawal of women from modern higher education. </a:t>
            </a:r>
          </a:p>
          <a:p>
            <a:pPr algn="just"/>
            <a:r>
              <a:rPr lang="en-US" sz="2000" dirty="0" smtClean="0">
                <a:latin typeface="Times New Roman" panose="02020603050405020304" pitchFamily="18" charset="0"/>
                <a:cs typeface="Times New Roman" panose="02020603050405020304" pitchFamily="18" charset="0"/>
              </a:rPr>
              <a:t>In fact, in 2020-21, the enrolment of Muslim men declined more sharply than the number of Muslim women.</a:t>
            </a:r>
            <a:endParaRPr lang="en-IN" sz="2000" dirty="0">
              <a:latin typeface="Times New Roman" panose="02020603050405020304" pitchFamily="18" charset="0"/>
              <a:cs typeface="Times New Roman" panose="02020603050405020304" pitchFamily="18" charset="0"/>
            </a:endParaRPr>
          </a:p>
        </p:txBody>
      </p:sp>
      <p:graphicFrame>
        <p:nvGraphicFramePr>
          <p:cNvPr id="8" name="Content Placeholder 7"/>
          <p:cNvGraphicFramePr>
            <a:graphicFrameLocks noGrp="1"/>
          </p:cNvGraphicFramePr>
          <p:nvPr>
            <p:ph sz="half" idx="2"/>
            <p:extLst>
              <p:ext uri="{D42A27DB-BD31-4B8C-83A1-F6EECF244321}">
                <p14:modId xmlns:p14="http://schemas.microsoft.com/office/powerpoint/2010/main" val="1244587937"/>
              </p:ext>
            </p:extLst>
          </p:nvPr>
        </p:nvGraphicFramePr>
        <p:xfrm>
          <a:off x="8595360" y="1716919"/>
          <a:ext cx="3428999" cy="360184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006840" y="5318762"/>
            <a:ext cx="2697480" cy="830997"/>
          </a:xfrm>
          <a:prstGeom prst="rect">
            <a:avLst/>
          </a:prstGeom>
          <a:noFill/>
        </p:spPr>
        <p:txBody>
          <a:bodyPr wrap="square" rtlCol="0">
            <a:spAutoFit/>
          </a:bodyPr>
          <a:lstStyle/>
          <a:p>
            <a:pPr algn="ctr"/>
            <a:r>
              <a:rPr lang="en-IN" b="1" dirty="0"/>
              <a:t> </a:t>
            </a:r>
            <a:r>
              <a:rPr lang="en-IN" sz="1200" b="1" dirty="0">
                <a:latin typeface="Times New Roman" panose="02020603050405020304" pitchFamily="18" charset="0"/>
                <a:cs typeface="Times New Roman" panose="02020603050405020304" pitchFamily="18" charset="0"/>
              </a:rPr>
              <a:t>Muslim enrolment in </a:t>
            </a:r>
            <a:r>
              <a:rPr lang="en-IN" sz="1200" b="1" dirty="0" smtClean="0">
                <a:latin typeface="Times New Roman" panose="02020603050405020304" pitchFamily="18" charset="0"/>
                <a:cs typeface="Times New Roman" panose="02020603050405020304" pitchFamily="18" charset="0"/>
              </a:rPr>
              <a:t>Higher Education  </a:t>
            </a:r>
            <a:r>
              <a:rPr lang="en-IN" sz="1200" b="1" dirty="0">
                <a:latin typeface="Times New Roman" panose="02020603050405020304" pitchFamily="18" charset="0"/>
                <a:cs typeface="Times New Roman" panose="02020603050405020304" pitchFamily="18" charset="0"/>
              </a:rPr>
              <a:t>in 2020-21</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504141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6103" y="685800"/>
            <a:ext cx="10028510" cy="731520"/>
          </a:xfrm>
        </p:spPr>
        <p:txBody>
          <a:bodyPr>
            <a:normAutofit/>
          </a:bodyPr>
          <a:lstStyle/>
          <a:p>
            <a:r>
              <a:rPr lang="en-US" sz="2800" dirty="0"/>
              <a:t> </a:t>
            </a:r>
            <a:r>
              <a:rPr lang="en-US" sz="2800" dirty="0" smtClean="0">
                <a:latin typeface="Times New Roman" panose="02020603050405020304" pitchFamily="18" charset="0"/>
                <a:cs typeface="Times New Roman" panose="02020603050405020304" pitchFamily="18" charset="0"/>
              </a:rPr>
              <a:t>BOTTLENECKS IN THE FEEDER CHANNEL</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7281" y="1417320"/>
            <a:ext cx="10407332" cy="5140234"/>
          </a:xfrm>
        </p:spPr>
        <p:txBody>
          <a:bodyPr>
            <a:noAutofit/>
          </a:bodyPr>
          <a:lstStyle/>
          <a:p>
            <a:pPr algn="just"/>
            <a:r>
              <a:rPr lang="en-US" sz="2000" dirty="0" smtClean="0"/>
              <a:t>The bottleneck in the feeder channel appears quite plausible.</a:t>
            </a:r>
          </a:p>
          <a:p>
            <a:pPr algn="just"/>
            <a:r>
              <a:rPr lang="en-US" sz="2000" dirty="0" smtClean="0"/>
              <a:t>The UDISE+ data for 2019-20 reveals that </a:t>
            </a:r>
            <a:r>
              <a:rPr lang="en-US" sz="2000" dirty="0"/>
              <a:t>M</a:t>
            </a:r>
            <a:r>
              <a:rPr lang="en-US" sz="2000" dirty="0" smtClean="0"/>
              <a:t>uslims constituted 9.89% of the total enrolment in the higher secondary level.</a:t>
            </a:r>
            <a:endParaRPr lang="en-IN" sz="2000" dirty="0"/>
          </a:p>
          <a:p>
            <a:pPr algn="just"/>
            <a:r>
              <a:rPr lang="en-US" sz="2000" dirty="0" smtClean="0"/>
              <a:t>In the absence of precise information about Muslims on the dropouts, it can be proceeded on the basis of certain assumptions derived from the anecdotal evidence and some generalizations that the dropout rates amongst the Muslims are higher than the national average.</a:t>
            </a:r>
          </a:p>
          <a:p>
            <a:pPr algn="just"/>
            <a:r>
              <a:rPr lang="en-US" sz="2000" dirty="0"/>
              <a:t>I</a:t>
            </a:r>
            <a:r>
              <a:rPr lang="en-US" sz="2000" dirty="0" smtClean="0"/>
              <a:t>t may be assumed that no more than 40% of the Muslims in senior secondary schools would be in class 12</a:t>
            </a:r>
            <a:r>
              <a:rPr lang="en-US" sz="2000" baseline="30000" dirty="0" smtClean="0"/>
              <a:t>th</a:t>
            </a:r>
            <a:r>
              <a:rPr lang="en-US" sz="2000" dirty="0"/>
              <a:t> </a:t>
            </a:r>
            <a:r>
              <a:rPr lang="en-US" sz="2000" dirty="0" smtClean="0"/>
              <a:t>and no more than 80% (about 10% lower than the national average) of them would be appearing in the board examinations and that their success rate would be no more than 65% (12% lower than the national average).</a:t>
            </a:r>
          </a:p>
          <a:p>
            <a:pPr algn="just"/>
            <a:r>
              <a:rPr lang="en-US" sz="2000" dirty="0" smtClean="0"/>
              <a:t>This would indeed be regarded as very low in comparison to the size of the Muslim population in the country and would indeed be a major barrier to accessing higher education.  </a:t>
            </a:r>
            <a:endParaRPr lang="en-IN" sz="2000" dirty="0"/>
          </a:p>
        </p:txBody>
      </p:sp>
    </p:spTree>
    <p:extLst>
      <p:ext uri="{BB962C8B-B14F-4D97-AF65-F5344CB8AC3E}">
        <p14:creationId xmlns:p14="http://schemas.microsoft.com/office/powerpoint/2010/main" val="28356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725293664"/>
              </p:ext>
            </p:extLst>
          </p:nvPr>
        </p:nvGraphicFramePr>
        <p:xfrm>
          <a:off x="1957388" y="700087"/>
          <a:ext cx="9237481" cy="515207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2462349" y="5852160"/>
            <a:ext cx="8732520" cy="276999"/>
          </a:xfrm>
          <a:prstGeom prst="rect">
            <a:avLst/>
          </a:prstGeom>
          <a:noFill/>
        </p:spPr>
        <p:txBody>
          <a:bodyPr wrap="square" rtlCol="0">
            <a:spAutoFit/>
          </a:bodyPr>
          <a:lstStyle/>
          <a:p>
            <a:pPr algn="ctr"/>
            <a:r>
              <a:rPr lang="en-US" sz="1200" b="1" dirty="0" smtClean="0">
                <a:latin typeface="Times New Roman" panose="02020603050405020304" pitchFamily="18" charset="0"/>
                <a:cs typeface="Times New Roman" panose="02020603050405020304" pitchFamily="18" charset="0"/>
              </a:rPr>
              <a:t>Percentage of Muslims enrolled in various Educational Institutions from 2019-21</a:t>
            </a:r>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496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476368955"/>
              </p:ext>
            </p:extLst>
          </p:nvPr>
        </p:nvGraphicFramePr>
        <p:xfrm>
          <a:off x="2157414" y="457201"/>
          <a:ext cx="9333546" cy="513588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2621280" y="5593081"/>
            <a:ext cx="8305800" cy="553998"/>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Decline of Muslims Enrolment in </a:t>
            </a:r>
            <a:r>
              <a:rPr lang="en-IN" sz="1200" b="1" dirty="0" smtClean="0">
                <a:latin typeface="Times New Roman" panose="02020603050405020304" pitchFamily="18" charset="0"/>
                <a:cs typeface="Times New Roman" panose="02020603050405020304" pitchFamily="18" charset="0"/>
              </a:rPr>
              <a:t>Higher Education </a:t>
            </a:r>
            <a:r>
              <a:rPr lang="en-IN" sz="1200" b="1" dirty="0">
                <a:latin typeface="Times New Roman" panose="02020603050405020304" pitchFamily="18" charset="0"/>
                <a:cs typeface="Times New Roman" panose="02020603050405020304" pitchFamily="18" charset="0"/>
              </a:rPr>
              <a:t>in India in different states during 2019-2021</a:t>
            </a:r>
            <a:endParaRPr lang="en-IN" sz="1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958250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535293144"/>
              </p:ext>
            </p:extLst>
          </p:nvPr>
        </p:nvGraphicFramePr>
        <p:xfrm>
          <a:off x="2643188" y="671512"/>
          <a:ext cx="6615112" cy="494347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643188" y="5821680"/>
            <a:ext cx="6637972" cy="553998"/>
          </a:xfrm>
          <a:prstGeom prst="rect">
            <a:avLst/>
          </a:prstGeom>
          <a:noFill/>
        </p:spPr>
        <p:txBody>
          <a:bodyPr wrap="square" rtlCol="0">
            <a:spAutoFit/>
          </a:bodyPr>
          <a:lstStyle/>
          <a:p>
            <a:pPr algn="ctr"/>
            <a:r>
              <a:rPr lang="en-IN" sz="1200" b="1" dirty="0">
                <a:latin typeface="Times New Roman" panose="02020603050405020304" pitchFamily="18" charset="0"/>
                <a:cs typeface="Times New Roman" panose="02020603050405020304" pitchFamily="18" charset="0"/>
              </a:rPr>
              <a:t>Percentage Share of Muslims representation in </a:t>
            </a:r>
            <a:r>
              <a:rPr lang="en-IN" sz="1200" b="1" dirty="0" smtClean="0">
                <a:latin typeface="Times New Roman" panose="02020603050405020304" pitchFamily="18" charset="0"/>
                <a:cs typeface="Times New Roman" panose="02020603050405020304" pitchFamily="18" charset="0"/>
              </a:rPr>
              <a:t>various sectors </a:t>
            </a:r>
            <a:r>
              <a:rPr lang="en-IN" sz="1200" b="1" dirty="0">
                <a:latin typeface="Times New Roman" panose="02020603050405020304" pitchFamily="18" charset="0"/>
                <a:cs typeface="Times New Roman" panose="02020603050405020304" pitchFamily="18" charset="0"/>
              </a:rPr>
              <a:t>in </a:t>
            </a:r>
            <a:r>
              <a:rPr lang="en-IN" sz="1200" b="1" dirty="0" smtClean="0">
                <a:latin typeface="Times New Roman" panose="02020603050405020304" pitchFamily="18" charset="0"/>
                <a:cs typeface="Times New Roman" panose="02020603050405020304" pitchFamily="18" charset="0"/>
              </a:rPr>
              <a:t>India in 2020-21</a:t>
            </a:r>
            <a:endParaRPr lang="en-IN" sz="12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8420955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848</TotalTime>
  <Words>1890</Words>
  <Application>Microsoft Office PowerPoint</Application>
  <PresentationFormat>Widescreen</PresentationFormat>
  <Paragraphs>185</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Century Gothic</vt:lpstr>
      <vt:lpstr>Times New Roman</vt:lpstr>
      <vt:lpstr>Wingdings</vt:lpstr>
      <vt:lpstr>Wingdings 3</vt:lpstr>
      <vt:lpstr>Wisp</vt:lpstr>
      <vt:lpstr>EMPOWERING MUSLIM STUDENTS: Education Roadmap for the Community</vt:lpstr>
      <vt:lpstr>Large dropped out of Muslim students</vt:lpstr>
      <vt:lpstr>Objectives of the project </vt:lpstr>
      <vt:lpstr>PowerPoint Presentation</vt:lpstr>
      <vt:lpstr>AVERSION OF MUSLIMS TO SEND GIRL CHILDREN TO   MODERN HIGHER EDUCATIONAL INSTITUTIONS</vt:lpstr>
      <vt:lpstr> BOTTLENECKS IN THE FEEDER CHANNEL</vt:lpstr>
      <vt:lpstr>PowerPoint Presentation</vt:lpstr>
      <vt:lpstr>PowerPoint Presentation</vt:lpstr>
      <vt:lpstr>PowerPoint Presentation</vt:lpstr>
      <vt:lpstr>PowerPoint Presentation</vt:lpstr>
      <vt:lpstr>TALIMI MODEL</vt:lpstr>
      <vt:lpstr>  MINUTES OF THE MEETING HELD ON 1ST JULY 2023 </vt:lpstr>
      <vt:lpstr>CONCLUSION AND OUTCOME OF THE MEETING</vt:lpstr>
      <vt:lpstr>IMESA SAHARANPUR PROJECT</vt:lpstr>
      <vt:lpstr>PowerPoint Presentation</vt:lpstr>
      <vt:lpstr>PowerPoint Presentation</vt:lpstr>
      <vt:lpstr>STAFF AT SAHARANPUR CENTRE </vt:lpstr>
      <vt:lpstr>FREE READING ROOM CUM LIBRARY FACILITY MOHALLA QUAZI, SAHARANPUR</vt:lpstr>
      <vt:lpstr>PowerPoint Presentation</vt:lpstr>
      <vt:lpstr>DR. A P J KALAM LIBRARY, SAHARANPUR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C-Geeks Systems</dc:creator>
  <cp:lastModifiedBy>Microsoft account</cp:lastModifiedBy>
  <cp:revision>83</cp:revision>
  <dcterms:created xsi:type="dcterms:W3CDTF">2023-08-09T05:00:24Z</dcterms:created>
  <dcterms:modified xsi:type="dcterms:W3CDTF">2023-08-12T12:12:45Z</dcterms:modified>
</cp:coreProperties>
</file>