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6E9E57A-71E9-4E39-BFDD-D59B41F37F50}">
          <p14:sldIdLst>
            <p14:sldId id="256"/>
            <p14:sldId id="257"/>
            <p14:sldId id="258"/>
            <p14:sldId id="259"/>
            <p14:sldId id="261"/>
            <p14:sldId id="262"/>
            <p14:sldId id="263"/>
            <p14:sldId id="264"/>
            <p14:sldId id="265"/>
            <p14:sldId id="26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A5D68F-CA8D-4F14-BC18-0F006B60D018}" type="datetimeFigureOut">
              <a:rPr lang="en-US" smtClean="0"/>
              <a:t>7/2/2022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B975494-C8B8-47EB-B6A5-98FEEDF4A9B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A5D68F-CA8D-4F14-BC18-0F006B60D018}"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5494-C8B8-47EB-B6A5-98FEEDF4A9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A5D68F-CA8D-4F14-BC18-0F006B60D018}"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5494-C8B8-47EB-B6A5-98FEEDF4A9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A5D68F-CA8D-4F14-BC18-0F006B60D018}"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5494-C8B8-47EB-B6A5-98FEEDF4A9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A5D68F-CA8D-4F14-BC18-0F006B60D018}"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5494-C8B8-47EB-B6A5-98FEEDF4A9B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A5D68F-CA8D-4F14-BC18-0F006B60D01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75494-C8B8-47EB-B6A5-98FEEDF4A9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A5D68F-CA8D-4F14-BC18-0F006B60D018}"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75494-C8B8-47EB-B6A5-98FEEDF4A9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1A5D68F-CA8D-4F14-BC18-0F006B60D018}" type="datetimeFigureOut">
              <a:rPr lang="en-US" smtClean="0"/>
              <a:t>7/2/2022</a:t>
            </a:fld>
            <a:endParaRPr lang="en-US"/>
          </a:p>
        </p:txBody>
      </p:sp>
      <p:sp>
        <p:nvSpPr>
          <p:cNvPr id="8" name="Slide Number Placeholder 7"/>
          <p:cNvSpPr>
            <a:spLocks noGrp="1"/>
          </p:cNvSpPr>
          <p:nvPr>
            <p:ph type="sldNum" sz="quarter" idx="11"/>
          </p:nvPr>
        </p:nvSpPr>
        <p:spPr/>
        <p:txBody>
          <a:bodyPr/>
          <a:lstStyle/>
          <a:p>
            <a:fld id="{FB975494-C8B8-47EB-B6A5-98FEEDF4A9B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5D68F-CA8D-4F14-BC18-0F006B60D018}"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75494-C8B8-47EB-B6A5-98FEEDF4A9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A5D68F-CA8D-4F14-BC18-0F006B60D01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FB975494-C8B8-47EB-B6A5-98FEEDF4A9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1A5D68F-CA8D-4F14-BC18-0F006B60D018}"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75494-C8B8-47EB-B6A5-98FEEDF4A9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1A5D68F-CA8D-4F14-BC18-0F006B60D018}" type="datetimeFigureOut">
              <a:rPr lang="en-US" smtClean="0"/>
              <a:t>7/2/2022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B975494-C8B8-47EB-B6A5-98FEEDF4A9B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124744"/>
            <a:ext cx="6336704" cy="1152128"/>
          </a:xfrm>
        </p:spPr>
        <p:txBody>
          <a:bodyPr>
            <a:noAutofit/>
          </a:bodyPr>
          <a:lstStyle/>
          <a:p>
            <a:r>
              <a:rPr lang="en-US" sz="4800" dirty="0" smtClean="0">
                <a:solidFill>
                  <a:schemeClr val="accent1"/>
                </a:solidFill>
              </a:rPr>
              <a:t>DAA ASSIGNMENT-2</a:t>
            </a:r>
            <a:endParaRPr lang="en-US" sz="4800" dirty="0">
              <a:solidFill>
                <a:schemeClr val="accent1"/>
              </a:solidFill>
            </a:endParaRPr>
          </a:p>
        </p:txBody>
      </p:sp>
      <p:sp>
        <p:nvSpPr>
          <p:cNvPr id="6" name="Subtitle 5"/>
          <p:cNvSpPr>
            <a:spLocks noGrp="1"/>
          </p:cNvSpPr>
          <p:nvPr>
            <p:ph type="subTitle" idx="1"/>
          </p:nvPr>
        </p:nvSpPr>
        <p:spPr>
          <a:xfrm>
            <a:off x="539552" y="2276872"/>
            <a:ext cx="7920880" cy="792088"/>
          </a:xfrm>
        </p:spPr>
        <p:txBody>
          <a:bodyPr>
            <a:normAutofit/>
          </a:bodyPr>
          <a:lstStyle/>
          <a:p>
            <a:pPr algn="ctr"/>
            <a:r>
              <a:rPr lang="en-US" sz="4000" b="1" dirty="0" smtClean="0">
                <a:solidFill>
                  <a:schemeClr val="accent1"/>
                </a:solidFill>
              </a:rPr>
              <a:t>NIM GAME</a:t>
            </a:r>
            <a:endParaRPr lang="en-US" sz="4000" b="1" dirty="0"/>
          </a:p>
        </p:txBody>
      </p:sp>
      <p:sp>
        <p:nvSpPr>
          <p:cNvPr id="7" name="Rectangle 6"/>
          <p:cNvSpPr/>
          <p:nvPr/>
        </p:nvSpPr>
        <p:spPr>
          <a:xfrm>
            <a:off x="4788023" y="3861048"/>
            <a:ext cx="3903903" cy="1200329"/>
          </a:xfrm>
          <a:prstGeom prst="rect">
            <a:avLst/>
          </a:prstGeom>
        </p:spPr>
        <p:txBody>
          <a:bodyPr wrap="square">
            <a:spAutoFit/>
          </a:bodyPr>
          <a:lstStyle/>
          <a:p>
            <a:r>
              <a:rPr lang="en-US" dirty="0" smtClean="0">
                <a:solidFill>
                  <a:schemeClr val="accent1"/>
                </a:solidFill>
              </a:rPr>
              <a:t>      </a:t>
            </a:r>
            <a:r>
              <a:rPr lang="en-US" b="1" dirty="0" smtClean="0">
                <a:solidFill>
                  <a:schemeClr val="accent1"/>
                </a:solidFill>
              </a:rPr>
              <a:t>MAREPALLY SAI TEJA</a:t>
            </a:r>
          </a:p>
          <a:p>
            <a:endParaRPr lang="en-US" b="1" dirty="0" smtClean="0">
              <a:solidFill>
                <a:schemeClr val="accent1"/>
              </a:solidFill>
            </a:endParaRPr>
          </a:p>
          <a:p>
            <a:r>
              <a:rPr lang="en-US" b="1" dirty="0" smtClean="0">
                <a:solidFill>
                  <a:schemeClr val="accent1"/>
                </a:solidFill>
              </a:rPr>
              <a:t>       160120733167</a:t>
            </a:r>
          </a:p>
          <a:p>
            <a:endParaRPr lang="en-US" dirty="0"/>
          </a:p>
        </p:txBody>
      </p:sp>
    </p:spTree>
    <p:extLst>
      <p:ext uri="{BB962C8B-B14F-4D97-AF65-F5344CB8AC3E}">
        <p14:creationId xmlns:p14="http://schemas.microsoft.com/office/powerpoint/2010/main" val="2004674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88840"/>
            <a:ext cx="748883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58001" y="764704"/>
            <a:ext cx="2622834" cy="584775"/>
          </a:xfrm>
          <a:prstGeom prst="rect">
            <a:avLst/>
          </a:prstGeom>
        </p:spPr>
        <p:txBody>
          <a:bodyPr wrap="none">
            <a:spAutoFit/>
          </a:bodyPr>
          <a:lstStyle/>
          <a:p>
            <a:r>
              <a:rPr lang="en-US" sz="3200" dirty="0" smtClean="0">
                <a:solidFill>
                  <a:srgbClr val="00B0F0"/>
                </a:solidFill>
              </a:rPr>
              <a:t>ALGORITHM</a:t>
            </a:r>
            <a:endParaRPr lang="en-US" sz="3200" dirty="0">
              <a:solidFill>
                <a:srgbClr val="00B0F0"/>
              </a:solidFill>
            </a:endParaRPr>
          </a:p>
        </p:txBody>
      </p:sp>
    </p:spTree>
    <p:extLst>
      <p:ext uri="{BB962C8B-B14F-4D97-AF65-F5344CB8AC3E}">
        <p14:creationId xmlns:p14="http://schemas.microsoft.com/office/powerpoint/2010/main" val="2687359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92696"/>
            <a:ext cx="7848872" cy="526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160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836712"/>
            <a:ext cx="684076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018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001" y="764704"/>
            <a:ext cx="3922869" cy="584775"/>
          </a:xfrm>
          <a:prstGeom prst="rect">
            <a:avLst/>
          </a:prstGeom>
        </p:spPr>
        <p:txBody>
          <a:bodyPr wrap="none">
            <a:spAutoFit/>
          </a:bodyPr>
          <a:lstStyle/>
          <a:p>
            <a:r>
              <a:rPr lang="en-US" sz="3200" dirty="0" smtClean="0">
                <a:solidFill>
                  <a:srgbClr val="00B0F0"/>
                </a:solidFill>
              </a:rPr>
              <a:t>TIME COMPLEXITY</a:t>
            </a:r>
            <a:endParaRPr lang="en-US" sz="3200" dirty="0">
              <a:solidFill>
                <a:srgbClr val="00B0F0"/>
              </a:solidFill>
            </a:endParaRPr>
          </a:p>
        </p:txBody>
      </p:sp>
      <p:sp>
        <p:nvSpPr>
          <p:cNvPr id="3" name="Rectangle 2"/>
          <p:cNvSpPr/>
          <p:nvPr/>
        </p:nvSpPr>
        <p:spPr>
          <a:xfrm>
            <a:off x="539552" y="1988840"/>
            <a:ext cx="7200800" cy="3416320"/>
          </a:xfrm>
          <a:prstGeom prst="rect">
            <a:avLst/>
          </a:prstGeom>
        </p:spPr>
        <p:txBody>
          <a:bodyPr wrap="square">
            <a:spAutoFit/>
          </a:bodyPr>
          <a:lstStyle/>
          <a:p>
            <a:pPr marL="342900" indent="-342900">
              <a:buFont typeface="Wingdings"/>
              <a:buChar char="Ø"/>
            </a:pPr>
            <a:r>
              <a:rPr lang="en-US" sz="2400" dirty="0" smtClean="0"/>
              <a:t>Time complexity of the for loops in the given algorithm is O(n)</a:t>
            </a:r>
          </a:p>
          <a:p>
            <a:pPr marL="342900" indent="-342900">
              <a:buFont typeface="Wingdings"/>
              <a:buChar char="Ø"/>
            </a:pPr>
            <a:endParaRPr lang="en-US" sz="2400" dirty="0" smtClean="0"/>
          </a:p>
          <a:p>
            <a:r>
              <a:rPr lang="en-US" sz="2400" dirty="0" smtClean="0"/>
              <a:t>&gt;Time complexity of the if-else statements in the loops are O(n) and Time complexity of if statements which are not included in the loops are O(1).</a:t>
            </a:r>
          </a:p>
          <a:p>
            <a:endParaRPr lang="en-US" sz="2400" dirty="0"/>
          </a:p>
          <a:p>
            <a:r>
              <a:rPr lang="en-US" sz="2400" b="1" dirty="0" smtClean="0"/>
              <a:t>&gt;Therefore, Time complexity of the above algorithm is O(n) .</a:t>
            </a:r>
            <a:endParaRPr lang="en-US" sz="2400" b="1" dirty="0"/>
          </a:p>
        </p:txBody>
      </p:sp>
    </p:spTree>
    <p:extLst>
      <p:ext uri="{BB962C8B-B14F-4D97-AF65-F5344CB8AC3E}">
        <p14:creationId xmlns:p14="http://schemas.microsoft.com/office/powerpoint/2010/main" val="2628756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001" y="764704"/>
            <a:ext cx="2920992" cy="584775"/>
          </a:xfrm>
          <a:prstGeom prst="rect">
            <a:avLst/>
          </a:prstGeom>
        </p:spPr>
        <p:txBody>
          <a:bodyPr wrap="none">
            <a:spAutoFit/>
          </a:bodyPr>
          <a:lstStyle/>
          <a:p>
            <a:r>
              <a:rPr lang="en-US" sz="3200" dirty="0" smtClean="0">
                <a:solidFill>
                  <a:srgbClr val="00B0F0"/>
                </a:solidFill>
              </a:rPr>
              <a:t>CONCLUSION</a:t>
            </a:r>
            <a:endParaRPr lang="en-US" sz="3200" dirty="0">
              <a:solidFill>
                <a:srgbClr val="00B0F0"/>
              </a:solidFill>
            </a:endParaRPr>
          </a:p>
        </p:txBody>
      </p:sp>
      <p:sp>
        <p:nvSpPr>
          <p:cNvPr id="3" name="Rectangle 2"/>
          <p:cNvSpPr/>
          <p:nvPr/>
        </p:nvSpPr>
        <p:spPr>
          <a:xfrm>
            <a:off x="858001" y="1859340"/>
            <a:ext cx="6810343" cy="4093428"/>
          </a:xfrm>
          <a:prstGeom prst="rect">
            <a:avLst/>
          </a:prstGeom>
        </p:spPr>
        <p:txBody>
          <a:bodyPr wrap="square">
            <a:spAutoFit/>
          </a:bodyPr>
          <a:lstStyle/>
          <a:p>
            <a:pPr marL="285750" indent="-285750">
              <a:buFont typeface="Wingdings"/>
              <a:buChar char="Ø"/>
            </a:pPr>
            <a:r>
              <a:rPr lang="en-US" dirty="0" smtClean="0"/>
              <a:t>T</a:t>
            </a:r>
            <a:r>
              <a:rPr lang="en-US" sz="2000" dirty="0" smtClean="0"/>
              <a:t>herefore , </a:t>
            </a:r>
            <a:r>
              <a:rPr lang="en-US" sz="2000" dirty="0" err="1" smtClean="0"/>
              <a:t>Nim</a:t>
            </a:r>
            <a:r>
              <a:rPr lang="en-US" sz="2000" dirty="0" smtClean="0"/>
              <a:t>-game is a mathematical game of strategy in which two players take turns removing (or "</a:t>
            </a:r>
            <a:r>
              <a:rPr lang="en-US" sz="2000" dirty="0" err="1" smtClean="0"/>
              <a:t>nimming</a:t>
            </a:r>
            <a:r>
              <a:rPr lang="en-US" sz="2000" dirty="0" smtClean="0"/>
              <a:t>") objects from distinct heaps or piles.</a:t>
            </a:r>
          </a:p>
          <a:p>
            <a:r>
              <a:rPr lang="en-US" sz="2000" dirty="0" smtClean="0"/>
              <a:t> </a:t>
            </a:r>
          </a:p>
          <a:p>
            <a:pPr marL="285750" indent="-285750">
              <a:buFont typeface="Wingdings"/>
              <a:buChar char="Ø"/>
            </a:pPr>
            <a:r>
              <a:rPr lang="en-US" sz="2000" dirty="0" smtClean="0"/>
              <a:t> The cumulative XOR value of the number of coins/stones in each piles/heaps at any point of the game is called </a:t>
            </a:r>
            <a:r>
              <a:rPr lang="en-US" sz="2000" dirty="0" err="1" smtClean="0"/>
              <a:t>Nim</a:t>
            </a:r>
            <a:r>
              <a:rPr lang="en-US" sz="2000" dirty="0" smtClean="0"/>
              <a:t>-Sum at that point.</a:t>
            </a:r>
          </a:p>
          <a:p>
            <a:r>
              <a:rPr lang="en-US" sz="2000" dirty="0" smtClean="0"/>
              <a:t> </a:t>
            </a:r>
          </a:p>
          <a:p>
            <a:pPr marL="285750" indent="-285750">
              <a:buFont typeface="Wingdings"/>
              <a:buChar char="Ø"/>
            </a:pPr>
            <a:r>
              <a:rPr lang="en-US" sz="2000" dirty="0" smtClean="0"/>
              <a:t>Thus using </a:t>
            </a:r>
            <a:r>
              <a:rPr lang="en-US" sz="2000" dirty="0" err="1" smtClean="0"/>
              <a:t>Nim</a:t>
            </a:r>
            <a:r>
              <a:rPr lang="en-US" sz="2000" dirty="0" smtClean="0"/>
              <a:t>-sum we calculated </a:t>
            </a:r>
            <a:r>
              <a:rPr lang="en-US" sz="2000" dirty="0" err="1" smtClean="0"/>
              <a:t>no.of</a:t>
            </a:r>
            <a:r>
              <a:rPr lang="en-US" sz="2000" dirty="0" smtClean="0"/>
              <a:t> stones to be picked from each pile by each player. </a:t>
            </a:r>
          </a:p>
          <a:p>
            <a:pPr marL="285750" indent="-285750">
              <a:buFont typeface="Wingdings"/>
              <a:buChar char="Ø"/>
            </a:pPr>
            <a:endParaRPr lang="en-US" sz="2000" dirty="0"/>
          </a:p>
          <a:p>
            <a:pPr marL="285750" indent="-285750">
              <a:buFont typeface="Wingdings"/>
              <a:buChar char="Ø"/>
            </a:pPr>
            <a:r>
              <a:rPr lang="en-US" sz="2000" dirty="0" smtClean="0"/>
              <a:t>Thus by the above algorithm we demonstrated  the game of </a:t>
            </a:r>
            <a:r>
              <a:rPr lang="en-US" sz="2000" dirty="0" err="1" smtClean="0"/>
              <a:t>Nim</a:t>
            </a:r>
            <a:endParaRPr lang="en-US" sz="2000" dirty="0"/>
          </a:p>
        </p:txBody>
      </p:sp>
    </p:spTree>
    <p:extLst>
      <p:ext uri="{BB962C8B-B14F-4D97-AF65-F5344CB8AC3E}">
        <p14:creationId xmlns:p14="http://schemas.microsoft.com/office/powerpoint/2010/main" val="3297409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B0F0"/>
                </a:solidFill>
              </a:rPr>
              <a:t>PROBLEM STATEMENT:</a:t>
            </a:r>
            <a:endParaRPr lang="en-US" sz="3200" b="1" dirty="0">
              <a:solidFill>
                <a:srgbClr val="00B0F0"/>
              </a:solidFill>
            </a:endParaRPr>
          </a:p>
        </p:txBody>
      </p:sp>
      <p:sp>
        <p:nvSpPr>
          <p:cNvPr id="3" name="Content Placeholder 2"/>
          <p:cNvSpPr>
            <a:spLocks noGrp="1"/>
          </p:cNvSpPr>
          <p:nvPr>
            <p:ph idx="1"/>
          </p:nvPr>
        </p:nvSpPr>
        <p:spPr/>
        <p:txBody>
          <a:bodyPr/>
          <a:lstStyle/>
          <a:p>
            <a:r>
              <a:rPr lang="en-US" dirty="0"/>
              <a:t>Given a number of piles in which each pile contains some numbers of stones/coins. In each turn, a player can choose only one pile and remove any number of stones (at least one) from that pile. The player who cannot move is considered to lose the game (i.e., one who take the last stone is the winner). </a:t>
            </a:r>
          </a:p>
        </p:txBody>
      </p:sp>
    </p:spTree>
    <p:extLst>
      <p:ext uri="{BB962C8B-B14F-4D97-AF65-F5344CB8AC3E}">
        <p14:creationId xmlns:p14="http://schemas.microsoft.com/office/powerpoint/2010/main" val="3516083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79" y="260648"/>
            <a:ext cx="7467600" cy="1143000"/>
          </a:xfrm>
        </p:spPr>
        <p:txBody>
          <a:bodyPr>
            <a:normAutofit/>
          </a:bodyPr>
          <a:lstStyle/>
          <a:p>
            <a:r>
              <a:rPr lang="en-US" sz="3200" b="1" dirty="0" smtClean="0">
                <a:solidFill>
                  <a:srgbClr val="00B0F0"/>
                </a:solidFill>
              </a:rPr>
              <a:t>GAME DESCRIPTION:</a:t>
            </a:r>
            <a:endParaRPr lang="en-US" sz="3200" dirty="0"/>
          </a:p>
        </p:txBody>
      </p:sp>
      <p:sp>
        <p:nvSpPr>
          <p:cNvPr id="4" name="Content Placeholder 3"/>
          <p:cNvSpPr>
            <a:spLocks noGrp="1"/>
          </p:cNvSpPr>
          <p:nvPr>
            <p:ph sz="half" idx="2"/>
          </p:nvPr>
        </p:nvSpPr>
        <p:spPr>
          <a:xfrm>
            <a:off x="539552" y="1268760"/>
            <a:ext cx="7740352" cy="936104"/>
          </a:xfrm>
        </p:spPr>
        <p:txBody>
          <a:bodyPr>
            <a:normAutofit/>
          </a:bodyPr>
          <a:lstStyle/>
          <a:p>
            <a:r>
              <a:rPr lang="en-US" sz="2000" dirty="0" smtClean="0"/>
              <a:t>CASE-1: A  STARTS THE GAME WITH 1,4,5 STONES IN 3 PILES.</a:t>
            </a:r>
            <a:endParaRPr lang="en-US" sz="2000" dirty="0"/>
          </a:p>
        </p:txBody>
      </p:sp>
      <p:pic>
        <p:nvPicPr>
          <p:cNvPr id="1026" name="Picture 2" descr="Set2_Nim_Game_start_with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7740352"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683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3528" y="188640"/>
            <a:ext cx="7457256" cy="1108720"/>
          </a:xfrm>
        </p:spPr>
        <p:txBody>
          <a:bodyPr>
            <a:noAutofit/>
          </a:bodyPr>
          <a:lstStyle/>
          <a:p>
            <a:r>
              <a:rPr lang="en-US" sz="2000" b="1" dirty="0" smtClean="0"/>
              <a:t>CASE 2:</a:t>
            </a:r>
          </a:p>
          <a:p>
            <a:r>
              <a:rPr lang="en-US" sz="2000" b="1" dirty="0" smtClean="0"/>
              <a:t>B STARTS THE GAME AGAIN WITH THE SAME            CONFIGURATION </a:t>
            </a:r>
            <a:endParaRPr lang="en-US" sz="2000" b="1" dirty="0"/>
          </a:p>
        </p:txBody>
      </p:sp>
      <p:pic>
        <p:nvPicPr>
          <p:cNvPr id="2050" name="Picture 2" descr="gameofnim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1"/>
            <a:ext cx="8424936" cy="458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96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165828"/>
            <a:ext cx="7470648" cy="2376264"/>
          </a:xfrm>
        </p:spPr>
        <p:txBody>
          <a:bodyPr>
            <a:normAutofit fontScale="90000"/>
          </a:bodyPr>
          <a:lstStyle/>
          <a:p>
            <a:r>
              <a:rPr lang="en-US" sz="3600" dirty="0"/>
              <a:t>-&gt;So does the player who starts first will win </a:t>
            </a:r>
            <a:r>
              <a:rPr lang="en-US" sz="3600" dirty="0" err="1"/>
              <a:t>everytime</a:t>
            </a:r>
            <a:r>
              <a:rPr lang="en-US" sz="3600" dirty="0"/>
              <a:t>? Let us again play the game, starting from A , and this time with a different initial configuration of piles. The piles have 1, 4, 5 coins initially.</a:t>
            </a:r>
          </a:p>
        </p:txBody>
      </p:sp>
      <p:sp>
        <p:nvSpPr>
          <p:cNvPr id="4" name="Title 1"/>
          <p:cNvSpPr txBox="1">
            <a:spLocks/>
          </p:cNvSpPr>
          <p:nvPr/>
        </p:nvSpPr>
        <p:spPr>
          <a:xfrm>
            <a:off x="683568" y="701080"/>
            <a:ext cx="7695056" cy="2376264"/>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600" dirty="0" smtClean="0"/>
              <a:t>-&gt;From the above two cases we can observe that the one who started the game has won the game.</a:t>
            </a:r>
            <a:endParaRPr lang="en-US" sz="3600" dirty="0"/>
          </a:p>
        </p:txBody>
      </p:sp>
    </p:spTree>
    <p:extLst>
      <p:ext uri="{BB962C8B-B14F-4D97-AF65-F5344CB8AC3E}">
        <p14:creationId xmlns:p14="http://schemas.microsoft.com/office/powerpoint/2010/main" val="3852122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CASE-3: NOW A STARTS THE GAME WITH DIFFERENT CONFIGURATION</a:t>
            </a:r>
            <a:endParaRPr lang="en-US" sz="3600" dirty="0"/>
          </a:p>
        </p:txBody>
      </p:sp>
      <p:pic>
        <p:nvPicPr>
          <p:cNvPr id="4098" name="Picture 2" descr="gameofnim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8092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456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1196751"/>
            <a:ext cx="7632848" cy="1569660"/>
          </a:xfrm>
          <a:prstGeom prst="rect">
            <a:avLst/>
          </a:prstGeom>
        </p:spPr>
        <p:txBody>
          <a:bodyPr wrap="square">
            <a:spAutoFit/>
          </a:bodyPr>
          <a:lstStyle/>
          <a:p>
            <a:r>
              <a:rPr lang="en-US" sz="3200" dirty="0" smtClean="0"/>
              <a:t>From the above case we can observe that A  started the game </a:t>
            </a:r>
            <a:r>
              <a:rPr lang="en-US" sz="3200" dirty="0" smtClean="0"/>
              <a:t>but </a:t>
            </a:r>
            <a:r>
              <a:rPr lang="en-US" sz="3200" dirty="0" smtClean="0"/>
              <a:t>has lost the game.</a:t>
            </a:r>
            <a:endParaRPr lang="en-US" sz="3200" dirty="0"/>
          </a:p>
        </p:txBody>
      </p:sp>
      <p:sp>
        <p:nvSpPr>
          <p:cNvPr id="5" name="Rectangle 4"/>
          <p:cNvSpPr/>
          <p:nvPr/>
        </p:nvSpPr>
        <p:spPr>
          <a:xfrm>
            <a:off x="755575" y="3105835"/>
            <a:ext cx="7344817" cy="1077218"/>
          </a:xfrm>
          <a:prstGeom prst="rect">
            <a:avLst/>
          </a:prstGeom>
        </p:spPr>
        <p:txBody>
          <a:bodyPr wrap="square">
            <a:spAutoFit/>
          </a:bodyPr>
          <a:lstStyle/>
          <a:p>
            <a:r>
              <a:rPr lang="en-US" sz="3200" dirty="0"/>
              <a:t>This time the initial configuration was different from the previous one.</a:t>
            </a:r>
            <a:endParaRPr lang="en-US" sz="3200" dirty="0"/>
          </a:p>
        </p:txBody>
      </p:sp>
    </p:spTree>
    <p:extLst>
      <p:ext uri="{BB962C8B-B14F-4D97-AF65-F5344CB8AC3E}">
        <p14:creationId xmlns:p14="http://schemas.microsoft.com/office/powerpoint/2010/main" val="1019411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1340768"/>
            <a:ext cx="6696744" cy="3539430"/>
          </a:xfrm>
          <a:prstGeom prst="rect">
            <a:avLst/>
          </a:prstGeom>
        </p:spPr>
        <p:txBody>
          <a:bodyPr wrap="square">
            <a:spAutoFit/>
          </a:bodyPr>
          <a:lstStyle/>
          <a:p>
            <a:pPr fontAlgn="base"/>
            <a:r>
              <a:rPr lang="en-US" sz="3200" dirty="0"/>
              <a:t>So, we can conclude that this game depends on two </a:t>
            </a:r>
            <a:r>
              <a:rPr lang="en-US" sz="3200" dirty="0" smtClean="0"/>
              <a:t>factors-</a:t>
            </a:r>
          </a:p>
          <a:p>
            <a:pPr fontAlgn="base"/>
            <a:endParaRPr lang="en-US" sz="3200" dirty="0"/>
          </a:p>
          <a:p>
            <a:pPr marL="514350" indent="-514350" fontAlgn="base">
              <a:buAutoNum type="arabicPeriod"/>
            </a:pPr>
            <a:r>
              <a:rPr lang="en-US" sz="3200" dirty="0" smtClean="0"/>
              <a:t>The </a:t>
            </a:r>
            <a:r>
              <a:rPr lang="en-US" sz="3200" dirty="0"/>
              <a:t>player who starts first</a:t>
            </a:r>
            <a:r>
              <a:rPr lang="en-US" sz="3200" dirty="0" smtClean="0"/>
              <a:t>.</a:t>
            </a:r>
          </a:p>
          <a:p>
            <a:pPr marL="514350" indent="-514350" fontAlgn="base">
              <a:buAutoNum type="arabicPeriod"/>
            </a:pPr>
            <a:endParaRPr lang="en-US" sz="3200" dirty="0"/>
          </a:p>
          <a:p>
            <a:pPr fontAlgn="base"/>
            <a:r>
              <a:rPr lang="en-US" sz="3200" dirty="0" smtClean="0"/>
              <a:t>2. The </a:t>
            </a:r>
            <a:r>
              <a:rPr lang="en-US" sz="3200" dirty="0"/>
              <a:t>initial configuration of </a:t>
            </a:r>
            <a:r>
              <a:rPr lang="en-US" sz="3200" dirty="0" smtClean="0"/>
              <a:t>the    piles/heaps</a:t>
            </a:r>
            <a:r>
              <a:rPr lang="en-US" dirty="0"/>
              <a:t>.</a:t>
            </a:r>
          </a:p>
        </p:txBody>
      </p:sp>
    </p:spTree>
    <p:extLst>
      <p:ext uri="{BB962C8B-B14F-4D97-AF65-F5344CB8AC3E}">
        <p14:creationId xmlns:p14="http://schemas.microsoft.com/office/powerpoint/2010/main" val="1876145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96752"/>
            <a:ext cx="8712968" cy="2246769"/>
          </a:xfrm>
          <a:prstGeom prst="rect">
            <a:avLst/>
          </a:prstGeom>
        </p:spPr>
        <p:txBody>
          <a:bodyPr wrap="square">
            <a:spAutoFit/>
          </a:bodyPr>
          <a:lstStyle/>
          <a:p>
            <a:r>
              <a:rPr lang="en-US" sz="2800" dirty="0"/>
              <a:t>If both A and B play optimally (</a:t>
            </a:r>
            <a:r>
              <a:rPr lang="en-US" sz="2800" dirty="0" err="1"/>
              <a:t>i.e</a:t>
            </a:r>
            <a:r>
              <a:rPr lang="en-US" sz="2800" dirty="0"/>
              <a:t>- they don’t make any mistakes), then the player starting first is guaranteed to win if the </a:t>
            </a:r>
            <a:r>
              <a:rPr lang="en-US" sz="2800" dirty="0" err="1"/>
              <a:t>Nim</a:t>
            </a:r>
            <a:r>
              <a:rPr lang="en-US" sz="2800" dirty="0"/>
              <a:t>-Sum at the beginning of the game is non-zero. Otherwise, if the </a:t>
            </a:r>
            <a:r>
              <a:rPr lang="en-US" sz="2800" dirty="0" err="1"/>
              <a:t>Nim</a:t>
            </a:r>
            <a:r>
              <a:rPr lang="en-US" sz="2800" dirty="0"/>
              <a:t>-Sum evaluates to zero, then player A will lose definitely.</a:t>
            </a:r>
          </a:p>
        </p:txBody>
      </p:sp>
      <p:sp>
        <p:nvSpPr>
          <p:cNvPr id="3" name="Rectangle 2"/>
          <p:cNvSpPr/>
          <p:nvPr/>
        </p:nvSpPr>
        <p:spPr>
          <a:xfrm>
            <a:off x="539552" y="260648"/>
            <a:ext cx="5490356" cy="584775"/>
          </a:xfrm>
          <a:prstGeom prst="rect">
            <a:avLst/>
          </a:prstGeom>
        </p:spPr>
        <p:txBody>
          <a:bodyPr wrap="square">
            <a:spAutoFit/>
          </a:bodyPr>
          <a:lstStyle/>
          <a:p>
            <a:r>
              <a:rPr lang="en-US" sz="3200" b="1" dirty="0" smtClean="0">
                <a:solidFill>
                  <a:srgbClr val="00B0F0"/>
                </a:solidFill>
              </a:rPr>
              <a:t>OPTIMAL SOLUTION</a:t>
            </a:r>
            <a:endParaRPr lang="en-US" sz="3200" dirty="0">
              <a:solidFill>
                <a:srgbClr val="00B0F0"/>
              </a:solidFill>
            </a:endParaRPr>
          </a:p>
        </p:txBody>
      </p:sp>
      <p:sp>
        <p:nvSpPr>
          <p:cNvPr id="4" name="Rectangle 3"/>
          <p:cNvSpPr/>
          <p:nvPr/>
        </p:nvSpPr>
        <p:spPr>
          <a:xfrm>
            <a:off x="323528" y="3750131"/>
            <a:ext cx="8136904" cy="1661993"/>
          </a:xfrm>
          <a:prstGeom prst="rect">
            <a:avLst/>
          </a:prstGeom>
        </p:spPr>
        <p:txBody>
          <a:bodyPr wrap="square">
            <a:spAutoFit/>
          </a:bodyPr>
          <a:lstStyle/>
          <a:p>
            <a:r>
              <a:rPr lang="en-US" sz="2800" b="1" dirty="0" err="1"/>
              <a:t>Nim</a:t>
            </a:r>
            <a:r>
              <a:rPr lang="en-US" sz="2800" b="1" dirty="0"/>
              <a:t>-Sum :</a:t>
            </a:r>
            <a:r>
              <a:rPr lang="en-US" sz="2800" dirty="0"/>
              <a:t> The cumulative XOR value of the number of coins/stones in each piles/heaps at any point of the game is called </a:t>
            </a:r>
            <a:r>
              <a:rPr lang="en-US" sz="2800" dirty="0" err="1"/>
              <a:t>Nim</a:t>
            </a:r>
            <a:r>
              <a:rPr lang="en-US" sz="2800" dirty="0"/>
              <a:t>-Sum at that point.</a:t>
            </a:r>
            <a:r>
              <a:rPr lang="en-US" i="1" dirty="0"/>
              <a:t/>
            </a:r>
            <a:br>
              <a:rPr lang="en-US" i="1" dirty="0"/>
            </a:br>
            <a:endParaRPr lang="en-US" dirty="0"/>
          </a:p>
        </p:txBody>
      </p:sp>
    </p:spTree>
    <p:extLst>
      <p:ext uri="{BB962C8B-B14F-4D97-AF65-F5344CB8AC3E}">
        <p14:creationId xmlns:p14="http://schemas.microsoft.com/office/powerpoint/2010/main" val="2199826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475</TotalTime>
  <Words>388</Words>
  <Application>Microsoft Office PowerPoint</Application>
  <PresentationFormat>On-screen Show (4:3)</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DAA ASSIGNMENT-2</vt:lpstr>
      <vt:lpstr>PROBLEM STATEMENT:</vt:lpstr>
      <vt:lpstr>GAME DESCRIPTION:</vt:lpstr>
      <vt:lpstr>PowerPoint Presentation</vt:lpstr>
      <vt:lpstr>-&gt;So does the player who starts first will win everytime? Let us again play the game, starting from A , and this time with a different initial configuration of piles. The piles have 1, 4, 5 coins initially.</vt:lpstr>
      <vt:lpstr>CASE-3: NOW A STARTS THE GAME WITH DIFFERENT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2022-07-02T06:05:52Z</dcterms:created>
  <dcterms:modified xsi:type="dcterms:W3CDTF">2022-07-02T14:01:32Z</dcterms:modified>
</cp:coreProperties>
</file>