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69" r:id="rId4"/>
    <p:sldId id="344" r:id="rId5"/>
    <p:sldId id="345" r:id="rId6"/>
    <p:sldId id="371" r:id="rId7"/>
    <p:sldId id="370" r:id="rId8"/>
    <p:sldId id="347" r:id="rId9"/>
    <p:sldId id="348" r:id="rId10"/>
    <p:sldId id="349" r:id="rId11"/>
    <p:sldId id="350" r:id="rId12"/>
    <p:sldId id="351" r:id="rId13"/>
    <p:sldId id="352" r:id="rId14"/>
    <p:sldId id="37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73" r:id="rId29"/>
    <p:sldId id="374" r:id="rId30"/>
    <p:sldId id="375" r:id="rId31"/>
    <p:sldId id="376" r:id="rId32"/>
    <p:sldId id="379" r:id="rId33"/>
    <p:sldId id="380" r:id="rId34"/>
    <p:sldId id="377" r:id="rId35"/>
    <p:sldId id="366" r:id="rId36"/>
    <p:sldId id="383" r:id="rId37"/>
    <p:sldId id="381" r:id="rId38"/>
    <p:sldId id="382" r:id="rId39"/>
    <p:sldId id="368" r:id="rId40"/>
    <p:sldId id="332" r:id="rId41"/>
    <p:sldId id="341" r:id="rId42"/>
    <p:sldId id="34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FFD34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12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55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99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72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07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796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08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355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93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98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ED1-F7AE-4745-A464-E0845B6201A5}" type="datetimeFigureOut">
              <a:rPr lang="en-IN" smtClean="0"/>
              <a:pPr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988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tT_LaEBimU&amp;list=PLd3UqWTnYXOlBZgb711WywNSHPsJIedtU&amp;index=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Oriented Programming</a:t>
            </a:r>
            <a:b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BE(CSE) II-Semester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6021288"/>
            <a:ext cx="26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1152128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71800" y="40050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CSE,CBIT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8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Exception hierarchy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042194"/>
            <a:ext cx="6336704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42184" y="5373216"/>
            <a:ext cx="5022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hlinkClick r:id="rId4"/>
              </a:rPr>
              <a:t>https://www.youtube.com/watch?v=UtT_LaEBimU&amp;list=PLd3UqWTnYXOlBZgb711WywNSHPsJIedtU&amp;index=3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Handling exceptions( </a:t>
            </a:r>
            <a:r>
              <a:rPr lang="en-I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try,except,finally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08721"/>
            <a:ext cx="8229600" cy="60486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try ,except and finally  keywords are used to handle exceptions.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</a:rPr>
              <a:t>Syntax: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</a:rPr>
              <a:t>Where,   risky code means- code that raises the exception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                   handling code – alternative way.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Note: using finally block is optional.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5736" y="2132856"/>
            <a:ext cx="3145413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riskycode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handling code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inally: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 try and except example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5" y="1628800"/>
            <a:ext cx="6791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0988"/>
            <a:ext cx="5467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653136"/>
            <a:ext cx="691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terminated normally though exception raised.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Control flow in try and except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123840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/>
          <p:nvPr/>
        </p:nvGrpSpPr>
        <p:grpSpPr>
          <a:xfrm>
            <a:off x="2771800" y="1376772"/>
            <a:ext cx="3204356" cy="4272383"/>
            <a:chOff x="2771800" y="1376772"/>
            <a:chExt cx="3204356" cy="4272383"/>
          </a:xfrm>
        </p:grpSpPr>
        <p:sp>
          <p:nvSpPr>
            <p:cNvPr id="6" name="Rounded Rectangle 5"/>
            <p:cNvSpPr/>
            <p:nvPr/>
          </p:nvSpPr>
          <p:spPr>
            <a:xfrm>
              <a:off x="2985978" y="1694762"/>
              <a:ext cx="1285066" cy="4402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771800" y="2379662"/>
              <a:ext cx="1766966" cy="102735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exception ?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3628511" y="2135055"/>
              <a:ext cx="0" cy="2446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431676" y="5445224"/>
              <a:ext cx="1544480" cy="97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6488" y="262426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25344" y="3945149"/>
              <a:ext cx="1606332" cy="635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Executes except 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3628509" y="3407013"/>
              <a:ext cx="1" cy="538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35599" y="3553777"/>
              <a:ext cx="44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574966" y="1376772"/>
              <a:ext cx="0" cy="3179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2852117" y="5013176"/>
              <a:ext cx="1606332" cy="635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Executes finally 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574966" y="4581128"/>
              <a:ext cx="180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3"/>
            </p:cNvCxnSpPr>
            <p:nvPr/>
          </p:nvCxnSpPr>
          <p:spPr>
            <a:xfrm flipV="1">
              <a:off x="4538766" y="2893337"/>
              <a:ext cx="140138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0152" y="2893338"/>
              <a:ext cx="36004" cy="2551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7467600" cy="3886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order statements are executed if exception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200" y="1468398"/>
            <a:ext cx="2820640" cy="2308324"/>
          </a:xfrm>
          <a:prstGeom prst="rect">
            <a:avLst/>
          </a:prstGeom>
          <a:solidFill>
            <a:srgbClr val="FFD347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try: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statement1;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statement2;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statement3;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statement4;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statement5;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914400"/>
            <a:ext cx="51155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Case1:-  no exception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1,2,3&amp;5 are executed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Case2:- if exception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statement2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1,4,5 are executed.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once it comes out of try block control never goes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back. Rest of the try block never executed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 write only risky code inside of the try block.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3:- if exception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statement4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exceptions can be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finally blocks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also sometimes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causes abnormal termination.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Case4:- if exception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try block and 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corresponding except block is not present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causes abnormal termination.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within the try block if any where an exception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rest of try block wont be executed even though we handled that exception.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 within the try block we have to take only risky code and length of the try block should be as less as possible.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61722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S.Durga</a:t>
            </a:r>
            <a:r>
              <a:rPr lang="en-US" dirty="0" smtClean="0"/>
              <a:t> </a:t>
            </a:r>
            <a:r>
              <a:rPr lang="en-US" dirty="0" err="1" smtClean="0"/>
              <a:t>Devi,CSE,CBIT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3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934492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 print the exception information ? 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962900" cy="154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03687"/>
            <a:ext cx="5172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try with multiple except blocks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30120" cy="57606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programmer does not know what type exception will rise in the code then go for the 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exception a separate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is to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exception is thrown,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block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inspected in order, and the first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matches with the type of exception that except block will be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blocks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 program you must remember in which order exception types should be specified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subclasses should come before its super class exceptions why because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which has super class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 sub classes exceptions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give chance to handle for its sub class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Example on multiple except blocks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124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540" y="3717032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testcase1</a:t>
            </a:r>
          </a:p>
          <a:p>
            <a:r>
              <a:rPr lang="en-IN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49080"/>
            <a:ext cx="2828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3502749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testcase2</a:t>
            </a:r>
          </a:p>
          <a:p>
            <a:r>
              <a:rPr lang="en-IN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11601"/>
            <a:ext cx="38957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0690" y="5116542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testcase3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2" y="5301208"/>
            <a:ext cx="492422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878013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subclasses should come before its super class exceptions why because except statement which has super class will handle all its sub classes exceptions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never give chance to handle for its sub class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1" y="2276872"/>
            <a:ext cx="70008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0" y="5295026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Single except block handles multiple exceptions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37321"/>
            <a:ext cx="8229600" cy="522798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</a:rPr>
              <a:t>A single except block can handle multiple exceptions using following syntax.</a:t>
            </a:r>
          </a:p>
          <a:p>
            <a:r>
              <a:rPr lang="en-IN" sz="24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except(exception1,exception2,……) or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except(exception1,exception2,…..) as info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Note: parenthesis is must and will consider internally as tuple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6019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Unit-V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80" y="1340767"/>
            <a:ext cx="8229600" cy="495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Exception Handling: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errors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Handling Exceptions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 Programming with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Graphics using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Plotting Graphs in Python.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1193" y="6300028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4"/>
            <a:ext cx="1152128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Default except block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To handle any type of error we can use default except block.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statement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781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51571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If try with multiple except blocks available then default except block should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last,otherwise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get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How many ways we can use except block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except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 as info: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except(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ValueError,TypeError</a:t>
            </a:r>
            <a:r>
              <a:rPr lang="en-IN" sz="2000" dirty="0" smtClean="0">
                <a:latin typeface="Times New Roman" panose="02020603050405020304" pitchFamily="18" charset="0"/>
              </a:rPr>
              <a:t>):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except(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ValueError,TypeError</a:t>
            </a:r>
            <a:r>
              <a:rPr lang="en-IN" sz="2000" dirty="0" smtClean="0">
                <a:latin typeface="Times New Roman" panose="02020603050405020304" pitchFamily="18" charset="0"/>
              </a:rPr>
              <a:t>) as info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except: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inally keyword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66124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keyword.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 is a block always associated with try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clean up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specialty of finally?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finally block is always executed irrespective of whether exception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whether handled or not handled.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whatever resources are allocated in the try block can be deallocated by finally block.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finally.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risky code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clean up code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</a:rPr>
              <a:t> </a:t>
            </a:r>
            <a:r>
              <a:rPr lang="en-IN" sz="3600" dirty="0" smtClean="0">
                <a:latin typeface="Times New Roman" panose="02020603050405020304" pitchFamily="18" charset="0"/>
              </a:rPr>
              <a:t>finally block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43100" y="1648619"/>
            <a:ext cx="5257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Case study where finally block is more useful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Suppose open a file in read mode and read first line of a file and display it.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1. f=open(‘test.</a:t>
            </a:r>
            <a:r>
              <a:rPr lang="en-IN" sz="2000" dirty="0" err="1" smtClean="0">
                <a:latin typeface="Times New Roman" panose="02020603050405020304" pitchFamily="18" charset="0"/>
              </a:rPr>
              <a:t>py</a:t>
            </a:r>
            <a:r>
              <a:rPr lang="en-IN" sz="2000" dirty="0" smtClean="0">
                <a:latin typeface="Times New Roman" panose="02020603050405020304" pitchFamily="18" charset="0"/>
              </a:rPr>
              <a:t>’,’r’)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2.  data=</a:t>
            </a:r>
            <a:r>
              <a:rPr lang="en-IN" sz="2000" dirty="0" err="1" smtClean="0">
                <a:latin typeface="Times New Roman" panose="02020603050405020304" pitchFamily="18" charset="0"/>
              </a:rPr>
              <a:t>f.readline</a:t>
            </a:r>
            <a:r>
              <a:rPr lang="en-IN" sz="2000" dirty="0" smtClean="0">
                <a:latin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3.  print(</a:t>
            </a:r>
            <a:r>
              <a:rPr lang="en-IN" sz="2000" dirty="0" err="1" smtClean="0">
                <a:latin typeface="Times New Roman" panose="02020603050405020304" pitchFamily="18" charset="0"/>
              </a:rPr>
              <a:t>dat</a:t>
            </a:r>
            <a:r>
              <a:rPr lang="en-IN" sz="2000" dirty="0" smtClean="0">
                <a:latin typeface="Times New Roman" panose="02020603050405020304" pitchFamily="18" charset="0"/>
              </a:rPr>
              <a:t>)# </a:t>
            </a:r>
            <a:r>
              <a:rPr lang="en-IN" sz="2000" dirty="0" err="1" smtClean="0">
                <a:latin typeface="Times New Roman" panose="02020603050405020304" pitchFamily="18" charset="0"/>
              </a:rPr>
              <a:t>NameError</a:t>
            </a:r>
            <a:endParaRPr lang="en-IN" sz="20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4. </a:t>
            </a:r>
            <a:r>
              <a:rPr lang="en-IN" sz="2000" dirty="0" err="1" smtClean="0">
                <a:latin typeface="Times New Roman" panose="02020603050405020304" pitchFamily="18" charset="0"/>
              </a:rPr>
              <a:t>f.close</a:t>
            </a:r>
            <a:r>
              <a:rPr lang="en-IN" sz="2000" dirty="0" smtClean="0">
                <a:latin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in above code exception at line no 3. file unable to close. Then use finally block.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5189760"/>
            <a:ext cx="8848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mtClean="0">
                <a:latin typeface="Times New Roman" panose="02020603050405020304" pitchFamily="18" charset="0"/>
              </a:rPr>
              <a:t>finally </a:t>
            </a:r>
            <a:r>
              <a:rPr lang="en-IN" sz="3600" dirty="0" smtClean="0">
                <a:latin typeface="Times New Roman" panose="02020603050405020304" pitchFamily="18" charset="0"/>
              </a:rPr>
              <a:t>example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914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46531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closed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try-except-finally blocks: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1"/>
            <a:ext cx="8229600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We can define try-except-finally blocks inside the try, except and finally blocks </a:t>
            </a:r>
            <a:r>
              <a:rPr lang="en-IN" sz="2000" dirty="0" err="1" smtClean="0">
                <a:latin typeface="Times New Roman" panose="02020603050405020304" pitchFamily="18" charset="0"/>
              </a:rPr>
              <a:t>i.e</a:t>
            </a:r>
            <a:r>
              <a:rPr lang="en-IN" sz="2000" dirty="0" smtClean="0">
                <a:latin typeface="Times New Roman" panose="02020603050405020304" pitchFamily="18" charset="0"/>
              </a:rPr>
              <a:t> nested try-except-finally blocks.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2420888"/>
            <a:ext cx="3888432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try:# outer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block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try: #inner try block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except: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finally: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2328" y="2577106"/>
            <a:ext cx="4612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exception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inner try block,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inner except block will handle exception.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inner except block unable to handle,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outer except block will handle.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nested try-except-finally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809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else clause with try-except-finally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7"/>
            <a:ext cx="8712968" cy="1152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Along with try-except-finally blocks we can also use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IN" sz="2000" dirty="0" smtClean="0">
                <a:latin typeface="Times New Roman" panose="02020603050405020304" pitchFamily="18" charset="0"/>
              </a:rPr>
              <a:t> clause.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else block will be executed when try block does not rise the exception.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6642" y="19168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420888"/>
            <a:ext cx="4775666" cy="3170099"/>
          </a:xfrm>
          <a:prstGeom prst="rect">
            <a:avLst/>
          </a:prstGeom>
          <a:solidFill>
            <a:srgbClr val="FFF3CD"/>
          </a:solidFill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errorcode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when exception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when no 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irrelevant of the 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else clause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2493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780" y="5055567"/>
            <a:ext cx="8230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if elseTryEx.py file available no exception raised in try block then else block will be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if exception raised else block will not be executed.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764704"/>
            <a:ext cx="8388932" cy="586400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If you consider any programming language has two types of errors.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Syntax error  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Runtime error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Syntax error: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    Errors due to invalid syntax.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Ex: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print ‘</a:t>
            </a:r>
            <a:r>
              <a:rPr lang="en-IN" sz="2000" dirty="0" err="1" smtClean="0">
                <a:latin typeface="Times New Roman" panose="02020603050405020304" pitchFamily="18" charset="0"/>
              </a:rPr>
              <a:t>hai</a:t>
            </a:r>
            <a:r>
              <a:rPr lang="en-IN" sz="2000" dirty="0" smtClean="0">
                <a:latin typeface="Times New Roman" panose="02020603050405020304" pitchFamily="18" charset="0"/>
              </a:rPr>
              <a:t>’ # gives syntax error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missing parenthesis in call to print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- Syntax errors are fixed  by programmer, once fixed program can be executed normally.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2. Runtime error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(exceptions)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-     Errors during Runtime of the program.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Ex:   print(10/0)   </a:t>
            </a:r>
            <a:r>
              <a:rPr lang="en-IN" sz="2000" dirty="0">
                <a:latin typeface="Times New Roman" panose="02020603050405020304" pitchFamily="18" charset="0"/>
              </a:rPr>
              <a:t>#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ZeroDivisionError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 division by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                  print(10/x) #  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NameError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 name 'x' is not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defined.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Exception handling is applicable for the handling the run time errors only not for the syntax errors.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540" y="47667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Exception Handling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0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Types of exceptions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04" y="937321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There are two types of exceptions in python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predefined\built in exceptions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User defined exceptions\customized exceptions.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Predefined exceptions: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- when the exception raised in python program, python virtual machine creates exception object and stops the program execution and gives the information to the programmer.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Ex:  </a:t>
            </a:r>
            <a:r>
              <a:rPr lang="en-IN" sz="2000" dirty="0" err="1" smtClean="0">
                <a:latin typeface="Times New Roman" panose="02020603050405020304" pitchFamily="18" charset="0"/>
              </a:rPr>
              <a:t>ZeroDivisionError</a:t>
            </a:r>
            <a:r>
              <a:rPr lang="en-IN" sz="2000" dirty="0" smtClean="0">
                <a:latin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</a:rPr>
              <a:t>TypeError</a:t>
            </a:r>
            <a:r>
              <a:rPr lang="en-IN" sz="2000" dirty="0" smtClean="0">
                <a:latin typeface="Times New Roman" panose="02020603050405020304" pitchFamily="18" charset="0"/>
              </a:rPr>
              <a:t>  etc.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user defined exceptions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or programmer can raise his own exceptions explicitly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common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such as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attempting to enter invalid PIN in ATM transactions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InvalidPinError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b) attempt to enter negative salary for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NegativeSalaryError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c) attempt to enter wrong username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WrongDetailsError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d) attempt to withdraw more amount than existing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InsufficientFundsError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raise exceptions by user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‘ raise’  statement is used to raise the exceptions forcefully by the user rather than python virtual machine.</a:t>
            </a: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4" y="2420888"/>
            <a:ext cx="70770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0" y="4509120"/>
            <a:ext cx="7172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019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Re-raise the exception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We can also </a:t>
            </a:r>
            <a:r>
              <a:rPr lang="en-IN" sz="2000" dirty="0" err="1" smtClean="0">
                <a:latin typeface="Times New Roman" panose="02020603050405020304" pitchFamily="18" charset="0"/>
              </a:rPr>
              <a:t>reraise</a:t>
            </a:r>
            <a:r>
              <a:rPr lang="en-IN" sz="2000" dirty="0" smtClean="0">
                <a:latin typeface="Times New Roman" panose="02020603050405020304" pitchFamily="18" charset="0"/>
              </a:rPr>
              <a:t> the </a:t>
            </a:r>
            <a:r>
              <a:rPr lang="en-IN" sz="2000" dirty="0" err="1" smtClean="0">
                <a:latin typeface="Times New Roman" panose="02020603050405020304" pitchFamily="18" charset="0"/>
              </a:rPr>
              <a:t>excpetion</a:t>
            </a:r>
            <a:r>
              <a:rPr lang="en-IN" sz="2000" dirty="0" smtClean="0">
                <a:latin typeface="Times New Roman" panose="02020603050405020304" pitchFamily="18" charset="0"/>
              </a:rPr>
              <a:t>. This will be used when exception raised you </a:t>
            </a:r>
            <a:r>
              <a:rPr lang="en-IN" sz="2000" dirty="0" err="1" smtClean="0">
                <a:latin typeface="Times New Roman" panose="02020603050405020304" pitchFamily="18" charset="0"/>
              </a:rPr>
              <a:t>dont</a:t>
            </a:r>
            <a:r>
              <a:rPr lang="en-IN" sz="2000" dirty="0" smtClean="0">
                <a:latin typeface="Times New Roman" panose="02020603050405020304" pitchFamily="18" charset="0"/>
              </a:rPr>
              <a:t> intend to handle it.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357430"/>
            <a:ext cx="5876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5000636"/>
            <a:ext cx="82962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55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How to define and raise customized exceptions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26642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Exception</a:t>
            </a:r>
            <a:r>
              <a:rPr lang="en-IN" sz="2000" dirty="0" smtClean="0">
                <a:latin typeface="Times New Roman" panose="02020603050405020304" pitchFamily="18" charset="0"/>
              </a:rPr>
              <a:t> is super class for all the exceptions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User defined exceptions are defined by create a class that extends Exception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Raise the exception using keyword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‘raise’.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raise is used to forcefully raise the exception by the user.</a:t>
            </a: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9100" y="4182472"/>
            <a:ext cx="6696744" cy="1938992"/>
          </a:xfrm>
          <a:prstGeom prst="rect">
            <a:avLst/>
          </a:prstGeom>
          <a:solidFill>
            <a:srgbClr val="FFF3CD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self,msg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self.msg=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</a:t>
            </a:r>
            <a:r>
              <a:rPr lang="en-IN" sz="3600" smtClean="0">
                <a:latin typeface="Times New Roman" panose="02020603050405020304" pitchFamily="18" charset="0"/>
              </a:rPr>
              <a:t>customized exceptions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8760"/>
            <a:ext cx="82867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Customized exception handling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71472" y="1857364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TooYoungError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Exception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pass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TooOldError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Exception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pass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age=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  <a:cs typeface="Arial" pitchFamily="34" charset="0"/>
              </a:rPr>
              <a:t>"Enter your age"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(age&lt;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21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raise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TooYoungError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(age&gt;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60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raise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TooOldError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  <a:cs typeface="Arial" pitchFamily="34" charset="0"/>
              </a:rPr>
              <a:t>"you can marry now"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except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TooYoungError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  <a:cs typeface="Arial" pitchFamily="34" charset="0"/>
              </a:rPr>
              <a:t>"you are too young to marry"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except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TooOldError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  <a:cs typeface="Arial" pitchFamily="34" charset="0"/>
              </a:rPr>
              <a:t>"you are too old to marry"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User defined exceptions</a:t>
            </a:r>
            <a:endParaRPr 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8248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smtClean="0">
                <a:latin typeface="Times New Roman" pitchFamily="18" charset="0"/>
              </a:rPr>
              <a:t>Every user </a:t>
            </a:r>
            <a:r>
              <a:rPr lang="en-US" sz="2000" dirty="0" smtClean="0">
                <a:latin typeface="Times New Roman" pitchFamily="18" charset="0"/>
              </a:rPr>
              <a:t>defined class must extends  base class Exception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</a:rPr>
              <a:t>Exception is base class for all the exceptions</a:t>
            </a:r>
          </a:p>
          <a:p>
            <a:pPr>
              <a:buFontTx/>
              <a:buChar char="-"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6324600"/>
            <a:ext cx="279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Devi, CBIT, CSE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6" y="2412851"/>
            <a:ext cx="6263034" cy="418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25649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84984"/>
            <a:ext cx="23042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965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Traceback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in python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9"/>
            <a:ext cx="8229600" cy="1656184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IN" sz="2000" dirty="0" smtClean="0">
                <a:latin typeface="Times New Roman" panose="02020603050405020304" pitchFamily="18" charset="0"/>
              </a:rPr>
              <a:t> maintains the function calls report in the program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Also called stack trace.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When exception raised in the program python virtual machine prints </a:t>
            </a:r>
            <a:r>
              <a:rPr lang="en-I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IN" sz="2000" dirty="0" smtClean="0">
                <a:latin typeface="Times New Roman" panose="02020603050405020304" pitchFamily="18" charset="0"/>
              </a:rPr>
              <a:t> to help you to know what went wrong in your program.</a:t>
            </a:r>
          </a:p>
          <a:p>
            <a:endParaRPr lang="en-IN" sz="2000" dirty="0" smtClean="0">
              <a:latin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8" y="2924944"/>
            <a:ext cx="55911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4" y="4925839"/>
            <a:ext cx="73533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65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Assertions in python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528794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 are used for the debugging purposes.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is process of finding and fixing bugs.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assertions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version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version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1.   Simple version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assert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augmented version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assert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conditinal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expression,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evaluated and if it is true then the program will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continued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false then the program will be terminated by raising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programmer can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and can fix the problem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49066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Exception Handling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08721"/>
            <a:ext cx="8229600" cy="54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a run time error.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unwanted, unexpected event that disturbs normal flow of the program is called Exception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program requirement is read the data from a remote file located in Landon. At runtime if Landon file is not available program is terminated abnormally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exception is that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recommended to handle exception?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it is highly recommended to handle exceptions under the main objective of Exception Handling.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 Handling?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Graceful termination of the program.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defining an alternative way to continue rest of the program execution normally.</a:t>
            </a:r>
          </a:p>
          <a:p>
            <a:pP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48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700"/>
            <a:ext cx="7648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1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11" y="1628800"/>
            <a:ext cx="6410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62275"/>
            <a:ext cx="7200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52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4" y="1484784"/>
            <a:ext cx="62293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2" y="4149080"/>
            <a:ext cx="476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2832" y="36450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2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1"/>
            <a:ext cx="8229600" cy="5328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thing went wrong we should not miss or lose anything.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exception handling is to provide alternative way to continue flow of execution normally without losing anything.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read data from a file located at Landon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except: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 and continue rest of the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Landon file not available our program should not be terminated abnormally.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to provide some local file to continue rest of the program normally. This is nothing but Exception Handling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does not fix the run time error. It provides the alternative way to continue the execution of rest of the program.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exception handling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used to continue the flow of execution without terminating the program abnormally when run time error is encounter.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alternative way to continue the program execution normally(grace full termination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program)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the error code and regular code using try and except blocks.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6172200"/>
            <a:ext cx="26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Devi, CSE,CBIT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866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Default exception handling in python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Every exception in a python is an object. Every exception has a corresponding class.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           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2060848"/>
            <a:ext cx="283923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print(‘</a:t>
            </a:r>
            <a:r>
              <a:rPr lang="en-IN" dirty="0" err="1">
                <a:latin typeface="Times New Roman" panose="02020603050405020304" pitchFamily="18" charset="0"/>
              </a:rPr>
              <a:t>hai</a:t>
            </a:r>
            <a:r>
              <a:rPr lang="en-IN" dirty="0">
                <a:latin typeface="Times New Roman" panose="02020603050405020304" pitchFamily="18" charset="0"/>
              </a:rPr>
              <a:t>’)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    print(10/0)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    print(‘hello cse1’)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57178"/>
            <a:ext cx="8763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540" y="4797152"/>
            <a:ext cx="88042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exception raised in python, python virtual machine(PVM) creates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corresponding exception object and checks for the exception handling code in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 If no handling code in the python, python interpreter terminates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abnormally and gives the exception report to the program. Then rest of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will not be executed.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Your second semester started in January right , your classes are going smoothly without any disturbances. You appeared mid-1 exam also.</a:t>
            </a:r>
          </a:p>
          <a:p>
            <a:r>
              <a:rPr lang="en-IN" sz="2000" smtClean="0">
                <a:latin typeface="Times New Roman" panose="02020603050405020304" pitchFamily="18" charset="0"/>
              </a:rPr>
              <a:t>Suddenly </a:t>
            </a:r>
            <a:r>
              <a:rPr lang="en-IN" sz="2000" dirty="0" smtClean="0">
                <a:latin typeface="Times New Roman" panose="02020603050405020304" pitchFamily="18" charset="0"/>
              </a:rPr>
              <a:t>covid-19 came to picture which disturbed not only your classes. It has been shaking entire world. To save the people from covid-19  our pm and cm announced lockdown for three weeks.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all students felt very happy no college, no classes, no travelling nothing. You  all enjoyed for week. 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 Due to lock down we are unable to run the classes. So </a:t>
            </a:r>
            <a:r>
              <a:rPr lang="en-IN" sz="2000" dirty="0" err="1" smtClean="0">
                <a:latin typeface="Times New Roman" panose="02020603050405020304" pitchFamily="18" charset="0"/>
              </a:rPr>
              <a:t>covid</a:t>
            </a:r>
            <a:r>
              <a:rPr lang="en-IN" sz="2000" dirty="0" smtClean="0">
                <a:latin typeface="Times New Roman" panose="02020603050405020304" pitchFamily="18" charset="0"/>
              </a:rPr>
              <a:t> is an exception because of it our college is not running so no classes. 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What is the solution to run the classes – conduct online classes. 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we are handling this lock down period by conducting online classes. 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Conducting online classes with out interrupting the classes is the exception handling.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Exception is a base class for all exceptions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Built in Exception in python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</a:rPr>
              <a:t>AttributeError</a:t>
            </a:r>
            <a:r>
              <a:rPr lang="en-US" sz="2000" dirty="0">
                <a:latin typeface="Times New Roman" pitchFamily="18" charset="0"/>
              </a:rPr>
              <a:t>- attribute assignment or reference fails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itchFamily="18" charset="0"/>
              </a:rPr>
              <a:t>ImportError</a:t>
            </a:r>
            <a:r>
              <a:rPr lang="en-US" sz="2000" dirty="0" smtClean="0">
                <a:latin typeface="Times New Roman" pitchFamily="18" charset="0"/>
              </a:rPr>
              <a:t>- </a:t>
            </a:r>
            <a:r>
              <a:rPr lang="en-US" sz="2000" dirty="0">
                <a:latin typeface="Times New Roman" pitchFamily="18" charset="0"/>
              </a:rPr>
              <a:t>module not found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NameError</a:t>
            </a:r>
            <a:r>
              <a:rPr lang="en-US" sz="2000" dirty="0">
                <a:latin typeface="Times New Roman" pitchFamily="18" charset="0"/>
              </a:rPr>
              <a:t>- when a variable not found in local or global space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itchFamily="18" charset="0"/>
              </a:rPr>
              <a:t>ZeroDivisionError</a:t>
            </a:r>
            <a:r>
              <a:rPr lang="en-US" sz="2000" dirty="0" smtClean="0">
                <a:latin typeface="Times New Roman" pitchFamily="18" charset="0"/>
              </a:rPr>
              <a:t>- when a number divides with zero.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</a:rPr>
              <a:t>: when a function receives a correct type but inappropriate value.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</a:rPr>
              <a:t>                     import math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</a:rPr>
              <a:t>                     </a:t>
            </a:r>
            <a:r>
              <a:rPr lang="en-US" sz="2000" dirty="0" err="1" smtClean="0">
                <a:latin typeface="Times New Roman" pitchFamily="18" charset="0"/>
              </a:rPr>
              <a:t>math.sqrt</a:t>
            </a:r>
            <a:r>
              <a:rPr lang="en-US" sz="2000" smtClean="0">
                <a:latin typeface="Times New Roman" pitchFamily="18" charset="0"/>
              </a:rPr>
              <a:t>(-10)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2333</Words>
  <Application>Microsoft Office PowerPoint</Application>
  <PresentationFormat>On-screen Show (4:3)</PresentationFormat>
  <Paragraphs>345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Object Oriented Programming BE(CSE) II-Semester</vt:lpstr>
      <vt:lpstr>Unit-V</vt:lpstr>
      <vt:lpstr>Introduction to Exception Handling </vt:lpstr>
      <vt:lpstr>Introduction to Exception Handling </vt:lpstr>
      <vt:lpstr>Slide 5</vt:lpstr>
      <vt:lpstr>Benefits of exception handling</vt:lpstr>
      <vt:lpstr>Default exception handling in python</vt:lpstr>
      <vt:lpstr>Slide 8</vt:lpstr>
      <vt:lpstr>Slide 9</vt:lpstr>
      <vt:lpstr>Exception hierarchy </vt:lpstr>
      <vt:lpstr>Handling exceptions( try,except,finally)</vt:lpstr>
      <vt:lpstr> try and except example</vt:lpstr>
      <vt:lpstr>Control flow in try and except</vt:lpstr>
      <vt:lpstr>Slide 14</vt:lpstr>
      <vt:lpstr>Slide 15</vt:lpstr>
      <vt:lpstr>try with multiple except blocks</vt:lpstr>
      <vt:lpstr>Example on multiple except blocks</vt:lpstr>
      <vt:lpstr>Slide 18</vt:lpstr>
      <vt:lpstr>Single except block handles multiple exceptions</vt:lpstr>
      <vt:lpstr>Default except block</vt:lpstr>
      <vt:lpstr>How many ways we can use except block</vt:lpstr>
      <vt:lpstr>finally keyword</vt:lpstr>
      <vt:lpstr> finally block</vt:lpstr>
      <vt:lpstr>Slide 24</vt:lpstr>
      <vt:lpstr>finally example</vt:lpstr>
      <vt:lpstr>Nested try-except-finally blocks:</vt:lpstr>
      <vt:lpstr>Example on nested try-except-finally</vt:lpstr>
      <vt:lpstr> else clause with try-except-finally</vt:lpstr>
      <vt:lpstr>Example on else clause</vt:lpstr>
      <vt:lpstr>Types of exceptions</vt:lpstr>
      <vt:lpstr>Slide 31</vt:lpstr>
      <vt:lpstr> raise exceptions by user</vt:lpstr>
      <vt:lpstr>Re-raise the exception</vt:lpstr>
      <vt:lpstr>How to define and raise customized exceptions</vt:lpstr>
      <vt:lpstr>Example on customized exceptions</vt:lpstr>
      <vt:lpstr>Customized exception handling</vt:lpstr>
      <vt:lpstr>User defined exceptions</vt:lpstr>
      <vt:lpstr>Traceback in python</vt:lpstr>
      <vt:lpstr>Assertions in python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Windows User</dc:creator>
  <cp:lastModifiedBy>DURGA DEVI</cp:lastModifiedBy>
  <cp:revision>273</cp:revision>
  <dcterms:created xsi:type="dcterms:W3CDTF">2019-06-29T06:27:51Z</dcterms:created>
  <dcterms:modified xsi:type="dcterms:W3CDTF">2021-06-28T05:51:20Z</dcterms:modified>
</cp:coreProperties>
</file>