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5" r:id="rId18"/>
    <p:sldId id="272" r:id="rId19"/>
    <p:sldId id="273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881D8-7ACF-4F39-BDDD-AAD5ED91290E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A893-B563-4FAF-A38A-3E90E349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9" y="4344025"/>
            <a:ext cx="5032363" cy="41129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9" y="4344025"/>
            <a:ext cx="5032363" cy="41129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9" y="4344025"/>
            <a:ext cx="5032363" cy="41129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8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5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EEC4-B703-40EA-B7FC-E5C4383206A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2F70-35AD-42E5-82E7-6A6E67035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1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ER DIAGRAM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9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47110" cy="4903787"/>
          </a:xfrm>
        </p:spPr>
        <p:txBody>
          <a:bodyPr/>
          <a:lstStyle/>
          <a:p>
            <a:r>
              <a:rPr lang="en-US" dirty="0"/>
              <a:t>The complete entity type</a:t>
            </a:r>
            <a:r>
              <a:rPr lang="en-US" b="1" dirty="0"/>
              <a:t> Student</a:t>
            </a:r>
            <a:r>
              <a:rPr lang="en-US" dirty="0"/>
              <a:t> with its attributes can be represented </a:t>
            </a:r>
            <a:r>
              <a:rPr lang="en-US" dirty="0" smtClean="0"/>
              <a:t>as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6018027" cy="390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3" y="117474"/>
            <a:ext cx="8077200" cy="122329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Relationship Type and Relationship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59761" cy="49037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relationship type represents the </a:t>
            </a:r>
            <a:r>
              <a:rPr lang="en-US" b="1" dirty="0"/>
              <a:t>association between entity types</a:t>
            </a:r>
            <a:r>
              <a:rPr lang="en-US" dirty="0"/>
              <a:t>. </a:t>
            </a:r>
          </a:p>
          <a:p>
            <a:r>
              <a:rPr lang="en-US" dirty="0" smtClean="0"/>
              <a:t>For </a:t>
            </a:r>
            <a:r>
              <a:rPr lang="en-US" dirty="0" err="1"/>
              <a:t>example,‘Enrolled</a:t>
            </a:r>
            <a:r>
              <a:rPr lang="en-US" dirty="0"/>
              <a:t> in’ is a relationship type that exists between entity type Student and Course. </a:t>
            </a:r>
          </a:p>
          <a:p>
            <a:r>
              <a:rPr lang="en-US" dirty="0" smtClean="0"/>
              <a:t>In </a:t>
            </a:r>
            <a:r>
              <a:rPr lang="en-US" dirty="0"/>
              <a:t>ER diagram, relationship type is represented by a diamond and connecting the entities with lines. 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85184"/>
            <a:ext cx="4859079" cy="11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Degree of a relationship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542803" cy="49037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different entity sets </a:t>
            </a:r>
            <a:r>
              <a:rPr lang="en-US" b="1" dirty="0"/>
              <a:t>participating in a relationship</a:t>
            </a:r>
            <a:r>
              <a:rPr lang="en-US" dirty="0"/>
              <a:t> set is called as degree of a </a:t>
            </a:r>
            <a:r>
              <a:rPr lang="en-US" dirty="0" smtClean="0"/>
              <a:t>relationship </a:t>
            </a:r>
            <a:r>
              <a:rPr lang="en-US" dirty="0"/>
              <a:t>set. 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Unary Relationship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When there is </a:t>
            </a:r>
            <a:r>
              <a:rPr lang="en-US" b="1" dirty="0"/>
              <a:t>only ONE entity set participating in a relation</a:t>
            </a:r>
            <a:r>
              <a:rPr lang="en-US" dirty="0"/>
              <a:t>, the relationship is called as unary relationship. </a:t>
            </a:r>
          </a:p>
          <a:p>
            <a:r>
              <a:rPr lang="en-US" dirty="0" smtClean="0"/>
              <a:t>For </a:t>
            </a:r>
            <a:r>
              <a:rPr lang="en-US" dirty="0"/>
              <a:t>example, one person is married to only one person. 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73216"/>
            <a:ext cx="3754438" cy="123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Binary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08886" cy="49037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there are </a:t>
            </a:r>
            <a:r>
              <a:rPr lang="en-US" b="1" dirty="0"/>
              <a:t>TWO entities set participating in a relation</a:t>
            </a:r>
            <a:r>
              <a:rPr lang="en-US" dirty="0"/>
              <a:t>, the relationship is called as binary relationship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Student is enrolled in Course. </a:t>
            </a:r>
            <a:br>
              <a:rPr lang="en-US" dirty="0"/>
            </a:b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5517928" cy="12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000" b="1" dirty="0">
                <a:solidFill>
                  <a:srgbClr val="FF0000"/>
                </a:solidFill>
              </a:rPr>
              <a:t>n-</a:t>
            </a:r>
            <a:r>
              <a:rPr lang="en-IN" sz="3000" b="1" dirty="0" err="1">
                <a:solidFill>
                  <a:srgbClr val="FF0000"/>
                </a:solidFill>
              </a:rPr>
              <a:t>ary</a:t>
            </a:r>
            <a:r>
              <a:rPr lang="en-IN" sz="3000" b="1" dirty="0">
                <a:solidFill>
                  <a:srgbClr val="FF0000"/>
                </a:solidFill>
              </a:rPr>
              <a:t> </a:t>
            </a:r>
            <a:r>
              <a:rPr lang="en-IN" sz="3000" b="1" dirty="0" smtClean="0">
                <a:solidFill>
                  <a:srgbClr val="FF0000"/>
                </a:solidFill>
              </a:rPr>
              <a:t>Relationship</a:t>
            </a:r>
            <a:endParaRPr lang="en-US" dirty="0"/>
          </a:p>
          <a:p>
            <a:r>
              <a:rPr lang="en-US" sz="2600" dirty="0" smtClean="0"/>
              <a:t>When </a:t>
            </a:r>
            <a:r>
              <a:rPr lang="en-US" sz="2600" dirty="0"/>
              <a:t>there are n entities set participating in a relation, the relationship is called as </a:t>
            </a:r>
            <a:r>
              <a:rPr lang="en-US" sz="2600" dirty="0" smtClean="0"/>
              <a:t>n-</a:t>
            </a:r>
            <a:r>
              <a:rPr lang="en-US" sz="2600" dirty="0" err="1" smtClean="0"/>
              <a:t>ary</a:t>
            </a:r>
            <a:r>
              <a:rPr lang="en-US" sz="2600" dirty="0" smtClean="0"/>
              <a:t> </a:t>
            </a:r>
            <a:r>
              <a:rPr lang="en-US" sz="2600" dirty="0"/>
              <a:t>relationship</a:t>
            </a:r>
            <a:r>
              <a:rPr lang="en-US" sz="2600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Cardinality</a:t>
            </a:r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number of times an entity of an entity set participates in a relationship</a:t>
            </a:r>
            <a:r>
              <a:rPr lang="en-US" sz="2400" dirty="0"/>
              <a:t> set is known as cardinality.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Constraints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Constraints are used for modeling limitations on the relations between </a:t>
            </a:r>
            <a:r>
              <a:rPr lang="en-US" dirty="0" smtClean="0"/>
              <a:t>entities.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There are two types of constraints on the Entity Relationship (ER) </a:t>
            </a:r>
            <a:r>
              <a:rPr lang="en-US" dirty="0" smtClean="0"/>
              <a:t>model</a:t>
            </a:r>
            <a:endParaRPr lang="en-US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Mapping cardinality or cardinality ratio</a:t>
            </a:r>
            <a:r>
              <a:rPr lang="en-US" dirty="0" smtClean="0"/>
              <a:t>.</a:t>
            </a:r>
          </a:p>
          <a:p>
            <a:pPr lvl="3" algn="just"/>
            <a:r>
              <a:rPr lang="en-IN" dirty="0"/>
              <a:t>One-to-one</a:t>
            </a:r>
          </a:p>
          <a:p>
            <a:pPr lvl="3" algn="just"/>
            <a:r>
              <a:rPr lang="en-IN" dirty="0"/>
              <a:t>One-to-many</a:t>
            </a:r>
          </a:p>
          <a:p>
            <a:pPr lvl="3" algn="just"/>
            <a:r>
              <a:rPr lang="en-IN" dirty="0"/>
              <a:t>Many-to-one</a:t>
            </a:r>
          </a:p>
          <a:p>
            <a:pPr lvl="3" algn="just"/>
            <a:r>
              <a:rPr lang="en-IN" dirty="0" smtClean="0"/>
              <a:t>Many-to-many</a:t>
            </a:r>
          </a:p>
          <a:p>
            <a:pPr marL="1371600" lvl="3" indent="0" algn="just">
              <a:buNone/>
            </a:pPr>
            <a:endParaRPr lang="en-IN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Participation </a:t>
            </a:r>
            <a:r>
              <a:rPr lang="en-US" dirty="0"/>
              <a:t>constraints</a:t>
            </a:r>
            <a:r>
              <a:rPr lang="en-US" dirty="0" smtClean="0"/>
              <a:t>.</a:t>
            </a:r>
          </a:p>
          <a:p>
            <a:pPr lvl="3" algn="just"/>
            <a:r>
              <a:rPr lang="en-IN" dirty="0" smtClean="0"/>
              <a:t>Total </a:t>
            </a:r>
            <a:r>
              <a:rPr lang="en-IN" dirty="0"/>
              <a:t>participation</a:t>
            </a:r>
          </a:p>
          <a:p>
            <a:pPr lvl="3" algn="just"/>
            <a:r>
              <a:rPr lang="en-IN" dirty="0"/>
              <a:t>Partial Participation</a:t>
            </a:r>
          </a:p>
          <a:p>
            <a:pPr marL="40005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One to </a:t>
            </a:r>
            <a:r>
              <a:rPr lang="en-IN" dirty="0" smtClean="0">
                <a:effectLst/>
              </a:rPr>
              <a:t>One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93947" cy="49037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each entity in each entity set can take part </a:t>
            </a:r>
            <a:r>
              <a:rPr lang="en-US" b="1" dirty="0"/>
              <a:t>only once in the relationship</a:t>
            </a:r>
            <a:r>
              <a:rPr lang="en-US" dirty="0"/>
              <a:t>, the cardinality is one to one. 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007933" cy="109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One to 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entities in one entity set </a:t>
            </a:r>
            <a:r>
              <a:rPr lang="en-US" sz="2200" b="1" dirty="0"/>
              <a:t>can take part only once in the relationship set and entities in other entity set can take part more than once in the relationship set,</a:t>
            </a:r>
            <a:r>
              <a:rPr lang="en-US" sz="2200" dirty="0"/>
              <a:t> cardinality is many to one.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Let </a:t>
            </a:r>
            <a:r>
              <a:rPr lang="en-US" sz="2200" dirty="0"/>
              <a:t>us assume that </a:t>
            </a:r>
            <a:r>
              <a:rPr lang="en-US" sz="2200" dirty="0" smtClean="0"/>
              <a:t>one </a:t>
            </a:r>
            <a:r>
              <a:rPr lang="en-US" sz="2200" dirty="0"/>
              <a:t>student can take </a:t>
            </a:r>
            <a:r>
              <a:rPr lang="en-US" sz="2200" dirty="0" smtClean="0"/>
              <a:t>multiple courses.</a:t>
            </a:r>
          </a:p>
          <a:p>
            <a:r>
              <a:rPr lang="en-US" sz="2200" dirty="0" smtClean="0"/>
              <a:t>So </a:t>
            </a:r>
            <a:r>
              <a:rPr lang="en-US" sz="2200" dirty="0"/>
              <a:t>the cardinality will be </a:t>
            </a:r>
            <a:r>
              <a:rPr lang="en-US" sz="2200" dirty="0" smtClean="0"/>
              <a:t>1 </a:t>
            </a:r>
            <a:r>
              <a:rPr lang="en-US" sz="2200" dirty="0"/>
              <a:t>to </a:t>
            </a:r>
            <a:r>
              <a:rPr lang="en-US" sz="2200" dirty="0" smtClean="0"/>
              <a:t>n.</a:t>
            </a:r>
            <a:endParaRPr lang="en-US" sz="22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4038600" cy="160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0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Many to </a:t>
            </a:r>
            <a:r>
              <a:rPr lang="en-IN" dirty="0" smtClean="0">
                <a:effectLst/>
              </a:rPr>
              <a:t>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744821" cy="49037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entities in one entity set </a:t>
            </a:r>
            <a:r>
              <a:rPr lang="en-US" sz="2200" b="1" dirty="0"/>
              <a:t>can take part only once in the relationship set and entities in other entity set can take part more than once in the relationship set,</a:t>
            </a:r>
            <a:r>
              <a:rPr lang="en-US" sz="2200" dirty="0"/>
              <a:t> cardinality is many to one.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Let </a:t>
            </a:r>
            <a:r>
              <a:rPr lang="en-US" sz="2200" dirty="0"/>
              <a:t>us assume that a student can take only one course but one course can be taken by many students. </a:t>
            </a:r>
            <a:endParaRPr lang="en-US" sz="2200" dirty="0" smtClean="0"/>
          </a:p>
          <a:p>
            <a:r>
              <a:rPr lang="en-US" sz="2200" dirty="0" smtClean="0"/>
              <a:t>So </a:t>
            </a:r>
            <a:r>
              <a:rPr lang="en-US" sz="2200" dirty="0"/>
              <a:t>the cardinality will be n to 1.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means that for one course there can be n students but for one student, there will be only one course. </a:t>
            </a:r>
            <a:endParaRPr lang="en-IN" sz="2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73216"/>
            <a:ext cx="4794916" cy="11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4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Many to </a:t>
            </a:r>
            <a:r>
              <a:rPr lang="en-IN" dirty="0" smtClean="0">
                <a:effectLst/>
              </a:rPr>
              <a:t>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79007" cy="49037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entities in all entity sets can </a:t>
            </a:r>
            <a:r>
              <a:rPr lang="en-US" b="1" dirty="0"/>
              <a:t>take part more than once in the relationship</a:t>
            </a:r>
            <a:r>
              <a:rPr lang="en-US" dirty="0"/>
              <a:t> cardinality is many to many. </a:t>
            </a:r>
          </a:p>
          <a:p>
            <a:r>
              <a:rPr lang="en-US" dirty="0" smtClean="0"/>
              <a:t>Let </a:t>
            </a:r>
            <a:r>
              <a:rPr lang="en-US" dirty="0"/>
              <a:t>us assume that a student can take more than one course and one course can be taken by many students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 the relationship will be many to many. 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29200"/>
            <a:ext cx="5517928" cy="144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endParaRPr lang="en-US" altLang="en-US" sz="1700" dirty="0" smtClean="0"/>
          </a:p>
          <a:p>
            <a:endParaRPr lang="en-US" altLang="en-US" sz="1700" dirty="0"/>
          </a:p>
          <a:p>
            <a:r>
              <a:rPr lang="en-US" altLang="en-US" sz="1700" dirty="0" smtClean="0"/>
              <a:t>The </a:t>
            </a:r>
            <a:r>
              <a:rPr lang="en-US" altLang="en-US" sz="1700" dirty="0"/>
              <a:t>ER data </a:t>
            </a:r>
            <a:r>
              <a:rPr lang="en-US" altLang="en-US" sz="1700" dirty="0" smtClean="0"/>
              <a:t>model </a:t>
            </a:r>
            <a:r>
              <a:rPr lang="en-US" altLang="en-US" sz="1700" dirty="0"/>
              <a:t>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Total </a:t>
            </a:r>
            <a:r>
              <a:rPr lang="en-IN" b="1" dirty="0" smtClean="0"/>
              <a:t>participation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dirty="0"/>
              <a:t>Each entity in the entity set</a:t>
            </a:r>
            <a:r>
              <a:rPr lang="en-US" b="1" dirty="0"/>
              <a:t> must participate</a:t>
            </a:r>
            <a:r>
              <a:rPr lang="en-US" dirty="0"/>
              <a:t> in the relationship.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each student must enroll in a course, the participation of student will be total.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participation is shown by double line in ER diagram. 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5184576" cy="1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0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Partial Participation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/>
              <a:t>The entity in the entity set may or may NOT participate in the relationship. </a:t>
            </a:r>
            <a:endParaRPr lang="en-US" sz="2800" dirty="0" smtClean="0"/>
          </a:p>
          <a:p>
            <a:pPr algn="just" fontAlgn="base"/>
            <a:endParaRPr lang="en-US" sz="2800" dirty="0"/>
          </a:p>
          <a:p>
            <a:pPr algn="just" fontAlgn="base"/>
            <a:r>
              <a:rPr lang="en-US" sz="2800" dirty="0" smtClean="0"/>
              <a:t>If </a:t>
            </a:r>
            <a:r>
              <a:rPr lang="en-US" sz="2800" dirty="0"/>
              <a:t>some courses are not enrolled by any of the student, the participation of course will be partial. </a:t>
            </a:r>
            <a:endParaRPr lang="en-US" sz="2800" dirty="0" smtClean="0"/>
          </a:p>
          <a:p>
            <a:pPr marL="0" indent="0" algn="just" fontAlgn="base">
              <a:buNone/>
            </a:pPr>
            <a:endParaRPr lang="en-US" sz="2800" dirty="0"/>
          </a:p>
          <a:p>
            <a:pPr algn="just" fontAlgn="base"/>
            <a:r>
              <a:rPr lang="en-US" sz="2800" dirty="0"/>
              <a:t>The diagram depicts the ‘Enrolled in’ relationship set with Student Entity set having total participation and Course Entity set having partial participation. 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27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endParaRPr lang="en-US" altLang="en-US" sz="1700" dirty="0" smtClean="0"/>
          </a:p>
          <a:p>
            <a:endParaRPr lang="en-US" altLang="en-US" sz="1700" dirty="0"/>
          </a:p>
          <a:p>
            <a:r>
              <a:rPr lang="en-US" altLang="en-US" sz="1700" dirty="0" smtClean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25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Set -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026" name="Picture 2" descr="https://media.geeksforgeeks.org/wp-content/uploads/Database-Management-System-ER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1" y="1547296"/>
            <a:ext cx="23526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00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25845" cy="4903787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Attributes </a:t>
            </a:r>
            <a:r>
              <a:rPr lang="en-US" dirty="0"/>
              <a:t>are the </a:t>
            </a:r>
            <a:r>
              <a:rPr lang="en-US" b="1" dirty="0"/>
              <a:t>properties which define the entity type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attribute is represented by an oval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Roll_No</a:t>
            </a:r>
            <a:r>
              <a:rPr lang="en-US" dirty="0"/>
              <a:t>, Name, DOB, Age, Address, </a:t>
            </a:r>
            <a:r>
              <a:rPr lang="en-US" dirty="0" err="1"/>
              <a:t>Mobile_No</a:t>
            </a:r>
            <a:r>
              <a:rPr lang="en-US" dirty="0"/>
              <a:t> are the attributes which defines entity type Student. 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157192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5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Key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62049" cy="4903787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attribute which </a:t>
            </a:r>
            <a:r>
              <a:rPr lang="en-US" b="1" dirty="0"/>
              <a:t>uniquely identifies each entity</a:t>
            </a:r>
            <a:r>
              <a:rPr lang="en-US" dirty="0"/>
              <a:t> in the entity set is called key attribute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Roll_No</a:t>
            </a:r>
            <a:r>
              <a:rPr lang="en-US" dirty="0"/>
              <a:t> will be unique for each student.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key attribute is represented by an oval with underlying lines.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69160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Composite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266356" cy="4903787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attribute </a:t>
            </a:r>
            <a:r>
              <a:rPr lang="en-US" b="1" dirty="0"/>
              <a:t>composed of many other attribute</a:t>
            </a:r>
            <a:r>
              <a:rPr lang="en-US" dirty="0"/>
              <a:t> is called as composite attribute. 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Address attribute of student Entity type consists of Street, City, State, and Country.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composite attribute is represented by an oval comprising of ovals. 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3754438" cy="124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9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Multivalued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15212" cy="490378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attribute consisting </a:t>
            </a:r>
            <a:r>
              <a:rPr lang="en-US" b="1" dirty="0"/>
              <a:t>more than one value</a:t>
            </a:r>
            <a:r>
              <a:rPr lang="en-US" dirty="0"/>
              <a:t> for a given entity. 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Phone_No</a:t>
            </a:r>
            <a:r>
              <a:rPr lang="en-US" dirty="0"/>
              <a:t> (can be more than one for a given student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ER diagram, multivalued attribute is represented by double oval.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53136"/>
            <a:ext cx="2400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Derived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36477" cy="49037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attribute which can be </a:t>
            </a:r>
            <a:r>
              <a:rPr lang="en-US" b="1" dirty="0"/>
              <a:t>derived from other attributes</a:t>
            </a:r>
            <a:r>
              <a:rPr lang="en-US" dirty="0"/>
              <a:t> of the entity type is known as derived attribute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e.g.; Age (can be derived from DOB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ER diagram, derived attribute is represented by dashed oval.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152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348</Words>
  <Application>Microsoft Office PowerPoint</Application>
  <PresentationFormat>On-screen Show (4:3)</PresentationFormat>
  <Paragraphs>121</Paragraphs>
  <Slides>21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ER DIAGRAM</vt:lpstr>
      <vt:lpstr>ER model -- Database Modeling</vt:lpstr>
      <vt:lpstr>Entity Sets</vt:lpstr>
      <vt:lpstr>Entity Set - student</vt:lpstr>
      <vt:lpstr>Attributes</vt:lpstr>
      <vt:lpstr>Key Attribute</vt:lpstr>
      <vt:lpstr>Composite Attribute</vt:lpstr>
      <vt:lpstr>Multivalued Attribute</vt:lpstr>
      <vt:lpstr>Derived Attribute</vt:lpstr>
      <vt:lpstr>  </vt:lpstr>
      <vt:lpstr>Relationship Type and Relationship Set</vt:lpstr>
      <vt:lpstr>Degree of a relationship set</vt:lpstr>
      <vt:lpstr>Binary Relationship</vt:lpstr>
      <vt:lpstr>PowerPoint Presentation</vt:lpstr>
      <vt:lpstr>Constraints</vt:lpstr>
      <vt:lpstr>One to One</vt:lpstr>
      <vt:lpstr>One to Many</vt:lpstr>
      <vt:lpstr>Many to One</vt:lpstr>
      <vt:lpstr>Many to Many</vt:lpstr>
      <vt:lpstr>Total participation</vt:lpstr>
      <vt:lpstr>Partial Participation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CBIT</dc:creator>
  <cp:lastModifiedBy>CBIT</cp:lastModifiedBy>
  <cp:revision>6</cp:revision>
  <dcterms:created xsi:type="dcterms:W3CDTF">2022-04-01T06:39:50Z</dcterms:created>
  <dcterms:modified xsi:type="dcterms:W3CDTF">2022-04-01T07:42:25Z</dcterms:modified>
</cp:coreProperties>
</file>