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7" r:id="rId3"/>
    <p:sldId id="258" r:id="rId4"/>
    <p:sldId id="284" r:id="rId5"/>
    <p:sldId id="259" r:id="rId6"/>
    <p:sldId id="260" r:id="rId7"/>
    <p:sldId id="261" r:id="rId8"/>
    <p:sldId id="262" r:id="rId9"/>
    <p:sldId id="263" r:id="rId10"/>
    <p:sldId id="283" r:id="rId11"/>
    <p:sldId id="265" r:id="rId12"/>
    <p:sldId id="266" r:id="rId13"/>
    <p:sldId id="285" r:id="rId14"/>
    <p:sldId id="267" r:id="rId15"/>
    <p:sldId id="268" r:id="rId16"/>
    <p:sldId id="286" r:id="rId17"/>
    <p:sldId id="269" r:id="rId18"/>
    <p:sldId id="270" r:id="rId19"/>
    <p:sldId id="271" r:id="rId20"/>
    <p:sldId id="272" r:id="rId21"/>
    <p:sldId id="273" r:id="rId22"/>
    <p:sldId id="274" r:id="rId23"/>
    <p:sldId id="281" r:id="rId24"/>
    <p:sldId id="282" r:id="rId25"/>
    <p:sldId id="275" r:id="rId26"/>
    <p:sldId id="277" r:id="rId27"/>
    <p:sldId id="278" r:id="rId28"/>
    <p:sldId id="279" r:id="rId29"/>
    <p:sldId id="280" r:id="rId30"/>
    <p:sldId id="287" r:id="rId31"/>
    <p:sldId id="288" r:id="rId32"/>
    <p:sldId id="289" r:id="rId33"/>
    <p:sldId id="301" r:id="rId34"/>
    <p:sldId id="290" r:id="rId35"/>
    <p:sldId id="303" r:id="rId36"/>
    <p:sldId id="299" r:id="rId37"/>
    <p:sldId id="302" r:id="rId38"/>
    <p:sldId id="291" r:id="rId39"/>
    <p:sldId id="304" r:id="rId40"/>
    <p:sldId id="292" r:id="rId41"/>
    <p:sldId id="293" r:id="rId42"/>
    <p:sldId id="294" r:id="rId43"/>
    <p:sldId id="298"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5E27F2-69B7-4902-9C16-B7CDEF13EE28}" type="datetimeFigureOut">
              <a:rPr lang="en-US" smtClean="0"/>
              <a:t>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2E8C6-2F05-46F9-9290-0806A6F9BF6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31A57-6286-4BBA-943C-40BD611EB06C}" type="datetimeFigureOut">
              <a:rPr lang="en-US" smtClean="0"/>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0642E-74FD-482D-B55E-EA823CAE2C08}"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C19DE4-781C-4647-8401-AB5462D9472A}" type="datetime1">
              <a:rPr lang="en-US" smtClean="0"/>
              <a:t>2/8/2022</a:t>
            </a:fld>
            <a:endParaRPr lang="en-US" dirty="0"/>
          </a:p>
        </p:txBody>
      </p:sp>
      <p:sp>
        <p:nvSpPr>
          <p:cNvPr id="5" name="Footer Placeholder 4"/>
          <p:cNvSpPr>
            <a:spLocks noGrp="1"/>
          </p:cNvSpPr>
          <p:nvPr>
            <p:ph type="ftr" sz="quarter" idx="11"/>
          </p:nvPr>
        </p:nvSpPr>
        <p:spPr/>
        <p:txBody>
          <a:bodyPr/>
          <a:lstStyle/>
          <a:p>
            <a:r>
              <a:rPr lang="en-US" smtClean="0"/>
              <a:t>T.Susmitha Asst Prof</a:t>
            </a:r>
            <a:endParaRPr lang="en-US" dirty="0"/>
          </a:p>
        </p:txBody>
      </p:sp>
      <p:sp>
        <p:nvSpPr>
          <p:cNvPr id="6" name="Slide Number Placeholder 5"/>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DF4ACC-FC65-4BF9-BDDF-AEBF8BA9573B}" type="datetime1">
              <a:rPr lang="en-US" smtClean="0"/>
              <a:t>2/8/2022</a:t>
            </a:fld>
            <a:endParaRPr lang="en-US" dirty="0"/>
          </a:p>
        </p:txBody>
      </p:sp>
      <p:sp>
        <p:nvSpPr>
          <p:cNvPr id="5" name="Footer Placeholder 4"/>
          <p:cNvSpPr>
            <a:spLocks noGrp="1"/>
          </p:cNvSpPr>
          <p:nvPr>
            <p:ph type="ftr" sz="quarter" idx="11"/>
          </p:nvPr>
        </p:nvSpPr>
        <p:spPr/>
        <p:txBody>
          <a:bodyPr/>
          <a:lstStyle/>
          <a:p>
            <a:r>
              <a:rPr lang="en-US" smtClean="0"/>
              <a:t>T.Susmitha Asst Prof</a:t>
            </a:r>
            <a:endParaRPr lang="en-US" dirty="0"/>
          </a:p>
        </p:txBody>
      </p:sp>
      <p:sp>
        <p:nvSpPr>
          <p:cNvPr id="6" name="Slide Number Placeholder 5"/>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49732-F05F-47F4-8E22-0900B3DC56B7}" type="datetime1">
              <a:rPr lang="en-US" smtClean="0"/>
              <a:t>2/8/2022</a:t>
            </a:fld>
            <a:endParaRPr lang="en-US" dirty="0"/>
          </a:p>
        </p:txBody>
      </p:sp>
      <p:sp>
        <p:nvSpPr>
          <p:cNvPr id="5" name="Footer Placeholder 4"/>
          <p:cNvSpPr>
            <a:spLocks noGrp="1"/>
          </p:cNvSpPr>
          <p:nvPr>
            <p:ph type="ftr" sz="quarter" idx="11"/>
          </p:nvPr>
        </p:nvSpPr>
        <p:spPr/>
        <p:txBody>
          <a:bodyPr/>
          <a:lstStyle/>
          <a:p>
            <a:r>
              <a:rPr lang="en-US" smtClean="0"/>
              <a:t>T.Susmitha Asst Prof</a:t>
            </a:r>
            <a:endParaRPr lang="en-US" dirty="0"/>
          </a:p>
        </p:txBody>
      </p:sp>
      <p:sp>
        <p:nvSpPr>
          <p:cNvPr id="6" name="Slide Number Placeholder 5"/>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B5005-5835-4C8E-BD31-50F97A551501}" type="datetime1">
              <a:rPr lang="en-US" smtClean="0"/>
              <a:t>2/8/2022</a:t>
            </a:fld>
            <a:endParaRPr lang="en-US" dirty="0"/>
          </a:p>
        </p:txBody>
      </p:sp>
      <p:sp>
        <p:nvSpPr>
          <p:cNvPr id="5" name="Footer Placeholder 4"/>
          <p:cNvSpPr>
            <a:spLocks noGrp="1"/>
          </p:cNvSpPr>
          <p:nvPr>
            <p:ph type="ftr" sz="quarter" idx="11"/>
          </p:nvPr>
        </p:nvSpPr>
        <p:spPr/>
        <p:txBody>
          <a:bodyPr/>
          <a:lstStyle/>
          <a:p>
            <a:r>
              <a:rPr lang="en-US" smtClean="0"/>
              <a:t>T.Susmitha Asst Prof</a:t>
            </a:r>
            <a:endParaRPr lang="en-US" dirty="0"/>
          </a:p>
        </p:txBody>
      </p:sp>
      <p:sp>
        <p:nvSpPr>
          <p:cNvPr id="6" name="Slide Number Placeholder 5"/>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A84DDB-30DA-4DF8-9A71-DD5A008984FD}" type="datetime1">
              <a:rPr lang="en-US" smtClean="0"/>
              <a:t>2/8/2022</a:t>
            </a:fld>
            <a:endParaRPr lang="en-US" dirty="0"/>
          </a:p>
        </p:txBody>
      </p:sp>
      <p:sp>
        <p:nvSpPr>
          <p:cNvPr id="5" name="Footer Placeholder 4"/>
          <p:cNvSpPr>
            <a:spLocks noGrp="1"/>
          </p:cNvSpPr>
          <p:nvPr>
            <p:ph type="ftr" sz="quarter" idx="11"/>
          </p:nvPr>
        </p:nvSpPr>
        <p:spPr/>
        <p:txBody>
          <a:bodyPr/>
          <a:lstStyle/>
          <a:p>
            <a:r>
              <a:rPr lang="en-US" smtClean="0"/>
              <a:t>T.Susmitha Asst Prof</a:t>
            </a:r>
            <a:endParaRPr lang="en-US" dirty="0"/>
          </a:p>
        </p:txBody>
      </p:sp>
      <p:sp>
        <p:nvSpPr>
          <p:cNvPr id="6" name="Slide Number Placeholder 5"/>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6EA6F-426B-4492-A6A6-BDD9B2C1F5E9}" type="datetime1">
              <a:rPr lang="en-US" smtClean="0"/>
              <a:t>2/8/2022</a:t>
            </a:fld>
            <a:endParaRPr lang="en-US" dirty="0"/>
          </a:p>
        </p:txBody>
      </p:sp>
      <p:sp>
        <p:nvSpPr>
          <p:cNvPr id="6" name="Footer Placeholder 5"/>
          <p:cNvSpPr>
            <a:spLocks noGrp="1"/>
          </p:cNvSpPr>
          <p:nvPr>
            <p:ph type="ftr" sz="quarter" idx="11"/>
          </p:nvPr>
        </p:nvSpPr>
        <p:spPr/>
        <p:txBody>
          <a:bodyPr/>
          <a:lstStyle/>
          <a:p>
            <a:r>
              <a:rPr lang="en-US" smtClean="0"/>
              <a:t>T.Susmitha Asst Prof</a:t>
            </a:r>
            <a:endParaRPr lang="en-US" dirty="0"/>
          </a:p>
        </p:txBody>
      </p:sp>
      <p:sp>
        <p:nvSpPr>
          <p:cNvPr id="7" name="Slide Number Placeholder 6"/>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0BB7C-A328-406E-A5A8-9BAC3F234FDD}" type="datetime1">
              <a:rPr lang="en-US" smtClean="0"/>
              <a:t>2/8/2022</a:t>
            </a:fld>
            <a:endParaRPr lang="en-US" dirty="0"/>
          </a:p>
        </p:txBody>
      </p:sp>
      <p:sp>
        <p:nvSpPr>
          <p:cNvPr id="8" name="Footer Placeholder 7"/>
          <p:cNvSpPr>
            <a:spLocks noGrp="1"/>
          </p:cNvSpPr>
          <p:nvPr>
            <p:ph type="ftr" sz="quarter" idx="11"/>
          </p:nvPr>
        </p:nvSpPr>
        <p:spPr/>
        <p:txBody>
          <a:bodyPr/>
          <a:lstStyle/>
          <a:p>
            <a:r>
              <a:rPr lang="en-US" smtClean="0"/>
              <a:t>T.Susmitha Asst Prof</a:t>
            </a:r>
            <a:endParaRPr lang="en-US" dirty="0"/>
          </a:p>
        </p:txBody>
      </p:sp>
      <p:sp>
        <p:nvSpPr>
          <p:cNvPr id="9" name="Slide Number Placeholder 8"/>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3CA43-DDD6-4D06-BB63-7DFD175CAC2B}" type="datetime1">
              <a:rPr lang="en-US" smtClean="0"/>
              <a:t>2/8/2022</a:t>
            </a:fld>
            <a:endParaRPr lang="en-US" dirty="0"/>
          </a:p>
        </p:txBody>
      </p:sp>
      <p:sp>
        <p:nvSpPr>
          <p:cNvPr id="4" name="Footer Placeholder 3"/>
          <p:cNvSpPr>
            <a:spLocks noGrp="1"/>
          </p:cNvSpPr>
          <p:nvPr>
            <p:ph type="ftr" sz="quarter" idx="11"/>
          </p:nvPr>
        </p:nvSpPr>
        <p:spPr/>
        <p:txBody>
          <a:bodyPr/>
          <a:lstStyle/>
          <a:p>
            <a:r>
              <a:rPr lang="en-US" smtClean="0"/>
              <a:t>T.Susmitha Asst Prof</a:t>
            </a:r>
            <a:endParaRPr lang="en-US" dirty="0"/>
          </a:p>
        </p:txBody>
      </p:sp>
      <p:sp>
        <p:nvSpPr>
          <p:cNvPr id="5" name="Slide Number Placeholder 4"/>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1705F-627C-4805-A3C9-C3C213E47F0D}" type="datetime1">
              <a:rPr lang="en-US" smtClean="0"/>
              <a:t>2/8/2022</a:t>
            </a:fld>
            <a:endParaRPr lang="en-US" dirty="0"/>
          </a:p>
        </p:txBody>
      </p:sp>
      <p:sp>
        <p:nvSpPr>
          <p:cNvPr id="3" name="Footer Placeholder 2"/>
          <p:cNvSpPr>
            <a:spLocks noGrp="1"/>
          </p:cNvSpPr>
          <p:nvPr>
            <p:ph type="ftr" sz="quarter" idx="11"/>
          </p:nvPr>
        </p:nvSpPr>
        <p:spPr/>
        <p:txBody>
          <a:bodyPr/>
          <a:lstStyle/>
          <a:p>
            <a:r>
              <a:rPr lang="en-US" smtClean="0"/>
              <a:t>T.Susmitha Asst Prof</a:t>
            </a:r>
            <a:endParaRPr lang="en-US" dirty="0"/>
          </a:p>
        </p:txBody>
      </p:sp>
      <p:sp>
        <p:nvSpPr>
          <p:cNvPr id="4" name="Slide Number Placeholder 3"/>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A6396-0C99-4144-A049-2CE27ED70AEC}" type="datetime1">
              <a:rPr lang="en-US" smtClean="0"/>
              <a:t>2/8/2022</a:t>
            </a:fld>
            <a:endParaRPr lang="en-US" dirty="0"/>
          </a:p>
        </p:txBody>
      </p:sp>
      <p:sp>
        <p:nvSpPr>
          <p:cNvPr id="6" name="Footer Placeholder 5"/>
          <p:cNvSpPr>
            <a:spLocks noGrp="1"/>
          </p:cNvSpPr>
          <p:nvPr>
            <p:ph type="ftr" sz="quarter" idx="11"/>
          </p:nvPr>
        </p:nvSpPr>
        <p:spPr/>
        <p:txBody>
          <a:bodyPr/>
          <a:lstStyle/>
          <a:p>
            <a:r>
              <a:rPr lang="en-US" smtClean="0"/>
              <a:t>T.Susmitha Asst Prof</a:t>
            </a:r>
            <a:endParaRPr lang="en-US" dirty="0"/>
          </a:p>
        </p:txBody>
      </p:sp>
      <p:sp>
        <p:nvSpPr>
          <p:cNvPr id="7" name="Slide Number Placeholder 6"/>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D291B-E093-4028-996D-0469E5595D11}" type="datetime1">
              <a:rPr lang="en-US" smtClean="0"/>
              <a:t>2/8/2022</a:t>
            </a:fld>
            <a:endParaRPr lang="en-US" dirty="0"/>
          </a:p>
        </p:txBody>
      </p:sp>
      <p:sp>
        <p:nvSpPr>
          <p:cNvPr id="6" name="Footer Placeholder 5"/>
          <p:cNvSpPr>
            <a:spLocks noGrp="1"/>
          </p:cNvSpPr>
          <p:nvPr>
            <p:ph type="ftr" sz="quarter" idx="11"/>
          </p:nvPr>
        </p:nvSpPr>
        <p:spPr/>
        <p:txBody>
          <a:bodyPr/>
          <a:lstStyle/>
          <a:p>
            <a:r>
              <a:rPr lang="en-US" smtClean="0"/>
              <a:t>T.Susmitha Asst Prof</a:t>
            </a:r>
            <a:endParaRPr lang="en-US" dirty="0"/>
          </a:p>
        </p:txBody>
      </p:sp>
      <p:sp>
        <p:nvSpPr>
          <p:cNvPr id="7" name="Slide Number Placeholder 6"/>
          <p:cNvSpPr>
            <a:spLocks noGrp="1"/>
          </p:cNvSpPr>
          <p:nvPr>
            <p:ph type="sldNum" sz="quarter" idx="12"/>
          </p:nvPr>
        </p:nvSpPr>
        <p:spPr/>
        <p:txBody>
          <a:bodyPr/>
          <a:lstStyle/>
          <a:p>
            <a:fld id="{8E179043-2F0C-40C6-8F5F-D2B67959CE4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4E2DA-B638-47CD-BC0F-48021C9307AF}" type="datetime1">
              <a:rPr lang="en-US" smtClean="0"/>
              <a:t>2/8/2022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T.Susmitha Asst Prof</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79043-2F0C-40C6-8F5F-D2B67959CE4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normAutofit/>
          </a:bodyPr>
          <a:lstStyle/>
          <a:p>
            <a:r>
              <a:rPr lang="en-US" sz="5000" dirty="0" smtClean="0">
                <a:solidFill>
                  <a:srgbClr val="0070C0"/>
                </a:solidFill>
              </a:rPr>
              <a:t>Introduction to DBMS</a:t>
            </a:r>
            <a:endParaRPr lang="en-US" sz="5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Database System Applications</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139438" y="1600200"/>
            <a:ext cx="686512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b="1" dirty="0">
              <a:solidFill>
                <a:srgbClr val="00B0F0"/>
              </a:solidFill>
            </a:endParaRPr>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b="1" dirty="0" smtClean="0"/>
              <a:t>Banking:</a:t>
            </a:r>
            <a:r>
              <a:rPr lang="en-US" dirty="0" smtClean="0"/>
              <a:t> For customer information, accounts, loans, and banking transactions. </a:t>
            </a:r>
          </a:p>
          <a:p>
            <a:r>
              <a:rPr lang="en-US" b="1" dirty="0" smtClean="0"/>
              <a:t>Universities:</a:t>
            </a:r>
            <a:r>
              <a:rPr lang="en-US" dirty="0" smtClean="0"/>
              <a:t> For student information, course registrations, attendance and results.</a:t>
            </a:r>
          </a:p>
          <a:p>
            <a:r>
              <a:rPr lang="en-US" b="1" dirty="0" smtClean="0"/>
              <a:t>Airlines:</a:t>
            </a:r>
            <a:r>
              <a:rPr lang="en-US" dirty="0" smtClean="0"/>
              <a:t> For reservations and schedule information. </a:t>
            </a:r>
          </a:p>
          <a:p>
            <a:r>
              <a:rPr lang="en-US" b="1" dirty="0" smtClean="0"/>
              <a:t>Telecommunication:</a:t>
            </a:r>
            <a:r>
              <a:rPr lang="en-US" dirty="0" smtClean="0"/>
              <a:t> For keeping records of calls made, generating monthly bills, maintaining balances on prepaid calling cards, and storing information about the communication networks.</a:t>
            </a:r>
          </a:p>
          <a:p>
            <a:r>
              <a:rPr lang="en-US" b="1" dirty="0" smtClean="0"/>
              <a:t>Manufacturing:</a:t>
            </a:r>
            <a:r>
              <a:rPr lang="en-US" dirty="0" smtClean="0"/>
              <a:t> Manufacturing companies make products and sell them on a daily basis. To keep records of all those details DBMS is used.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Purpose of Database Systems</a:t>
            </a:r>
            <a:endParaRPr lang="en-US" b="1" dirty="0">
              <a:solidFill>
                <a:srgbClr val="FF0000"/>
              </a:solidFill>
            </a:endParaRPr>
          </a:p>
        </p:txBody>
      </p:sp>
      <p:sp>
        <p:nvSpPr>
          <p:cNvPr id="3" name="Content Placeholder 2"/>
          <p:cNvSpPr>
            <a:spLocks noGrp="1"/>
          </p:cNvSpPr>
          <p:nvPr>
            <p:ph sz="half" idx="1"/>
          </p:nvPr>
        </p:nvSpPr>
        <p:spPr>
          <a:xfrm>
            <a:off x="457200" y="1600200"/>
            <a:ext cx="8001000" cy="4525963"/>
          </a:xfrm>
        </p:spPr>
        <p:txBody>
          <a:bodyPr/>
          <a:lstStyle/>
          <a:p>
            <a:r>
              <a:rPr lang="en-US" dirty="0" smtClean="0"/>
              <a:t>DBMS is a collection of programs that enables the user to create and maintain a database.</a:t>
            </a:r>
          </a:p>
          <a:p>
            <a:endParaRPr lang="en-US" dirty="0" smtClean="0"/>
          </a:p>
          <a:p>
            <a:pPr marL="514350" indent="-514350">
              <a:buFont typeface="+mj-lt"/>
              <a:buAutoNum type="arabicPeriod"/>
            </a:pPr>
            <a:r>
              <a:rPr lang="en-US" dirty="0" smtClean="0"/>
              <a:t>Data into information.</a:t>
            </a:r>
          </a:p>
          <a:p>
            <a:pPr marL="514350" indent="-514350">
              <a:buFont typeface="+mj-lt"/>
              <a:buAutoNum type="arabicPeriod"/>
            </a:pPr>
            <a:r>
              <a:rPr lang="en-US" dirty="0" smtClean="0"/>
              <a:t>Information into knowledge.</a:t>
            </a:r>
          </a:p>
          <a:p>
            <a:pPr marL="514350" indent="-514350">
              <a:buFont typeface="+mj-lt"/>
              <a:buAutoNum type="arabicPeriod"/>
            </a:pPr>
            <a:r>
              <a:rPr lang="en-US" dirty="0" smtClean="0"/>
              <a:t>Knowledge to the action.</a:t>
            </a:r>
          </a:p>
          <a:p>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5715000" y="2590800"/>
            <a:ext cx="1981200"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b="1" dirty="0" smtClean="0"/>
              <a:t>Data:</a:t>
            </a:r>
            <a:r>
              <a:rPr lang="en-US" dirty="0" smtClean="0"/>
              <a:t> Data is raw. It simply exists and has no significance. It can exist in any form. It does not have meaning of itself. </a:t>
            </a:r>
          </a:p>
          <a:p>
            <a:r>
              <a:rPr lang="en-US" b="1" dirty="0" smtClean="0"/>
              <a:t>Information:</a:t>
            </a:r>
            <a:r>
              <a:rPr lang="en-US" dirty="0" smtClean="0"/>
              <a:t> Information is data that has been given meaning by way of relational connection. </a:t>
            </a:r>
          </a:p>
          <a:p>
            <a:r>
              <a:rPr lang="en-US" b="1" dirty="0" smtClean="0"/>
              <a:t>Knowledge:</a:t>
            </a:r>
            <a:r>
              <a:rPr lang="en-US" dirty="0" smtClean="0"/>
              <a:t> Knowledge is the appropriate collection of information, such that it's intent is to be useful. (understanding of the information or subject).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Approach</a:t>
            </a:r>
            <a:br>
              <a:rPr lang="en-US" b="1" dirty="0" smtClean="0"/>
            </a:br>
            <a:endParaRPr lang="en-US" b="1" dirty="0"/>
          </a:p>
        </p:txBody>
      </p:sp>
      <p:sp>
        <p:nvSpPr>
          <p:cNvPr id="5" name="Content Placeholder 4"/>
          <p:cNvSpPr>
            <a:spLocks noGrp="1"/>
          </p:cNvSpPr>
          <p:nvPr>
            <p:ph idx="1"/>
          </p:nvPr>
        </p:nvSpPr>
        <p:spPr/>
        <p:txBody>
          <a:bodyPr>
            <a:normAutofit fontScale="92500"/>
          </a:bodyPr>
          <a:lstStyle/>
          <a:p>
            <a:r>
              <a:rPr lang="en-US" dirty="0" smtClean="0"/>
              <a:t>It is also called a traditional based approach in which a decentralized approach was taken where each department stored and controlled its own data with the help of a data processing specialist.</a:t>
            </a:r>
          </a:p>
          <a:p>
            <a:r>
              <a:rPr lang="en-US" dirty="0" smtClean="0"/>
              <a:t> The main role of a data processing specialist was to create the necessary computer file structures, and also manage the data within structures and design some application programs that create reports based on file data.</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smtClean="0"/>
              <a:t>Some fields ( Course, </a:t>
            </a:r>
            <a:r>
              <a:rPr lang="en-US" sz="2200" dirty="0" err="1" smtClean="0"/>
              <a:t>Sub_name</a:t>
            </a:r>
            <a:r>
              <a:rPr lang="en-US" sz="2200" dirty="0" smtClean="0"/>
              <a:t>, etc.,) are duplicated in more than one file, which leads to data redundancy. So to overcome this problem, we need to create a centralized system, i.e. DBMS approach.</a:t>
            </a:r>
            <a:endParaRPr lang="en-US" sz="2200"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828800"/>
            <a:ext cx="75438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Drawbacks in File System</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dirty="0" smtClean="0">
                <a:solidFill>
                  <a:srgbClr val="FF0000"/>
                </a:solidFill>
              </a:rPr>
              <a:t>Data redundancy and inconsistency: </a:t>
            </a:r>
            <a:r>
              <a:rPr lang="en-US" dirty="0" smtClean="0"/>
              <a:t>Data redundancy occurs when the same piece of data exists in multiple places, whereas data inconsistency is when the same data exists in different formats in multiple tables.</a:t>
            </a:r>
          </a:p>
          <a:p>
            <a:pPr>
              <a:buNone/>
            </a:pPr>
            <a:r>
              <a:rPr lang="en-US" dirty="0" smtClean="0"/>
              <a:t>	</a:t>
            </a:r>
            <a:r>
              <a:rPr lang="en-US" dirty="0" err="1" smtClean="0"/>
              <a:t>eg</a:t>
            </a:r>
            <a:r>
              <a:rPr lang="en-US" dirty="0" smtClean="0"/>
              <a:t>: Address</a:t>
            </a:r>
          </a:p>
          <a:p>
            <a:r>
              <a:rPr lang="en-US" dirty="0" smtClean="0">
                <a:solidFill>
                  <a:srgbClr val="FF0000"/>
                </a:solidFill>
              </a:rPr>
              <a:t>Difficulty in accessing data</a:t>
            </a:r>
            <a:endParaRPr lang="en-US" dirty="0" smtClean="0"/>
          </a:p>
          <a:p>
            <a:r>
              <a:rPr lang="en-US" dirty="0" smtClean="0">
                <a:solidFill>
                  <a:srgbClr val="FF0000"/>
                </a:solidFill>
              </a:rPr>
              <a:t>Data Isolation: </a:t>
            </a:r>
            <a:r>
              <a:rPr lang="en-US" dirty="0" smtClean="0"/>
              <a:t>Different files and formats.</a:t>
            </a:r>
          </a:p>
          <a:p>
            <a:pPr>
              <a:buNone/>
            </a:pPr>
            <a:r>
              <a:rPr lang="en-US" b="1" dirty="0" smtClean="0"/>
              <a:t>	</a:t>
            </a:r>
            <a:r>
              <a:rPr lang="en-US" dirty="0" smtClean="0"/>
              <a:t>data are stored in various files, and files may be in different formats, writing new application programs to retrieve the appropriate data is difficult.</a:t>
            </a:r>
          </a:p>
          <a:p>
            <a:r>
              <a:rPr lang="en-US" dirty="0" smtClean="0">
                <a:solidFill>
                  <a:srgbClr val="FF0000"/>
                </a:solidFill>
              </a:rPr>
              <a:t>Integrity problems</a:t>
            </a:r>
            <a:r>
              <a:rPr lang="en-US" dirty="0" smtClean="0"/>
              <a:t>. (the accuracy and consistency of data) </a:t>
            </a:r>
          </a:p>
          <a:p>
            <a:pPr>
              <a:buNone/>
            </a:pPr>
            <a:r>
              <a:rPr lang="en-US" dirty="0" smtClean="0"/>
              <a:t>	</a:t>
            </a:r>
            <a:r>
              <a:rPr lang="en-US" dirty="0" err="1" smtClean="0"/>
              <a:t>eg</a:t>
            </a:r>
            <a:r>
              <a:rPr lang="en-US" dirty="0" smtClean="0"/>
              <a:t>: Entering phone no in another field</a:t>
            </a:r>
          </a:p>
          <a:p>
            <a:r>
              <a:rPr lang="en-US" dirty="0" smtClean="0">
                <a:solidFill>
                  <a:srgbClr val="FF0000"/>
                </a:solidFill>
              </a:rPr>
              <a:t>Atomicity of updates </a:t>
            </a:r>
            <a:r>
              <a:rPr lang="en-US" dirty="0" smtClean="0"/>
              <a:t>− Failures leave the database in an inconsistent state. For example, the fund transfer from one account to another may be incomplete.</a:t>
            </a:r>
          </a:p>
          <a:p>
            <a:r>
              <a:rPr lang="en-US" dirty="0" smtClean="0"/>
              <a:t>Concurrent access by multiple users.</a:t>
            </a:r>
          </a:p>
          <a:p>
            <a:r>
              <a:rPr lang="en-US" dirty="0" smtClean="0"/>
              <a:t>Security problems.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t>DBMS</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876800"/>
          </a:xfrm>
        </p:spPr>
        <p:txBody>
          <a:bodyPr>
            <a:normAutofit fontScale="92500" lnSpcReduction="10000"/>
          </a:bodyPr>
          <a:lstStyle/>
          <a:p>
            <a:r>
              <a:rPr lang="en-US" dirty="0" smtClean="0"/>
              <a:t>A database approach is a well-organized collection of data that are related in a meaningful way which can be accessed by different users but stored only once in a system. </a:t>
            </a:r>
          </a:p>
          <a:p>
            <a:pPr>
              <a:buNone/>
            </a:pPr>
            <a:endParaRPr lang="en-US" dirty="0" smtClean="0"/>
          </a:p>
          <a:p>
            <a:r>
              <a:rPr lang="en-US" dirty="0" smtClean="0"/>
              <a:t>The various operations performed by the DBMS system are: Insertion, deletion, selection, sorting etc.</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90600" y="1752600"/>
            <a:ext cx="7315199"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Differences between FMS, DBMS</a:t>
            </a:r>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023937" y="2029619"/>
            <a:ext cx="7096125" cy="366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Database Management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As the name suggests, the database management system consists of two parts.  They are: </a:t>
            </a:r>
          </a:p>
          <a:p>
            <a:pPr marL="914400" lvl="1" indent="-514350">
              <a:buAutoNum type="arabicPeriod"/>
            </a:pPr>
            <a:r>
              <a:rPr lang="en-US" dirty="0" smtClean="0"/>
              <a:t>Database </a:t>
            </a:r>
          </a:p>
          <a:p>
            <a:pPr marL="914400" lvl="1" indent="-514350">
              <a:buAutoNum type="arabicPeriod"/>
            </a:pPr>
            <a:r>
              <a:rPr lang="en-US" dirty="0" smtClean="0"/>
              <a:t>Management System  </a:t>
            </a:r>
          </a:p>
          <a:p>
            <a:r>
              <a:rPr lang="en-US" b="1" dirty="0" smtClean="0">
                <a:solidFill>
                  <a:srgbClr val="FF0000"/>
                </a:solidFill>
              </a:rPr>
              <a:t>What is a Database? </a:t>
            </a:r>
          </a:p>
          <a:p>
            <a:pPr>
              <a:buNone/>
            </a:pPr>
            <a:r>
              <a:rPr lang="en-US" dirty="0"/>
              <a:t>	</a:t>
            </a:r>
            <a:r>
              <a:rPr lang="en-US" dirty="0" smtClean="0"/>
              <a:t>To find out what database is, we have to start from data, which is the basic building block of any DBMS.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14400" y="1143000"/>
            <a:ext cx="7467600" cy="498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019175" y="1605756"/>
            <a:ext cx="7105650"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033462" y="2034381"/>
            <a:ext cx="7077075"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Difference between Schema and Instance in DBMS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marL="514350" indent="-514350" fontAlgn="base">
              <a:buAutoNum type="arabicPeriod"/>
            </a:pPr>
            <a:r>
              <a:rPr lang="en-US" b="1" dirty="0" smtClean="0"/>
              <a:t>Instances :</a:t>
            </a:r>
            <a:r>
              <a:rPr lang="en-US" dirty="0" smtClean="0"/>
              <a:t> </a:t>
            </a:r>
            <a:br>
              <a:rPr lang="en-US" dirty="0" smtClean="0"/>
            </a:br>
            <a:r>
              <a:rPr lang="en-US" dirty="0" smtClean="0"/>
              <a:t>Instances are the collection of information stored at a particular moment.</a:t>
            </a:r>
          </a:p>
          <a:p>
            <a:pPr marL="514350" indent="-514350" fontAlgn="base">
              <a:buNone/>
            </a:pPr>
            <a:r>
              <a:rPr lang="en-US" dirty="0" smtClean="0"/>
              <a:t>	The instances can be changed by certain CRUD operations as like addition, deletion of data. It may be noted that any search query will not make any kind of changes in the instances. </a:t>
            </a:r>
          </a:p>
          <a:p>
            <a:pPr fontAlgn="base">
              <a:buNone/>
            </a:pPr>
            <a:r>
              <a:rPr lang="en-US" b="1" dirty="0" smtClean="0"/>
              <a:t>	</a:t>
            </a:r>
          </a:p>
          <a:p>
            <a:pPr fontAlgn="base">
              <a:buNone/>
            </a:pPr>
            <a:r>
              <a:rPr lang="en-US" b="1" dirty="0" smtClean="0"/>
              <a:t>Example</a:t>
            </a:r>
          </a:p>
          <a:p>
            <a:pPr fontAlgn="base">
              <a:buNone/>
            </a:pPr>
            <a:r>
              <a:rPr lang="en-US" dirty="0" smtClean="0"/>
              <a:t/>
            </a:r>
            <a:br>
              <a:rPr lang="en-US" dirty="0" smtClean="0"/>
            </a:br>
            <a:r>
              <a:rPr lang="en-US" dirty="0" smtClean="0"/>
              <a:t>Let’s say, database is School in which one table is teacher, suppose the table has 50 records.</a:t>
            </a:r>
          </a:p>
          <a:p>
            <a:pPr fontAlgn="base">
              <a:buNone/>
            </a:pPr>
            <a:r>
              <a:rPr lang="en-US" dirty="0" smtClean="0"/>
              <a:t>	So the instance of the database has 50 records for now and tomorrow if we will add another fifty records so tomorrow the instance will have total 100 records. This is called an instance. </a:t>
            </a:r>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85800"/>
            <a:ext cx="8229600" cy="1600200"/>
          </a:xfrm>
        </p:spPr>
        <p:txBody>
          <a:bodyPr>
            <a:noAutofit/>
          </a:bodyPr>
          <a:lstStyle/>
          <a:p>
            <a:pPr algn="l"/>
            <a:r>
              <a:rPr lang="en-US" sz="2000" b="1" dirty="0" smtClean="0"/>
              <a:t>2. Schema :</a:t>
            </a:r>
            <a:r>
              <a:rPr lang="en-US" sz="2000" dirty="0" smtClean="0"/>
              <a:t> </a:t>
            </a:r>
            <a:br>
              <a:rPr lang="en-US" sz="2000" dirty="0" smtClean="0"/>
            </a:br>
            <a:r>
              <a:rPr lang="en-US" sz="2000" dirty="0" smtClean="0"/>
              <a:t>Schema is the overall description of the database. The basic structure of how the data will be stored in the database is called schema. </a:t>
            </a:r>
            <a:br>
              <a:rPr lang="en-US" sz="2000" dirty="0" smtClean="0"/>
            </a:br>
            <a:r>
              <a:rPr lang="en-US" sz="2000" dirty="0" smtClean="0"/>
              <a:t/>
            </a:r>
            <a:br>
              <a:rPr lang="en-US" sz="2000" dirty="0" smtClean="0"/>
            </a:br>
            <a:endParaRPr lang="en-US" sz="2000" dirty="0"/>
          </a:p>
        </p:txBody>
      </p:sp>
      <p:pic>
        <p:nvPicPr>
          <p:cNvPr id="2050" name="Picture 2"/>
          <p:cNvPicPr>
            <a:picLocks noGrp="1" noChangeAspect="1" noChangeArrowheads="1"/>
          </p:cNvPicPr>
          <p:nvPr>
            <p:ph sz="half" idx="1"/>
          </p:nvPr>
        </p:nvPicPr>
        <p:blipFill>
          <a:blip r:embed="rId2"/>
          <a:stretch>
            <a:fillRect/>
          </a:stretch>
        </p:blipFill>
        <p:spPr bwMode="auto">
          <a:xfrm>
            <a:off x="304800" y="2401094"/>
            <a:ext cx="4190999" cy="3694906"/>
          </a:xfrm>
          <a:prstGeom prst="rect">
            <a:avLst/>
          </a:prstGeom>
          <a:noFill/>
          <a:ln w="9525">
            <a:noFill/>
            <a:miter lim="800000"/>
            <a:headEnd/>
            <a:tailEnd/>
          </a:ln>
          <a:effectLst/>
        </p:spPr>
      </p:pic>
      <p:pic>
        <p:nvPicPr>
          <p:cNvPr id="10" name="Content Placeholder 9"/>
          <p:cNvPicPr>
            <a:picLocks noGrp="1" noChangeAspect="1" noChangeArrowheads="1"/>
          </p:cNvPicPr>
          <p:nvPr>
            <p:ph sz="half" idx="2"/>
          </p:nvPr>
        </p:nvPicPr>
        <p:blipFill>
          <a:blip r:embed="rId3"/>
          <a:srcRect/>
          <a:stretch>
            <a:fillRect/>
          </a:stretch>
        </p:blipFill>
        <p:spPr bwMode="auto">
          <a:xfrm>
            <a:off x="4648200" y="2352048"/>
            <a:ext cx="4267200" cy="33629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View of data</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A database system is a collection of interrelated data and a set of programs that allow users to access and modify these data.</a:t>
            </a:r>
          </a:p>
          <a:p>
            <a:r>
              <a:rPr lang="en-US" dirty="0" smtClean="0"/>
              <a:t> A major purpose of a database system is to provide users with an abstract view of the data. </a:t>
            </a:r>
          </a:p>
          <a:p>
            <a:r>
              <a:rPr lang="en-US" dirty="0" smtClean="0"/>
              <a:t>That is, the system hides certain details of how the data are stored and maintained.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Levels of Abstraction in DBMS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905000" y="1905000"/>
            <a:ext cx="5181600" cy="3886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b="1" dirty="0" smtClean="0"/>
              <a:t>Physical level (or) Internal View / Schema</a:t>
            </a:r>
            <a:br>
              <a:rPr lang="en-US" b="1" dirty="0" smtClean="0"/>
            </a:br>
            <a:endParaRPr lang="en-US" dirty="0"/>
          </a:p>
        </p:txBody>
      </p:sp>
      <p:sp>
        <p:nvSpPr>
          <p:cNvPr id="3" name="Content Placeholder 2"/>
          <p:cNvSpPr>
            <a:spLocks noGrp="1"/>
          </p:cNvSpPr>
          <p:nvPr>
            <p:ph idx="1"/>
          </p:nvPr>
        </p:nvSpPr>
        <p:spPr>
          <a:xfrm>
            <a:off x="457200" y="1981200"/>
            <a:ext cx="8229600" cy="4114800"/>
          </a:xfrm>
        </p:spPr>
        <p:txBody>
          <a:bodyPr>
            <a:normAutofit/>
          </a:bodyPr>
          <a:lstStyle/>
          <a:p>
            <a:r>
              <a:rPr lang="en-US" dirty="0" smtClean="0"/>
              <a:t>The lowest level of abstraction describes how the data are actually stored. </a:t>
            </a:r>
          </a:p>
          <a:p>
            <a:r>
              <a:rPr lang="en-US" dirty="0" smtClean="0"/>
              <a:t>The physical level describes complex low-level data structures in detail.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Logical level (or) Conceptual View / Schema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next-higher level of abstraction describes what data are stored in the database, and what relationships exist among those data. </a:t>
            </a:r>
          </a:p>
          <a:p>
            <a:r>
              <a:rPr lang="en-US" dirty="0" smtClean="0"/>
              <a:t>The logical level thus describes the entire database in terms of a small number of relatively simple structures. </a:t>
            </a:r>
          </a:p>
          <a:p>
            <a:r>
              <a:rPr lang="en-US" dirty="0" smtClean="0"/>
              <a:t>Although implementation of the simple structures at the logical level may involve complex physical-level structures, the user of the logical level does not need to be aware of this complexity. This is referred to as physical data independence.</a:t>
            </a:r>
          </a:p>
          <a:p>
            <a:r>
              <a:rPr lang="en-US" dirty="0" smtClean="0"/>
              <a:t> Database administrators, who must decide what information to keep in the database, use the logical level of abstraction.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level (or) External View / Schema</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highest level of abstraction describes only part of the entire database.</a:t>
            </a:r>
          </a:p>
          <a:p>
            <a:r>
              <a:rPr lang="en-US" dirty="0" smtClean="0"/>
              <a:t> Even though the logical level uses simpler structures, complexity remains because of the variety of information stored in a large database. </a:t>
            </a:r>
          </a:p>
          <a:p>
            <a:r>
              <a:rPr lang="en-US" dirty="0" smtClean="0"/>
              <a:t>Many users of the database system do not need all this information; instead, they need to access only a part of the database. </a:t>
            </a:r>
          </a:p>
          <a:p>
            <a:r>
              <a:rPr lang="en-US" dirty="0" smtClean="0"/>
              <a:t>The view level of abstraction exists to simplify their interaction with the system.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sz="half" idx="1"/>
          </p:nvPr>
        </p:nvSpPr>
        <p:spPr>
          <a:xfrm>
            <a:off x="457200" y="914400"/>
            <a:ext cx="8229600" cy="5211763"/>
          </a:xfrm>
        </p:spPr>
        <p:txBody>
          <a:bodyPr>
            <a:normAutofit/>
          </a:bodyPr>
          <a:lstStyle/>
          <a:p>
            <a:r>
              <a:rPr lang="en-US" b="1" u="sng" dirty="0" smtClean="0"/>
              <a:t>Data:</a:t>
            </a:r>
            <a:r>
              <a:rPr lang="en-US" dirty="0" smtClean="0"/>
              <a:t> Facts, figures, statistics etc. having no particular meaning (e.g. 1, ABC, 19 etc).</a:t>
            </a:r>
          </a:p>
          <a:p>
            <a:r>
              <a:rPr lang="en-US" b="1" u="sng" dirty="0" smtClean="0"/>
              <a:t>Record</a:t>
            </a:r>
            <a:r>
              <a:rPr lang="en-US" b="1" dirty="0" smtClean="0"/>
              <a:t>: </a:t>
            </a:r>
            <a:r>
              <a:rPr lang="en-US" dirty="0" smtClean="0"/>
              <a:t>Collection of related data items.</a:t>
            </a:r>
          </a:p>
          <a:p>
            <a:pPr>
              <a:buNone/>
            </a:pPr>
            <a:r>
              <a:rPr lang="en-US" dirty="0"/>
              <a:t>	</a:t>
            </a:r>
            <a:r>
              <a:rPr lang="en-US" dirty="0" smtClean="0"/>
              <a:t> </a:t>
            </a:r>
            <a:r>
              <a:rPr lang="en-US" dirty="0"/>
              <a:t>E</a:t>
            </a:r>
            <a:r>
              <a:rPr lang="en-US" dirty="0" smtClean="0"/>
              <a:t>.g. in the above example the three data items had no meaning. </a:t>
            </a:r>
          </a:p>
          <a:p>
            <a:pPr>
              <a:buNone/>
            </a:pPr>
            <a:r>
              <a:rPr lang="en-US" dirty="0"/>
              <a:t>	</a:t>
            </a:r>
            <a:r>
              <a:rPr lang="en-US" dirty="0" smtClean="0"/>
              <a:t>But if we organize them in the following way, then they collectively represent meaningful information.</a:t>
            </a:r>
          </a:p>
          <a:p>
            <a:pPr>
              <a:buNone/>
            </a:pPr>
            <a:endParaRPr 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2362200" y="4724400"/>
            <a:ext cx="3867150" cy="904875"/>
          </a:xfrm>
          <a:prstGeom prst="rect">
            <a:avLst/>
          </a:prstGeom>
          <a:noFill/>
          <a:ln w="9525">
            <a:noFill/>
            <a:miter lim="800000"/>
            <a:headEnd/>
            <a:tailEnd/>
          </a:ln>
          <a:effectLst/>
        </p:spPr>
      </p:pic>
      <p:cxnSp>
        <p:nvCxnSpPr>
          <p:cNvPr id="10" name="Straight Connector 9"/>
          <p:cNvCxnSpPr/>
          <p:nvPr/>
        </p:nvCxnSpPr>
        <p:spPr>
          <a:xfrm>
            <a:off x="2438400" y="4724400"/>
            <a:ext cx="3733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main purpose of data abstraction is to achieve data independence in order to save time and cost required when the database is modified or altered. </a:t>
            </a:r>
          </a:p>
          <a:p>
            <a:r>
              <a:rPr lang="en-US" dirty="0" smtClean="0"/>
              <a:t>We have 2 types of Data Independence</a:t>
            </a:r>
          </a:p>
          <a:p>
            <a:pPr>
              <a:buNone/>
            </a:pPr>
            <a:r>
              <a:rPr lang="en-US" dirty="0" smtClean="0"/>
              <a:t>1. Physical Data Independence</a:t>
            </a:r>
          </a:p>
          <a:p>
            <a:pPr>
              <a:buNone/>
            </a:pPr>
            <a:r>
              <a:rPr lang="en-US" dirty="0" smtClean="0"/>
              <a:t>2. Logical Data Independence</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solidFill>
                  <a:srgbClr val="FF0000"/>
                </a:solidFill>
              </a:rPr>
              <a:t>Physical</a:t>
            </a:r>
            <a:r>
              <a:rPr lang="en-US" dirty="0" smtClean="0">
                <a:solidFill>
                  <a:srgbClr val="FF0000"/>
                </a:solidFill>
              </a:rPr>
              <a:t> </a:t>
            </a:r>
            <a:r>
              <a:rPr lang="en-US" b="1" dirty="0" smtClean="0">
                <a:solidFill>
                  <a:srgbClr val="FF0000"/>
                </a:solidFill>
              </a:rPr>
              <a:t>Data Independence: </a:t>
            </a:r>
            <a:r>
              <a:rPr lang="en-US" dirty="0" smtClean="0"/>
              <a:t>is the data stored in the database. It is in the bit-format. Modification in physical level should not affect the logical level.</a:t>
            </a:r>
          </a:p>
          <a:p>
            <a:r>
              <a:rPr lang="en-US" dirty="0" smtClean="0"/>
              <a:t>For example, If we want to manipulate the data inside any table that should not change the format of the table.</a:t>
            </a:r>
          </a:p>
          <a:p>
            <a:pPr>
              <a:buNone/>
            </a:pPr>
            <a:endParaRPr lang="en-US" dirty="0" smtClean="0"/>
          </a:p>
          <a:p>
            <a:pPr>
              <a:buNone/>
            </a:pPr>
            <a:endParaRPr lang="en-US" dirty="0" smtClean="0"/>
          </a:p>
          <a:p>
            <a:pPr>
              <a:buNone/>
            </a:pPr>
            <a:endParaRPr lang="en-US" dirty="0" smtClean="0"/>
          </a:p>
          <a:p>
            <a:r>
              <a:rPr lang="en-US" b="1" dirty="0" smtClean="0">
                <a:solidFill>
                  <a:srgbClr val="FF0000"/>
                </a:solidFill>
              </a:rPr>
              <a:t>Logical Data Independence:</a:t>
            </a:r>
            <a:r>
              <a:rPr lang="en-US" dirty="0" smtClean="0"/>
              <a:t> Logical data is the data about the database. It basically defines the structure. Such as tables stored in the database. Modification in logical level should not affect the view level.</a:t>
            </a:r>
          </a:p>
          <a:p>
            <a:r>
              <a:rPr lang="en-US" dirty="0" smtClean="0"/>
              <a:t>For example, If we need to modify the format of any table, that modification should not affect the data inside it.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Database </a:t>
            </a:r>
            <a:r>
              <a:rPr lang="en-US" b="1" dirty="0" smtClean="0">
                <a:solidFill>
                  <a:srgbClr val="FF0000"/>
                </a:solidFill>
              </a:rPr>
              <a:t>Languages</a:t>
            </a:r>
            <a:r>
              <a:rPr lang="en-US" b="1" dirty="0" smtClean="0">
                <a:solidFill>
                  <a:srgbClr val="FF0000"/>
                </a:solidFill>
              </a:rPr>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half" idx="1"/>
          </p:nvPr>
        </p:nvSpPr>
        <p:spPr>
          <a:xfrm>
            <a:off x="457200" y="1600200"/>
            <a:ext cx="8153400" cy="4525963"/>
          </a:xfrm>
        </p:spPr>
        <p:txBody>
          <a:bodyPr/>
          <a:lstStyle/>
          <a:p>
            <a:r>
              <a:rPr lang="en-US" dirty="0" smtClean="0"/>
              <a:t>A DBMS has appropriate languages and interfaces to express database queries and updates.</a:t>
            </a:r>
          </a:p>
          <a:p>
            <a:r>
              <a:rPr lang="en-US" dirty="0" smtClean="0"/>
              <a:t>Database languages can be used to read, store and update the data in the database.</a:t>
            </a:r>
          </a:p>
          <a:p>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2209800" y="3810000"/>
            <a:ext cx="4038600" cy="252311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1028" name="Picture 4"/>
          <p:cNvPicPr>
            <a:picLocks noGrp="1" noChangeAspect="1" noChangeArrowheads="1"/>
          </p:cNvPicPr>
          <p:nvPr>
            <p:ph idx="1"/>
          </p:nvPr>
        </p:nvPicPr>
        <p:blipFill>
          <a:blip r:embed="rId2"/>
          <a:srcRect/>
          <a:stretch>
            <a:fillRect/>
          </a:stretch>
        </p:blipFill>
        <p:spPr bwMode="auto">
          <a:xfrm>
            <a:off x="990600" y="1958180"/>
            <a:ext cx="7315200" cy="429021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Data Definition Language</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b="1" dirty="0" smtClean="0"/>
              <a:t>DDL</a:t>
            </a:r>
            <a:r>
              <a:rPr lang="en-US" dirty="0" smtClean="0"/>
              <a:t> stands for </a:t>
            </a:r>
            <a:r>
              <a:rPr lang="en-US" b="1" dirty="0" smtClean="0"/>
              <a:t>D</a:t>
            </a:r>
            <a:r>
              <a:rPr lang="en-US" dirty="0" smtClean="0"/>
              <a:t>ata </a:t>
            </a:r>
            <a:r>
              <a:rPr lang="en-US" b="1" dirty="0" smtClean="0"/>
              <a:t>D</a:t>
            </a:r>
            <a:r>
              <a:rPr lang="en-US" dirty="0" smtClean="0"/>
              <a:t>efinition </a:t>
            </a:r>
            <a:r>
              <a:rPr lang="en-US" b="1" dirty="0" smtClean="0"/>
              <a:t>L</a:t>
            </a:r>
            <a:r>
              <a:rPr lang="en-US" dirty="0" smtClean="0"/>
              <a:t>anguage. It is used to define database structure or pattern.</a:t>
            </a:r>
          </a:p>
          <a:p>
            <a:r>
              <a:rPr lang="en-US" dirty="0" smtClean="0"/>
              <a:t>It is used to create schema, tables, indexes, constraints, etc. in the database.</a:t>
            </a:r>
          </a:p>
          <a:p>
            <a:r>
              <a:rPr lang="en-US" dirty="0" smtClean="0"/>
              <a:t>Using the DDL statements, you can create the skeleton of the database.</a:t>
            </a:r>
          </a:p>
          <a:p>
            <a:r>
              <a:rPr lang="en-US" dirty="0" smtClean="0"/>
              <a:t>Data definition language is used to store the information of metadata like the number of tables and schemas, their names, indexes, columns in each table, constraints, etc.</a:t>
            </a:r>
          </a:p>
          <a:p>
            <a:r>
              <a:rPr lang="en-US" b="1" dirty="0" smtClean="0">
                <a:solidFill>
                  <a:srgbClr val="FF0000"/>
                </a:solidFill>
              </a:rPr>
              <a:t>Create:</a:t>
            </a:r>
            <a:r>
              <a:rPr lang="en-US" dirty="0" smtClean="0"/>
              <a:t> It is used to create objects in the database</a:t>
            </a:r>
            <a:r>
              <a:rPr lang="en-US" dirty="0" smtClean="0"/>
              <a:t>.</a:t>
            </a:r>
          </a:p>
          <a:p>
            <a:r>
              <a:rPr lang="en-US" dirty="0" smtClean="0">
                <a:solidFill>
                  <a:srgbClr val="FF0000"/>
                </a:solidFill>
              </a:rPr>
              <a:t>Syntax: </a:t>
            </a:r>
            <a:r>
              <a:rPr lang="en-US" dirty="0" smtClean="0"/>
              <a:t>CREATE </a:t>
            </a:r>
            <a:r>
              <a:rPr lang="en-US" dirty="0" smtClean="0"/>
              <a:t>TABLE </a:t>
            </a:r>
            <a:r>
              <a:rPr lang="en-US" dirty="0" err="1" smtClean="0"/>
              <a:t>table_name</a:t>
            </a:r>
            <a:r>
              <a:rPr lang="en-US" dirty="0" smtClean="0"/>
              <a:t>( column1 </a:t>
            </a:r>
            <a:r>
              <a:rPr lang="en-US" dirty="0" err="1" smtClean="0"/>
              <a:t>datatype</a:t>
            </a:r>
            <a:r>
              <a:rPr lang="en-US" dirty="0" smtClean="0"/>
              <a:t>, column2 </a:t>
            </a:r>
            <a:r>
              <a:rPr lang="en-US" dirty="0" err="1" smtClean="0"/>
              <a:t>datatype</a:t>
            </a:r>
            <a:r>
              <a:rPr lang="en-US" dirty="0" smtClean="0"/>
              <a:t>, column3 </a:t>
            </a:r>
            <a:r>
              <a:rPr lang="en-US" dirty="0" err="1" smtClean="0"/>
              <a:t>datatype</a:t>
            </a:r>
            <a:r>
              <a:rPr lang="en-US" dirty="0" smtClean="0"/>
              <a:t>, ..... </a:t>
            </a:r>
            <a:r>
              <a:rPr lang="en-US" dirty="0" err="1" smtClean="0"/>
              <a:t>columnN</a:t>
            </a:r>
            <a:r>
              <a:rPr lang="en-US" dirty="0" smtClean="0"/>
              <a:t> </a:t>
            </a:r>
            <a:r>
              <a:rPr lang="en-US" dirty="0" err="1" smtClean="0"/>
              <a:t>datatype</a:t>
            </a:r>
            <a:r>
              <a:rPr lang="en-US" dirty="0" smtClean="0"/>
              <a:t>, PRIMARY KEY( one or more columns ) );</a:t>
            </a:r>
          </a:p>
          <a:p>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Alter</a:t>
            </a:r>
            <a:endParaRPr lang="en-US" dirty="0">
              <a:solidFill>
                <a:srgbClr val="7030A0"/>
              </a:solidFill>
            </a:endParaRPr>
          </a:p>
        </p:txBody>
      </p:sp>
      <p:sp>
        <p:nvSpPr>
          <p:cNvPr id="3" name="Content Placeholder 2"/>
          <p:cNvSpPr>
            <a:spLocks noGrp="1"/>
          </p:cNvSpPr>
          <p:nvPr>
            <p:ph idx="1"/>
          </p:nvPr>
        </p:nvSpPr>
        <p:spPr/>
        <p:txBody>
          <a:bodyPr>
            <a:normAutofit/>
          </a:bodyPr>
          <a:lstStyle/>
          <a:p>
            <a:r>
              <a:rPr lang="en-US" b="1" dirty="0" smtClean="0"/>
              <a:t>Alter:</a:t>
            </a:r>
            <a:r>
              <a:rPr lang="en-US" dirty="0" smtClean="0"/>
              <a:t> It is used to alter the structure of the database</a:t>
            </a:r>
            <a:r>
              <a:rPr lang="en-US" dirty="0" smtClean="0"/>
              <a:t>.</a:t>
            </a:r>
          </a:p>
          <a:p>
            <a:r>
              <a:rPr lang="en-US" dirty="0" smtClean="0"/>
              <a:t>ALTER </a:t>
            </a:r>
            <a:r>
              <a:rPr lang="en-US" dirty="0" smtClean="0"/>
              <a:t>TABLE is used to add, delete/drop or modify columns in the existing table. It is also used to add and drop various constraints on the existing table</a:t>
            </a:r>
            <a:r>
              <a:rPr lang="en-US" dirty="0" smtClean="0"/>
              <a:t>.</a:t>
            </a:r>
          </a:p>
          <a:p>
            <a:r>
              <a:rPr lang="en-US" dirty="0" smtClean="0">
                <a:solidFill>
                  <a:srgbClr val="FF0000"/>
                </a:solidFill>
              </a:rPr>
              <a:t>Syntax:</a:t>
            </a:r>
            <a:r>
              <a:rPr lang="en-US" dirty="0" smtClean="0"/>
              <a:t> </a:t>
            </a:r>
            <a:r>
              <a:rPr lang="en-US" dirty="0" smtClean="0"/>
              <a:t>ALTER TABLE </a:t>
            </a:r>
            <a:r>
              <a:rPr lang="en-US" i="1" dirty="0" err="1" smtClean="0"/>
              <a:t>table_name</a:t>
            </a:r>
            <a:r>
              <a:rPr lang="en-US" i="1" dirty="0" smtClean="0"/>
              <a:t> </a:t>
            </a:r>
            <a:r>
              <a:rPr lang="en-US" dirty="0" smtClean="0"/>
              <a:t>ADD</a:t>
            </a:r>
            <a:r>
              <a:rPr lang="en-US" dirty="0" smtClean="0"/>
              <a:t> </a:t>
            </a:r>
            <a:r>
              <a:rPr lang="en-US" i="1" dirty="0" err="1" smtClean="0"/>
              <a:t>column_name</a:t>
            </a:r>
            <a:r>
              <a:rPr lang="en-US" i="1" dirty="0" smtClean="0"/>
              <a:t> </a:t>
            </a:r>
            <a:r>
              <a:rPr lang="en-US" i="1" dirty="0" err="1" smtClean="0"/>
              <a:t>datatype</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Drop </a:t>
            </a:r>
            <a:r>
              <a:rPr lang="en-US" dirty="0" err="1" smtClean="0">
                <a:solidFill>
                  <a:srgbClr val="7030A0"/>
                </a:solidFill>
              </a:rPr>
              <a:t>vs</a:t>
            </a:r>
            <a:r>
              <a:rPr lang="en-US" dirty="0" smtClean="0">
                <a:solidFill>
                  <a:srgbClr val="7030A0"/>
                </a:solidFill>
              </a:rPr>
              <a:t> Truncate</a:t>
            </a:r>
            <a:endParaRPr lang="en-US"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t>Drop:</a:t>
            </a:r>
            <a:r>
              <a:rPr lang="en-US" dirty="0" smtClean="0"/>
              <a:t> It is used to delete a whole database or a table.</a:t>
            </a:r>
          </a:p>
          <a:p>
            <a:r>
              <a:rPr lang="en-US" b="1" dirty="0" smtClean="0"/>
              <a:t>Truncate:</a:t>
            </a:r>
            <a:r>
              <a:rPr lang="en-US" dirty="0" smtClean="0"/>
              <a:t> It is used to remove all records from a table.</a:t>
            </a:r>
          </a:p>
          <a:p>
            <a:pPr fontAlgn="base"/>
            <a:endParaRPr lang="en-US" dirty="0" smtClean="0"/>
          </a:p>
          <a:p>
            <a:pPr fontAlgn="base"/>
            <a:r>
              <a:rPr lang="en-US" dirty="0" smtClean="0"/>
              <a:t>Truncate </a:t>
            </a:r>
            <a:r>
              <a:rPr lang="en-US" dirty="0" smtClean="0"/>
              <a:t>preserves the structure of the table for future use, unlike drop table where the table is deleted with its full structure.</a:t>
            </a:r>
          </a:p>
          <a:p>
            <a:pPr fontAlgn="base"/>
            <a:r>
              <a:rPr lang="en-US" dirty="0" smtClean="0"/>
              <a:t>Table or Database deletion using DROP statement </a:t>
            </a:r>
            <a:r>
              <a:rPr lang="en-US" b="1" dirty="0" smtClean="0"/>
              <a:t>cannot</a:t>
            </a:r>
            <a:r>
              <a:rPr lang="en-US" dirty="0" smtClean="0"/>
              <a:t> be rolled back, so it must be used wisely</a:t>
            </a:r>
            <a:r>
              <a:rPr lang="en-US" dirty="0" smtClean="0"/>
              <a:t>.</a:t>
            </a:r>
          </a:p>
          <a:p>
            <a:pPr fontAlgn="base">
              <a:buNone/>
            </a:pPr>
            <a:endParaRPr lang="en-US" dirty="0" smtClean="0"/>
          </a:p>
          <a:p>
            <a:pPr fontAlgn="base"/>
            <a:r>
              <a:rPr lang="en-US" dirty="0" smtClean="0">
                <a:solidFill>
                  <a:srgbClr val="FF0000"/>
                </a:solidFill>
              </a:rPr>
              <a:t>Syntax:</a:t>
            </a:r>
          </a:p>
          <a:p>
            <a:r>
              <a:rPr lang="en-US" dirty="0" smtClean="0"/>
              <a:t>DROP TABLE </a:t>
            </a:r>
            <a:r>
              <a:rPr lang="en-US" dirty="0" err="1" smtClean="0"/>
              <a:t>table_name</a:t>
            </a:r>
            <a:r>
              <a:rPr lang="en-US" dirty="0" smtClean="0"/>
              <a:t>;</a:t>
            </a:r>
            <a:endParaRPr lang="en-US" dirty="0" smtClean="0"/>
          </a:p>
          <a:p>
            <a:r>
              <a:rPr lang="en-US" dirty="0" smtClean="0"/>
              <a:t>TRUNCATE TABLE </a:t>
            </a:r>
            <a:r>
              <a:rPr lang="en-US" dirty="0" err="1" smtClean="0"/>
              <a:t>table_name</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solidFill>
                  <a:srgbClr val="FF0000"/>
                </a:solidFill>
              </a:rPr>
              <a:t>Rename</a:t>
            </a:r>
            <a:r>
              <a:rPr lang="en-US" b="1" dirty="0" smtClean="0"/>
              <a:t>:</a:t>
            </a:r>
            <a:r>
              <a:rPr lang="en-US" dirty="0" smtClean="0"/>
              <a:t> It is used to rename an object</a:t>
            </a:r>
            <a:r>
              <a:rPr lang="en-US" dirty="0" smtClean="0"/>
              <a:t>.</a:t>
            </a:r>
          </a:p>
          <a:p>
            <a:r>
              <a:rPr lang="en-US" b="1" dirty="0" smtClean="0">
                <a:solidFill>
                  <a:srgbClr val="FF0000"/>
                </a:solidFill>
              </a:rPr>
              <a:t>Syntax:</a:t>
            </a:r>
            <a:r>
              <a:rPr lang="en-US" b="1" dirty="0" smtClean="0"/>
              <a:t> ALTER </a:t>
            </a:r>
            <a:r>
              <a:rPr lang="en-US" b="1" dirty="0" smtClean="0"/>
              <a:t>TABLE </a:t>
            </a:r>
            <a:r>
              <a:rPr lang="en-US" b="1" dirty="0" err="1" smtClean="0"/>
              <a:t>table_name</a:t>
            </a:r>
            <a:r>
              <a:rPr lang="en-US" dirty="0" smtClean="0"/>
              <a:t> </a:t>
            </a:r>
            <a:r>
              <a:rPr lang="en-US" b="1" dirty="0" smtClean="0"/>
              <a:t>RENAME TO </a:t>
            </a:r>
            <a:r>
              <a:rPr lang="en-US" b="1" dirty="0" err="1" smtClean="0"/>
              <a:t>new_table_name</a:t>
            </a:r>
            <a:r>
              <a:rPr lang="en-US" b="1" dirty="0" smtClean="0"/>
              <a:t>;</a:t>
            </a:r>
            <a:endParaRPr lang="en-US" dirty="0" smtClean="0"/>
          </a:p>
          <a:p>
            <a:r>
              <a:rPr lang="en-US" b="1" dirty="0" smtClean="0">
                <a:solidFill>
                  <a:srgbClr val="FF0000"/>
                </a:solidFill>
              </a:rPr>
              <a:t>Comment</a:t>
            </a:r>
            <a:r>
              <a:rPr lang="en-US" b="1" dirty="0" smtClean="0"/>
              <a:t>:</a:t>
            </a:r>
            <a:r>
              <a:rPr lang="en-US" dirty="0" smtClean="0"/>
              <a:t> It is used to comment on the data dictionary</a:t>
            </a:r>
            <a:r>
              <a:rPr lang="en-US" dirty="0" smtClean="0"/>
              <a:t>.</a:t>
            </a:r>
          </a:p>
          <a:p>
            <a:r>
              <a:rPr lang="en-US" b="1" dirty="0" smtClean="0"/>
              <a:t>Single line comments:</a:t>
            </a:r>
            <a:r>
              <a:rPr lang="en-US" dirty="0" smtClean="0"/>
              <a:t> Comments starting and ending in a single line are considered as single line comments.</a:t>
            </a:r>
            <a:br>
              <a:rPr lang="en-US" dirty="0" smtClean="0"/>
            </a:br>
            <a:r>
              <a:rPr lang="en-US" dirty="0" smtClean="0"/>
              <a:t>Line starting with ‘–‘ is a comment and will not be executed</a:t>
            </a:r>
            <a:r>
              <a:rPr lang="en-US" dirty="0" smtClean="0"/>
              <a:t>.</a:t>
            </a:r>
          </a:p>
          <a:p>
            <a:r>
              <a:rPr lang="en-US" b="1" dirty="0" smtClean="0"/>
              <a:t>Multi line comments: </a:t>
            </a:r>
            <a:r>
              <a:rPr lang="en-US" dirty="0" smtClean="0"/>
              <a:t>Comments starting in one line and ending in different line are considered as multi line comments. Line starting with ‘/*’ is considered as starting point of comment and are terminated when ‘*/’ is encountered</a:t>
            </a:r>
            <a:r>
              <a:rPr lang="en-US" dirty="0" smtClean="0"/>
              <a:t>.</a:t>
            </a:r>
          </a:p>
          <a:p>
            <a:r>
              <a:rPr lang="en-US" b="1" dirty="0" smtClean="0"/>
              <a:t>In line comments: </a:t>
            </a:r>
            <a:r>
              <a:rPr lang="en-US" dirty="0" smtClean="0"/>
              <a:t>In line comments are an extension of multi line comments, comments can be stated in between the statements and are enclosed in between ‘/*’ and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Manipulation Language</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DML</a:t>
            </a:r>
            <a:r>
              <a:rPr lang="en-US" dirty="0" smtClean="0"/>
              <a:t> stands for </a:t>
            </a:r>
            <a:r>
              <a:rPr lang="en-US" b="1" dirty="0" smtClean="0"/>
              <a:t>D</a:t>
            </a:r>
            <a:r>
              <a:rPr lang="en-US" dirty="0" smtClean="0"/>
              <a:t>ata </a:t>
            </a:r>
            <a:r>
              <a:rPr lang="en-US" b="1" dirty="0" smtClean="0"/>
              <a:t>M</a:t>
            </a:r>
            <a:r>
              <a:rPr lang="en-US" dirty="0" smtClean="0"/>
              <a:t>anipulation </a:t>
            </a:r>
            <a:r>
              <a:rPr lang="en-US" b="1" dirty="0" smtClean="0"/>
              <a:t>L</a:t>
            </a:r>
            <a:r>
              <a:rPr lang="en-US" dirty="0" smtClean="0"/>
              <a:t>anguage. It is used for accessing and manipulating data in a database. It handles user requests.</a:t>
            </a:r>
          </a:p>
          <a:p>
            <a:r>
              <a:rPr lang="en-US" b="1" dirty="0" smtClean="0">
                <a:solidFill>
                  <a:srgbClr val="FF0000"/>
                </a:solidFill>
              </a:rPr>
              <a:t>Select</a:t>
            </a:r>
            <a:r>
              <a:rPr lang="en-US" b="1" dirty="0" smtClean="0"/>
              <a:t>:</a:t>
            </a:r>
            <a:r>
              <a:rPr lang="en-US" dirty="0" smtClean="0"/>
              <a:t> It is used to retrieve data from a database</a:t>
            </a:r>
            <a:r>
              <a:rPr lang="en-US" dirty="0" smtClean="0"/>
              <a:t>.</a:t>
            </a:r>
          </a:p>
          <a:p>
            <a:r>
              <a:rPr lang="en-US" dirty="0" smtClean="0">
                <a:solidFill>
                  <a:srgbClr val="FF0000"/>
                </a:solidFill>
              </a:rPr>
              <a:t>Syntax: </a:t>
            </a:r>
            <a:r>
              <a:rPr lang="en-US" dirty="0" smtClean="0"/>
              <a:t>SELECT </a:t>
            </a:r>
            <a:r>
              <a:rPr lang="en-US" dirty="0" smtClean="0"/>
              <a:t>column1, column2, </a:t>
            </a:r>
            <a:r>
              <a:rPr lang="en-US" dirty="0" err="1" smtClean="0"/>
              <a:t>columnN</a:t>
            </a:r>
            <a:r>
              <a:rPr lang="en-US" dirty="0" smtClean="0"/>
              <a:t> FROM </a:t>
            </a:r>
            <a:r>
              <a:rPr lang="en-US" dirty="0" err="1" smtClean="0"/>
              <a:t>table_name</a:t>
            </a:r>
            <a:r>
              <a:rPr lang="en-US" dirty="0" smtClean="0"/>
              <a:t>;</a:t>
            </a:r>
          </a:p>
          <a:p>
            <a:endParaRPr lang="en-US" dirty="0" smtClean="0"/>
          </a:p>
          <a:p>
            <a:r>
              <a:rPr lang="en-US" b="1" dirty="0" smtClean="0">
                <a:solidFill>
                  <a:srgbClr val="FF0000"/>
                </a:solidFill>
              </a:rPr>
              <a:t>Insert</a:t>
            </a:r>
            <a:r>
              <a:rPr lang="en-US" b="1" dirty="0" smtClean="0"/>
              <a:t>:</a:t>
            </a:r>
            <a:r>
              <a:rPr lang="en-US" dirty="0" smtClean="0"/>
              <a:t> It is used to insert data into a table</a:t>
            </a:r>
            <a:r>
              <a:rPr lang="en-US" dirty="0" smtClean="0"/>
              <a:t>.</a:t>
            </a:r>
          </a:p>
          <a:p>
            <a:pPr marL="514350" indent="-514350">
              <a:buFont typeface="+mj-lt"/>
              <a:buAutoNum type="arabicPeriod"/>
            </a:pPr>
            <a:r>
              <a:rPr lang="en-US" b="1" dirty="0" smtClean="0"/>
              <a:t>Only values:</a:t>
            </a:r>
            <a:r>
              <a:rPr lang="en-US" dirty="0" smtClean="0"/>
              <a:t> </a:t>
            </a:r>
            <a:r>
              <a:rPr lang="en-US" dirty="0" smtClean="0"/>
              <a:t>is </a:t>
            </a:r>
            <a:r>
              <a:rPr lang="en-US" dirty="0" smtClean="0"/>
              <a:t>to specify only the value of data to be inserted without the column names.</a:t>
            </a:r>
            <a:br>
              <a:rPr lang="en-US" dirty="0" smtClean="0"/>
            </a:br>
            <a:r>
              <a:rPr lang="en-US" dirty="0" smtClean="0">
                <a:solidFill>
                  <a:srgbClr val="FF0000"/>
                </a:solidFill>
              </a:rPr>
              <a:t>Syntax</a:t>
            </a:r>
            <a:r>
              <a:rPr lang="en-US" dirty="0" smtClean="0"/>
              <a:t>: </a:t>
            </a:r>
            <a:r>
              <a:rPr lang="en-US" b="1" dirty="0" smtClean="0"/>
              <a:t>INSERT </a:t>
            </a:r>
            <a:r>
              <a:rPr lang="en-US" b="1" dirty="0" smtClean="0"/>
              <a:t>INTO </a:t>
            </a:r>
            <a:r>
              <a:rPr lang="en-US" b="1" dirty="0" err="1" smtClean="0"/>
              <a:t>table_name</a:t>
            </a:r>
            <a:r>
              <a:rPr lang="en-US" b="1" dirty="0" smtClean="0"/>
              <a:t> VALUES (value1, value2, value3</a:t>
            </a:r>
            <a:r>
              <a:rPr lang="en-US" b="1" dirty="0" smtClean="0"/>
              <a:t>,…);</a:t>
            </a:r>
          </a:p>
          <a:p>
            <a:pPr marL="514350" indent="-514350">
              <a:buFont typeface="+mj-lt"/>
              <a:buAutoNum type="arabicPeriod"/>
            </a:pPr>
            <a:r>
              <a:rPr lang="en-US" b="1" dirty="0" smtClean="0"/>
              <a:t>Column names and values both</a:t>
            </a:r>
            <a:r>
              <a:rPr lang="en-US" b="1" dirty="0" smtClean="0"/>
              <a:t>:</a:t>
            </a:r>
            <a:r>
              <a:rPr lang="en-US" dirty="0" smtClean="0"/>
              <a:t> </a:t>
            </a:r>
            <a:r>
              <a:rPr lang="en-US" dirty="0" smtClean="0"/>
              <a:t>we will specify both the columns which we want to fill and their corresponding values as shown </a:t>
            </a:r>
            <a:r>
              <a:rPr lang="en-US" dirty="0" smtClean="0"/>
              <a:t>below.</a:t>
            </a:r>
            <a:r>
              <a:rPr lang="en-US" dirty="0" smtClean="0"/>
              <a:t/>
            </a:r>
            <a:br>
              <a:rPr lang="en-US" dirty="0" smtClean="0"/>
            </a:br>
            <a:r>
              <a:rPr lang="en-US" dirty="0" smtClean="0">
                <a:solidFill>
                  <a:srgbClr val="FF0000"/>
                </a:solidFill>
              </a:rPr>
              <a:t>Syntax</a:t>
            </a:r>
            <a:r>
              <a:rPr lang="en-US" dirty="0" smtClean="0"/>
              <a:t>: </a:t>
            </a:r>
            <a:r>
              <a:rPr lang="en-US" b="1" dirty="0" smtClean="0"/>
              <a:t>INSERT </a:t>
            </a:r>
            <a:r>
              <a:rPr lang="en-US" b="1" dirty="0" smtClean="0"/>
              <a:t>INTO </a:t>
            </a:r>
            <a:r>
              <a:rPr lang="en-US" b="1" dirty="0" err="1" smtClean="0"/>
              <a:t>table_name</a:t>
            </a:r>
            <a:r>
              <a:rPr lang="en-US" b="1" dirty="0" smtClean="0"/>
              <a:t> (column1, column2, column3,..) VALUES ( value1, value2, value3,..);</a:t>
            </a:r>
            <a:endParaRPr lang="en-US" dirty="0" smtClean="0"/>
          </a:p>
          <a:p>
            <a:pPr marL="514350" indent="-514350">
              <a:buFont typeface="+mj-lt"/>
              <a:buAutoNum type="arabicPeriod"/>
            </a:pPr>
            <a:endParaRPr lang="en-US" dirty="0" smtClean="0"/>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0000"/>
                </a:solidFill>
              </a:rPr>
              <a:t>Update</a:t>
            </a:r>
            <a:r>
              <a:rPr lang="en-US" b="1" dirty="0" smtClean="0"/>
              <a:t>:</a:t>
            </a:r>
            <a:r>
              <a:rPr lang="en-US" dirty="0" smtClean="0"/>
              <a:t> It is used to update existing data within a table</a:t>
            </a:r>
            <a:r>
              <a:rPr lang="en-US" dirty="0" smtClean="0"/>
              <a:t>.</a:t>
            </a:r>
          </a:p>
          <a:p>
            <a:r>
              <a:rPr lang="en-US" dirty="0" smtClean="0">
                <a:solidFill>
                  <a:srgbClr val="FF0000"/>
                </a:solidFill>
              </a:rPr>
              <a:t>Syntax</a:t>
            </a:r>
            <a:r>
              <a:rPr lang="en-US" dirty="0" smtClean="0"/>
              <a:t>: UPDATE </a:t>
            </a:r>
            <a:r>
              <a:rPr lang="en-US" dirty="0" err="1" smtClean="0"/>
              <a:t>table_name</a:t>
            </a:r>
            <a:r>
              <a:rPr lang="en-US" dirty="0" smtClean="0"/>
              <a:t> SET column1 = value1, column2 = value2...., </a:t>
            </a:r>
            <a:r>
              <a:rPr lang="en-US" dirty="0" err="1" smtClean="0"/>
              <a:t>columnN</a:t>
            </a:r>
            <a:r>
              <a:rPr lang="en-US" dirty="0" smtClean="0"/>
              <a:t> = </a:t>
            </a:r>
            <a:r>
              <a:rPr lang="en-US" dirty="0" err="1" smtClean="0"/>
              <a:t>valueN</a:t>
            </a:r>
            <a:r>
              <a:rPr lang="en-US" dirty="0" smtClean="0"/>
              <a:t> WHERE [condition];</a:t>
            </a:r>
          </a:p>
          <a:p>
            <a:endParaRPr lang="en-US" dirty="0" smtClean="0"/>
          </a:p>
          <a:p>
            <a:r>
              <a:rPr lang="en-US" b="1" dirty="0" smtClean="0">
                <a:solidFill>
                  <a:srgbClr val="FF0000"/>
                </a:solidFill>
              </a:rPr>
              <a:t>Delete</a:t>
            </a:r>
            <a:r>
              <a:rPr lang="en-US" b="1" dirty="0" smtClean="0"/>
              <a:t>:</a:t>
            </a:r>
            <a:r>
              <a:rPr lang="en-US" dirty="0" smtClean="0"/>
              <a:t> It is used to delete all records from a table</a:t>
            </a:r>
            <a:r>
              <a:rPr lang="en-US" dirty="0" smtClean="0"/>
              <a:t>.</a:t>
            </a:r>
          </a:p>
          <a:p>
            <a:r>
              <a:rPr lang="en-US" dirty="0" smtClean="0">
                <a:solidFill>
                  <a:srgbClr val="FF0000"/>
                </a:solidFill>
              </a:rPr>
              <a:t>Syntax</a:t>
            </a:r>
            <a:r>
              <a:rPr lang="en-US" dirty="0" smtClean="0"/>
              <a:t>: DELETE </a:t>
            </a:r>
            <a:r>
              <a:rPr lang="en-US" dirty="0" smtClean="0"/>
              <a:t>FROM </a:t>
            </a:r>
            <a:r>
              <a:rPr lang="en-US" dirty="0" err="1" smtClean="0"/>
              <a:t>table_name</a:t>
            </a:r>
            <a:r>
              <a:rPr lang="en-US" dirty="0" smtClean="0"/>
              <a:t> WHERE [condition];</a:t>
            </a:r>
          </a:p>
          <a:p>
            <a:endParaRPr lang="en-US" dirty="0" smtClean="0"/>
          </a:p>
          <a:p>
            <a:r>
              <a:rPr lang="en-US" b="1" dirty="0" smtClean="0"/>
              <a:t>Merge:</a:t>
            </a:r>
            <a:r>
              <a:rPr lang="en-US" dirty="0" smtClean="0"/>
              <a:t> It performs UPSERT operation, i.e., insert or update operations.</a:t>
            </a:r>
          </a:p>
          <a:p>
            <a:r>
              <a:rPr lang="en-US" b="1" dirty="0" smtClean="0"/>
              <a:t>Lock Table:</a:t>
            </a:r>
            <a:r>
              <a:rPr lang="en-US" dirty="0" smtClean="0"/>
              <a:t> It controls concurrency.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24000" y="1981200"/>
            <a:ext cx="5715000" cy="3657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Data Control Language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b="1" dirty="0" smtClean="0"/>
              <a:t>DCL</a:t>
            </a:r>
            <a:r>
              <a:rPr lang="en-US" dirty="0" smtClean="0"/>
              <a:t> stands for </a:t>
            </a:r>
            <a:r>
              <a:rPr lang="en-US" b="1" dirty="0" smtClean="0"/>
              <a:t>D</a:t>
            </a:r>
            <a:r>
              <a:rPr lang="en-US" dirty="0" smtClean="0"/>
              <a:t>ata </a:t>
            </a:r>
            <a:r>
              <a:rPr lang="en-US" b="1" dirty="0" smtClean="0"/>
              <a:t>C</a:t>
            </a:r>
            <a:r>
              <a:rPr lang="en-US" dirty="0" smtClean="0"/>
              <a:t>ontrol </a:t>
            </a:r>
            <a:r>
              <a:rPr lang="en-US" b="1" dirty="0" smtClean="0"/>
              <a:t>L</a:t>
            </a:r>
            <a:r>
              <a:rPr lang="en-US" dirty="0" smtClean="0"/>
              <a:t>anguage. It is used to retrieve the stored or saved data.</a:t>
            </a:r>
          </a:p>
          <a:p>
            <a:r>
              <a:rPr lang="en-US" dirty="0" smtClean="0"/>
              <a:t>The DCL execution is transactional. It also has rollback parameters.</a:t>
            </a:r>
          </a:p>
          <a:p>
            <a:r>
              <a:rPr lang="en-US" b="1" u="sng" dirty="0" smtClean="0">
                <a:solidFill>
                  <a:srgbClr val="FF0000"/>
                </a:solidFill>
              </a:rPr>
              <a:t>Grant</a:t>
            </a:r>
            <a:r>
              <a:rPr lang="en-US" b="1" dirty="0" smtClean="0"/>
              <a:t>:</a:t>
            </a:r>
            <a:r>
              <a:rPr lang="en-US" dirty="0" smtClean="0"/>
              <a:t> It is used to give user access privileges to a database</a:t>
            </a:r>
            <a:r>
              <a:rPr lang="en-US" dirty="0" smtClean="0"/>
              <a:t>.</a:t>
            </a:r>
          </a:p>
          <a:p>
            <a:r>
              <a:rPr lang="en-US" dirty="0" smtClean="0">
                <a:solidFill>
                  <a:srgbClr val="FF0000"/>
                </a:solidFill>
              </a:rPr>
              <a:t>Syntax</a:t>
            </a:r>
            <a:r>
              <a:rPr lang="en-US" dirty="0" smtClean="0"/>
              <a:t>: GRANT </a:t>
            </a:r>
            <a:r>
              <a:rPr lang="en-US" dirty="0" err="1" smtClean="0"/>
              <a:t>privileges_names</a:t>
            </a:r>
            <a:r>
              <a:rPr lang="en-US" dirty="0" smtClean="0"/>
              <a:t> ON object TO user;</a:t>
            </a:r>
            <a:endParaRPr lang="en-US" dirty="0" smtClean="0"/>
          </a:p>
          <a:p>
            <a:r>
              <a:rPr lang="en-US" b="1" u="sng" dirty="0" smtClean="0">
                <a:solidFill>
                  <a:srgbClr val="FF0000"/>
                </a:solidFill>
              </a:rPr>
              <a:t>Revoke</a:t>
            </a:r>
            <a:r>
              <a:rPr lang="en-US" b="1" dirty="0" smtClean="0"/>
              <a:t>:</a:t>
            </a:r>
            <a:r>
              <a:rPr lang="en-US" dirty="0" smtClean="0"/>
              <a:t> It is used to take back permissions from the user</a:t>
            </a:r>
            <a:r>
              <a:rPr lang="en-US" dirty="0" smtClean="0"/>
              <a:t>.</a:t>
            </a:r>
          </a:p>
          <a:p>
            <a:r>
              <a:rPr lang="en-US" dirty="0" smtClean="0">
                <a:solidFill>
                  <a:srgbClr val="FF0000"/>
                </a:solidFill>
              </a:rPr>
              <a:t>Syntax</a:t>
            </a:r>
            <a:r>
              <a:rPr lang="en-US" dirty="0" smtClean="0"/>
              <a:t>: REVOKE </a:t>
            </a:r>
            <a:r>
              <a:rPr lang="en-US" dirty="0" smtClean="0"/>
              <a:t>privileges ON object FROM user;</a:t>
            </a:r>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Transaction Control Language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TCL is used to run the changes made by the DML statement. TCL can be grouped into a logical transaction.</a:t>
            </a:r>
          </a:p>
          <a:p>
            <a:r>
              <a:rPr lang="en-US" b="1" u="sng" dirty="0" smtClean="0">
                <a:solidFill>
                  <a:srgbClr val="FF0000"/>
                </a:solidFill>
              </a:rPr>
              <a:t>Commit</a:t>
            </a:r>
            <a:r>
              <a:rPr lang="en-US" b="1" dirty="0" smtClean="0"/>
              <a:t>:</a:t>
            </a:r>
            <a:r>
              <a:rPr lang="en-US" dirty="0" smtClean="0"/>
              <a:t> It is used to save the transaction on the database.</a:t>
            </a:r>
          </a:p>
          <a:p>
            <a:r>
              <a:rPr lang="en-US" b="1" u="sng" dirty="0" smtClean="0">
                <a:solidFill>
                  <a:srgbClr val="FF0000"/>
                </a:solidFill>
              </a:rPr>
              <a:t>Rollback</a:t>
            </a:r>
            <a:r>
              <a:rPr lang="en-US" b="1" dirty="0" smtClean="0"/>
              <a:t>:</a:t>
            </a:r>
            <a:r>
              <a:rPr lang="en-US" dirty="0" smtClean="0"/>
              <a:t> It is used to restore the database to original since the last Commit.</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500" dirty="0" err="1" smtClean="0"/>
              <a:t>sql</a:t>
            </a:r>
            <a:r>
              <a:rPr lang="en-US" sz="2500" dirty="0" smtClean="0"/>
              <a:t>&gt; SELECT * FROM Staff WHERE 	Allowance = 400; </a:t>
            </a:r>
            <a:br>
              <a:rPr lang="en-US" sz="2500" dirty="0" smtClean="0"/>
            </a:br>
            <a:r>
              <a:rPr lang="en-US" sz="2500" dirty="0" err="1" smtClean="0"/>
              <a:t>sql</a:t>
            </a:r>
            <a:r>
              <a:rPr lang="en-US" sz="2500" dirty="0" smtClean="0"/>
              <a:t>&gt; COMMIT;</a:t>
            </a:r>
            <a:endParaRPr lang="en-US" sz="2500" dirty="0"/>
          </a:p>
        </p:txBody>
      </p:sp>
      <p:pic>
        <p:nvPicPr>
          <p:cNvPr id="2050" name="Picture 2"/>
          <p:cNvPicPr>
            <a:picLocks noGrp="1" noChangeAspect="1" noChangeArrowheads="1"/>
          </p:cNvPicPr>
          <p:nvPr>
            <p:ph sz="half" idx="1"/>
          </p:nvPr>
        </p:nvPicPr>
        <p:blipFill>
          <a:blip r:embed="rId2"/>
          <a:stretch>
            <a:fillRect/>
          </a:stretch>
        </p:blipFill>
        <p:spPr bwMode="auto">
          <a:xfrm>
            <a:off x="914400" y="1447800"/>
            <a:ext cx="6019800" cy="2265475"/>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1371600" y="4800600"/>
            <a:ext cx="4572000" cy="1143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305800" cy="4525963"/>
          </a:xfrm>
        </p:spPr>
        <p:txBody>
          <a:bodyPr/>
          <a:lstStyle/>
          <a:p>
            <a:r>
              <a:rPr lang="en-US" dirty="0" err="1" smtClean="0"/>
              <a:t>sql</a:t>
            </a:r>
            <a:r>
              <a:rPr lang="en-US" dirty="0" smtClean="0"/>
              <a:t>&gt; SELECT * FROM EMPLOYEES WHERE ALLOWANCE = 400; </a:t>
            </a:r>
          </a:p>
          <a:p>
            <a:r>
              <a:rPr lang="en-US" dirty="0" err="1" smtClean="0"/>
              <a:t>sql</a:t>
            </a:r>
            <a:r>
              <a:rPr lang="en-US" dirty="0" smtClean="0"/>
              <a:t>&gt; ROLLBACK;</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1752600" y="3657600"/>
            <a:ext cx="5638800" cy="194865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pPr fontAlgn="base"/>
            <a:r>
              <a:rPr lang="en-US" b="1" u="sng" dirty="0" smtClean="0">
                <a:solidFill>
                  <a:srgbClr val="FF0000"/>
                </a:solidFill>
              </a:rPr>
              <a:t>SET TRANSACTION</a:t>
            </a:r>
            <a:r>
              <a:rPr lang="en-US" b="1" dirty="0" smtClean="0"/>
              <a:t>:</a:t>
            </a:r>
            <a:r>
              <a:rPr lang="en-US" dirty="0" smtClean="0"/>
              <a:t> Places a name on a transaction. </a:t>
            </a:r>
          </a:p>
          <a:p>
            <a:pPr fontAlgn="base"/>
            <a:r>
              <a:rPr lang="en-US" b="1" dirty="0" smtClean="0">
                <a:solidFill>
                  <a:srgbClr val="FF0000"/>
                </a:solidFill>
              </a:rPr>
              <a:t>Syntax</a:t>
            </a:r>
            <a:r>
              <a:rPr lang="en-US" b="1" dirty="0" smtClean="0"/>
              <a:t>:</a:t>
            </a:r>
            <a:r>
              <a:rPr lang="en-US" dirty="0" smtClean="0"/>
              <a:t> </a:t>
            </a:r>
            <a:r>
              <a:rPr lang="en-US" dirty="0" smtClean="0"/>
              <a:t> SET </a:t>
            </a:r>
            <a:r>
              <a:rPr lang="en-US" dirty="0" smtClean="0"/>
              <a:t>TRANSACTION [ READ WRITE | READ ONLY </a:t>
            </a:r>
            <a:r>
              <a:rPr lang="en-US" dirty="0" smtClean="0"/>
              <a:t>];</a:t>
            </a:r>
          </a:p>
          <a:p>
            <a:pPr fontAlgn="base"/>
            <a:r>
              <a:rPr lang="en-US" b="1" u="sng" dirty="0" smtClean="0">
                <a:solidFill>
                  <a:srgbClr val="FF0000"/>
                </a:solidFill>
              </a:rPr>
              <a:t>SAVEPOINT</a:t>
            </a:r>
            <a:r>
              <a:rPr lang="en-US" b="1" dirty="0" smtClean="0"/>
              <a:t>:</a:t>
            </a:r>
            <a:r>
              <a:rPr lang="en-US" dirty="0" smtClean="0"/>
              <a:t> </a:t>
            </a:r>
            <a:br>
              <a:rPr lang="en-US" dirty="0" smtClean="0"/>
            </a:br>
            <a:r>
              <a:rPr lang="en-US" dirty="0" smtClean="0"/>
              <a:t>A SAVEPOINT is a point in a transaction in which you can roll the transaction back to a certain point without rolling back the entire transaction. </a:t>
            </a:r>
          </a:p>
          <a:p>
            <a:pPr fontAlgn="base"/>
            <a:r>
              <a:rPr lang="en-US" b="1" dirty="0" smtClean="0">
                <a:solidFill>
                  <a:srgbClr val="FF0000"/>
                </a:solidFill>
              </a:rPr>
              <a:t>Syntax</a:t>
            </a:r>
            <a:r>
              <a:rPr lang="en-US" b="1" dirty="0" smtClean="0"/>
              <a:t> </a:t>
            </a:r>
            <a:r>
              <a:rPr lang="en-US" b="1" dirty="0" smtClean="0"/>
              <a:t>: </a:t>
            </a:r>
            <a:r>
              <a:rPr lang="en-US" dirty="0" smtClean="0"/>
              <a:t>SAVEPOINT </a:t>
            </a:r>
            <a:r>
              <a:rPr lang="en-US" dirty="0" smtClean="0"/>
              <a:t>SAVEPOINT_NAME;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Relational Databases</a:t>
            </a:r>
            <a:endParaRPr lang="en-US" dirty="0">
              <a:solidFill>
                <a:srgbClr val="FF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609600" y="1724819"/>
            <a:ext cx="7924800" cy="45997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Different types of Database Users</a:t>
            </a:r>
            <a:br>
              <a:rPr lang="en-US" b="1" dirty="0" smtClean="0">
                <a:solidFill>
                  <a:srgbClr val="FF0000"/>
                </a:solidFill>
              </a:rPr>
            </a:br>
            <a:endParaRPr lang="en-US" dirty="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2047875" y="2082006"/>
            <a:ext cx="5048250" cy="35623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Database Administrator (DBA) </a:t>
            </a:r>
            <a:endParaRPr lang="en-US"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pPr fontAlgn="base"/>
            <a:r>
              <a:rPr lang="en-US" dirty="0" smtClean="0"/>
              <a:t>Database Administrator (DBA) is a person/team who defines the schema and also controls the 3 levels of </a:t>
            </a:r>
            <a:r>
              <a:rPr lang="en-US" dirty="0" smtClean="0"/>
              <a:t>database.</a:t>
            </a:r>
          </a:p>
          <a:p>
            <a:pPr fontAlgn="base"/>
            <a:r>
              <a:rPr lang="en-US" dirty="0" smtClean="0"/>
              <a:t>The </a:t>
            </a:r>
            <a:r>
              <a:rPr lang="en-US" dirty="0" smtClean="0"/>
              <a:t>DBA will then create a new account id and password for the user if he/she need to access the data </a:t>
            </a:r>
            <a:r>
              <a:rPr lang="en-US" dirty="0" smtClean="0"/>
              <a:t>base.</a:t>
            </a:r>
          </a:p>
          <a:p>
            <a:pPr fontAlgn="base"/>
            <a:r>
              <a:rPr lang="en-US" dirty="0" smtClean="0"/>
              <a:t>DBA </a:t>
            </a:r>
            <a:r>
              <a:rPr lang="en-US" dirty="0" smtClean="0"/>
              <a:t>is also responsible for providing security to the data base and he allows only the authorized users to access/modify the data base</a:t>
            </a:r>
            <a:r>
              <a:rPr lang="en-US" dirty="0" smtClean="0"/>
              <a:t>.</a:t>
            </a:r>
          </a:p>
          <a:p>
            <a:pPr fontAlgn="base"/>
            <a:r>
              <a:rPr lang="en-US" dirty="0" smtClean="0"/>
              <a:t>DBA </a:t>
            </a:r>
            <a:r>
              <a:rPr lang="en-US" dirty="0" smtClean="0"/>
              <a:t>also monitors the recovery and back up and provide technical support.</a:t>
            </a:r>
          </a:p>
          <a:p>
            <a:pPr fontAlgn="base"/>
            <a:r>
              <a:rPr lang="en-US" dirty="0" smtClean="0"/>
              <a:t>The DBA has a DBA account in the DBMS which called a system or </a:t>
            </a:r>
            <a:r>
              <a:rPr lang="en-US" dirty="0" err="1" smtClean="0">
                <a:solidFill>
                  <a:srgbClr val="FF0000"/>
                </a:solidFill>
              </a:rPr>
              <a:t>superuser</a:t>
            </a:r>
            <a:r>
              <a:rPr lang="en-US" dirty="0" smtClean="0"/>
              <a:t> account.</a:t>
            </a:r>
          </a:p>
          <a:p>
            <a:pPr fontAlgn="base"/>
            <a:r>
              <a:rPr lang="en-US" dirty="0" smtClean="0"/>
              <a:t>DBA repairs damage caused due to hardware and/or software failures.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Application </a:t>
            </a:r>
            <a:r>
              <a:rPr lang="en-US" b="1" dirty="0" smtClean="0">
                <a:solidFill>
                  <a:srgbClr val="7030A0"/>
                </a:solidFill>
              </a:rPr>
              <a:t>Programmer</a:t>
            </a:r>
            <a:endParaRPr lang="en-US" dirty="0">
              <a:solidFill>
                <a:srgbClr val="7030A0"/>
              </a:solidFill>
            </a:endParaRPr>
          </a:p>
        </p:txBody>
      </p:sp>
      <p:sp>
        <p:nvSpPr>
          <p:cNvPr id="3" name="Content Placeholder 2"/>
          <p:cNvSpPr>
            <a:spLocks noGrp="1"/>
          </p:cNvSpPr>
          <p:nvPr>
            <p:ph idx="1"/>
          </p:nvPr>
        </p:nvSpPr>
        <p:spPr/>
        <p:txBody>
          <a:bodyPr/>
          <a:lstStyle/>
          <a:p>
            <a:r>
              <a:rPr lang="en-US" dirty="0" smtClean="0"/>
              <a:t>Application Programmers </a:t>
            </a:r>
            <a:r>
              <a:rPr lang="en-US" dirty="0" smtClean="0"/>
              <a:t>are </a:t>
            </a:r>
            <a:r>
              <a:rPr lang="en-US" dirty="0" smtClean="0"/>
              <a:t>the programmers </a:t>
            </a:r>
            <a:r>
              <a:rPr lang="en-US" dirty="0" smtClean="0"/>
              <a:t>who writes the code for the application </a:t>
            </a:r>
            <a:r>
              <a:rPr lang="en-US" dirty="0" smtClean="0"/>
              <a:t>programs or </a:t>
            </a:r>
            <a:r>
              <a:rPr lang="en-US" dirty="0" smtClean="0"/>
              <a:t>user interface</a:t>
            </a:r>
            <a:r>
              <a:rPr lang="en-US" dirty="0" smtClean="0"/>
              <a:t>. </a:t>
            </a:r>
          </a:p>
          <a:p>
            <a:r>
              <a:rPr lang="en-US" dirty="0" smtClean="0"/>
              <a:t>They </a:t>
            </a:r>
            <a:r>
              <a:rPr lang="en-US" dirty="0" smtClean="0"/>
              <a:t>are the computer professionals. </a:t>
            </a:r>
            <a:endParaRPr lang="en-US" dirty="0" smtClean="0"/>
          </a:p>
          <a:p>
            <a:r>
              <a:rPr lang="en-US" dirty="0" smtClean="0"/>
              <a:t>These </a:t>
            </a:r>
            <a:r>
              <a:rPr lang="en-US" dirty="0" smtClean="0"/>
              <a:t>programs could be written in Programming </a:t>
            </a:r>
            <a:r>
              <a:rPr lang="en-US" dirty="0" smtClean="0"/>
              <a:t>languages.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End Users</a:t>
            </a:r>
            <a:endParaRPr lang="en-US" dirty="0">
              <a:solidFill>
                <a:srgbClr val="7030A0"/>
              </a:solidFill>
            </a:endParaRP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b="1" dirty="0" smtClean="0">
                <a:solidFill>
                  <a:srgbClr val="FF0000"/>
                </a:solidFill>
              </a:rPr>
              <a:t>Naive </a:t>
            </a:r>
            <a:r>
              <a:rPr lang="en-US" b="1" dirty="0" smtClean="0">
                <a:solidFill>
                  <a:srgbClr val="FF0000"/>
                </a:solidFill>
              </a:rPr>
              <a:t>users</a:t>
            </a:r>
            <a:r>
              <a:rPr lang="en-US" dirty="0" smtClean="0"/>
              <a:t> − The </a:t>
            </a:r>
            <a:r>
              <a:rPr lang="en-US" dirty="0" smtClean="0"/>
              <a:t>naive </a:t>
            </a:r>
            <a:r>
              <a:rPr lang="en-US" dirty="0" smtClean="0"/>
              <a:t>users </a:t>
            </a:r>
            <a:r>
              <a:rPr lang="en-US" dirty="0" smtClean="0"/>
              <a:t>are unsophisticated </a:t>
            </a:r>
            <a:r>
              <a:rPr lang="en-US" dirty="0" smtClean="0"/>
              <a:t>who don’t have any DBMS knowledge but they frequently use the data base applications in their daily life to get the desired </a:t>
            </a:r>
            <a:r>
              <a:rPr lang="en-US" dirty="0" smtClean="0"/>
              <a:t>result. </a:t>
            </a:r>
          </a:p>
          <a:p>
            <a:r>
              <a:rPr lang="en-US" dirty="0" smtClean="0"/>
              <a:t>Example:</a:t>
            </a:r>
            <a:r>
              <a:rPr lang="en-US" dirty="0" smtClean="0"/>
              <a:t> </a:t>
            </a:r>
            <a:r>
              <a:rPr lang="en-US" dirty="0" smtClean="0"/>
              <a:t>Railway’s </a:t>
            </a:r>
            <a:r>
              <a:rPr lang="en-US" dirty="0" smtClean="0"/>
              <a:t>ticket booking users are naive users. </a:t>
            </a:r>
            <a:endParaRPr lang="en-US" dirty="0" smtClean="0"/>
          </a:p>
          <a:p>
            <a:r>
              <a:rPr lang="en-US" b="1" dirty="0" smtClean="0">
                <a:solidFill>
                  <a:srgbClr val="FF0000"/>
                </a:solidFill>
              </a:rPr>
              <a:t>Online </a:t>
            </a:r>
            <a:r>
              <a:rPr lang="en-US" b="1" dirty="0" smtClean="0">
                <a:solidFill>
                  <a:srgbClr val="FF0000"/>
                </a:solidFill>
              </a:rPr>
              <a:t>users</a:t>
            </a:r>
            <a:r>
              <a:rPr lang="en-US" dirty="0" smtClean="0">
                <a:solidFill>
                  <a:srgbClr val="FF0000"/>
                </a:solidFill>
              </a:rPr>
              <a:t> </a:t>
            </a:r>
            <a:r>
              <a:rPr lang="en-US" dirty="0" smtClean="0"/>
              <a:t>− Online users may communicate with databases directly through an online terminal or indirectly through user interface and application programs.</a:t>
            </a:r>
          </a:p>
          <a:p>
            <a:r>
              <a:rPr lang="en-US" b="1" dirty="0" smtClean="0">
                <a:solidFill>
                  <a:srgbClr val="FF0000"/>
                </a:solidFill>
              </a:rPr>
              <a:t>Sophisticated Users</a:t>
            </a:r>
            <a:r>
              <a:rPr lang="en-US" dirty="0" smtClean="0">
                <a:solidFill>
                  <a:srgbClr val="FF0000"/>
                </a:solidFill>
              </a:rPr>
              <a:t> </a:t>
            </a:r>
            <a:r>
              <a:rPr lang="en-US" dirty="0" smtClean="0"/>
              <a:t>− They are those users who interact with the system without writing the program instead they form their request in database query language. They are the SQL programmers, who are going to deal directly with the database. They write queries to delete or select or insert and update the database.</a:t>
            </a:r>
          </a:p>
          <a:p>
            <a:r>
              <a:rPr lang="en-US" b="1" dirty="0" smtClean="0">
                <a:solidFill>
                  <a:srgbClr val="FF0000"/>
                </a:solidFill>
              </a:rPr>
              <a:t>Casual Users / Temporary Users :</a:t>
            </a:r>
            <a:r>
              <a:rPr lang="en-US" dirty="0" smtClean="0"/>
              <a:t/>
            </a:r>
            <a:br>
              <a:rPr lang="en-US" dirty="0" smtClean="0"/>
            </a:br>
            <a:r>
              <a:rPr lang="en-US" dirty="0" smtClean="0"/>
              <a:t>Casual Users are the users who occasionally use/access the data base but each time when they access the data base they require the new </a:t>
            </a:r>
            <a:r>
              <a:rPr lang="en-US" dirty="0" smtClean="0"/>
              <a:t>information.</a:t>
            </a:r>
          </a:p>
          <a:p>
            <a:r>
              <a:rPr lang="en-US" b="1" dirty="0" smtClean="0">
                <a:solidFill>
                  <a:srgbClr val="FF0000"/>
                </a:solidFill>
              </a:rPr>
              <a:t>Data Base Designers </a:t>
            </a:r>
            <a:r>
              <a:rPr lang="en-US" b="1" dirty="0" smtClean="0"/>
              <a:t>:</a:t>
            </a:r>
            <a:r>
              <a:rPr lang="en-US" dirty="0" smtClean="0"/>
              <a:t/>
            </a:r>
            <a:br>
              <a:rPr lang="en-US" dirty="0" smtClean="0"/>
            </a:br>
            <a:r>
              <a:rPr lang="en-US" dirty="0" smtClean="0"/>
              <a:t>Data Base Designers are the users who design the structure of data base which includes tables, indexes, views, constraints, triggers, stored procedures. He/she controls what data must be stored and how the data items to be related</a:t>
            </a:r>
            <a:r>
              <a:rPr lang="en-US" dirty="0" smtClean="0"/>
              <a:t>.</a:t>
            </a:r>
          </a:p>
          <a:p>
            <a:r>
              <a:rPr lang="en-US" b="1" dirty="0" smtClean="0">
                <a:solidFill>
                  <a:srgbClr val="FF0000"/>
                </a:solidFill>
              </a:rPr>
              <a:t>System Analyst </a:t>
            </a:r>
            <a:r>
              <a:rPr lang="en-US" b="1" dirty="0" smtClean="0"/>
              <a:t>:</a:t>
            </a:r>
            <a:r>
              <a:rPr lang="en-US" dirty="0" smtClean="0"/>
              <a:t/>
            </a:r>
            <a:br>
              <a:rPr lang="en-US" dirty="0" smtClean="0"/>
            </a:br>
            <a:r>
              <a:rPr lang="en-US" dirty="0" smtClean="0"/>
              <a:t>System Analyst is a user who analyzes the requirements of parametric end users. They check whether all the requirements of end users are satisfied</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r>
              <a:rPr lang="en-US" b="1" u="sng" dirty="0" smtClean="0"/>
              <a:t>Table or Relation: </a:t>
            </a:r>
            <a:r>
              <a:rPr lang="en-US" dirty="0" smtClean="0"/>
              <a:t>Collection of related records.</a:t>
            </a:r>
          </a:p>
          <a:p>
            <a:pPr>
              <a:buNone/>
            </a:pPr>
            <a:r>
              <a:rPr lang="en-US" dirty="0"/>
              <a:t>	</a:t>
            </a:r>
            <a:r>
              <a:rPr lang="en-US" dirty="0" smtClean="0"/>
              <a:t> </a:t>
            </a:r>
          </a:p>
          <a:p>
            <a:pPr>
              <a:buNone/>
            </a:pPr>
            <a:endParaRPr lang="en-US" dirty="0"/>
          </a:p>
          <a:p>
            <a:pPr>
              <a:buNone/>
            </a:pPr>
            <a:endParaRPr lang="en-US" dirty="0" smtClean="0"/>
          </a:p>
          <a:p>
            <a:pPr>
              <a:buNone/>
            </a:pPr>
            <a:endParaRPr lang="en-US" dirty="0"/>
          </a:p>
          <a:p>
            <a:pPr>
              <a:buFont typeface="Wingdings" pitchFamily="2" charset="2"/>
              <a:buChar char="Ø"/>
            </a:pPr>
            <a:r>
              <a:rPr lang="en-US" dirty="0" smtClean="0"/>
              <a:t>The columns of this relation are called Fields, Attributes or Domains. </a:t>
            </a:r>
          </a:p>
          <a:p>
            <a:pPr>
              <a:buFont typeface="Wingdings" pitchFamily="2" charset="2"/>
              <a:buChar char="Ø"/>
            </a:pPr>
            <a:r>
              <a:rPr lang="en-US" dirty="0" smtClean="0"/>
              <a:t>The rows are called </a:t>
            </a:r>
            <a:r>
              <a:rPr lang="en-US" dirty="0" err="1" smtClean="0"/>
              <a:t>Tuples</a:t>
            </a:r>
            <a:r>
              <a:rPr lang="en-US" dirty="0" smtClean="0"/>
              <a:t> or Records. </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2209800" y="2209800"/>
            <a:ext cx="3886200"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DBMS Architecture</a:t>
            </a:r>
            <a:br>
              <a:rPr lang="en-US" dirty="0" smtClean="0">
                <a:solidFill>
                  <a:srgbClr val="FF0000"/>
                </a:solidFill>
              </a:rPr>
            </a:br>
            <a:endParaRPr lang="en-US"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423987" y="2205831"/>
            <a:ext cx="6296025" cy="33147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1-Tier Architecture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sz="half" idx="1"/>
          </p:nvPr>
        </p:nvSpPr>
        <p:spPr>
          <a:xfrm>
            <a:off x="457200" y="1066800"/>
            <a:ext cx="8153400" cy="3505200"/>
          </a:xfrm>
        </p:spPr>
        <p:txBody>
          <a:bodyPr>
            <a:normAutofit fontScale="92500"/>
          </a:bodyPr>
          <a:lstStyle/>
          <a:p>
            <a:r>
              <a:rPr lang="en-US" dirty="0" smtClean="0"/>
              <a:t>In this architecture, the database is directly available to the user. It means the user can directly sit on the DBMS and uses it.</a:t>
            </a:r>
          </a:p>
          <a:p>
            <a:r>
              <a:rPr lang="en-US" dirty="0" smtClean="0"/>
              <a:t>Any changes done here will directly be done on the database itself. </a:t>
            </a:r>
          </a:p>
          <a:p>
            <a:r>
              <a:rPr lang="en-US" dirty="0" smtClean="0"/>
              <a:t>The 1-Tier architecture is used for development of the local application, where programmers can directly communicate with the database for the quick response.</a:t>
            </a:r>
          </a:p>
          <a:p>
            <a:endParaRPr lang="en-US" dirty="0"/>
          </a:p>
        </p:txBody>
      </p:sp>
      <p:pic>
        <p:nvPicPr>
          <p:cNvPr id="5122" name="Picture 2"/>
          <p:cNvPicPr>
            <a:picLocks noGrp="1" noChangeAspect="1" noChangeArrowheads="1"/>
          </p:cNvPicPr>
          <p:nvPr>
            <p:ph sz="half" idx="2"/>
          </p:nvPr>
        </p:nvPicPr>
        <p:blipFill>
          <a:blip r:embed="rId2"/>
          <a:srcRect/>
          <a:stretch>
            <a:fillRect/>
          </a:stretch>
        </p:blipFill>
        <p:spPr bwMode="auto">
          <a:xfrm>
            <a:off x="2590800" y="4419600"/>
            <a:ext cx="4038600" cy="214526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2-Tier </a:t>
            </a:r>
            <a:r>
              <a:rPr lang="en-US" dirty="0" smtClean="0">
                <a:solidFill>
                  <a:srgbClr val="FF0000"/>
                </a:solidFill>
              </a:rPr>
              <a:t>Architecture</a:t>
            </a:r>
            <a:br>
              <a:rPr lang="en-US" dirty="0" smtClean="0">
                <a:solidFill>
                  <a:srgbClr val="FF0000"/>
                </a:solidFill>
              </a:rPr>
            </a:br>
            <a:endParaRPr lang="en-US" dirty="0"/>
          </a:p>
        </p:txBody>
      </p:sp>
      <p:pic>
        <p:nvPicPr>
          <p:cNvPr id="6146" name="Picture 2"/>
          <p:cNvPicPr>
            <a:picLocks noGrp="1" noChangeAspect="1" noChangeArrowheads="1"/>
          </p:cNvPicPr>
          <p:nvPr>
            <p:ph sz="half" idx="1"/>
          </p:nvPr>
        </p:nvPicPr>
        <p:blipFill>
          <a:blip r:embed="rId2"/>
          <a:stretch>
            <a:fillRect/>
          </a:stretch>
        </p:blipFill>
        <p:spPr bwMode="auto">
          <a:xfrm>
            <a:off x="457200" y="2289547"/>
            <a:ext cx="4038600" cy="3147268"/>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3"/>
          <a:srcRect/>
          <a:stretch>
            <a:fillRect/>
          </a:stretch>
        </p:blipFill>
        <p:spPr bwMode="auto">
          <a:xfrm>
            <a:off x="4819650" y="2043906"/>
            <a:ext cx="3695700" cy="36385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20000"/>
          </a:bodyPr>
          <a:lstStyle/>
          <a:p>
            <a:r>
              <a:rPr lang="en-US" dirty="0" smtClean="0"/>
              <a:t>The 2-Tier architecture is same as basic client-server. In the two-tier architecture, applications on the client end can directly communicate with the database at the server side. For this interaction, API's like: </a:t>
            </a:r>
            <a:r>
              <a:rPr lang="en-US" b="1" dirty="0" smtClean="0"/>
              <a:t>ODBC</a:t>
            </a:r>
            <a:r>
              <a:rPr lang="en-US" dirty="0" smtClean="0"/>
              <a:t>, </a:t>
            </a:r>
            <a:r>
              <a:rPr lang="en-US" b="1" dirty="0" smtClean="0"/>
              <a:t>JDBC</a:t>
            </a:r>
            <a:r>
              <a:rPr lang="en-US" dirty="0" smtClean="0"/>
              <a:t> are used.</a:t>
            </a:r>
          </a:p>
          <a:p>
            <a:r>
              <a:rPr lang="en-US" dirty="0" smtClean="0"/>
              <a:t>The user interfaces and application programs are run on the client-side.</a:t>
            </a:r>
          </a:p>
          <a:p>
            <a:r>
              <a:rPr lang="en-US" dirty="0" smtClean="0"/>
              <a:t>The server side is responsible to provide the functionalities like: query processing and transaction management.</a:t>
            </a:r>
          </a:p>
          <a:p>
            <a:r>
              <a:rPr lang="en-US" dirty="0" smtClean="0"/>
              <a:t>To communicate with the DBMS, client-side application establishes a connection with the server side.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3-Tier </a:t>
            </a:r>
            <a:r>
              <a:rPr lang="en-US" dirty="0" smtClean="0">
                <a:solidFill>
                  <a:srgbClr val="FF0000"/>
                </a:solidFill>
              </a:rPr>
              <a:t>Architecture</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3-Tier architecture contains another layer between the client and server. In this architecture, client can't directly communicate with the server.</a:t>
            </a:r>
          </a:p>
          <a:p>
            <a:r>
              <a:rPr lang="en-US" dirty="0" smtClean="0"/>
              <a:t>The application on the client-end interacts with an application server which further communicates with the database system.</a:t>
            </a:r>
          </a:p>
          <a:p>
            <a:r>
              <a:rPr lang="en-US" dirty="0" smtClean="0"/>
              <a:t>End user has no idea about the existence of the database beyond the application server. The database also has no idea about any other user beyond the application.</a:t>
            </a:r>
          </a:p>
          <a:p>
            <a:r>
              <a:rPr lang="en-US" dirty="0" smtClean="0"/>
              <a:t>The 3-Tier architecture is used in case of large web application.</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170" name="Picture 2"/>
          <p:cNvPicPr>
            <a:picLocks noGrp="1" noChangeAspect="1" noChangeArrowheads="1"/>
          </p:cNvPicPr>
          <p:nvPr>
            <p:ph sz="half" idx="1"/>
          </p:nvPr>
        </p:nvPicPr>
        <p:blipFill>
          <a:blip r:embed="rId2"/>
          <a:srcRect/>
          <a:stretch>
            <a:fillRect/>
          </a:stretch>
        </p:blipFill>
        <p:spPr bwMode="auto">
          <a:xfrm>
            <a:off x="457200" y="2145406"/>
            <a:ext cx="4038600" cy="3435551"/>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a:srcRect/>
          <a:stretch>
            <a:fillRect/>
          </a:stretch>
        </p:blipFill>
        <p:spPr bwMode="auto">
          <a:xfrm>
            <a:off x="4938712" y="1701006"/>
            <a:ext cx="3457575" cy="43243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10000"/>
          </a:bodyPr>
          <a:lstStyle/>
          <a:p>
            <a:r>
              <a:rPr lang="en-US" b="1" dirty="0" smtClean="0"/>
              <a:t>Presentation layer</a:t>
            </a:r>
            <a:r>
              <a:rPr lang="en-US" dirty="0" smtClean="0"/>
              <a:t> − This layer is also called the client layer. The front-end layer consists of a user interface. The main purpose is to communicate with the application layer.</a:t>
            </a:r>
          </a:p>
          <a:p>
            <a:r>
              <a:rPr lang="en-US" b="1" dirty="0" smtClean="0"/>
              <a:t>Application layer</a:t>
            </a:r>
            <a:r>
              <a:rPr lang="en-US" dirty="0" smtClean="0"/>
              <a:t> − This layer is also called the business logic layer. It acts as a middle layer between the client and the database server which are used to exchange partially processed data.</a:t>
            </a:r>
          </a:p>
          <a:p>
            <a:r>
              <a:rPr lang="en-US" b="1" dirty="0" smtClean="0"/>
              <a:t>Database layer</a:t>
            </a:r>
            <a:r>
              <a:rPr lang="en-US" dirty="0" smtClean="0"/>
              <a:t> − In this layer the data or information is stored. This layer performs operations like insert, update and delete to connect with the database.</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Database System Architecture</a:t>
            </a:r>
            <a:endParaRPr lang="en-US" dirty="0">
              <a:solidFill>
                <a:srgbClr val="FF0000"/>
              </a:solidFill>
            </a:endParaRPr>
          </a:p>
        </p:txBody>
      </p:sp>
      <p:pic>
        <p:nvPicPr>
          <p:cNvPr id="8194" name="Picture 2"/>
          <p:cNvPicPr>
            <a:picLocks noGrp="1" noChangeAspect="1" noChangeArrowheads="1"/>
          </p:cNvPicPr>
          <p:nvPr>
            <p:ph idx="1"/>
          </p:nvPr>
        </p:nvPicPr>
        <p:blipFill>
          <a:blip r:embed="rId2"/>
          <a:srcRect/>
          <a:stretch>
            <a:fillRect/>
          </a:stretch>
        </p:blipFill>
        <p:spPr bwMode="auto">
          <a:xfrm>
            <a:off x="1734569" y="1600200"/>
            <a:ext cx="5674861" cy="452596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a:t>
            </a:r>
            <a:r>
              <a:rPr lang="en-US" dirty="0" smtClean="0"/>
              <a:t>functional components of a database system can be broadly divided into the storage manager and the query processor components. </a:t>
            </a:r>
            <a:endParaRPr lang="en-US" dirty="0" smtClean="0"/>
          </a:p>
          <a:p>
            <a:r>
              <a:rPr lang="en-US" dirty="0" smtClean="0"/>
              <a:t>The </a:t>
            </a:r>
            <a:r>
              <a:rPr lang="en-US" dirty="0" smtClean="0"/>
              <a:t>storage manager is important because databases typically require a large amount of storage space</a:t>
            </a:r>
            <a:r>
              <a:rPr lang="en-US" dirty="0" smtClean="0"/>
              <a:t>.</a:t>
            </a:r>
          </a:p>
          <a:p>
            <a:r>
              <a:rPr lang="en-US" dirty="0" smtClean="0"/>
              <a:t> </a:t>
            </a:r>
            <a:r>
              <a:rPr lang="en-US" dirty="0" smtClean="0"/>
              <a:t>The query processor is important because it helps the database system simplify and facilitate access to data.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Query </a:t>
            </a:r>
            <a:r>
              <a:rPr lang="en-US" dirty="0" smtClean="0">
                <a:solidFill>
                  <a:srgbClr val="FF0000"/>
                </a:solidFill>
              </a:rPr>
              <a:t>Processor: </a:t>
            </a:r>
            <a:r>
              <a:rPr lang="en-US" dirty="0" smtClean="0"/>
              <a:t>It </a:t>
            </a:r>
            <a:r>
              <a:rPr lang="en-US" dirty="0" smtClean="0"/>
              <a:t>interprets the requests (queries) received from end user via an application program into instructions. It also executes the user request which is received from the DML compiler. </a:t>
            </a:r>
            <a:endParaRPr lang="en-US" dirty="0" smtClean="0"/>
          </a:p>
          <a:p>
            <a:endParaRPr lang="en-US" dirty="0" smtClean="0"/>
          </a:p>
          <a:p>
            <a:pPr fontAlgn="base"/>
            <a:r>
              <a:rPr lang="en-US" b="1" dirty="0" smtClean="0"/>
              <a:t>DML Compiler –</a:t>
            </a:r>
            <a:r>
              <a:rPr lang="en-US" dirty="0" smtClean="0"/>
              <a:t> </a:t>
            </a:r>
            <a:br>
              <a:rPr lang="en-US" dirty="0" smtClean="0"/>
            </a:br>
            <a:r>
              <a:rPr lang="en-US" dirty="0" smtClean="0"/>
              <a:t>It processes the DML statements into low level instruction (machine language), so that they can be executed. </a:t>
            </a:r>
            <a:br>
              <a:rPr lang="en-US" dirty="0" smtClean="0"/>
            </a:br>
            <a:r>
              <a:rPr lang="en-US" dirty="0" smtClean="0"/>
              <a:t> </a:t>
            </a:r>
          </a:p>
          <a:p>
            <a:pPr fontAlgn="base"/>
            <a:r>
              <a:rPr lang="en-US" b="1" dirty="0" smtClean="0"/>
              <a:t>DDL Interpreter –</a:t>
            </a:r>
            <a:r>
              <a:rPr lang="en-US" dirty="0" smtClean="0"/>
              <a:t> </a:t>
            </a:r>
            <a:br>
              <a:rPr lang="en-US" dirty="0" smtClean="0"/>
            </a:br>
            <a:r>
              <a:rPr lang="en-US" dirty="0" smtClean="0"/>
              <a:t>It processes the DDL statements into a set of table containing meta data (data about data). </a:t>
            </a:r>
            <a:br>
              <a:rPr lang="en-US" dirty="0" smtClean="0"/>
            </a:br>
            <a:r>
              <a:rPr lang="en-US" dirty="0" smtClean="0"/>
              <a:t> </a:t>
            </a:r>
          </a:p>
          <a:p>
            <a:pPr fontAlgn="base"/>
            <a:r>
              <a:rPr lang="en-US" b="1" dirty="0" smtClean="0"/>
              <a:t>Query Optimizer –</a:t>
            </a:r>
            <a:r>
              <a:rPr lang="en-US" dirty="0" smtClean="0"/>
              <a:t> </a:t>
            </a:r>
            <a:br>
              <a:rPr lang="en-US" dirty="0" smtClean="0"/>
            </a:br>
            <a:r>
              <a:rPr lang="en-US" dirty="0" smtClean="0"/>
              <a:t>It executes the instruction generated by DML Compiler.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sz="half" idx="1"/>
          </p:nvPr>
        </p:nvSpPr>
        <p:spPr>
          <a:xfrm>
            <a:off x="457200" y="914400"/>
            <a:ext cx="8229600" cy="5211763"/>
          </a:xfrm>
        </p:spPr>
        <p:txBody>
          <a:bodyPr>
            <a:normAutofit/>
          </a:bodyPr>
          <a:lstStyle/>
          <a:p>
            <a:r>
              <a:rPr lang="en-US" b="1" u="sng" dirty="0" smtClean="0"/>
              <a:t>Database:</a:t>
            </a:r>
            <a:r>
              <a:rPr lang="en-US" dirty="0" smtClean="0"/>
              <a:t> Collection of related relations.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“Which hostel does the youngest student live in?”</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1524000" y="1676400"/>
            <a:ext cx="6096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457200"/>
            <a:ext cx="8610600" cy="6172200"/>
          </a:xfrm>
        </p:spPr>
        <p:txBody>
          <a:bodyPr>
            <a:normAutofit fontScale="55000" lnSpcReduction="20000"/>
          </a:bodyPr>
          <a:lstStyle/>
          <a:p>
            <a:pPr fontAlgn="base"/>
            <a:r>
              <a:rPr lang="en-US" b="1" dirty="0" smtClean="0">
                <a:solidFill>
                  <a:srgbClr val="FF0000"/>
                </a:solidFill>
              </a:rPr>
              <a:t>Storage Manager :</a:t>
            </a:r>
            <a:r>
              <a:rPr lang="en-US" dirty="0" smtClean="0">
                <a:solidFill>
                  <a:srgbClr val="FF0000"/>
                </a:solidFill>
              </a:rPr>
              <a:t> </a:t>
            </a:r>
            <a:r>
              <a:rPr lang="en-US" dirty="0" smtClean="0"/>
              <a:t/>
            </a:r>
            <a:br>
              <a:rPr lang="en-US" dirty="0" smtClean="0"/>
            </a:br>
            <a:r>
              <a:rPr lang="en-US" dirty="0" smtClean="0"/>
              <a:t>Storage Manager is a program that provides an interface between the data stored in the database and the queries received. It is also known as Database Control System. It maintains the consistency and integrity of the database by applying the constraints and executes the DCL statements. It is responsible for updating, storing, deleting, and retrieving data in the database. </a:t>
            </a:r>
            <a:br>
              <a:rPr lang="en-US" dirty="0" smtClean="0"/>
            </a:br>
            <a:endParaRPr lang="en-US" dirty="0" smtClean="0"/>
          </a:p>
          <a:p>
            <a:pPr fontAlgn="base"/>
            <a:r>
              <a:rPr lang="en-US" b="1" dirty="0" smtClean="0"/>
              <a:t>Authorization Manager –</a:t>
            </a:r>
            <a:r>
              <a:rPr lang="en-US" dirty="0" smtClean="0"/>
              <a:t> </a:t>
            </a:r>
            <a:br>
              <a:rPr lang="en-US" dirty="0" smtClean="0"/>
            </a:br>
            <a:r>
              <a:rPr lang="en-US" dirty="0" smtClean="0"/>
              <a:t>It ensures role-based access </a:t>
            </a:r>
            <a:r>
              <a:rPr lang="en-US" dirty="0" smtClean="0"/>
              <a:t>control. It checks </a:t>
            </a:r>
            <a:r>
              <a:rPr lang="en-US" dirty="0" smtClean="0"/>
              <a:t>whether the particular person is privileged to perform the requested operation or not. </a:t>
            </a:r>
            <a:br>
              <a:rPr lang="en-US" dirty="0" smtClean="0"/>
            </a:br>
            <a:r>
              <a:rPr lang="en-US" dirty="0" smtClean="0"/>
              <a:t> </a:t>
            </a:r>
          </a:p>
          <a:p>
            <a:pPr fontAlgn="base"/>
            <a:r>
              <a:rPr lang="en-US" b="1" dirty="0" smtClean="0"/>
              <a:t>Integrity Manager –</a:t>
            </a:r>
            <a:r>
              <a:rPr lang="en-US" dirty="0" smtClean="0"/>
              <a:t> </a:t>
            </a:r>
            <a:br>
              <a:rPr lang="en-US" dirty="0" smtClean="0"/>
            </a:br>
            <a:r>
              <a:rPr lang="en-US" dirty="0" smtClean="0"/>
              <a:t>It checks the integrity constraints when the database is modified. </a:t>
            </a:r>
            <a:br>
              <a:rPr lang="en-US" dirty="0" smtClean="0"/>
            </a:br>
            <a:r>
              <a:rPr lang="en-US" dirty="0" smtClean="0"/>
              <a:t> </a:t>
            </a:r>
          </a:p>
          <a:p>
            <a:pPr fontAlgn="base"/>
            <a:r>
              <a:rPr lang="en-US" b="1" dirty="0" smtClean="0"/>
              <a:t>Transaction Manager –</a:t>
            </a:r>
            <a:r>
              <a:rPr lang="en-US" dirty="0" smtClean="0"/>
              <a:t> </a:t>
            </a:r>
            <a:br>
              <a:rPr lang="en-US" dirty="0" smtClean="0"/>
            </a:br>
            <a:r>
              <a:rPr lang="en-US" dirty="0" smtClean="0"/>
              <a:t>It controls concurrent access by performing the operations in a scheduled way that it receives the transaction. Thus, it ensures that the database remains in the consistent state before and after the execution of a transaction. </a:t>
            </a:r>
            <a:br>
              <a:rPr lang="en-US" dirty="0" smtClean="0"/>
            </a:br>
            <a:r>
              <a:rPr lang="en-US" dirty="0" smtClean="0"/>
              <a:t> </a:t>
            </a:r>
          </a:p>
          <a:p>
            <a:pPr fontAlgn="base"/>
            <a:r>
              <a:rPr lang="en-US" b="1" dirty="0" smtClean="0"/>
              <a:t>File Manager –</a:t>
            </a:r>
            <a:r>
              <a:rPr lang="en-US" dirty="0" smtClean="0"/>
              <a:t> </a:t>
            </a:r>
            <a:br>
              <a:rPr lang="en-US" dirty="0" smtClean="0"/>
            </a:br>
            <a:r>
              <a:rPr lang="en-US" dirty="0" smtClean="0"/>
              <a:t>It manages the file space and the data structure used to represent information in the database. </a:t>
            </a:r>
            <a:br>
              <a:rPr lang="en-US" dirty="0" smtClean="0"/>
            </a:br>
            <a:r>
              <a:rPr lang="en-US" dirty="0" smtClean="0"/>
              <a:t> </a:t>
            </a:r>
          </a:p>
          <a:p>
            <a:pPr fontAlgn="base"/>
            <a:r>
              <a:rPr lang="en-US" b="1" dirty="0" smtClean="0"/>
              <a:t>Buffer Manager –</a:t>
            </a:r>
            <a:r>
              <a:rPr lang="en-US" dirty="0" smtClean="0"/>
              <a:t> </a:t>
            </a:r>
            <a:br>
              <a:rPr lang="en-US" dirty="0" smtClean="0"/>
            </a:br>
            <a:r>
              <a:rPr lang="en-US" dirty="0" smtClean="0"/>
              <a:t>It is responsible for cache memory and the transfer of data between the secondary storage and main memory.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smtClean="0">
                <a:solidFill>
                  <a:srgbClr val="FF0000"/>
                </a:solidFill>
              </a:rPr>
              <a:t>Disk Storage :</a:t>
            </a:r>
            <a:r>
              <a:rPr lang="en-US" dirty="0" smtClean="0">
                <a:solidFill>
                  <a:srgbClr val="FF0000"/>
                </a:solidFill>
              </a:rPr>
              <a:t> </a:t>
            </a:r>
            <a:r>
              <a:rPr lang="en-US" dirty="0" smtClean="0"/>
              <a:t/>
            </a:r>
            <a:br>
              <a:rPr lang="en-US" dirty="0" smtClean="0"/>
            </a:br>
            <a:r>
              <a:rPr lang="en-US" dirty="0" smtClean="0"/>
              <a:t> </a:t>
            </a:r>
          </a:p>
          <a:p>
            <a:pPr fontAlgn="base"/>
            <a:r>
              <a:rPr lang="en-US" b="1" dirty="0" smtClean="0"/>
              <a:t>Data Files –</a:t>
            </a:r>
            <a:r>
              <a:rPr lang="en-US" dirty="0" smtClean="0"/>
              <a:t> </a:t>
            </a:r>
            <a:br>
              <a:rPr lang="en-US" dirty="0" smtClean="0"/>
            </a:br>
            <a:r>
              <a:rPr lang="en-US" dirty="0" smtClean="0"/>
              <a:t>It stores the data. </a:t>
            </a:r>
            <a:br>
              <a:rPr lang="en-US" dirty="0" smtClean="0"/>
            </a:br>
            <a:r>
              <a:rPr lang="en-US" dirty="0" smtClean="0"/>
              <a:t> </a:t>
            </a:r>
          </a:p>
          <a:p>
            <a:pPr fontAlgn="base"/>
            <a:r>
              <a:rPr lang="en-US" b="1" dirty="0" smtClean="0"/>
              <a:t>Data Dictionary –</a:t>
            </a:r>
            <a:r>
              <a:rPr lang="en-US" dirty="0" smtClean="0"/>
              <a:t> </a:t>
            </a:r>
            <a:br>
              <a:rPr lang="en-US" dirty="0" smtClean="0"/>
            </a:br>
            <a:r>
              <a:rPr lang="en-US" dirty="0" smtClean="0"/>
              <a:t>It contains the information about the structure of any database object. It is the repository of information that governs the metadata. </a:t>
            </a:r>
            <a:br>
              <a:rPr lang="en-US" dirty="0" smtClean="0"/>
            </a:br>
            <a:r>
              <a:rPr lang="en-US" dirty="0" smtClean="0"/>
              <a:t> </a:t>
            </a:r>
          </a:p>
          <a:p>
            <a:pPr fontAlgn="base"/>
            <a:r>
              <a:rPr lang="en-US" b="1" dirty="0" smtClean="0"/>
              <a:t>Indices –</a:t>
            </a:r>
            <a:r>
              <a:rPr lang="en-US" dirty="0" smtClean="0"/>
              <a:t> </a:t>
            </a:r>
            <a:br>
              <a:rPr lang="en-US" dirty="0" smtClean="0"/>
            </a:br>
            <a:r>
              <a:rPr lang="en-US" dirty="0" smtClean="0"/>
              <a:t>It provides faster retrieval of data item.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sz="half" idx="1"/>
          </p:nvPr>
        </p:nvSpPr>
        <p:spPr>
          <a:xfrm>
            <a:off x="457200" y="990600"/>
            <a:ext cx="8229600" cy="5486400"/>
          </a:xfrm>
        </p:spPr>
        <p:txBody>
          <a:bodyPr>
            <a:normAutofit lnSpcReduction="10000"/>
          </a:bodyPr>
          <a:lstStyle/>
          <a:p>
            <a:r>
              <a:rPr lang="en-US" dirty="0" smtClean="0"/>
              <a:t>A database in a DBMS could be viewed by lots of different people with different responsibilities.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lgn="ctr">
              <a:buNone/>
            </a:pPr>
            <a:r>
              <a:rPr lang="en-US" sz="1800" b="1" dirty="0" smtClean="0"/>
              <a:t>Employees are accessing Data through DBMS</a:t>
            </a:r>
            <a:endParaRPr lang="en-US" sz="1800" b="1" dirty="0"/>
          </a:p>
        </p:txBody>
      </p:sp>
      <p:pic>
        <p:nvPicPr>
          <p:cNvPr id="4098" name="Picture 2"/>
          <p:cNvPicPr>
            <a:picLocks noGrp="1" noChangeAspect="1" noChangeArrowheads="1"/>
          </p:cNvPicPr>
          <p:nvPr>
            <p:ph sz="half" idx="2"/>
          </p:nvPr>
        </p:nvPicPr>
        <p:blipFill>
          <a:blip r:embed="rId2"/>
          <a:srcRect/>
          <a:stretch>
            <a:fillRect/>
          </a:stretch>
        </p:blipFill>
        <p:spPr bwMode="auto">
          <a:xfrm>
            <a:off x="1219200" y="2057400"/>
            <a:ext cx="64008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What is Management System?</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 database-management system (DBMS) is a collection of interrelated data and a set of programs to access those data. </a:t>
            </a:r>
          </a:p>
          <a:p>
            <a:endParaRPr lang="en-US" dirty="0" smtClean="0"/>
          </a:p>
          <a:p>
            <a:r>
              <a:rPr lang="en-US" dirty="0" smtClean="0"/>
              <a:t>The primary goal of a DBMS is to provide a way to store and retrieve database information that is both convenient and efficient.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Database Management System (DBMS)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A Database management system is a computerized record-keeping system.</a:t>
            </a:r>
          </a:p>
          <a:p>
            <a:r>
              <a:rPr lang="en-US" dirty="0" smtClean="0"/>
              <a:t> It is a repository or a container for collection of computerized data files. </a:t>
            </a:r>
          </a:p>
          <a:p>
            <a:r>
              <a:rPr lang="en-US" dirty="0" smtClean="0"/>
              <a:t>The overall purpose of DBMS is to allow the users to define, store, retrieve and update the information contained in the database on demand.</a:t>
            </a:r>
          </a:p>
          <a:p>
            <a:r>
              <a:rPr lang="en-US" dirty="0" smtClean="0"/>
              <a:t> Information can be anything that is of significance to an individual or organization.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1103</TotalTime>
  <Words>1565</Words>
  <Application>Microsoft Office PowerPoint</Application>
  <PresentationFormat>On-screen Show (4:3)</PresentationFormat>
  <Paragraphs>246</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UNIT 1</vt:lpstr>
      <vt:lpstr>Introduction to Database Management System</vt:lpstr>
      <vt:lpstr>Slide 3</vt:lpstr>
      <vt:lpstr>Slide 4</vt:lpstr>
      <vt:lpstr>Slide 5</vt:lpstr>
      <vt:lpstr>Slide 6</vt:lpstr>
      <vt:lpstr>Slide 7</vt:lpstr>
      <vt:lpstr>What is Management System?</vt:lpstr>
      <vt:lpstr>Database Management System (DBMS)</vt:lpstr>
      <vt:lpstr>Database System Applications</vt:lpstr>
      <vt:lpstr>Slide 11</vt:lpstr>
      <vt:lpstr>Purpose of Database Systems</vt:lpstr>
      <vt:lpstr>Slide 13</vt:lpstr>
      <vt:lpstr>File System Approach </vt:lpstr>
      <vt:lpstr>Some fields ( Course, Sub_name, etc.,) are duplicated in more than one file, which leads to data redundancy. So to overcome this problem, we need to create a centralized system, i.e. DBMS approach.</vt:lpstr>
      <vt:lpstr>Drawbacks in File System </vt:lpstr>
      <vt:lpstr>DBMS </vt:lpstr>
      <vt:lpstr>Slide 18</vt:lpstr>
      <vt:lpstr>Differences between FMS, DBMS</vt:lpstr>
      <vt:lpstr>Slide 20</vt:lpstr>
      <vt:lpstr>Slide 21</vt:lpstr>
      <vt:lpstr>Slide 22</vt:lpstr>
      <vt:lpstr> Difference between Schema and Instance in DBMS </vt:lpstr>
      <vt:lpstr>2. Schema :  Schema is the overall description of the database. The basic structure of how the data will be stored in the database is called schema.   </vt:lpstr>
      <vt:lpstr>View of data</vt:lpstr>
      <vt:lpstr> Levels of Abstraction in DBMS </vt:lpstr>
      <vt:lpstr>Physical level (or) Internal View / Schema </vt:lpstr>
      <vt:lpstr>Logical level (or) Conceptual View / Schema</vt:lpstr>
      <vt:lpstr>View level (or) External View / Schema</vt:lpstr>
      <vt:lpstr>Slide 30</vt:lpstr>
      <vt:lpstr>Slide 31</vt:lpstr>
      <vt:lpstr>Database Languages </vt:lpstr>
      <vt:lpstr>Slide 33</vt:lpstr>
      <vt:lpstr> Data Definition Language</vt:lpstr>
      <vt:lpstr>Alter</vt:lpstr>
      <vt:lpstr>Drop vs Truncate</vt:lpstr>
      <vt:lpstr>Slide 37</vt:lpstr>
      <vt:lpstr>Data Manipulation Language </vt:lpstr>
      <vt:lpstr>Slide 39</vt:lpstr>
      <vt:lpstr>Data Control Language </vt:lpstr>
      <vt:lpstr> Transaction Control Language </vt:lpstr>
      <vt:lpstr>sql&gt; SELECT * FROM Staff WHERE  Allowance = 400;  sql&gt; COMMIT;</vt:lpstr>
      <vt:lpstr>Slide 43</vt:lpstr>
      <vt:lpstr>Slide 44</vt:lpstr>
      <vt:lpstr>Relational Databases</vt:lpstr>
      <vt:lpstr>Different types of Database Users </vt:lpstr>
      <vt:lpstr>Database Administrator (DBA) </vt:lpstr>
      <vt:lpstr>Application Programmer</vt:lpstr>
      <vt:lpstr>End Users</vt:lpstr>
      <vt:lpstr>DBMS Architecture </vt:lpstr>
      <vt:lpstr>1-Tier Architecture </vt:lpstr>
      <vt:lpstr>2-Tier Architecture </vt:lpstr>
      <vt:lpstr>Slide 53</vt:lpstr>
      <vt:lpstr>3-Tier Architecture </vt:lpstr>
      <vt:lpstr>Slide 55</vt:lpstr>
      <vt:lpstr>Slide 56</vt:lpstr>
      <vt:lpstr>Database System Architecture</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admin</dc:creator>
  <cp:lastModifiedBy>admin</cp:lastModifiedBy>
  <cp:revision>84</cp:revision>
  <dcterms:created xsi:type="dcterms:W3CDTF">2022-01-27T10:43:21Z</dcterms:created>
  <dcterms:modified xsi:type="dcterms:W3CDTF">2022-02-08T08:42:04Z</dcterms:modified>
</cp:coreProperties>
</file>