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4" r:id="rId10"/>
    <p:sldId id="263"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137CEE-45EA-49E4-8F04-C163C747EB5C}"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250830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137CEE-45EA-49E4-8F04-C163C747EB5C}"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331702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137CEE-45EA-49E4-8F04-C163C747EB5C}"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29123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137CEE-45EA-49E4-8F04-C163C747EB5C}"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628163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137CEE-45EA-49E4-8F04-C163C747EB5C}" type="datetimeFigureOut">
              <a:rPr lang="en-IN" smtClean="0"/>
              <a:t>11-06-2022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1610565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137CEE-45EA-49E4-8F04-C163C747EB5C}"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225904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137CEE-45EA-49E4-8F04-C163C747EB5C}" type="datetimeFigureOut">
              <a:rPr lang="en-IN" smtClean="0"/>
              <a:t>11-06-2022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182135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137CEE-45EA-49E4-8F04-C163C747EB5C}" type="datetimeFigureOut">
              <a:rPr lang="en-IN" smtClean="0"/>
              <a:t>11-06-2022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94185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37CEE-45EA-49E4-8F04-C163C747EB5C}" type="datetimeFigureOut">
              <a:rPr lang="en-IN" smtClean="0"/>
              <a:t>11-06-2022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86137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37CEE-45EA-49E4-8F04-C163C747EB5C}"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3745512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137CEE-45EA-49E4-8F04-C163C747EB5C}" type="datetimeFigureOut">
              <a:rPr lang="en-IN" smtClean="0"/>
              <a:t>11-06-2022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A3C1B-CD5E-406A-8646-2EFC1E078168}" type="slidenum">
              <a:rPr lang="en-IN" smtClean="0"/>
              <a:t>‹#›</a:t>
            </a:fld>
            <a:endParaRPr lang="en-IN"/>
          </a:p>
        </p:txBody>
      </p:sp>
    </p:spTree>
    <p:extLst>
      <p:ext uri="{BB962C8B-B14F-4D97-AF65-F5344CB8AC3E}">
        <p14:creationId xmlns:p14="http://schemas.microsoft.com/office/powerpoint/2010/main" val="44971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37CEE-45EA-49E4-8F04-C163C747EB5C}" type="datetimeFigureOut">
              <a:rPr lang="en-IN" smtClean="0"/>
              <a:t>11-06-2022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A3C1B-CD5E-406A-8646-2EFC1E078168}" type="slidenum">
              <a:rPr lang="en-IN" smtClean="0"/>
              <a:t>‹#›</a:t>
            </a:fld>
            <a:endParaRPr lang="en-IN"/>
          </a:p>
        </p:txBody>
      </p:sp>
    </p:spTree>
    <p:extLst>
      <p:ext uri="{BB962C8B-B14F-4D97-AF65-F5344CB8AC3E}">
        <p14:creationId xmlns:p14="http://schemas.microsoft.com/office/powerpoint/2010/main" val="2861895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Deadlock</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0470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400" b="1" dirty="0"/>
              <a:t>Wound - Wait </a:t>
            </a:r>
            <a:r>
              <a:rPr lang="en-IN" sz="2400" b="1" dirty="0" smtClean="0"/>
              <a:t>Scheme</a:t>
            </a:r>
          </a:p>
          <a:p>
            <a:r>
              <a:rPr lang="en-US" sz="2400" dirty="0" smtClean="0"/>
              <a:t>If </a:t>
            </a:r>
            <a:r>
              <a:rPr lang="en-US" sz="2400" dirty="0"/>
              <a:t>a transaction T1 requests for a resource that is held by transaction T2, one of the following two possibilities may occur:</a:t>
            </a:r>
          </a:p>
          <a:p>
            <a:pPr>
              <a:buFont typeface="Wingdings" pitchFamily="2" charset="2"/>
              <a:buChar char="Ø"/>
            </a:pPr>
            <a:r>
              <a:rPr lang="en-US" sz="2400" dirty="0"/>
              <a:t>TS(T1) &lt; TS(T2) - If T1 is older than T2 </a:t>
            </a:r>
            <a:r>
              <a:rPr lang="en-US" sz="2400" dirty="0" err="1"/>
              <a:t>i.e</a:t>
            </a:r>
            <a:r>
              <a:rPr lang="en-US" sz="2400" dirty="0"/>
              <a:t> T1 came in the system earlier than T2, then it is allowed to roll back T2 or wound T2. Then T1 takes the resource and completes its execution. T2 is later restarted with the same timestamp.</a:t>
            </a:r>
          </a:p>
          <a:p>
            <a:pPr>
              <a:buFont typeface="Wingdings" pitchFamily="2" charset="2"/>
              <a:buChar char="Ø"/>
            </a:pPr>
            <a:r>
              <a:rPr lang="en-US" sz="2400" dirty="0"/>
              <a:t>TS(T1) &gt; TS(T2) - If T1 is younger than T2 </a:t>
            </a:r>
            <a:r>
              <a:rPr lang="en-US" sz="2400" dirty="0" err="1"/>
              <a:t>i.e</a:t>
            </a:r>
            <a:r>
              <a:rPr lang="en-US" sz="2400" dirty="0"/>
              <a:t> T1 came in the system after T2, then it is allowed to wait for the resource which will be free when T2 has completed its execution.</a:t>
            </a:r>
          </a:p>
          <a:p>
            <a:pPr marL="0" indent="0">
              <a:buNone/>
            </a:pPr>
            <a:endParaRPr lang="en-IN" sz="2400" b="1" dirty="0"/>
          </a:p>
        </p:txBody>
      </p:sp>
    </p:spTree>
    <p:extLst>
      <p:ext uri="{BB962C8B-B14F-4D97-AF65-F5344CB8AC3E}">
        <p14:creationId xmlns:p14="http://schemas.microsoft.com/office/powerpoint/2010/main" val="213557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Recovery from Deadlock</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a:t>When a Deadlock Detection Algorithm determines that a deadlock has occurred in the system, the system must recover from that deadlock. There are two approaches of </a:t>
            </a:r>
            <a:r>
              <a:rPr lang="en-US" sz="2400" dirty="0" smtClean="0"/>
              <a:t>breaking </a:t>
            </a:r>
            <a:r>
              <a:rPr lang="en-US" sz="2400" dirty="0"/>
              <a:t>a </a:t>
            </a:r>
            <a:r>
              <a:rPr lang="en-US" sz="2400" dirty="0" smtClean="0"/>
              <a:t>Deadlock.</a:t>
            </a:r>
          </a:p>
          <a:p>
            <a:pPr marL="0" indent="0">
              <a:buNone/>
            </a:pPr>
            <a:endParaRPr lang="en-US" sz="2400" dirty="0" smtClean="0"/>
          </a:p>
          <a:p>
            <a:pPr marL="514350" indent="-514350">
              <a:buAutoNum type="arabicPeriod"/>
            </a:pPr>
            <a:r>
              <a:rPr lang="en-IN" sz="2400" dirty="0" smtClean="0"/>
              <a:t>Process Termination</a:t>
            </a:r>
          </a:p>
          <a:p>
            <a:pPr marL="514350" indent="-514350">
              <a:buAutoNum type="arabicPeriod"/>
            </a:pPr>
            <a:r>
              <a:rPr lang="en-IN" sz="2400" dirty="0"/>
              <a:t>Resource </a:t>
            </a:r>
            <a:r>
              <a:rPr lang="en-IN" sz="2400" dirty="0" err="1"/>
              <a:t>Preemption</a:t>
            </a:r>
            <a:endParaRPr lang="en-IN" sz="2400" dirty="0"/>
          </a:p>
        </p:txBody>
      </p:sp>
    </p:spTree>
    <p:extLst>
      <p:ext uri="{BB962C8B-B14F-4D97-AF65-F5344CB8AC3E}">
        <p14:creationId xmlns:p14="http://schemas.microsoft.com/office/powerpoint/2010/main" val="139624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62500" lnSpcReduction="20000"/>
          </a:bodyPr>
          <a:lstStyle/>
          <a:p>
            <a:pPr fontAlgn="base"/>
            <a:r>
              <a:rPr lang="en-US" b="1" dirty="0"/>
              <a:t>Process Termination:</a:t>
            </a:r>
            <a:r>
              <a:rPr lang="en-US" dirty="0"/>
              <a:t> </a:t>
            </a:r>
            <a:br>
              <a:rPr lang="en-US" dirty="0"/>
            </a:br>
            <a:r>
              <a:rPr lang="en-US" dirty="0"/>
              <a:t>To eliminate the deadlock, we can simply kill one or more </a:t>
            </a:r>
            <a:r>
              <a:rPr lang="en-US" dirty="0" smtClean="0"/>
              <a:t>processes. </a:t>
            </a:r>
          </a:p>
          <a:p>
            <a:pPr marL="0" indent="0" fontAlgn="base">
              <a:buNone/>
            </a:pPr>
            <a:endParaRPr lang="en-US" dirty="0" smtClean="0"/>
          </a:p>
          <a:p>
            <a:pPr marL="514350" indent="-514350" fontAlgn="base">
              <a:buFont typeface="+mj-lt"/>
              <a:buAutoNum type="arabicPeriod"/>
            </a:pPr>
            <a:r>
              <a:rPr lang="en-US" b="1" dirty="0" smtClean="0"/>
              <a:t>Abort </a:t>
            </a:r>
            <a:r>
              <a:rPr lang="en-US" b="1" dirty="0"/>
              <a:t>all the Deadlocked Processes:</a:t>
            </a:r>
            <a:r>
              <a:rPr lang="en-US" dirty="0"/>
              <a:t> </a:t>
            </a:r>
            <a:br>
              <a:rPr lang="en-US" dirty="0"/>
            </a:br>
            <a:r>
              <a:rPr lang="en-US" dirty="0"/>
              <a:t>Aborting all the processes will certainly break the deadlock, but with a great expense. The deadlocked processes may have computed for a long time and the result of those partial computations must be discarded and there is a probability to recalculate them later</a:t>
            </a:r>
            <a:r>
              <a:rPr lang="en-US" dirty="0" smtClean="0"/>
              <a:t>.</a:t>
            </a:r>
            <a:endParaRPr lang="en-US" dirty="0"/>
          </a:p>
          <a:p>
            <a:pPr marL="514350" indent="-514350" fontAlgn="base">
              <a:buFont typeface="+mj-lt"/>
              <a:buAutoNum type="arabicPeriod"/>
            </a:pPr>
            <a:r>
              <a:rPr lang="en-US" b="1" dirty="0" smtClean="0"/>
              <a:t>Abort </a:t>
            </a:r>
            <a:r>
              <a:rPr lang="en-US" b="1" dirty="0"/>
              <a:t>one process at a time until deadlock is eliminated:</a:t>
            </a:r>
            <a:r>
              <a:rPr lang="en-US" dirty="0"/>
              <a:t> </a:t>
            </a:r>
            <a:br>
              <a:rPr lang="en-US" dirty="0"/>
            </a:br>
            <a:r>
              <a:rPr lang="en-US" dirty="0"/>
              <a:t>Abort one deadlocked process at a time, until deadlock cycle is eliminated from the system. Due to this method, there may be considerable overhead, because after aborting each process, we have to run deadlock detection algorithm to check whether any processes are still deadlocked. </a:t>
            </a:r>
          </a:p>
          <a:p>
            <a:endParaRPr lang="en-IN" dirty="0"/>
          </a:p>
        </p:txBody>
      </p:sp>
    </p:spTree>
    <p:extLst>
      <p:ext uri="{BB962C8B-B14F-4D97-AF65-F5344CB8AC3E}">
        <p14:creationId xmlns:p14="http://schemas.microsoft.com/office/powerpoint/2010/main" val="211916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marL="0" indent="0" fontAlgn="base">
              <a:buNone/>
            </a:pPr>
            <a:r>
              <a:rPr lang="en-US" b="1" dirty="0"/>
              <a:t> Resource Preemption:</a:t>
            </a:r>
            <a:r>
              <a:rPr lang="en-US" dirty="0"/>
              <a:t> </a:t>
            </a:r>
            <a:br>
              <a:rPr lang="en-US" dirty="0"/>
            </a:br>
            <a:r>
              <a:rPr lang="en-US" dirty="0"/>
              <a:t>To eliminate deadlocks using resource preemption, we preempt some resources from processes and give those resources to other processes. This method will raise three </a:t>
            </a:r>
            <a:r>
              <a:rPr lang="en-US" dirty="0" smtClean="0"/>
              <a:t>issues.</a:t>
            </a:r>
            <a:endParaRPr lang="en-US" dirty="0"/>
          </a:p>
          <a:p>
            <a:pPr fontAlgn="base"/>
            <a:r>
              <a:rPr lang="en-US" b="1" dirty="0" smtClean="0"/>
              <a:t>Selecting </a:t>
            </a:r>
            <a:r>
              <a:rPr lang="en-US" b="1" dirty="0"/>
              <a:t>a victim:</a:t>
            </a:r>
            <a:r>
              <a:rPr lang="en-US" dirty="0"/>
              <a:t> </a:t>
            </a:r>
            <a:br>
              <a:rPr lang="en-US" dirty="0"/>
            </a:br>
            <a:r>
              <a:rPr lang="en-US" dirty="0"/>
              <a:t>We must determine which resources and which processes are to be preempted and also the order to minimize the cost. </a:t>
            </a:r>
            <a:br>
              <a:rPr lang="en-US" dirty="0"/>
            </a:br>
            <a:r>
              <a:rPr lang="en-US" dirty="0"/>
              <a:t> </a:t>
            </a:r>
          </a:p>
          <a:p>
            <a:pPr fontAlgn="base"/>
            <a:r>
              <a:rPr lang="en-US" b="1" dirty="0" smtClean="0"/>
              <a:t>Rollback</a:t>
            </a:r>
            <a:r>
              <a:rPr lang="en-US" b="1" dirty="0"/>
              <a:t>:</a:t>
            </a:r>
            <a:r>
              <a:rPr lang="en-US" dirty="0"/>
              <a:t> </a:t>
            </a:r>
            <a:br>
              <a:rPr lang="en-US" dirty="0"/>
            </a:br>
            <a:r>
              <a:rPr lang="en-US" dirty="0"/>
              <a:t>We must determine what should be done with the process from which resources are preempted. One simple idea is total rollback. That means abort the process and restart it. </a:t>
            </a:r>
            <a:br>
              <a:rPr lang="en-US" dirty="0"/>
            </a:br>
            <a:r>
              <a:rPr lang="en-US" dirty="0"/>
              <a:t> </a:t>
            </a:r>
          </a:p>
          <a:p>
            <a:pPr fontAlgn="base"/>
            <a:r>
              <a:rPr lang="en-US" b="1" dirty="0" smtClean="0"/>
              <a:t>Starvation</a:t>
            </a:r>
            <a:r>
              <a:rPr lang="en-US" b="1" dirty="0"/>
              <a:t>:</a:t>
            </a:r>
            <a:r>
              <a:rPr lang="en-US" dirty="0"/>
              <a:t> </a:t>
            </a:r>
            <a:br>
              <a:rPr lang="en-US" dirty="0"/>
            </a:br>
            <a:r>
              <a:rPr lang="en-US" dirty="0"/>
              <a:t>In a system, it may happen that same process is always picked as a victim. As a result, that process will never complete its designated task. This situation is called </a:t>
            </a:r>
            <a:r>
              <a:rPr lang="en-US" b="1" dirty="0"/>
              <a:t>Starvation</a:t>
            </a:r>
            <a:r>
              <a:rPr lang="en-US" dirty="0"/>
              <a:t> and must be avoided. One solution is that a process must be picked as a victim only a finite number of times. </a:t>
            </a:r>
          </a:p>
          <a:p>
            <a:endParaRPr lang="en-IN" dirty="0"/>
          </a:p>
        </p:txBody>
      </p:sp>
    </p:spTree>
    <p:extLst>
      <p:ext uri="{BB962C8B-B14F-4D97-AF65-F5344CB8AC3E}">
        <p14:creationId xmlns:p14="http://schemas.microsoft.com/office/powerpoint/2010/main" val="276344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Deadlock Prevention And Avoidance</a:t>
            </a:r>
            <a:br>
              <a:rPr lang="en-IN" b="1" dirty="0"/>
            </a:br>
            <a:endParaRPr lang="en-IN" dirty="0"/>
          </a:p>
        </p:txBody>
      </p:sp>
      <p:sp>
        <p:nvSpPr>
          <p:cNvPr id="3" name="Content Placeholder 2"/>
          <p:cNvSpPr>
            <a:spLocks noGrp="1"/>
          </p:cNvSpPr>
          <p:nvPr>
            <p:ph idx="1"/>
          </p:nvPr>
        </p:nvSpPr>
        <p:spPr/>
        <p:txBody>
          <a:bodyPr/>
          <a:lstStyle/>
          <a:p>
            <a:r>
              <a:rPr lang="en-US" dirty="0"/>
              <a:t>We can prevent Deadlock by eliminating any of the </a:t>
            </a:r>
            <a:r>
              <a:rPr lang="en-US" dirty="0" smtClean="0"/>
              <a:t>below </a:t>
            </a:r>
            <a:r>
              <a:rPr lang="en-US" dirty="0"/>
              <a:t>four conditions. </a:t>
            </a:r>
            <a:endParaRPr lang="en-US" dirty="0" smtClean="0"/>
          </a:p>
          <a:p>
            <a:pPr marL="514350" indent="-514350" fontAlgn="base">
              <a:buFont typeface="+mj-lt"/>
              <a:buAutoNum type="arabicPeriod"/>
            </a:pPr>
            <a:r>
              <a:rPr lang="en-US" dirty="0"/>
              <a:t>Mutual Exclusion</a:t>
            </a:r>
          </a:p>
          <a:p>
            <a:pPr marL="514350" indent="-514350" fontAlgn="base">
              <a:buFont typeface="+mj-lt"/>
              <a:buAutoNum type="arabicPeriod"/>
            </a:pPr>
            <a:r>
              <a:rPr lang="en-US" dirty="0"/>
              <a:t>Hold and Wait</a:t>
            </a:r>
          </a:p>
          <a:p>
            <a:pPr marL="514350" indent="-514350" fontAlgn="base">
              <a:buFont typeface="+mj-lt"/>
              <a:buAutoNum type="arabicPeriod"/>
            </a:pPr>
            <a:r>
              <a:rPr lang="en-US" dirty="0"/>
              <a:t>No preemption</a:t>
            </a:r>
          </a:p>
          <a:p>
            <a:pPr marL="514350" indent="-514350" fontAlgn="base">
              <a:buFont typeface="+mj-lt"/>
              <a:buAutoNum type="arabicPeriod"/>
            </a:pPr>
            <a:r>
              <a:rPr lang="en-US" dirty="0"/>
              <a:t>Circular wait</a:t>
            </a:r>
          </a:p>
          <a:p>
            <a:endParaRPr lang="en-IN" dirty="0"/>
          </a:p>
        </p:txBody>
      </p:sp>
    </p:spTree>
    <p:extLst>
      <p:ext uri="{BB962C8B-B14F-4D97-AF65-F5344CB8AC3E}">
        <p14:creationId xmlns:p14="http://schemas.microsoft.com/office/powerpoint/2010/main" val="170930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b="1" dirty="0"/>
              <a:t>Mutual Exclusion</a:t>
            </a:r>
          </a:p>
          <a:p>
            <a:r>
              <a:rPr lang="en-US" dirty="0"/>
              <a:t>There should be a resource that can only be held by one process at a time. In the diagram below, there is a single instance of resource R1 and it is held by process P1 only.</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4437112"/>
            <a:ext cx="64770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8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z="2400" b="1" dirty="0"/>
              <a:t>Hold and Wait</a:t>
            </a:r>
          </a:p>
          <a:p>
            <a:r>
              <a:rPr lang="en-US" sz="2400" dirty="0"/>
              <a:t>A process can hold multiple resources and still request more resources from other processes which are holding them. In the diagram given below, process P1 holds resources R1 and R2 and is requesting the resource R3 which is held by process P2.</a:t>
            </a:r>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37" y="4005064"/>
            <a:ext cx="70199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32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marL="0" indent="0">
              <a:buNone/>
            </a:pPr>
            <a:r>
              <a:rPr lang="en-US" sz="2400" b="1" dirty="0"/>
              <a:t>No Preemption</a:t>
            </a:r>
          </a:p>
          <a:p>
            <a:r>
              <a:rPr lang="en-US" sz="2400" dirty="0"/>
              <a:t>A resource cannot be preempted from a process by force. A process can only release a resource voluntarily. In the diagram below, process P1 cannot preempt resource R3 from Process P2. It will only be released when P2 relinquishes it voluntarily after its execution is complete.</a:t>
            </a:r>
          </a:p>
          <a:p>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4221088"/>
            <a:ext cx="73533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78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85733" y="1196751"/>
            <a:ext cx="8229600" cy="4403949"/>
          </a:xfrm>
        </p:spPr>
        <p:txBody>
          <a:bodyPr>
            <a:normAutofit/>
          </a:bodyPr>
          <a:lstStyle/>
          <a:p>
            <a:pPr marL="0" indent="0">
              <a:buNone/>
            </a:pPr>
            <a:r>
              <a:rPr lang="en-US" sz="2400" b="1" dirty="0"/>
              <a:t>Circular Wait</a:t>
            </a:r>
          </a:p>
          <a:p>
            <a:r>
              <a:rPr lang="en-US" sz="2400" dirty="0"/>
              <a:t>A process is waiting for the resource held by the second process, which is waiting for the resource held by the third process and so on, till the last process is waiting for a resource held by the first process. This forms a circular chain. For example: Process P1 is allocated resource R1 and it is requesting resource R2. Similarly, process P2 is allocated resource R2 and it is requesting resource R1. This forms a circular wait loop.</a:t>
            </a:r>
          </a:p>
          <a:p>
            <a:endParaRPr lang="en-IN"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769768"/>
            <a:ext cx="604867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2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Deadlock </a:t>
            </a:r>
            <a:r>
              <a:rPr lang="en-IN" b="1" dirty="0" smtClean="0"/>
              <a:t>detection &amp; Avoidance</a:t>
            </a:r>
            <a:r>
              <a:rPr lang="en-IN" b="1" dirty="0"/>
              <a:t/>
            </a:r>
            <a:br>
              <a:rPr lang="en-IN" b="1" dirty="0"/>
            </a:br>
            <a:endParaRPr lang="en-IN" dirty="0"/>
          </a:p>
        </p:txBody>
      </p:sp>
      <p:sp>
        <p:nvSpPr>
          <p:cNvPr id="3" name="Content Placeholder 2"/>
          <p:cNvSpPr>
            <a:spLocks noGrp="1"/>
          </p:cNvSpPr>
          <p:nvPr>
            <p:ph idx="1"/>
          </p:nvPr>
        </p:nvSpPr>
        <p:spPr/>
        <p:txBody>
          <a:bodyPr>
            <a:noAutofit/>
          </a:bodyPr>
          <a:lstStyle/>
          <a:p>
            <a:r>
              <a:rPr lang="en-US" sz="2400" dirty="0"/>
              <a:t>It is better to avoid a deadlock rather than take measures after the deadlock has occurred. The wait for graph can be used for deadlock avoidance. This is however only useful for smaller databases as it can get quite complex in larger databases.</a:t>
            </a:r>
          </a:p>
          <a:p>
            <a:pPr marL="0" indent="0">
              <a:buNone/>
            </a:pPr>
            <a:r>
              <a:rPr lang="en-US" sz="2400" b="1" dirty="0"/>
              <a:t>Wait for graph</a:t>
            </a:r>
          </a:p>
          <a:p>
            <a:r>
              <a:rPr lang="en-US" sz="2400" dirty="0"/>
              <a:t>The wait for graph shows the relationship between the resources and transactions. If a transaction requests a resource or if it already holds a resource, it is visible as an edge on the wait for graph. If the wait for graph contains a cycle, then there may be a deadlock in the system, otherwise not.</a:t>
            </a:r>
          </a:p>
          <a:p>
            <a:endParaRPr lang="en-IN" sz="2400" dirty="0"/>
          </a:p>
        </p:txBody>
      </p:sp>
    </p:spTree>
    <p:extLst>
      <p:ext uri="{BB962C8B-B14F-4D97-AF65-F5344CB8AC3E}">
        <p14:creationId xmlns:p14="http://schemas.microsoft.com/office/powerpoint/2010/main" val="1311155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Deadlock Prevention</a:t>
            </a:r>
            <a:br>
              <a:rPr lang="en-IN" b="1" dirty="0"/>
            </a:br>
            <a:endParaRPr lang="en-IN" dirty="0"/>
          </a:p>
        </p:txBody>
      </p:sp>
      <p:sp>
        <p:nvSpPr>
          <p:cNvPr id="3" name="Content Placeholder 2"/>
          <p:cNvSpPr>
            <a:spLocks noGrp="1"/>
          </p:cNvSpPr>
          <p:nvPr>
            <p:ph idx="1"/>
          </p:nvPr>
        </p:nvSpPr>
        <p:spPr/>
        <p:txBody>
          <a:bodyPr>
            <a:normAutofit/>
          </a:bodyPr>
          <a:lstStyle/>
          <a:p>
            <a:r>
              <a:rPr lang="en-US" sz="2400" dirty="0"/>
              <a:t>It is imperative to prevent a deadlock before it can occur. So, the system rigorously checks each transaction before it is executed to make sure it does not lead to deadlock. </a:t>
            </a:r>
            <a:endParaRPr lang="en-US" sz="2400" dirty="0" smtClean="0"/>
          </a:p>
          <a:p>
            <a:r>
              <a:rPr lang="en-US" sz="2400" dirty="0" smtClean="0"/>
              <a:t>If </a:t>
            </a:r>
            <a:r>
              <a:rPr lang="en-US" sz="2400" dirty="0"/>
              <a:t>there is even a chance that a transaction may lead to deadlock, it is never allowed to </a:t>
            </a:r>
            <a:r>
              <a:rPr lang="en-US" sz="2400" dirty="0" smtClean="0"/>
              <a:t>execute.</a:t>
            </a:r>
          </a:p>
          <a:p>
            <a:pPr marL="0" indent="0">
              <a:buNone/>
            </a:pPr>
            <a:endParaRPr lang="en-US" sz="2400" dirty="0" smtClean="0"/>
          </a:p>
          <a:p>
            <a:pPr marL="457200" indent="-457200">
              <a:buFont typeface="+mj-lt"/>
              <a:buAutoNum type="arabicPeriod"/>
            </a:pPr>
            <a:r>
              <a:rPr lang="en-IN" sz="2400" dirty="0"/>
              <a:t>Wait - Die </a:t>
            </a:r>
            <a:r>
              <a:rPr lang="en-IN" sz="2400" dirty="0" smtClean="0"/>
              <a:t>Scheme</a:t>
            </a:r>
          </a:p>
          <a:p>
            <a:pPr marL="457200" indent="-457200">
              <a:buFont typeface="+mj-lt"/>
              <a:buAutoNum type="arabicPeriod"/>
            </a:pPr>
            <a:r>
              <a:rPr lang="en-IN" sz="2400" dirty="0"/>
              <a:t>Wound - Wait Scheme</a:t>
            </a:r>
          </a:p>
        </p:txBody>
      </p:sp>
    </p:spTree>
    <p:extLst>
      <p:ext uri="{BB962C8B-B14F-4D97-AF65-F5344CB8AC3E}">
        <p14:creationId xmlns:p14="http://schemas.microsoft.com/office/powerpoint/2010/main" val="72732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Wait - Die </a:t>
            </a:r>
            <a:r>
              <a:rPr lang="en-US" b="1" dirty="0" smtClean="0"/>
              <a:t>Scheme</a:t>
            </a:r>
          </a:p>
          <a:p>
            <a:r>
              <a:rPr lang="en-US" dirty="0" smtClean="0"/>
              <a:t>If </a:t>
            </a:r>
            <a:r>
              <a:rPr lang="en-US" dirty="0"/>
              <a:t>a transaction T1 requests for a resource that is held by transaction T2, one of the following two possibilities may occur:</a:t>
            </a:r>
          </a:p>
          <a:p>
            <a:pPr lvl="1"/>
            <a:r>
              <a:rPr lang="en-US" dirty="0"/>
              <a:t>TS(T1) &lt; TS(T2) - </a:t>
            </a:r>
            <a:r>
              <a:rPr lang="en-US" dirty="0"/>
              <a:t> </a:t>
            </a:r>
            <a:r>
              <a:rPr lang="en-US" dirty="0" smtClean="0"/>
              <a:t>If </a:t>
            </a:r>
            <a:r>
              <a:rPr lang="en-US" dirty="0"/>
              <a:t>T1 came in the system earlier than T2 </a:t>
            </a:r>
            <a:r>
              <a:rPr lang="en-US" dirty="0" smtClean="0"/>
              <a:t>and </a:t>
            </a:r>
            <a:r>
              <a:rPr lang="en-US" dirty="0"/>
              <a:t>T2 has held some resource, then it allows T1 to wait until resource is available </a:t>
            </a:r>
            <a:r>
              <a:rPr lang="en-US"/>
              <a:t>for </a:t>
            </a:r>
            <a:r>
              <a:rPr lang="en-US" smtClean="0"/>
              <a:t>execution </a:t>
            </a:r>
            <a:r>
              <a:rPr lang="en-US" smtClean="0"/>
              <a:t>when </a:t>
            </a:r>
            <a:r>
              <a:rPr lang="en-US" dirty="0"/>
              <a:t>T2 has completed its execution.</a:t>
            </a:r>
          </a:p>
          <a:p>
            <a:pPr lvl="1"/>
            <a:r>
              <a:rPr lang="en-US" dirty="0"/>
              <a:t>TS(T1) &gt; TS(T2) - If T1 is younger than T2 </a:t>
            </a:r>
            <a:r>
              <a:rPr lang="en-US" dirty="0" err="1"/>
              <a:t>i.e</a:t>
            </a:r>
            <a:r>
              <a:rPr lang="en-US" dirty="0"/>
              <a:t> T1 came in the system after T2, then T1 is killed. It is restarted later with the same timestamp.</a:t>
            </a:r>
          </a:p>
          <a:p>
            <a:endParaRPr lang="en-IN" dirty="0"/>
          </a:p>
        </p:txBody>
      </p:sp>
    </p:spTree>
    <p:extLst>
      <p:ext uri="{BB962C8B-B14F-4D97-AF65-F5344CB8AC3E}">
        <p14:creationId xmlns:p14="http://schemas.microsoft.com/office/powerpoint/2010/main" val="406641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592</Words>
  <Application>Microsoft Office PowerPoint</Application>
  <PresentationFormat>On-screen Show (4:3)</PresentationFormat>
  <Paragraphs>46</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Deadlock</vt:lpstr>
      <vt:lpstr>Deadlock Prevention And Avoidance </vt:lpstr>
      <vt:lpstr>PowerPoint Presentation</vt:lpstr>
      <vt:lpstr>PowerPoint Presentation</vt:lpstr>
      <vt:lpstr>PowerPoint Presentation</vt:lpstr>
      <vt:lpstr>PowerPoint Presentation</vt:lpstr>
      <vt:lpstr>Deadlock detection &amp; Avoidance </vt:lpstr>
      <vt:lpstr>Deadlock Prevention </vt:lpstr>
      <vt:lpstr>PowerPoint Presentation</vt:lpstr>
      <vt:lpstr>PowerPoint Presentation</vt:lpstr>
      <vt:lpstr>Recovery from Deadlock </vt:lpstr>
      <vt:lpstr>PowerPoint Presentation</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CBIT</dc:creator>
  <cp:lastModifiedBy>CBIT</cp:lastModifiedBy>
  <cp:revision>5</cp:revision>
  <dcterms:created xsi:type="dcterms:W3CDTF">2022-06-10T09:01:59Z</dcterms:created>
  <dcterms:modified xsi:type="dcterms:W3CDTF">2022-06-11T04:20:21Z</dcterms:modified>
</cp:coreProperties>
</file>