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embeddedFontLst>
    <p:embeddedFont>
      <p:font typeface="Franklin Gothic"/>
      <p:bold r:id="rId14"/>
    </p:embeddedFont>
    <p:embeddedFont>
      <p:font typeface="Libre Franklin"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font" Target="fonts/font5.fntdata"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4.fntdata" /><Relationship Id="rId2" Type="http://schemas.openxmlformats.org/officeDocument/2006/relationships/slide" Target="slides/slide1.xml" /><Relationship Id="rId16" Type="http://schemas.openxmlformats.org/officeDocument/2006/relationships/font" Target="fonts/font3.fntdata"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2.fntdata"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1.fntdata"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err="1">
                <a:solidFill>
                  <a:srgbClr val="1482AB"/>
                </a:solidFill>
              </a:rPr>
              <a:t>Santhiya</a:t>
            </a:r>
            <a:r>
              <a:rPr lang="en-US" sz="2400" b="1" dirty="0">
                <a:solidFill>
                  <a:srgbClr val="1482AB"/>
                </a:solidFill>
              </a:rPr>
              <a:t> M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US" sz="2400" b="1" dirty="0" err="1">
                <a:solidFill>
                  <a:srgbClr val="1482AB"/>
                </a:solidFill>
              </a:rPr>
              <a:t>B.Tech</a:t>
            </a:r>
            <a:r>
              <a:rPr lang="en-IN" sz="2400" b="1" dirty="0">
                <a:solidFill>
                  <a:srgbClr val="1482AB"/>
                </a:solidFill>
              </a:rPr>
              <a:t>/</a:t>
            </a:r>
            <a:r>
              <a:rPr lang="en-US" sz="2400" b="1" dirty="0">
                <a:solidFill>
                  <a:srgbClr val="1482AB"/>
                </a:solidFill>
              </a:rPr>
              <a:t> IT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232452"/>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 Survey on </a:t>
            </a:r>
            <a:r>
              <a:rPr lang="en-IN" sz="2000" dirty="0" err="1">
                <a:solidFill>
                  <a:schemeClr val="dk1"/>
                </a:solidFill>
                <a:latin typeface="Times New Roman" panose="02020603050405020304" pitchFamily="18" charset="0"/>
                <a:cs typeface="Times New Roman" panose="02020603050405020304" pitchFamily="18" charset="0"/>
              </a:rPr>
              <a:t>Keylogger</a:t>
            </a:r>
            <a:r>
              <a:rPr lang="en-IN" sz="2000" dirty="0">
                <a:solidFill>
                  <a:schemeClr val="dk1"/>
                </a:solidFill>
                <a:latin typeface="Times New Roman" panose="02020603050405020304" pitchFamily="18" charset="0"/>
                <a:cs typeface="Times New Roman" panose="02020603050405020304" pitchFamily="18" charset="0"/>
              </a:rPr>
              <a:t> and its Detection Techniques by Vishal Bharti, Aditya Kumar Gupta, and </a:t>
            </a:r>
            <a:r>
              <a:rPr lang="en-IN" sz="2000" dirty="0" err="1">
                <a:solidFill>
                  <a:schemeClr val="dk1"/>
                </a:solidFill>
                <a:latin typeface="Times New Roman" panose="02020603050405020304" pitchFamily="18" charset="0"/>
                <a:cs typeface="Times New Roman" panose="02020603050405020304" pitchFamily="18" charset="0"/>
              </a:rPr>
              <a:t>Shailendra</a:t>
            </a:r>
            <a:r>
              <a:rPr lang="en-IN" sz="2000" dirty="0">
                <a:solidFill>
                  <a:schemeClr val="dk1"/>
                </a:solidFill>
                <a:latin typeface="Times New Roman" panose="02020603050405020304" pitchFamily="18" charset="0"/>
                <a:cs typeface="Times New Roman" panose="02020603050405020304" pitchFamily="18" charset="0"/>
              </a:rPr>
              <a:t> Mishra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https://www.ijcaonline.org/archives/volume75/number5/12835-1514</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Analysis of </a:t>
            </a:r>
            <a:r>
              <a:rPr lang="en-IN" sz="2000" dirty="0" err="1">
                <a:solidFill>
                  <a:schemeClr val="dk1"/>
                </a:solidFill>
                <a:latin typeface="Times New Roman" panose="02020603050405020304" pitchFamily="18" charset="0"/>
                <a:cs typeface="Times New Roman" panose="02020603050405020304" pitchFamily="18" charset="0"/>
              </a:rPr>
              <a:t>Keylogger</a:t>
            </a:r>
            <a:r>
              <a:rPr lang="en-IN" sz="2000" dirty="0">
                <a:solidFill>
                  <a:schemeClr val="dk1"/>
                </a:solidFill>
                <a:latin typeface="Times New Roman" panose="02020603050405020304" pitchFamily="18" charset="0"/>
                <a:cs typeface="Times New Roman" panose="02020603050405020304" pitchFamily="18" charset="0"/>
              </a:rPr>
              <a:t> Attacks and Countermeasures by </a:t>
            </a:r>
            <a:r>
              <a:rPr lang="en-IN" sz="2000" dirty="0" err="1">
                <a:solidFill>
                  <a:schemeClr val="dk1"/>
                </a:solidFill>
                <a:latin typeface="Times New Roman" panose="02020603050405020304" pitchFamily="18" charset="0"/>
                <a:cs typeface="Times New Roman" panose="02020603050405020304" pitchFamily="18" charset="0"/>
              </a:rPr>
              <a:t>Hongliang</a:t>
            </a:r>
            <a:r>
              <a:rPr lang="en-IN" sz="2000" dirty="0">
                <a:solidFill>
                  <a:schemeClr val="dk1"/>
                </a:solidFill>
                <a:latin typeface="Times New Roman" panose="02020603050405020304" pitchFamily="18" charset="0"/>
                <a:cs typeface="Times New Roman" panose="02020603050405020304" pitchFamily="18" charset="0"/>
              </a:rPr>
              <a:t> Liu, </a:t>
            </a:r>
            <a:r>
              <a:rPr lang="en-IN" sz="2000" dirty="0" err="1">
                <a:solidFill>
                  <a:schemeClr val="dk1"/>
                </a:solidFill>
                <a:latin typeface="Times New Roman" panose="02020603050405020304" pitchFamily="18" charset="0"/>
                <a:cs typeface="Times New Roman" panose="02020603050405020304" pitchFamily="18" charset="0"/>
              </a:rPr>
              <a:t>Ruiying</a:t>
            </a:r>
            <a:r>
              <a:rPr lang="en-IN" sz="2000" dirty="0">
                <a:solidFill>
                  <a:schemeClr val="dk1"/>
                </a:solidFill>
                <a:latin typeface="Times New Roman" panose="02020603050405020304" pitchFamily="18" charset="0"/>
                <a:cs typeface="Times New Roman" panose="02020603050405020304" pitchFamily="18" charset="0"/>
              </a:rPr>
              <a:t> Du, and </a:t>
            </a:r>
            <a:r>
              <a:rPr lang="en-IN" sz="2000" dirty="0" err="1">
                <a:solidFill>
                  <a:schemeClr val="dk1"/>
                </a:solidFill>
                <a:latin typeface="Times New Roman" panose="02020603050405020304" pitchFamily="18" charset="0"/>
                <a:cs typeface="Times New Roman" panose="02020603050405020304" pitchFamily="18" charset="0"/>
              </a:rPr>
              <a:t>Quansheng</a:t>
            </a:r>
            <a:r>
              <a:rPr lang="en-IN" sz="2000" dirty="0">
                <a:solidFill>
                  <a:schemeClr val="dk1"/>
                </a:solidFill>
                <a:latin typeface="Times New Roman" panose="02020603050405020304" pitchFamily="18" charset="0"/>
                <a:cs typeface="Times New Roman" panose="02020603050405020304" pitchFamily="18" charset="0"/>
              </a:rPr>
              <a:t> Zhuang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https://www.semanticscholar.org/paper/Analysis-of-Keylogger-Attacks-and-Countermeasures-Liu-Du/54c7255bace229c82e4a5fd812ba8dd8829180c1</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Detection of </a:t>
            </a:r>
            <a:r>
              <a:rPr lang="en-IN" sz="2000" dirty="0" err="1">
                <a:solidFill>
                  <a:schemeClr val="dk1"/>
                </a:solidFill>
                <a:latin typeface="Times New Roman" panose="02020603050405020304" pitchFamily="18" charset="0"/>
                <a:cs typeface="Times New Roman" panose="02020603050405020304" pitchFamily="18" charset="0"/>
              </a:rPr>
              <a:t>Keyloggers</a:t>
            </a:r>
            <a:r>
              <a:rPr lang="en-IN" sz="2000" dirty="0">
                <a:solidFill>
                  <a:schemeClr val="dk1"/>
                </a:solidFill>
                <a:latin typeface="Times New Roman" panose="02020603050405020304" pitchFamily="18" charset="0"/>
                <a:cs typeface="Times New Roman" panose="02020603050405020304" pitchFamily="18" charset="0"/>
              </a:rPr>
              <a:t>:  A Review by </a:t>
            </a:r>
            <a:r>
              <a:rPr lang="en-IN" sz="2000" dirty="0" err="1">
                <a:solidFill>
                  <a:schemeClr val="dk1"/>
                </a:solidFill>
                <a:latin typeface="Times New Roman" panose="02020603050405020304" pitchFamily="18" charset="0"/>
                <a:cs typeface="Times New Roman" panose="02020603050405020304" pitchFamily="18" charset="0"/>
              </a:rPr>
              <a:t>Shukor</a:t>
            </a:r>
            <a:r>
              <a:rPr lang="en-IN" sz="2000" dirty="0">
                <a:solidFill>
                  <a:schemeClr val="dk1"/>
                </a:solidFill>
                <a:latin typeface="Times New Roman" panose="02020603050405020304" pitchFamily="18" charset="0"/>
                <a:cs typeface="Times New Roman" panose="02020603050405020304" pitchFamily="18" charset="0"/>
              </a:rPr>
              <a:t> </a:t>
            </a:r>
            <a:r>
              <a:rPr lang="en-IN" sz="2000" dirty="0" err="1">
                <a:solidFill>
                  <a:schemeClr val="dk1"/>
                </a:solidFill>
                <a:latin typeface="Times New Roman" panose="02020603050405020304" pitchFamily="18" charset="0"/>
                <a:cs typeface="Times New Roman" panose="02020603050405020304" pitchFamily="18" charset="0"/>
              </a:rPr>
              <a:t>Abd</a:t>
            </a:r>
            <a:r>
              <a:rPr lang="en-IN" sz="2000" dirty="0">
                <a:solidFill>
                  <a:schemeClr val="dk1"/>
                </a:solidFill>
                <a:latin typeface="Times New Roman" panose="02020603050405020304" pitchFamily="18" charset="0"/>
                <a:cs typeface="Times New Roman" panose="02020603050405020304" pitchFamily="18" charset="0"/>
              </a:rPr>
              <a:t> </a:t>
            </a:r>
            <a:r>
              <a:rPr lang="en-IN" sz="2000" dirty="0" err="1">
                <a:solidFill>
                  <a:schemeClr val="dk1"/>
                </a:solidFill>
                <a:latin typeface="Times New Roman" panose="02020603050405020304" pitchFamily="18" charset="0"/>
                <a:cs typeface="Times New Roman" panose="02020603050405020304" pitchFamily="18" charset="0"/>
              </a:rPr>
              <a:t>Razak</a:t>
            </a:r>
            <a:r>
              <a:rPr lang="en-IN" sz="2000" dirty="0">
                <a:solidFill>
                  <a:schemeClr val="dk1"/>
                </a:solidFill>
                <a:latin typeface="Times New Roman" panose="02020603050405020304" pitchFamily="18" charset="0"/>
                <a:cs typeface="Times New Roman" panose="02020603050405020304" pitchFamily="18" charset="0"/>
              </a:rPr>
              <a:t>, Ku </a:t>
            </a:r>
            <a:r>
              <a:rPr lang="en-IN" sz="2000" dirty="0" err="1">
                <a:solidFill>
                  <a:schemeClr val="dk1"/>
                </a:solidFill>
                <a:latin typeface="Times New Roman" panose="02020603050405020304" pitchFamily="18" charset="0"/>
                <a:cs typeface="Times New Roman" panose="02020603050405020304" pitchFamily="18" charset="0"/>
              </a:rPr>
              <a:t>Ruhana</a:t>
            </a:r>
            <a:r>
              <a:rPr lang="en-IN" sz="2000" dirty="0">
                <a:solidFill>
                  <a:schemeClr val="dk1"/>
                </a:solidFill>
                <a:latin typeface="Times New Roman" panose="02020603050405020304" pitchFamily="18" charset="0"/>
                <a:cs typeface="Times New Roman" panose="02020603050405020304" pitchFamily="18" charset="0"/>
              </a:rPr>
              <a:t> Ku-</a:t>
            </a:r>
            <a:r>
              <a:rPr lang="en-IN" sz="2000" dirty="0" err="1">
                <a:solidFill>
                  <a:schemeClr val="dk1"/>
                </a:solidFill>
                <a:latin typeface="Times New Roman" panose="02020603050405020304" pitchFamily="18" charset="0"/>
                <a:cs typeface="Times New Roman" panose="02020603050405020304" pitchFamily="18" charset="0"/>
              </a:rPr>
              <a:t>Mahamud</a:t>
            </a:r>
            <a:r>
              <a:rPr lang="en-IN" sz="2000" dirty="0">
                <a:solidFill>
                  <a:schemeClr val="dk1"/>
                </a:solidFill>
                <a:latin typeface="Times New Roman" panose="02020603050405020304" pitchFamily="18" charset="0"/>
                <a:cs typeface="Times New Roman" panose="02020603050405020304" pitchFamily="18" charset="0"/>
              </a:rPr>
              <a:t>, and </a:t>
            </a:r>
            <a:r>
              <a:rPr lang="en-IN" sz="2000" dirty="0" err="1">
                <a:solidFill>
                  <a:schemeClr val="dk1"/>
                </a:solidFill>
                <a:latin typeface="Times New Roman" panose="02020603050405020304" pitchFamily="18" charset="0"/>
                <a:cs typeface="Times New Roman" panose="02020603050405020304" pitchFamily="18" charset="0"/>
              </a:rPr>
              <a:t>Ramlan</a:t>
            </a:r>
            <a:r>
              <a:rPr lang="en-IN" sz="2000" dirty="0">
                <a:solidFill>
                  <a:schemeClr val="dk1"/>
                </a:solidFill>
                <a:latin typeface="Times New Roman" panose="02020603050405020304" pitchFamily="18" charset="0"/>
                <a:cs typeface="Times New Roman" panose="02020603050405020304" pitchFamily="18" charset="0"/>
              </a:rPr>
              <a:t> </a:t>
            </a:r>
            <a:r>
              <a:rPr lang="en-IN" sz="2000" dirty="0" err="1">
                <a:solidFill>
                  <a:schemeClr val="dk1"/>
                </a:solidFill>
                <a:latin typeface="Times New Roman" panose="02020603050405020304" pitchFamily="18" charset="0"/>
                <a:cs typeface="Times New Roman" panose="02020603050405020304" pitchFamily="18" charset="0"/>
              </a:rPr>
              <a:t>Mahmod</a:t>
            </a:r>
            <a:r>
              <a:rPr lang="en-IN" sz="2000" dirty="0">
                <a:solidFill>
                  <a:schemeClr val="dk1"/>
                </a:solidFill>
                <a:latin typeface="Times New Roman" panose="02020603050405020304" pitchFamily="18" charset="0"/>
                <a:cs typeface="Times New Roman" panose="02020603050405020304" pitchFamily="18" charset="0"/>
              </a:rPr>
              <a:t>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https://www.researchgate.net/publication/220955239_Detection_of_Keyloggers_A_Review</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 Comprehensive Study on </a:t>
            </a:r>
            <a:r>
              <a:rPr lang="en-IN" sz="2000" dirty="0" err="1">
                <a:solidFill>
                  <a:schemeClr val="dk1"/>
                </a:solidFill>
                <a:latin typeface="Times New Roman" panose="02020603050405020304" pitchFamily="18" charset="0"/>
                <a:cs typeface="Times New Roman" panose="02020603050405020304" pitchFamily="18" charset="0"/>
              </a:rPr>
              <a:t>Keylogger</a:t>
            </a:r>
            <a:r>
              <a:rPr lang="en-IN" sz="2000" dirty="0">
                <a:solidFill>
                  <a:schemeClr val="dk1"/>
                </a:solidFill>
                <a:latin typeface="Times New Roman" panose="02020603050405020304" pitchFamily="18" charset="0"/>
                <a:cs typeface="Times New Roman" panose="02020603050405020304" pitchFamily="18" charset="0"/>
              </a:rPr>
              <a:t> Attack and </a:t>
            </a:r>
            <a:r>
              <a:rPr lang="en-IN" sz="2000" dirty="0" err="1">
                <a:solidFill>
                  <a:schemeClr val="dk1"/>
                </a:solidFill>
                <a:latin typeface="Times New Roman" panose="02020603050405020304" pitchFamily="18" charset="0"/>
                <a:cs typeface="Times New Roman" panose="02020603050405020304" pitchFamily="18" charset="0"/>
              </a:rPr>
              <a:t>Defense</a:t>
            </a:r>
            <a:r>
              <a:rPr lang="en-IN" sz="2000" dirty="0">
                <a:solidFill>
                  <a:schemeClr val="dk1"/>
                </a:solidFill>
                <a:latin typeface="Times New Roman" panose="02020603050405020304" pitchFamily="18" charset="0"/>
                <a:cs typeface="Times New Roman" panose="02020603050405020304" pitchFamily="18" charset="0"/>
              </a:rPr>
              <a:t> by </a:t>
            </a:r>
            <a:r>
              <a:rPr lang="en-IN" sz="2000" dirty="0" err="1">
                <a:solidFill>
                  <a:schemeClr val="dk1"/>
                </a:solidFill>
                <a:latin typeface="Times New Roman" panose="02020603050405020304" pitchFamily="18" charset="0"/>
                <a:cs typeface="Times New Roman" panose="02020603050405020304" pitchFamily="18" charset="0"/>
              </a:rPr>
              <a:t>Shuo</a:t>
            </a:r>
            <a:r>
              <a:rPr lang="en-IN" sz="2000" dirty="0">
                <a:solidFill>
                  <a:schemeClr val="dk1"/>
                </a:solidFill>
                <a:latin typeface="Times New Roman" panose="02020603050405020304" pitchFamily="18" charset="0"/>
                <a:cs typeface="Times New Roman" panose="02020603050405020304" pitchFamily="18" charset="0"/>
              </a:rPr>
              <a:t> Chen, </a:t>
            </a:r>
            <a:r>
              <a:rPr lang="en-IN" sz="2000" dirty="0" err="1">
                <a:solidFill>
                  <a:schemeClr val="dk1"/>
                </a:solidFill>
                <a:latin typeface="Times New Roman" panose="02020603050405020304" pitchFamily="18" charset="0"/>
                <a:cs typeface="Times New Roman" panose="02020603050405020304" pitchFamily="18" charset="0"/>
              </a:rPr>
              <a:t>Rui</a:t>
            </a:r>
            <a:r>
              <a:rPr lang="en-IN" sz="2000" dirty="0">
                <a:solidFill>
                  <a:schemeClr val="dk1"/>
                </a:solidFill>
                <a:latin typeface="Times New Roman" panose="02020603050405020304" pitchFamily="18" charset="0"/>
                <a:cs typeface="Times New Roman" panose="02020603050405020304" pitchFamily="18" charset="0"/>
              </a:rPr>
              <a:t> Wang, </a:t>
            </a:r>
            <a:r>
              <a:rPr lang="en-IN" sz="2000" dirty="0" err="1">
                <a:solidFill>
                  <a:schemeClr val="dk1"/>
                </a:solidFill>
                <a:latin typeface="Times New Roman" panose="02020603050405020304" pitchFamily="18" charset="0"/>
                <a:cs typeface="Times New Roman" panose="02020603050405020304" pitchFamily="18" charset="0"/>
              </a:rPr>
              <a:t>XiaoFeng</a:t>
            </a:r>
            <a:r>
              <a:rPr lang="en-IN" sz="2000" dirty="0">
                <a:solidFill>
                  <a:schemeClr val="dk1"/>
                </a:solidFill>
                <a:latin typeface="Times New Roman" panose="02020603050405020304" pitchFamily="18" charset="0"/>
                <a:cs typeface="Times New Roman" panose="02020603050405020304" pitchFamily="18" charset="0"/>
              </a:rPr>
              <a:t> Wang, and </a:t>
            </a:r>
            <a:r>
              <a:rPr lang="en-IN" sz="2000" dirty="0" err="1">
                <a:solidFill>
                  <a:schemeClr val="dk1"/>
                </a:solidFill>
                <a:latin typeface="Times New Roman" panose="02020603050405020304" pitchFamily="18" charset="0"/>
                <a:cs typeface="Times New Roman" panose="02020603050405020304" pitchFamily="18" charset="0"/>
              </a:rPr>
              <a:t>Kehuan</a:t>
            </a:r>
            <a:r>
              <a:rPr lang="en-IN" sz="2000" dirty="0">
                <a:solidFill>
                  <a:schemeClr val="dk1"/>
                </a:solidFill>
                <a:latin typeface="Times New Roman" panose="02020603050405020304" pitchFamily="18" charset="0"/>
                <a:cs typeface="Times New Roman" panose="02020603050405020304" pitchFamily="18" charset="0"/>
              </a:rPr>
              <a:t> Zhang </a:t>
            </a:r>
            <a:r>
              <a:rPr lang="en-IN" sz="2000" b="0" i="0" u="none" strike="noStrike" dirty="0">
                <a:solidFill>
                  <a:schemeClr val="dk1"/>
                </a:solidFill>
                <a:latin typeface="Times New Roman" panose="02020603050405020304" pitchFamily="18" charset="0"/>
                <a:ea typeface="Arial"/>
                <a:cs typeface="Times New Roman" panose="02020603050405020304" pitchFamily="18" charset="0"/>
                <a:sym typeface="Arial"/>
              </a:rPr>
              <a:t>https://www.usenix.org/legacy/events/sec11/tech/full_papers/Chen.pdf</a:t>
            </a:r>
            <a:endParaRPr sz="20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000" b="0" i="0" dirty="0">
                <a:solidFill>
                  <a:srgbClr val="0D0D0D"/>
                </a:solidFill>
                <a:effectLst/>
                <a:latin typeface="Söhne"/>
              </a:rPr>
              <a:t>In today's digital age, security concerns are paramount, and one significant threat is keylogging, where an unauthorized entity can capture keystrokes to gain access to sensitive information. As such, there's a pressing need for tools to monitor and potentially mitigate such risks. The problem at hand is to develop a simple keylogger application to record keystrokes on a system and store them securely for analysis, with the aim of enhancing security awareness and potentially preventing malicious activities.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US" sz="2000" b="0" i="0" u="none" strike="noStrike" cap="none" dirty="0">
                <a:solidFill>
                  <a:schemeClr val="dk1"/>
                </a:solidFill>
                <a:latin typeface="Arial"/>
                <a:ea typeface="Arial"/>
                <a:cs typeface="Arial"/>
                <a:sym typeface="Arial"/>
              </a:rPr>
              <a:t>The proposed solution is to develop a Python-based keylogger application using the </a:t>
            </a:r>
            <a:r>
              <a:rPr lang="en-US" sz="2000" b="1" i="0" u="none" strike="noStrike" cap="none" dirty="0" err="1">
                <a:solidFill>
                  <a:schemeClr val="dk1"/>
                </a:solidFill>
                <a:latin typeface="Arial"/>
                <a:ea typeface="Arial"/>
                <a:cs typeface="Arial"/>
                <a:sym typeface="Arial"/>
              </a:rPr>
              <a:t>pynput</a:t>
            </a:r>
            <a:r>
              <a:rPr lang="en-US" sz="2000" b="0" i="0" u="none" strike="noStrike" cap="none" dirty="0">
                <a:solidFill>
                  <a:schemeClr val="dk1"/>
                </a:solidFill>
                <a:latin typeface="Arial"/>
                <a:ea typeface="Arial"/>
                <a:cs typeface="Arial"/>
                <a:sym typeface="Arial"/>
              </a:rPr>
              <a:t> library and a graphical user interface (GUI) built with </a:t>
            </a:r>
            <a:r>
              <a:rPr lang="en-US" sz="2000" b="1" i="0" u="none" strike="noStrike" cap="none" dirty="0" err="1">
                <a:solidFill>
                  <a:schemeClr val="dk1"/>
                </a:solidFill>
                <a:latin typeface="Arial"/>
                <a:ea typeface="Arial"/>
                <a:cs typeface="Arial"/>
                <a:sym typeface="Arial"/>
              </a:rPr>
              <a:t>Tkinter</a:t>
            </a:r>
            <a:r>
              <a:rPr lang="en-US" sz="2000" b="0" i="0" u="none" strike="noStrike" cap="none" dirty="0">
                <a:solidFill>
                  <a:schemeClr val="dk1"/>
                </a:solidFill>
                <a:latin typeface="Arial"/>
                <a:ea typeface="Arial"/>
                <a:cs typeface="Arial"/>
                <a:sym typeface="Arial"/>
              </a:rPr>
              <a:t>. This application will run in the background, capturing keystrokes from the user. The captured data will then be stored both in a text file </a:t>
            </a:r>
            <a:r>
              <a:rPr lang="en-US" sz="2000" b="1" i="0" u="none" strike="noStrike" cap="none" dirty="0">
                <a:solidFill>
                  <a:schemeClr val="dk1"/>
                </a:solidFill>
                <a:latin typeface="Arial"/>
                <a:ea typeface="Arial"/>
                <a:cs typeface="Arial"/>
                <a:sym typeface="Arial"/>
              </a:rPr>
              <a:t>(key_log.txt) </a:t>
            </a:r>
            <a:r>
              <a:rPr lang="en-US" sz="2000" b="0" i="0" u="none" strike="noStrike" cap="none" dirty="0">
                <a:solidFill>
                  <a:schemeClr val="dk1"/>
                </a:solidFill>
                <a:latin typeface="Arial"/>
                <a:ea typeface="Arial"/>
                <a:cs typeface="Arial"/>
                <a:sym typeface="Arial"/>
              </a:rPr>
              <a:t>and a </a:t>
            </a:r>
            <a:r>
              <a:rPr lang="en-US" sz="2000" b="1" i="0" u="none" strike="noStrike" cap="none" dirty="0">
                <a:solidFill>
                  <a:schemeClr val="dk1"/>
                </a:solidFill>
                <a:latin typeface="Arial"/>
                <a:ea typeface="Arial"/>
                <a:cs typeface="Arial"/>
                <a:sym typeface="Arial"/>
              </a:rPr>
              <a:t>JSON </a:t>
            </a:r>
            <a:r>
              <a:rPr lang="en-US" sz="2000" b="0" i="0" u="none" strike="noStrike" cap="none" dirty="0">
                <a:solidFill>
                  <a:schemeClr val="dk1"/>
                </a:solidFill>
                <a:latin typeface="Arial"/>
                <a:ea typeface="Arial"/>
                <a:cs typeface="Arial"/>
                <a:sym typeface="Arial"/>
              </a:rPr>
              <a:t>file </a:t>
            </a:r>
            <a:r>
              <a:rPr lang="en-US" sz="2000" b="1" i="0" u="none" strike="noStrike" cap="none" dirty="0">
                <a:solidFill>
                  <a:schemeClr val="dk1"/>
                </a:solidFill>
                <a:latin typeface="Arial"/>
                <a:ea typeface="Arial"/>
                <a:cs typeface="Arial"/>
                <a:sym typeface="Arial"/>
              </a:rPr>
              <a:t>(</a:t>
            </a:r>
            <a:r>
              <a:rPr lang="en-US" sz="2000" b="1" i="0" u="none" strike="noStrike" cap="none" dirty="0" err="1">
                <a:solidFill>
                  <a:schemeClr val="dk1"/>
                </a:solidFill>
                <a:latin typeface="Arial"/>
                <a:ea typeface="Arial"/>
                <a:cs typeface="Arial"/>
                <a:sym typeface="Arial"/>
              </a:rPr>
              <a:t>key_log.json</a:t>
            </a:r>
            <a:r>
              <a:rPr lang="en-US" sz="2000" b="1" i="0" u="none" strike="noStrike" cap="none"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for further analysis. The GUI will provide options to start and stop the keylogging process, enhancing user control and visibility over the application's operation. </a:t>
            </a:r>
            <a:endParaRPr lang="en-US" dirty="0"/>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581192" y="2281083"/>
            <a:ext cx="10931292" cy="2681543"/>
          </a:xfrm>
          <a:prstGeom prst="rect">
            <a:avLst/>
          </a:prstGeom>
          <a:noFill/>
          <a:ln>
            <a:noFill/>
          </a:ln>
        </p:spPr>
        <p:txBody>
          <a:bodyPr spcFirstLastPara="1" wrap="square" lIns="91425" tIns="45700" rIns="91425" bIns="45700" anchor="ctr" anchorCtr="0">
            <a:normAutofit fontScale="25000" lnSpcReduction="20000"/>
          </a:bodyPr>
          <a:lstStyle/>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US" sz="7200" dirty="0">
                <a:solidFill>
                  <a:schemeClr val="dk1"/>
                </a:solidFill>
                <a:latin typeface="Arial"/>
                <a:ea typeface="Arial"/>
                <a:cs typeface="Arial"/>
                <a:sym typeface="Arial"/>
              </a:rPr>
              <a:t>The system will be developed using Python programming language, leveraging the </a:t>
            </a:r>
            <a:r>
              <a:rPr lang="en-US" sz="7200" dirty="0" err="1">
                <a:solidFill>
                  <a:schemeClr val="dk1"/>
                </a:solidFill>
                <a:latin typeface="Arial"/>
                <a:ea typeface="Arial"/>
                <a:cs typeface="Arial"/>
                <a:sym typeface="Arial"/>
              </a:rPr>
              <a:t>pynput</a:t>
            </a:r>
            <a:r>
              <a:rPr lang="en-US" sz="7200" dirty="0">
                <a:solidFill>
                  <a:schemeClr val="dk1"/>
                </a:solidFill>
                <a:latin typeface="Arial"/>
                <a:ea typeface="Arial"/>
                <a:cs typeface="Arial"/>
                <a:sym typeface="Arial"/>
              </a:rPr>
              <a:t> library for capturing keystrokes and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for building the GUI. </a:t>
            </a:r>
          </a:p>
          <a:p>
            <a:pPr marL="306000" lvl="0" indent="-306000" algn="l" rtl="0">
              <a:lnSpc>
                <a:spcPct val="107000"/>
              </a:lnSpc>
              <a:spcBef>
                <a:spcPts val="1200"/>
              </a:spcBef>
              <a:spcAft>
                <a:spcPts val="0"/>
              </a:spcAft>
              <a:buSzPts val="1840"/>
              <a:buChar char="◼"/>
            </a:pPr>
            <a:r>
              <a:rPr lang="en-US" sz="7200" dirty="0">
                <a:solidFill>
                  <a:schemeClr val="dk1"/>
                </a:solidFill>
                <a:latin typeface="Arial"/>
                <a:ea typeface="Arial"/>
                <a:cs typeface="Arial"/>
                <a:sym typeface="Arial"/>
              </a:rPr>
              <a:t>The application will consist of two main components:</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Keylogger Module</a:t>
            </a:r>
            <a:r>
              <a:rPr lang="en-US" sz="7200" dirty="0">
                <a:solidFill>
                  <a:schemeClr val="dk1"/>
                </a:solidFill>
                <a:latin typeface="Arial"/>
                <a:ea typeface="Arial"/>
                <a:cs typeface="Arial"/>
                <a:sym typeface="Arial"/>
              </a:rPr>
              <a:t>: This module will utilize the </a:t>
            </a:r>
            <a:r>
              <a:rPr lang="en-US" sz="7200" dirty="0" err="1">
                <a:solidFill>
                  <a:schemeClr val="dk1"/>
                </a:solidFill>
                <a:latin typeface="Arial"/>
                <a:ea typeface="Arial"/>
                <a:cs typeface="Arial"/>
                <a:sym typeface="Arial"/>
              </a:rPr>
              <a:t>pynput.keyboard</a:t>
            </a:r>
            <a:r>
              <a:rPr lang="en-US" sz="7200" dirty="0">
                <a:solidFill>
                  <a:schemeClr val="dk1"/>
                </a:solidFill>
                <a:latin typeface="Arial"/>
                <a:ea typeface="Arial"/>
                <a:cs typeface="Arial"/>
                <a:sym typeface="Arial"/>
              </a:rPr>
              <a:t> module to capture keystrokes. It will define functions to handle key press and release events, storing the captured keystrokes in memory and periodically writing them to the output files (key_log.txt and </a:t>
            </a:r>
            <a:r>
              <a:rPr lang="en-US" sz="7200" dirty="0" err="1">
                <a:solidFill>
                  <a:schemeClr val="dk1"/>
                </a:solidFill>
                <a:latin typeface="Arial"/>
                <a:ea typeface="Arial"/>
                <a:cs typeface="Arial"/>
                <a:sym typeface="Arial"/>
              </a:rPr>
              <a:t>key_log.json</a:t>
            </a:r>
            <a:r>
              <a:rPr lang="en-US" sz="7200" dirty="0">
                <a:solidFill>
                  <a:schemeClr val="dk1"/>
                </a:solidFill>
                <a:latin typeface="Arial"/>
                <a:ea typeface="Arial"/>
                <a:cs typeface="Arial"/>
                <a:sym typeface="Arial"/>
              </a:rPr>
              <a:t>).</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Graphical User Interface (GUI): </a:t>
            </a:r>
            <a:r>
              <a:rPr lang="en-US" sz="7200" dirty="0">
                <a:solidFill>
                  <a:schemeClr val="dk1"/>
                </a:solidFill>
                <a:latin typeface="Arial"/>
                <a:ea typeface="Arial"/>
                <a:cs typeface="Arial"/>
                <a:sym typeface="Arial"/>
              </a:rPr>
              <a:t>The GUI will be built using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offering buttons to start and stop the keylogging process. It will also display status messages to the user, indicating whether the keylogger is active or not.</a:t>
            </a:r>
            <a:r>
              <a:rPr lang="en-IN" sz="7200" dirty="0">
                <a:solidFill>
                  <a:schemeClr val="dk1"/>
                </a:solidFill>
                <a:latin typeface="Arial"/>
                <a:ea typeface="Arial"/>
                <a:cs typeface="Arial"/>
                <a:sym typeface="Arial"/>
              </a:rPr>
              <a:t> </a:t>
            </a:r>
          </a:p>
          <a:p>
            <a:pPr marL="0" lvl="0" indent="0" algn="l" rtl="0">
              <a:lnSpc>
                <a:spcPct val="107000"/>
              </a:lnSpc>
              <a:spcBef>
                <a:spcPts val="1200"/>
              </a:spcBef>
              <a:spcAft>
                <a:spcPts val="0"/>
              </a:spcAft>
              <a:buSzPts val="1840"/>
              <a:buNone/>
            </a:pPr>
            <a:endParaRPr lang="en-IN"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IN" sz="5600" b="1" dirty="0">
                <a:solidFill>
                  <a:schemeClr val="dk1"/>
                </a:solidFill>
                <a:latin typeface="Arial"/>
                <a:ea typeface="Arial"/>
                <a:cs typeface="Arial"/>
                <a:sym typeface="Arial"/>
              </a:rPr>
              <a:t>Technology Used:</a:t>
            </a: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Python: For programming the keylogger functionality.</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Tkinter</a:t>
            </a:r>
            <a:r>
              <a:rPr lang="en-IN" sz="5600" dirty="0">
                <a:solidFill>
                  <a:schemeClr val="dk1"/>
                </a:solidFill>
                <a:latin typeface="Arial"/>
                <a:ea typeface="Arial"/>
                <a:cs typeface="Arial"/>
                <a:sym typeface="Arial"/>
              </a:rPr>
              <a:t>: For building the graphical user interface (GUI).</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pynput</a:t>
            </a:r>
            <a:r>
              <a:rPr lang="en-IN" sz="5600" dirty="0">
                <a:solidFill>
                  <a:schemeClr val="dk1"/>
                </a:solidFill>
                <a:latin typeface="Arial"/>
                <a:ea typeface="Arial"/>
                <a:cs typeface="Arial"/>
                <a:sym typeface="Arial"/>
              </a:rPr>
              <a:t>: For capturing keyboard inputs.</a:t>
            </a:r>
            <a:endParaRPr lang="en-IN" sz="5600" dirty="0"/>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JSON: For storing keystroke data in a structured format.</a:t>
            </a:r>
          </a:p>
          <a:p>
            <a:pPr marL="306000" lvl="0" indent="-306000" algn="l" rtl="0">
              <a:lnSpc>
                <a:spcPct val="107000"/>
              </a:lnSpc>
              <a:spcBef>
                <a:spcPts val="1200"/>
              </a:spcBef>
              <a:spcAft>
                <a:spcPts val="0"/>
              </a:spcAft>
              <a:buSzPts val="1840"/>
              <a:buChar char="◼"/>
            </a:pP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fontScale="70000" lnSpcReduction="20000"/>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The GUI presents "Start" and "Stop" buttons to control the keylogging process</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Upon execution, the keylogger application will run in the background, capturing all keystrokes made by the user. The captured data will be stored in both text and JSON formats for later analysis. </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The GUI will provide user-friendly controls to initiate and terminate the keylogging process, along with status updates.</a:t>
            </a:r>
            <a:endParaRPr sz="2000" dirty="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54B7D6AD-02D0-33F0-055E-1CB5275C14CF}"/>
              </a:ext>
            </a:extLst>
          </p:cNvPr>
          <p:cNvPicPr>
            <a:picLocks noChangeAspect="1"/>
          </p:cNvPicPr>
          <p:nvPr/>
        </p:nvPicPr>
        <p:blipFill>
          <a:blip r:embed="rId3"/>
          <a:stretch>
            <a:fillRect/>
          </a:stretch>
        </p:blipFill>
        <p:spPr>
          <a:xfrm>
            <a:off x="1612490" y="1504336"/>
            <a:ext cx="8556247" cy="48128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US" sz="2000" dirty="0">
                <a:solidFill>
                  <a:schemeClr val="dk1"/>
                </a:solidFill>
                <a:latin typeface="Arial"/>
                <a:ea typeface="Arial"/>
                <a:cs typeface="Arial"/>
                <a:sym typeface="Arial"/>
              </a:rPr>
              <a:t>The developed keylogger application provides a simple yet effective tool for monitoring keystrokes on a system. While primarily intended for security purposes, it can also serve as a learning tool for understanding keyboard events in Python programming. However, it's crucial to use such tools responsibly and ethically, respecting user privacy and legal boundaries.</a:t>
            </a:r>
            <a:endParaRPr sz="20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816</Words>
  <Application>Microsoft Office PowerPoint</Application>
  <PresentationFormat>Widescreen</PresentationFormat>
  <Paragraphs>68</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marichamysanthiya2003@gmail.com</cp:lastModifiedBy>
  <cp:revision>9</cp:revision>
  <dcterms:modified xsi:type="dcterms:W3CDTF">2024-04-04T16:58:05Z</dcterms:modified>
</cp:coreProperties>
</file>