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80566" y="5715711"/>
            <a:ext cx="391160" cy="317500"/>
          </a:xfrm>
          <a:custGeom>
            <a:avLst/>
            <a:gdLst/>
            <a:ahLst/>
            <a:cxnLst/>
            <a:rect l="l" t="t" r="r" b="b"/>
            <a:pathLst>
              <a:path w="391160" h="317500">
                <a:moveTo>
                  <a:pt x="49151" y="39371"/>
                </a:moveTo>
                <a:lnTo>
                  <a:pt x="60473" y="68771"/>
                </a:lnTo>
                <a:lnTo>
                  <a:pt x="371094" y="317246"/>
                </a:lnTo>
                <a:lnTo>
                  <a:pt x="390906" y="292455"/>
                </a:lnTo>
                <a:lnTo>
                  <a:pt x="80267" y="43966"/>
                </a:lnTo>
                <a:lnTo>
                  <a:pt x="49151" y="39371"/>
                </a:lnTo>
                <a:close/>
              </a:path>
              <a:path w="391160" h="317500">
                <a:moveTo>
                  <a:pt x="0" y="0"/>
                </a:moveTo>
                <a:lnTo>
                  <a:pt x="49403" y="128282"/>
                </a:lnTo>
                <a:lnTo>
                  <a:pt x="52796" y="133598"/>
                </a:lnTo>
                <a:lnTo>
                  <a:pt x="57784" y="137083"/>
                </a:lnTo>
                <a:lnTo>
                  <a:pt x="63726" y="138444"/>
                </a:lnTo>
                <a:lnTo>
                  <a:pt x="69977" y="137388"/>
                </a:lnTo>
                <a:lnTo>
                  <a:pt x="75261" y="134003"/>
                </a:lnTo>
                <a:lnTo>
                  <a:pt x="78724" y="129012"/>
                </a:lnTo>
                <a:lnTo>
                  <a:pt x="80067" y="123079"/>
                </a:lnTo>
                <a:lnTo>
                  <a:pt x="78993" y="116865"/>
                </a:lnTo>
                <a:lnTo>
                  <a:pt x="60473" y="68771"/>
                </a:lnTo>
                <a:lnTo>
                  <a:pt x="14605" y="32080"/>
                </a:lnTo>
                <a:lnTo>
                  <a:pt x="34417" y="7289"/>
                </a:lnTo>
                <a:lnTo>
                  <a:pt x="49335" y="7289"/>
                </a:lnTo>
                <a:lnTo>
                  <a:pt x="0" y="0"/>
                </a:lnTo>
                <a:close/>
              </a:path>
              <a:path w="391160" h="317500">
                <a:moveTo>
                  <a:pt x="34417" y="7289"/>
                </a:moveTo>
                <a:lnTo>
                  <a:pt x="14605" y="32080"/>
                </a:lnTo>
                <a:lnTo>
                  <a:pt x="60473" y="68771"/>
                </a:lnTo>
                <a:lnTo>
                  <a:pt x="49151" y="39371"/>
                </a:lnTo>
                <a:lnTo>
                  <a:pt x="22225" y="35394"/>
                </a:lnTo>
                <a:lnTo>
                  <a:pt x="39370" y="13970"/>
                </a:lnTo>
                <a:lnTo>
                  <a:pt x="42767" y="13970"/>
                </a:lnTo>
                <a:lnTo>
                  <a:pt x="34417" y="7289"/>
                </a:lnTo>
                <a:close/>
              </a:path>
              <a:path w="391160" h="317500">
                <a:moveTo>
                  <a:pt x="49335" y="7289"/>
                </a:moveTo>
                <a:lnTo>
                  <a:pt x="34417" y="7289"/>
                </a:lnTo>
                <a:lnTo>
                  <a:pt x="80267" y="43966"/>
                </a:lnTo>
                <a:lnTo>
                  <a:pt x="139953" y="52781"/>
                </a:lnTo>
                <a:lnTo>
                  <a:pt x="148082" y="46799"/>
                </a:lnTo>
                <a:lnTo>
                  <a:pt x="150622" y="29451"/>
                </a:lnTo>
                <a:lnTo>
                  <a:pt x="144653" y="21374"/>
                </a:lnTo>
                <a:lnTo>
                  <a:pt x="49335" y="7289"/>
                </a:lnTo>
                <a:close/>
              </a:path>
              <a:path w="391160" h="317500">
                <a:moveTo>
                  <a:pt x="42767" y="13970"/>
                </a:moveTo>
                <a:lnTo>
                  <a:pt x="39370" y="13970"/>
                </a:lnTo>
                <a:lnTo>
                  <a:pt x="49151" y="39371"/>
                </a:lnTo>
                <a:lnTo>
                  <a:pt x="80267" y="43966"/>
                </a:lnTo>
                <a:lnTo>
                  <a:pt x="42767" y="13970"/>
                </a:lnTo>
                <a:close/>
              </a:path>
              <a:path w="391160" h="317500">
                <a:moveTo>
                  <a:pt x="39370" y="13970"/>
                </a:moveTo>
                <a:lnTo>
                  <a:pt x="22225" y="35394"/>
                </a:lnTo>
                <a:lnTo>
                  <a:pt x="49151" y="39371"/>
                </a:lnTo>
                <a:lnTo>
                  <a:pt x="39370" y="1397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36347"/>
            <a:ext cx="807211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1356" y="2628087"/>
            <a:ext cx="7241286" cy="195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177033" y="6479311"/>
            <a:ext cx="445135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56676" y="6496989"/>
            <a:ext cx="25654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hyperlink" Target="mailto:farbeh@aut.ac.ir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7075" y="301752"/>
              <a:ext cx="8681466" cy="63466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5561" y="329945"/>
              <a:ext cx="8531352" cy="61965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5561" y="329945"/>
              <a:ext cx="8531860" cy="6196965"/>
            </a:xfrm>
            <a:custGeom>
              <a:avLst/>
              <a:gdLst/>
              <a:ahLst/>
              <a:cxnLst/>
              <a:rect l="l" t="t" r="r" b="b"/>
              <a:pathLst>
                <a:path w="8531860" h="6196965">
                  <a:moveTo>
                    <a:pt x="0" y="128904"/>
                  </a:moveTo>
                  <a:lnTo>
                    <a:pt x="10133" y="78759"/>
                  </a:lnTo>
                  <a:lnTo>
                    <a:pt x="37769" y="37782"/>
                  </a:lnTo>
                  <a:lnTo>
                    <a:pt x="78759" y="10140"/>
                  </a:lnTo>
                  <a:lnTo>
                    <a:pt x="128955" y="0"/>
                  </a:lnTo>
                  <a:lnTo>
                    <a:pt x="8402447" y="0"/>
                  </a:lnTo>
                  <a:lnTo>
                    <a:pt x="8452592" y="10140"/>
                  </a:lnTo>
                  <a:lnTo>
                    <a:pt x="8493569" y="37782"/>
                  </a:lnTo>
                  <a:lnTo>
                    <a:pt x="8521211" y="78759"/>
                  </a:lnTo>
                  <a:lnTo>
                    <a:pt x="8531352" y="128904"/>
                  </a:lnTo>
                  <a:lnTo>
                    <a:pt x="8531352" y="6067628"/>
                  </a:lnTo>
                  <a:lnTo>
                    <a:pt x="8521211" y="6117824"/>
                  </a:lnTo>
                  <a:lnTo>
                    <a:pt x="8493569" y="6158814"/>
                  </a:lnTo>
                  <a:lnTo>
                    <a:pt x="8452592" y="6186450"/>
                  </a:lnTo>
                  <a:lnTo>
                    <a:pt x="8402447" y="6196583"/>
                  </a:lnTo>
                  <a:lnTo>
                    <a:pt x="128955" y="6196583"/>
                  </a:lnTo>
                  <a:lnTo>
                    <a:pt x="78759" y="6186450"/>
                  </a:lnTo>
                  <a:lnTo>
                    <a:pt x="37769" y="6158814"/>
                  </a:lnTo>
                  <a:lnTo>
                    <a:pt x="10133" y="6117824"/>
                  </a:lnTo>
                  <a:lnTo>
                    <a:pt x="0" y="6067628"/>
                  </a:lnTo>
                  <a:lnTo>
                    <a:pt x="0" y="128904"/>
                  </a:lnTo>
                  <a:close/>
                </a:path>
              </a:pathLst>
            </a:custGeom>
            <a:ln w="3175">
              <a:solidFill>
                <a:srgbClr val="A3A2A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9100" y="434340"/>
              <a:ext cx="8305800" cy="5486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7075" y="301752"/>
              <a:ext cx="8681466" cy="63466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5561" y="329945"/>
              <a:ext cx="8531352" cy="61965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5561" y="329945"/>
              <a:ext cx="8531860" cy="6196965"/>
            </a:xfrm>
            <a:custGeom>
              <a:avLst/>
              <a:gdLst/>
              <a:ahLst/>
              <a:cxnLst/>
              <a:rect l="l" t="t" r="r" b="b"/>
              <a:pathLst>
                <a:path w="8531860" h="6196965">
                  <a:moveTo>
                    <a:pt x="0" y="128904"/>
                  </a:moveTo>
                  <a:lnTo>
                    <a:pt x="10133" y="78759"/>
                  </a:lnTo>
                  <a:lnTo>
                    <a:pt x="37769" y="37782"/>
                  </a:lnTo>
                  <a:lnTo>
                    <a:pt x="78759" y="10140"/>
                  </a:lnTo>
                  <a:lnTo>
                    <a:pt x="128955" y="0"/>
                  </a:lnTo>
                  <a:lnTo>
                    <a:pt x="8402447" y="0"/>
                  </a:lnTo>
                  <a:lnTo>
                    <a:pt x="8452592" y="10140"/>
                  </a:lnTo>
                  <a:lnTo>
                    <a:pt x="8493569" y="37782"/>
                  </a:lnTo>
                  <a:lnTo>
                    <a:pt x="8521211" y="78759"/>
                  </a:lnTo>
                  <a:lnTo>
                    <a:pt x="8531352" y="128904"/>
                  </a:lnTo>
                  <a:lnTo>
                    <a:pt x="8531352" y="6067628"/>
                  </a:lnTo>
                  <a:lnTo>
                    <a:pt x="8521211" y="6117824"/>
                  </a:lnTo>
                  <a:lnTo>
                    <a:pt x="8493569" y="6158814"/>
                  </a:lnTo>
                  <a:lnTo>
                    <a:pt x="8452592" y="6186450"/>
                  </a:lnTo>
                  <a:lnTo>
                    <a:pt x="8402447" y="6196583"/>
                  </a:lnTo>
                  <a:lnTo>
                    <a:pt x="128955" y="6196583"/>
                  </a:lnTo>
                  <a:lnTo>
                    <a:pt x="78759" y="6186450"/>
                  </a:lnTo>
                  <a:lnTo>
                    <a:pt x="37769" y="6158814"/>
                  </a:lnTo>
                  <a:lnTo>
                    <a:pt x="10133" y="6117824"/>
                  </a:lnTo>
                  <a:lnTo>
                    <a:pt x="0" y="6067628"/>
                  </a:lnTo>
                  <a:lnTo>
                    <a:pt x="0" y="128904"/>
                  </a:lnTo>
                  <a:close/>
                </a:path>
              </a:pathLst>
            </a:custGeom>
            <a:ln w="3175">
              <a:solidFill>
                <a:srgbClr val="A3A2A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9100" y="434340"/>
              <a:ext cx="8305800" cy="31089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58467" y="2217166"/>
            <a:ext cx="51803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C00000"/>
                </a:solidFill>
                <a:latin typeface="Times New Roman"/>
                <a:cs typeface="Times New Roman"/>
              </a:rPr>
              <a:t>Advanced Computer</a:t>
            </a:r>
            <a:r>
              <a:rPr dirty="0" sz="2800" spc="-17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C00000"/>
                </a:solidFill>
                <a:latin typeface="Times New Roman"/>
                <a:cs typeface="Times New Roman"/>
              </a:rPr>
              <a:t>Architecture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86200" y="481583"/>
            <a:ext cx="5105400" cy="6224270"/>
            <a:chOff x="3886200" y="481583"/>
            <a:chExt cx="5105400" cy="6224270"/>
          </a:xfrm>
        </p:grpSpPr>
        <p:sp>
          <p:nvSpPr>
            <p:cNvPr id="14" name="object 14"/>
            <p:cNvSpPr/>
            <p:nvPr/>
          </p:nvSpPr>
          <p:spPr>
            <a:xfrm>
              <a:off x="3886200" y="481583"/>
              <a:ext cx="1371600" cy="1371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382000" y="6095999"/>
              <a:ext cx="609600" cy="609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683001" y="2888945"/>
            <a:ext cx="3928745" cy="2624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1176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130768"/>
                </a:solidFill>
                <a:latin typeface="Times New Roman"/>
                <a:cs typeface="Times New Roman"/>
              </a:rPr>
              <a:t>Fall</a:t>
            </a:r>
            <a:r>
              <a:rPr dirty="0" sz="2000" spc="-20">
                <a:solidFill>
                  <a:srgbClr val="13076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30768"/>
                </a:solidFill>
                <a:latin typeface="Times New Roman"/>
                <a:cs typeface="Times New Roman"/>
              </a:rPr>
              <a:t>2020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</a:pPr>
            <a:r>
              <a:rPr dirty="0" sz="2400" b="1">
                <a:latin typeface="Carlito"/>
                <a:cs typeface="Carlito"/>
              </a:rPr>
              <a:t>Hamed</a:t>
            </a:r>
            <a:r>
              <a:rPr dirty="0" sz="2400" spc="-20" b="1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Farbeh</a:t>
            </a:r>
            <a:endParaRPr sz="2400">
              <a:latin typeface="Carlito"/>
              <a:cs typeface="Carlito"/>
            </a:endParaRPr>
          </a:p>
          <a:p>
            <a:pPr algn="ctr" marL="2540">
              <a:lnSpc>
                <a:spcPct val="100000"/>
              </a:lnSpc>
              <a:spcBef>
                <a:spcPts val="660"/>
              </a:spcBef>
            </a:pPr>
            <a:r>
              <a:rPr dirty="0" sz="1800" spc="-5" b="1">
                <a:latin typeface="Carlito"/>
                <a:cs typeface="Carlito"/>
                <a:hlinkClick r:id="rId9"/>
              </a:rPr>
              <a:t>farbeh@aut.ac.ir</a:t>
            </a:r>
            <a:endParaRPr sz="1800">
              <a:latin typeface="Carlito"/>
              <a:cs typeface="Carlito"/>
            </a:endParaRPr>
          </a:p>
          <a:p>
            <a:pPr algn="ctr" marL="12700" marR="5080">
              <a:lnSpc>
                <a:spcPct val="150100"/>
              </a:lnSpc>
              <a:spcBef>
                <a:spcPts val="195"/>
              </a:spcBef>
            </a:pPr>
            <a:r>
              <a:rPr dirty="0" sz="2000" spc="-5">
                <a:latin typeface="Carlito"/>
                <a:cs typeface="Carlito"/>
              </a:rPr>
              <a:t>Department of Computer</a:t>
            </a:r>
            <a:r>
              <a:rPr dirty="0" sz="2000" spc="-8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Engineering  </a:t>
            </a:r>
            <a:r>
              <a:rPr dirty="0" sz="2000" spc="-5">
                <a:latin typeface="Carlito"/>
                <a:cs typeface="Carlito"/>
              </a:rPr>
              <a:t>Amirkabir </a:t>
            </a:r>
            <a:r>
              <a:rPr dirty="0" sz="2000" spc="-10">
                <a:latin typeface="Carlito"/>
                <a:cs typeface="Carlito"/>
              </a:rPr>
              <a:t>University </a:t>
            </a:r>
            <a:r>
              <a:rPr dirty="0" sz="2000" spc="-5">
                <a:latin typeface="Carlito"/>
                <a:cs typeface="Carlito"/>
              </a:rPr>
              <a:t>of</a:t>
            </a:r>
            <a:r>
              <a:rPr dirty="0" sz="2000" spc="10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Technology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347"/>
            <a:ext cx="63303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Single-Thread Processor</a:t>
            </a:r>
            <a:r>
              <a:rPr dirty="0" spc="-110"/>
              <a:t> </a:t>
            </a:r>
            <a:r>
              <a:rPr dirty="0" spc="-10"/>
              <a:t>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204215" y="1219200"/>
            <a:ext cx="8711184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347"/>
            <a:ext cx="50247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Upheaval </a:t>
            </a:r>
            <a:r>
              <a:rPr dirty="0"/>
              <a:t>in </a:t>
            </a:r>
            <a:r>
              <a:rPr dirty="0" spc="-10"/>
              <a:t>Computer</a:t>
            </a:r>
            <a:r>
              <a:rPr dirty="0" spc="-60"/>
              <a:t> </a:t>
            </a:r>
            <a:r>
              <a:rPr dirty="0" spc="-5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7341" y="1131189"/>
            <a:ext cx="7427595" cy="4737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latin typeface="Carlito"/>
                <a:cs typeface="Carlito"/>
              </a:rPr>
              <a:t>Most </a:t>
            </a:r>
            <a:r>
              <a:rPr dirty="0" sz="2700" spc="-5">
                <a:latin typeface="Carlito"/>
                <a:cs typeface="Carlito"/>
              </a:rPr>
              <a:t>of </a:t>
            </a:r>
            <a:r>
              <a:rPr dirty="0" sz="2700" spc="-10">
                <a:latin typeface="Carlito"/>
                <a:cs typeface="Carlito"/>
              </a:rPr>
              <a:t>last </a:t>
            </a:r>
            <a:r>
              <a:rPr dirty="0" sz="2700">
                <a:latin typeface="Carlito"/>
                <a:cs typeface="Carlito"/>
              </a:rPr>
              <a:t>50 </a:t>
            </a:r>
            <a:r>
              <a:rPr dirty="0" sz="2700" spc="-20">
                <a:latin typeface="Carlito"/>
                <a:cs typeface="Carlito"/>
              </a:rPr>
              <a:t>years, Moore</a:t>
            </a:r>
            <a:r>
              <a:rPr dirty="0" sz="2700" spc="-20">
                <a:latin typeface="Arial"/>
                <a:cs typeface="Arial"/>
              </a:rPr>
              <a:t>’</a:t>
            </a:r>
            <a:r>
              <a:rPr dirty="0" sz="2700" spc="-20">
                <a:latin typeface="Carlito"/>
                <a:cs typeface="Carlito"/>
              </a:rPr>
              <a:t>s </a:t>
            </a:r>
            <a:r>
              <a:rPr dirty="0" sz="2700" spc="-10">
                <a:latin typeface="Carlito"/>
                <a:cs typeface="Carlito"/>
              </a:rPr>
              <a:t>Law</a:t>
            </a:r>
            <a:r>
              <a:rPr dirty="0" sz="2700" spc="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ruled</a:t>
            </a:r>
            <a:endParaRPr sz="2700">
              <a:latin typeface="Carlito"/>
              <a:cs typeface="Carlito"/>
            </a:endParaRPr>
          </a:p>
          <a:p>
            <a:pPr lvl="1" marL="756285" marR="5080" indent="-287020">
              <a:lnSpc>
                <a:spcPts val="2300"/>
              </a:lnSpc>
              <a:spcBef>
                <a:spcPts val="5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25">
                <a:latin typeface="Carlito"/>
                <a:cs typeface="Carlito"/>
              </a:rPr>
              <a:t>Technology </a:t>
            </a:r>
            <a:r>
              <a:rPr dirty="0" sz="2400" spc="-5">
                <a:latin typeface="Carlito"/>
                <a:cs typeface="Carlito"/>
              </a:rPr>
              <a:t>scaling </a:t>
            </a:r>
            <a:r>
              <a:rPr dirty="0" sz="2400" spc="-10">
                <a:latin typeface="Carlito"/>
                <a:cs typeface="Carlito"/>
              </a:rPr>
              <a:t>allowed continual  performance/energy improvements </a:t>
            </a:r>
            <a:r>
              <a:rPr dirty="0" sz="2400" spc="-5">
                <a:latin typeface="Carlito"/>
                <a:cs typeface="Carlito"/>
              </a:rPr>
              <a:t>without changing  </a:t>
            </a:r>
            <a:r>
              <a:rPr dirty="0" sz="2400" spc="-10">
                <a:latin typeface="Carlito"/>
                <a:cs typeface="Carlito"/>
              </a:rPr>
              <a:t>software</a:t>
            </a:r>
            <a:r>
              <a:rPr dirty="0" sz="2400">
                <a:latin typeface="Carlito"/>
                <a:cs typeface="Carlito"/>
              </a:rPr>
              <a:t> model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5">
                <a:latin typeface="Carlito"/>
                <a:cs typeface="Carlito"/>
              </a:rPr>
              <a:t>Last </a:t>
            </a:r>
            <a:r>
              <a:rPr dirty="0" sz="2700" spc="-10">
                <a:latin typeface="Carlito"/>
                <a:cs typeface="Carlito"/>
              </a:rPr>
              <a:t>decade, </a:t>
            </a:r>
            <a:r>
              <a:rPr dirty="0" sz="2700" spc="-5">
                <a:latin typeface="Carlito"/>
                <a:cs typeface="Carlito"/>
              </a:rPr>
              <a:t>technology scaling</a:t>
            </a:r>
            <a:r>
              <a:rPr dirty="0" sz="2700" spc="-55">
                <a:latin typeface="Carlito"/>
                <a:cs typeface="Carlito"/>
              </a:rPr>
              <a:t> </a:t>
            </a:r>
            <a:r>
              <a:rPr dirty="0" sz="2700" spc="-15">
                <a:latin typeface="Carlito"/>
                <a:cs typeface="Carlito"/>
              </a:rPr>
              <a:t>slowed/stopped</a:t>
            </a:r>
            <a:endParaRPr sz="27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10">
                <a:latin typeface="Carlito"/>
                <a:cs typeface="Carlito"/>
              </a:rPr>
              <a:t>Dennard </a:t>
            </a:r>
            <a:r>
              <a:rPr dirty="0" sz="2400" spc="-15">
                <a:latin typeface="Carlito"/>
                <a:cs typeface="Carlito"/>
              </a:rPr>
              <a:t>(voltage) </a:t>
            </a:r>
            <a:r>
              <a:rPr dirty="0" sz="2400" spc="-5">
                <a:latin typeface="Carlito"/>
                <a:cs typeface="Carlito"/>
              </a:rPr>
              <a:t>scaling </a:t>
            </a:r>
            <a:r>
              <a:rPr dirty="0" sz="2400" spc="-15">
                <a:latin typeface="Carlito"/>
                <a:cs typeface="Carlito"/>
              </a:rPr>
              <a:t>over </a:t>
            </a:r>
            <a:r>
              <a:rPr dirty="0" sz="2400" spc="-5">
                <a:latin typeface="Carlito"/>
                <a:cs typeface="Carlito"/>
              </a:rPr>
              <a:t>(supply </a:t>
            </a:r>
            <a:r>
              <a:rPr dirty="0" sz="2400" spc="-15">
                <a:latin typeface="Carlito"/>
                <a:cs typeface="Carlito"/>
              </a:rPr>
              <a:t>voltage</a:t>
            </a:r>
            <a:r>
              <a:rPr dirty="0" sz="2400" spc="1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~fixed)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dirty="0" sz="2400" spc="-20">
                <a:latin typeface="Carlito"/>
                <a:cs typeface="Carlito"/>
              </a:rPr>
              <a:t>Moore</a:t>
            </a:r>
            <a:r>
              <a:rPr dirty="0" sz="2400" spc="-20">
                <a:latin typeface="Arial"/>
                <a:cs typeface="Arial"/>
              </a:rPr>
              <a:t>’</a:t>
            </a:r>
            <a:r>
              <a:rPr dirty="0" sz="2400" spc="-20">
                <a:latin typeface="Carlito"/>
                <a:cs typeface="Carlito"/>
              </a:rPr>
              <a:t>s </a:t>
            </a:r>
            <a:r>
              <a:rPr dirty="0" sz="2400" spc="-10">
                <a:latin typeface="Carlito"/>
                <a:cs typeface="Carlito"/>
              </a:rPr>
              <a:t>Law </a:t>
            </a:r>
            <a:r>
              <a:rPr dirty="0" sz="2400" spc="-15">
                <a:latin typeface="Carlito"/>
                <a:cs typeface="Carlito"/>
              </a:rPr>
              <a:t>(cost/transistor)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over?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Carlito"/>
                <a:cs typeface="Carlito"/>
              </a:rPr>
              <a:t>No </a:t>
            </a:r>
            <a:r>
              <a:rPr dirty="0" sz="2400" spc="-10">
                <a:latin typeface="Carlito"/>
                <a:cs typeface="Carlito"/>
              </a:rPr>
              <a:t>competitive </a:t>
            </a:r>
            <a:r>
              <a:rPr dirty="0" sz="2400" spc="-5">
                <a:latin typeface="Carlito"/>
                <a:cs typeface="Carlito"/>
              </a:rPr>
              <a:t>replacement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>
                <a:latin typeface="Carlito"/>
                <a:cs typeface="Carlito"/>
              </a:rPr>
              <a:t>CMOS </a:t>
            </a:r>
            <a:r>
              <a:rPr dirty="0" sz="2400" spc="-5">
                <a:latin typeface="Carlito"/>
                <a:cs typeface="Carlito"/>
              </a:rPr>
              <a:t>anytime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soon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ts val="2875"/>
              </a:lnSpc>
              <a:buFont typeface="Arial"/>
              <a:buChar char="–"/>
              <a:tabLst>
                <a:tab pos="756920" algn="l"/>
              </a:tabLst>
            </a:pPr>
            <a:r>
              <a:rPr dirty="0" sz="2400" spc="-10">
                <a:latin typeface="Carlito"/>
                <a:cs typeface="Carlito"/>
              </a:rPr>
              <a:t>Energy </a:t>
            </a:r>
            <a:r>
              <a:rPr dirty="0" sz="2400" spc="-5">
                <a:latin typeface="Carlito"/>
                <a:cs typeface="Carlito"/>
              </a:rPr>
              <a:t>efficiency </a:t>
            </a:r>
            <a:r>
              <a:rPr dirty="0" sz="2400" spc="-10">
                <a:latin typeface="Carlito"/>
                <a:cs typeface="Carlito"/>
              </a:rPr>
              <a:t>constrains</a:t>
            </a:r>
            <a:r>
              <a:rPr dirty="0" sz="2400" spc="-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everything</a:t>
            </a:r>
            <a:endParaRPr sz="2400">
              <a:latin typeface="Carlito"/>
              <a:cs typeface="Carlito"/>
            </a:endParaRPr>
          </a:p>
          <a:p>
            <a:pPr marL="355600" marR="659765" indent="-342900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rlito"/>
                <a:cs typeface="Carlito"/>
              </a:rPr>
              <a:t>No </a:t>
            </a:r>
            <a:r>
              <a:rPr dirty="0" sz="2700" spc="35">
                <a:latin typeface="Arial"/>
                <a:cs typeface="Arial"/>
              </a:rPr>
              <a:t>“</a:t>
            </a:r>
            <a:r>
              <a:rPr dirty="0" sz="2700" spc="35">
                <a:latin typeface="Carlito"/>
                <a:cs typeface="Carlito"/>
              </a:rPr>
              <a:t>free lunch</a:t>
            </a:r>
            <a:r>
              <a:rPr dirty="0" sz="2700" spc="35">
                <a:latin typeface="Arial"/>
                <a:cs typeface="Arial"/>
              </a:rPr>
              <a:t>” </a:t>
            </a:r>
            <a:r>
              <a:rPr dirty="0" sz="2700" spc="-25">
                <a:latin typeface="Carlito"/>
                <a:cs typeface="Carlito"/>
              </a:rPr>
              <a:t>for </a:t>
            </a:r>
            <a:r>
              <a:rPr dirty="0" sz="2700" spc="-15">
                <a:latin typeface="Carlito"/>
                <a:cs typeface="Carlito"/>
              </a:rPr>
              <a:t>software </a:t>
            </a:r>
            <a:r>
              <a:rPr dirty="0" sz="2700" spc="-10">
                <a:latin typeface="Carlito"/>
                <a:cs typeface="Carlito"/>
              </a:rPr>
              <a:t>developers,</a:t>
            </a:r>
            <a:r>
              <a:rPr dirty="0" sz="2700" spc="-305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must  consider:</a:t>
            </a:r>
            <a:endParaRPr sz="27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15">
                <a:latin typeface="Carlito"/>
                <a:cs typeface="Carlito"/>
              </a:rPr>
              <a:t>Parallel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systems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dirty="0" sz="2400" spc="-10">
                <a:latin typeface="Carlito"/>
                <a:cs typeface="Carlito"/>
              </a:rPr>
              <a:t>Heterogeneous </a:t>
            </a:r>
            <a:r>
              <a:rPr dirty="0" sz="2400" spc="-20">
                <a:latin typeface="Carlito"/>
                <a:cs typeface="Carlito"/>
              </a:rPr>
              <a:t>systems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347"/>
            <a:ext cx="56337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Today</a:t>
            </a:r>
            <a:r>
              <a:rPr dirty="0" spc="-70">
                <a:latin typeface="Arial"/>
                <a:cs typeface="Arial"/>
              </a:rPr>
              <a:t>’</a:t>
            </a:r>
            <a:r>
              <a:rPr dirty="0" spc="-70"/>
              <a:t>s </a:t>
            </a:r>
            <a:r>
              <a:rPr dirty="0" spc="-10"/>
              <a:t>Dominant </a:t>
            </a:r>
            <a:r>
              <a:rPr dirty="0" spc="-60"/>
              <a:t>Target</a:t>
            </a:r>
            <a:r>
              <a:rPr dirty="0" spc="10"/>
              <a:t> </a:t>
            </a:r>
            <a:r>
              <a:rPr dirty="0" spc="-25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4930"/>
            <a:ext cx="8279765" cy="541210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900" spc="-5">
                <a:latin typeface="Carlito"/>
                <a:cs typeface="Carlito"/>
              </a:rPr>
              <a:t>Mobile</a:t>
            </a:r>
            <a:r>
              <a:rPr dirty="0" sz="1900" spc="20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(smartphone/tablet)</a:t>
            </a:r>
            <a:endParaRPr sz="19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Carlito"/>
                <a:cs typeface="Carlito"/>
              </a:rPr>
              <a:t>&gt;1 </a:t>
            </a:r>
            <a:r>
              <a:rPr dirty="0" sz="1900" spc="-10">
                <a:latin typeface="Carlito"/>
                <a:cs typeface="Carlito"/>
              </a:rPr>
              <a:t>billion</a:t>
            </a:r>
            <a:r>
              <a:rPr dirty="0" sz="1900" spc="15">
                <a:latin typeface="Carlito"/>
                <a:cs typeface="Carlito"/>
              </a:rPr>
              <a:t> </a:t>
            </a:r>
            <a:r>
              <a:rPr dirty="0" sz="1900" spc="-10">
                <a:latin typeface="Carlito"/>
                <a:cs typeface="Carlito"/>
              </a:rPr>
              <a:t>sold/year</a:t>
            </a:r>
            <a:endParaRPr sz="1900">
              <a:latin typeface="Carlito"/>
              <a:cs typeface="Carlito"/>
            </a:endParaRPr>
          </a:p>
          <a:p>
            <a:pPr lvl="1" marL="756285" marR="395605" indent="-28702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900" spc="-15">
                <a:latin typeface="Carlito"/>
                <a:cs typeface="Carlito"/>
              </a:rPr>
              <a:t>Market </a:t>
            </a:r>
            <a:r>
              <a:rPr dirty="0" sz="1900" spc="-10">
                <a:latin typeface="Carlito"/>
                <a:cs typeface="Carlito"/>
              </a:rPr>
              <a:t>dominated by ARM-ISA-compatible general-purpose processor </a:t>
            </a:r>
            <a:r>
              <a:rPr dirty="0" sz="1900" spc="-5">
                <a:latin typeface="Carlito"/>
                <a:cs typeface="Carlito"/>
              </a:rPr>
              <a:t>in  </a:t>
            </a:r>
            <a:r>
              <a:rPr dirty="0" sz="1900" spc="-10">
                <a:latin typeface="Carlito"/>
                <a:cs typeface="Carlito"/>
              </a:rPr>
              <a:t>system-on-a-chip</a:t>
            </a:r>
            <a:r>
              <a:rPr dirty="0" sz="1900" spc="30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(SoC)</a:t>
            </a:r>
            <a:endParaRPr sz="19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900" spc="-5">
                <a:latin typeface="Carlito"/>
                <a:cs typeface="Carlito"/>
              </a:rPr>
              <a:t>Plus sea </a:t>
            </a:r>
            <a:r>
              <a:rPr dirty="0" sz="1900" spc="-10">
                <a:latin typeface="Carlito"/>
                <a:cs typeface="Carlito"/>
              </a:rPr>
              <a:t>of </a:t>
            </a:r>
            <a:r>
              <a:rPr dirty="0" sz="1900" spc="-15">
                <a:latin typeface="Carlito"/>
                <a:cs typeface="Carlito"/>
              </a:rPr>
              <a:t>custom accelerators (radio, </a:t>
            </a:r>
            <a:r>
              <a:rPr dirty="0" sz="1900" spc="-10">
                <a:latin typeface="Carlito"/>
                <a:cs typeface="Carlito"/>
              </a:rPr>
              <a:t>image, </a:t>
            </a:r>
            <a:r>
              <a:rPr dirty="0" sz="1900" spc="-15">
                <a:latin typeface="Carlito"/>
                <a:cs typeface="Carlito"/>
              </a:rPr>
              <a:t>video, </a:t>
            </a:r>
            <a:r>
              <a:rPr dirty="0" sz="1900" spc="-10">
                <a:latin typeface="Carlito"/>
                <a:cs typeface="Carlito"/>
              </a:rPr>
              <a:t>graphics, audio, motion,  location, </a:t>
            </a:r>
            <a:r>
              <a:rPr dirty="0" sz="1900" spc="-20">
                <a:latin typeface="Carlito"/>
                <a:cs typeface="Carlito"/>
              </a:rPr>
              <a:t>security,</a:t>
            </a:r>
            <a:r>
              <a:rPr dirty="0" sz="1900">
                <a:latin typeface="Carlito"/>
                <a:cs typeface="Carlito"/>
              </a:rPr>
              <a:t> </a:t>
            </a:r>
            <a:r>
              <a:rPr dirty="0" sz="1900" spc="-10">
                <a:latin typeface="Carlito"/>
                <a:cs typeface="Carlito"/>
              </a:rPr>
              <a:t>etc.)</a:t>
            </a:r>
            <a:endParaRPr sz="19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900" spc="-10">
                <a:latin typeface="Carlito"/>
                <a:cs typeface="Carlito"/>
              </a:rPr>
              <a:t>Warehouse-Scale </a:t>
            </a:r>
            <a:r>
              <a:rPr dirty="0" sz="1900" spc="-15">
                <a:latin typeface="Carlito"/>
                <a:cs typeface="Carlito"/>
              </a:rPr>
              <a:t>Computers</a:t>
            </a:r>
            <a:r>
              <a:rPr dirty="0" sz="1900" spc="25">
                <a:latin typeface="Carlito"/>
                <a:cs typeface="Carlito"/>
              </a:rPr>
              <a:t> </a:t>
            </a:r>
            <a:r>
              <a:rPr dirty="0" sz="1900" spc="-10">
                <a:latin typeface="Carlito"/>
                <a:cs typeface="Carlito"/>
              </a:rPr>
              <a:t>(WSCs)</a:t>
            </a:r>
            <a:endParaRPr sz="19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900" spc="-15">
                <a:latin typeface="Carlito"/>
                <a:cs typeface="Carlito"/>
              </a:rPr>
              <a:t>100,000</a:t>
            </a:r>
            <a:r>
              <a:rPr dirty="0" sz="1900" spc="-15">
                <a:latin typeface="Arial"/>
                <a:cs typeface="Arial"/>
              </a:rPr>
              <a:t>’</a:t>
            </a:r>
            <a:r>
              <a:rPr dirty="0" sz="1900" spc="-15">
                <a:latin typeface="Carlito"/>
                <a:cs typeface="Carlito"/>
              </a:rPr>
              <a:t>s cores </a:t>
            </a:r>
            <a:r>
              <a:rPr dirty="0" sz="1900" spc="-10">
                <a:latin typeface="Carlito"/>
                <a:cs typeface="Carlito"/>
              </a:rPr>
              <a:t>per</a:t>
            </a:r>
            <a:r>
              <a:rPr dirty="0" sz="1900" spc="40">
                <a:latin typeface="Carlito"/>
                <a:cs typeface="Carlito"/>
              </a:rPr>
              <a:t> </a:t>
            </a:r>
            <a:r>
              <a:rPr dirty="0" sz="1900" spc="-10">
                <a:latin typeface="Carlito"/>
                <a:cs typeface="Carlito"/>
              </a:rPr>
              <a:t>warehouse</a:t>
            </a:r>
            <a:endParaRPr sz="19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900" spc="-15">
                <a:latin typeface="Carlito"/>
                <a:cs typeface="Carlito"/>
              </a:rPr>
              <a:t>Market </a:t>
            </a:r>
            <a:r>
              <a:rPr dirty="0" sz="1900" spc="-10">
                <a:latin typeface="Carlito"/>
                <a:cs typeface="Carlito"/>
              </a:rPr>
              <a:t>dominated by x86-compatible server</a:t>
            </a:r>
            <a:r>
              <a:rPr dirty="0" sz="1900" spc="125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chips</a:t>
            </a:r>
            <a:endParaRPr sz="19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Carlito"/>
                <a:cs typeface="Carlito"/>
              </a:rPr>
              <a:t>Dedicated </a:t>
            </a:r>
            <a:r>
              <a:rPr dirty="0" sz="1900" spc="-5">
                <a:latin typeface="Carlito"/>
                <a:cs typeface="Carlito"/>
              </a:rPr>
              <a:t>apps, </a:t>
            </a:r>
            <a:r>
              <a:rPr dirty="0" sz="1900" spc="-10">
                <a:latin typeface="Carlito"/>
                <a:cs typeface="Carlito"/>
              </a:rPr>
              <a:t>plus </a:t>
            </a:r>
            <a:r>
              <a:rPr dirty="0" sz="1900" spc="-5">
                <a:latin typeface="Carlito"/>
                <a:cs typeface="Carlito"/>
              </a:rPr>
              <a:t>cloud </a:t>
            </a:r>
            <a:r>
              <a:rPr dirty="0" sz="1900" spc="-10">
                <a:latin typeface="Carlito"/>
                <a:cs typeface="Carlito"/>
              </a:rPr>
              <a:t>hosting </a:t>
            </a:r>
            <a:r>
              <a:rPr dirty="0" sz="1900" spc="-5">
                <a:latin typeface="Carlito"/>
                <a:cs typeface="Carlito"/>
              </a:rPr>
              <a:t>of virtual</a:t>
            </a:r>
            <a:r>
              <a:rPr dirty="0" sz="1900" spc="75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machines</a:t>
            </a:r>
            <a:endParaRPr sz="19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Carlito"/>
                <a:cs typeface="Carlito"/>
              </a:rPr>
              <a:t>Now </a:t>
            </a:r>
            <a:r>
              <a:rPr dirty="0" sz="1900" spc="-5">
                <a:latin typeface="Carlito"/>
                <a:cs typeface="Carlito"/>
              </a:rPr>
              <a:t>seeing </a:t>
            </a:r>
            <a:r>
              <a:rPr dirty="0" sz="1900" spc="-10">
                <a:latin typeface="Carlito"/>
                <a:cs typeface="Carlito"/>
              </a:rPr>
              <a:t>increasing use </a:t>
            </a:r>
            <a:r>
              <a:rPr dirty="0" sz="1900" spc="-5">
                <a:latin typeface="Carlito"/>
                <a:cs typeface="Carlito"/>
              </a:rPr>
              <a:t>of GPUs, FPGAs, </a:t>
            </a:r>
            <a:r>
              <a:rPr dirty="0" sz="1900" spc="-15">
                <a:latin typeface="Carlito"/>
                <a:cs typeface="Carlito"/>
              </a:rPr>
              <a:t>custom hardware to</a:t>
            </a:r>
            <a:r>
              <a:rPr dirty="0" sz="1900" spc="165">
                <a:latin typeface="Carlito"/>
                <a:cs typeface="Carlito"/>
              </a:rPr>
              <a:t> </a:t>
            </a:r>
            <a:r>
              <a:rPr dirty="0" sz="1900" spc="-10">
                <a:latin typeface="Carlito"/>
                <a:cs typeface="Carlito"/>
              </a:rPr>
              <a:t>accelerate</a:t>
            </a:r>
            <a:endParaRPr sz="19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dirty="0" sz="1900" spc="-10">
                <a:latin typeface="Carlito"/>
                <a:cs typeface="Carlito"/>
              </a:rPr>
              <a:t>workloads</a:t>
            </a:r>
            <a:endParaRPr sz="19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900" spc="-5">
                <a:latin typeface="Carlito"/>
                <a:cs typeface="Carlito"/>
              </a:rPr>
              <a:t>Embedded</a:t>
            </a:r>
            <a:r>
              <a:rPr dirty="0" sz="1900" spc="5">
                <a:latin typeface="Carlito"/>
                <a:cs typeface="Carlito"/>
              </a:rPr>
              <a:t> </a:t>
            </a:r>
            <a:r>
              <a:rPr dirty="0" sz="1900" spc="-5">
                <a:latin typeface="Carlito"/>
                <a:cs typeface="Carlito"/>
              </a:rPr>
              <a:t>computing</a:t>
            </a:r>
            <a:endParaRPr sz="19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Carlito"/>
                <a:cs typeface="Carlito"/>
              </a:rPr>
              <a:t>Wired/wireless network infrastructure,</a:t>
            </a:r>
            <a:r>
              <a:rPr dirty="0" sz="1900" spc="60">
                <a:latin typeface="Carlito"/>
                <a:cs typeface="Carlito"/>
              </a:rPr>
              <a:t> </a:t>
            </a:r>
            <a:r>
              <a:rPr dirty="0" sz="1900" spc="-15">
                <a:latin typeface="Carlito"/>
                <a:cs typeface="Carlito"/>
              </a:rPr>
              <a:t>printers</a:t>
            </a:r>
            <a:endParaRPr sz="19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Carlito"/>
                <a:cs typeface="Carlito"/>
              </a:rPr>
              <a:t>Consumer</a:t>
            </a:r>
            <a:r>
              <a:rPr dirty="0" sz="1900" spc="5">
                <a:latin typeface="Carlito"/>
                <a:cs typeface="Carlito"/>
              </a:rPr>
              <a:t> </a:t>
            </a:r>
            <a:r>
              <a:rPr dirty="0" sz="1900" spc="-10">
                <a:latin typeface="Carlito"/>
                <a:cs typeface="Carlito"/>
              </a:rPr>
              <a:t>TV/Music/Games/Automotive/Camera/MP3</a:t>
            </a:r>
            <a:endParaRPr sz="19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900" spc="-10">
                <a:latin typeface="Carlito"/>
                <a:cs typeface="Carlito"/>
              </a:rPr>
              <a:t>Internet </a:t>
            </a:r>
            <a:r>
              <a:rPr dirty="0" sz="1900" spc="-5">
                <a:latin typeface="Carlito"/>
                <a:cs typeface="Carlito"/>
              </a:rPr>
              <a:t>of </a:t>
            </a:r>
            <a:r>
              <a:rPr dirty="0" sz="1900" spc="-10">
                <a:latin typeface="Carlito"/>
                <a:cs typeface="Carlito"/>
              </a:rPr>
              <a:t>Things!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347"/>
            <a:ext cx="65881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Computer </a:t>
            </a:r>
            <a:r>
              <a:rPr dirty="0" spc="-15"/>
              <a:t>Architecture: </a:t>
            </a:r>
            <a:r>
              <a:rPr dirty="0"/>
              <a:t>A </a:t>
            </a:r>
            <a:r>
              <a:rPr dirty="0" spc="-5"/>
              <a:t>Little</a:t>
            </a:r>
            <a:r>
              <a:rPr dirty="0" spc="-15"/>
              <a:t> </a:t>
            </a:r>
            <a:r>
              <a:rPr dirty="0" spc="-1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840" y="1348232"/>
            <a:ext cx="7620634" cy="39833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0">
                <a:latin typeface="Carlito"/>
                <a:cs typeface="Carlito"/>
              </a:rPr>
              <a:t>Why </a:t>
            </a:r>
            <a:r>
              <a:rPr dirty="0" sz="3200" spc="-10">
                <a:latin typeface="Carlito"/>
                <a:cs typeface="Carlito"/>
              </a:rPr>
              <a:t>worry </a:t>
            </a:r>
            <a:r>
              <a:rPr dirty="0" sz="3200">
                <a:latin typeface="Carlito"/>
                <a:cs typeface="Carlito"/>
              </a:rPr>
              <a:t>about </a:t>
            </a:r>
            <a:r>
              <a:rPr dirty="0" sz="3200" spc="-5">
                <a:latin typeface="Carlito"/>
                <a:cs typeface="Carlito"/>
              </a:rPr>
              <a:t>old</a:t>
            </a:r>
            <a:r>
              <a:rPr dirty="0" sz="3200" spc="15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ideas?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rlito"/>
                <a:cs typeface="Carlito"/>
              </a:rPr>
              <a:t>Those </a:t>
            </a:r>
            <a:r>
              <a:rPr dirty="0" sz="2800" spc="-5">
                <a:latin typeface="Carlito"/>
                <a:cs typeface="Carlito"/>
              </a:rPr>
              <a:t>who </a:t>
            </a:r>
            <a:r>
              <a:rPr dirty="0" sz="2800" spc="-10">
                <a:latin typeface="Carlito"/>
                <a:cs typeface="Carlito"/>
              </a:rPr>
              <a:t>ignore </a:t>
            </a:r>
            <a:r>
              <a:rPr dirty="0" sz="2800" spc="-15">
                <a:latin typeface="Carlito"/>
                <a:cs typeface="Carlito"/>
              </a:rPr>
              <a:t>history </a:t>
            </a:r>
            <a:r>
              <a:rPr dirty="0" sz="2800" spc="-20">
                <a:latin typeface="Carlito"/>
                <a:cs typeface="Carlito"/>
              </a:rPr>
              <a:t>are </a:t>
            </a:r>
            <a:r>
              <a:rPr dirty="0" sz="2800" spc="-10">
                <a:latin typeface="Carlito"/>
                <a:cs typeface="Carlito"/>
              </a:rPr>
              <a:t>doomed </a:t>
            </a:r>
            <a:r>
              <a:rPr dirty="0" sz="2800" spc="-20">
                <a:latin typeface="Carlito"/>
                <a:cs typeface="Carlito"/>
              </a:rPr>
              <a:t>to </a:t>
            </a:r>
            <a:r>
              <a:rPr dirty="0" sz="2800" spc="-15">
                <a:latin typeface="Carlito"/>
                <a:cs typeface="Carlito"/>
              </a:rPr>
              <a:t>repeat</a:t>
            </a:r>
            <a:r>
              <a:rPr dirty="0" sz="2800" spc="145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it</a:t>
            </a:r>
            <a:endParaRPr sz="2800">
              <a:latin typeface="Carlito"/>
              <a:cs typeface="Carlito"/>
            </a:endParaRPr>
          </a:p>
          <a:p>
            <a:pPr marL="354965" marR="5080" indent="-342900">
              <a:lnSpc>
                <a:spcPct val="15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rlito"/>
                <a:cs typeface="Carlito"/>
              </a:rPr>
              <a:t>Helps </a:t>
            </a:r>
            <a:r>
              <a:rPr dirty="0" sz="2800" spc="-20">
                <a:latin typeface="Carlito"/>
                <a:cs typeface="Carlito"/>
              </a:rPr>
              <a:t>to illustrate </a:t>
            </a: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10">
                <a:latin typeface="Carlito"/>
                <a:cs typeface="Carlito"/>
              </a:rPr>
              <a:t>design </a:t>
            </a:r>
            <a:r>
              <a:rPr dirty="0" sz="2800" spc="-15">
                <a:latin typeface="Carlito"/>
                <a:cs typeface="Carlito"/>
              </a:rPr>
              <a:t>process, </a:t>
            </a:r>
            <a:r>
              <a:rPr dirty="0" sz="2800" spc="-5">
                <a:latin typeface="Carlito"/>
                <a:cs typeface="Carlito"/>
              </a:rPr>
              <a:t>and </a:t>
            </a:r>
            <a:r>
              <a:rPr dirty="0" sz="2800" spc="-15">
                <a:latin typeface="Carlito"/>
                <a:cs typeface="Carlito"/>
              </a:rPr>
              <a:t>explains  </a:t>
            </a:r>
            <a:r>
              <a:rPr dirty="0" sz="2800" spc="-20">
                <a:latin typeface="Carlito"/>
                <a:cs typeface="Carlito"/>
              </a:rPr>
              <a:t>why </a:t>
            </a:r>
            <a:r>
              <a:rPr dirty="0" sz="2800" spc="-10">
                <a:latin typeface="Carlito"/>
                <a:cs typeface="Carlito"/>
              </a:rPr>
              <a:t>certain decisions </a:t>
            </a:r>
            <a:r>
              <a:rPr dirty="0" sz="2800" spc="-20">
                <a:latin typeface="Carlito"/>
                <a:cs typeface="Carlito"/>
              </a:rPr>
              <a:t>were</a:t>
            </a:r>
            <a:r>
              <a:rPr dirty="0" sz="2800" spc="60">
                <a:latin typeface="Carlito"/>
                <a:cs typeface="Carlito"/>
              </a:rPr>
              <a:t> </a:t>
            </a:r>
            <a:r>
              <a:rPr dirty="0" sz="2800" spc="-30">
                <a:latin typeface="Carlito"/>
                <a:cs typeface="Carlito"/>
              </a:rPr>
              <a:t>taken</a:t>
            </a:r>
            <a:endParaRPr sz="2800">
              <a:latin typeface="Carlito"/>
              <a:cs typeface="Carlito"/>
            </a:endParaRPr>
          </a:p>
          <a:p>
            <a:pPr marL="354965" marR="1419860" indent="-342900">
              <a:lnSpc>
                <a:spcPct val="15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rlito"/>
                <a:cs typeface="Carlito"/>
              </a:rPr>
              <a:t>Because </a:t>
            </a:r>
            <a:r>
              <a:rPr dirty="0" sz="2800" spc="-15">
                <a:latin typeface="Carlito"/>
                <a:cs typeface="Carlito"/>
              </a:rPr>
              <a:t>future </a:t>
            </a:r>
            <a:r>
              <a:rPr dirty="0" sz="2800" spc="-10">
                <a:latin typeface="Carlito"/>
                <a:cs typeface="Carlito"/>
              </a:rPr>
              <a:t>technologies might </a:t>
            </a:r>
            <a:r>
              <a:rPr dirty="0" sz="2800" spc="-5">
                <a:latin typeface="Carlito"/>
                <a:cs typeface="Carlito"/>
              </a:rPr>
              <a:t>be as  </a:t>
            </a:r>
            <a:r>
              <a:rPr dirty="0" sz="2800" spc="-15">
                <a:latin typeface="Carlito"/>
                <a:cs typeface="Carlito"/>
              </a:rPr>
              <a:t>constrained </a:t>
            </a:r>
            <a:r>
              <a:rPr dirty="0" sz="2800" spc="-5">
                <a:latin typeface="Carlito"/>
                <a:cs typeface="Carlito"/>
              </a:rPr>
              <a:t>as older</a:t>
            </a:r>
            <a:r>
              <a:rPr dirty="0" sz="2800" spc="4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ones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2819"/>
            <a:ext cx="54051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Changing </a:t>
            </a:r>
            <a:r>
              <a:rPr dirty="0" sz="3600" spc="-25"/>
              <a:t>Face </a:t>
            </a:r>
            <a:r>
              <a:rPr dirty="0" sz="3600" spc="-10"/>
              <a:t>of</a:t>
            </a:r>
            <a:r>
              <a:rPr dirty="0" sz="3600" spc="-25"/>
              <a:t> </a:t>
            </a:r>
            <a:r>
              <a:rPr dirty="0" sz="3600" spc="-5"/>
              <a:t>Computing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111351"/>
            <a:ext cx="4072254" cy="487172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>
                <a:latin typeface="Carlito"/>
                <a:cs typeface="Carlito"/>
              </a:rPr>
              <a:t>1960s: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5">
                <a:latin typeface="Carlito"/>
                <a:cs typeface="Carlito"/>
              </a:rPr>
              <a:t>mainframes</a:t>
            </a:r>
            <a:endParaRPr sz="1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>
                <a:latin typeface="Carlito"/>
                <a:cs typeface="Carlito"/>
              </a:rPr>
              <a:t>1970s: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5">
                <a:latin typeface="Carlito"/>
                <a:cs typeface="Carlito"/>
              </a:rPr>
              <a:t>mini-computers</a:t>
            </a:r>
            <a:endParaRPr sz="1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>
                <a:latin typeface="Carlito"/>
                <a:cs typeface="Carlito"/>
              </a:rPr>
              <a:t>1980s: </a:t>
            </a:r>
            <a:r>
              <a:rPr dirty="0" sz="1700" spc="-5">
                <a:latin typeface="Carlito"/>
                <a:cs typeface="Carlito"/>
              </a:rPr>
              <a:t>Desktop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computers</a:t>
            </a:r>
            <a:endParaRPr sz="17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700" spc="-5">
                <a:latin typeface="Carlito"/>
                <a:cs typeface="Carlito"/>
              </a:rPr>
              <a:t>Desktop</a:t>
            </a:r>
            <a:endParaRPr sz="17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700" spc="-15">
                <a:latin typeface="Carlito"/>
                <a:cs typeface="Carlito"/>
              </a:rPr>
              <a:t>Workstation</a:t>
            </a:r>
            <a:endParaRPr sz="17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700" spc="2865">
                <a:latin typeface="Wingdings"/>
                <a:cs typeface="Wingdings"/>
              </a:rPr>
              <a:t>→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Carlito"/>
                <a:cs typeface="Carlito"/>
              </a:rPr>
              <a:t>Servers</a:t>
            </a:r>
            <a:endParaRPr sz="1700">
              <a:latin typeface="Carlito"/>
              <a:cs typeface="Carlito"/>
            </a:endParaRPr>
          </a:p>
          <a:p>
            <a:pPr lvl="2" marL="1155700" indent="-22923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1700" spc="-5">
                <a:latin typeface="Carlito"/>
                <a:cs typeface="Carlito"/>
              </a:rPr>
              <a:t>Reliable</a:t>
            </a:r>
            <a:endParaRPr sz="1700">
              <a:latin typeface="Carlito"/>
              <a:cs typeface="Carlito"/>
            </a:endParaRPr>
          </a:p>
          <a:p>
            <a:pPr lvl="2" marL="1155700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1700">
                <a:latin typeface="Carlito"/>
                <a:cs typeface="Carlito"/>
              </a:rPr>
              <a:t>Long </a:t>
            </a:r>
            <a:r>
              <a:rPr dirty="0" sz="1700" spc="-5">
                <a:latin typeface="Carlito"/>
                <a:cs typeface="Carlito"/>
              </a:rPr>
              <a:t>term file </a:t>
            </a:r>
            <a:r>
              <a:rPr dirty="0" sz="1700" spc="-10">
                <a:latin typeface="Carlito"/>
                <a:cs typeface="Carlito"/>
              </a:rPr>
              <a:t>storage </a:t>
            </a:r>
            <a:r>
              <a:rPr dirty="0" sz="1700">
                <a:latin typeface="Carlito"/>
                <a:cs typeface="Carlito"/>
              </a:rPr>
              <a:t>and</a:t>
            </a:r>
            <a:r>
              <a:rPr dirty="0" sz="1700" spc="-114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access</a:t>
            </a:r>
            <a:endParaRPr sz="1700">
              <a:latin typeface="Carlito"/>
              <a:cs typeface="Carlito"/>
            </a:endParaRPr>
          </a:p>
          <a:p>
            <a:pPr lvl="2" marL="1155700" indent="-22923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1700" spc="-5">
                <a:latin typeface="Carlito"/>
                <a:cs typeface="Carlito"/>
              </a:rPr>
              <a:t>Larger</a:t>
            </a:r>
            <a:r>
              <a:rPr dirty="0" sz="1700" spc="-1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memory</a:t>
            </a:r>
            <a:endParaRPr sz="1700">
              <a:latin typeface="Carlito"/>
              <a:cs typeface="Carlito"/>
            </a:endParaRPr>
          </a:p>
          <a:p>
            <a:pPr lvl="2" marL="1155700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1700" spc="-5">
                <a:latin typeface="Carlito"/>
                <a:cs typeface="Carlito"/>
              </a:rPr>
              <a:t>More computing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 spc="-5">
                <a:latin typeface="Carlito"/>
                <a:cs typeface="Carlito"/>
              </a:rPr>
              <a:t>power</a:t>
            </a:r>
            <a:endParaRPr sz="1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>
                <a:latin typeface="Carlito"/>
                <a:cs typeface="Carlito"/>
              </a:rPr>
              <a:t>1990s: Embedded,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 spc="-5">
                <a:latin typeface="Carlito"/>
                <a:cs typeface="Carlito"/>
              </a:rPr>
              <a:t>Internet</a:t>
            </a:r>
            <a:endParaRPr sz="17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700" spc="-10">
                <a:latin typeface="Carlito"/>
                <a:cs typeface="Carlito"/>
              </a:rPr>
              <a:t>PDA</a:t>
            </a:r>
            <a:endParaRPr sz="17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700" spc="-5">
                <a:latin typeface="Carlito"/>
                <a:cs typeface="Carlito"/>
              </a:rPr>
              <a:t>Set top </a:t>
            </a:r>
            <a:r>
              <a:rPr dirty="0" sz="1700" spc="-15">
                <a:latin typeface="Carlito"/>
                <a:cs typeface="Carlito"/>
              </a:rPr>
              <a:t>boxes, </a:t>
            </a:r>
            <a:r>
              <a:rPr dirty="0" sz="1700">
                <a:latin typeface="Carlito"/>
                <a:cs typeface="Carlito"/>
              </a:rPr>
              <a:t>Game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5">
                <a:latin typeface="Carlito"/>
                <a:cs typeface="Carlito"/>
              </a:rPr>
              <a:t>consoles</a:t>
            </a:r>
            <a:endParaRPr sz="1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>
                <a:latin typeface="Carlito"/>
                <a:cs typeface="Carlito"/>
              </a:rPr>
              <a:t>2000s:</a:t>
            </a:r>
            <a:endParaRPr sz="17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700">
                <a:latin typeface="Carlito"/>
                <a:cs typeface="Carlito"/>
              </a:rPr>
              <a:t>? </a:t>
            </a:r>
            <a:r>
              <a:rPr dirty="0" sz="1700" spc="-5">
                <a:latin typeface="Carlito"/>
                <a:cs typeface="Carlito"/>
              </a:rPr>
              <a:t>(multi-core, networked,</a:t>
            </a:r>
            <a:r>
              <a:rPr dirty="0" sz="1700" spc="-80">
                <a:latin typeface="Carlito"/>
                <a:cs typeface="Carlito"/>
              </a:rPr>
              <a:t> </a:t>
            </a:r>
            <a:r>
              <a:rPr dirty="0" sz="1700" spc="-5">
                <a:latin typeface="Carlito"/>
                <a:cs typeface="Carlito"/>
              </a:rPr>
              <a:t>..)</a:t>
            </a:r>
            <a:endParaRPr sz="17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700" spc="-10">
                <a:latin typeface="Carlito"/>
                <a:cs typeface="Carlito"/>
              </a:rPr>
              <a:t>Personal </a:t>
            </a:r>
            <a:r>
              <a:rPr dirty="0" sz="1700">
                <a:latin typeface="Carlito"/>
                <a:cs typeface="Carlito"/>
              </a:rPr>
              <a:t>Mobile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 spc="-5">
                <a:latin typeface="Carlito"/>
                <a:cs typeface="Carlito"/>
              </a:rPr>
              <a:t>Devices</a:t>
            </a:r>
            <a:endParaRPr sz="17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1700" spc="-10">
                <a:latin typeface="Carlito"/>
                <a:cs typeface="Carlito"/>
              </a:rPr>
              <a:t>Clusters </a:t>
            </a:r>
            <a:r>
              <a:rPr dirty="0" sz="1700">
                <a:latin typeface="Carlito"/>
                <a:cs typeface="Carlito"/>
              </a:rPr>
              <a:t>/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Cloud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0705" y="6481673"/>
            <a:ext cx="3903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Advanced Computer Architecture-Fall </a:t>
            </a:r>
            <a:r>
              <a:rPr dirty="0" sz="1200">
                <a:latin typeface="Times New Roman"/>
                <a:cs typeface="Times New Roman"/>
              </a:rPr>
              <a:t>2020, </a:t>
            </a:r>
            <a:r>
              <a:rPr dirty="0" sz="1200" spc="-25">
                <a:latin typeface="Times New Roman"/>
                <a:cs typeface="Times New Roman"/>
              </a:rPr>
              <a:t>AUT, </a:t>
            </a:r>
            <a:r>
              <a:rPr dirty="0" sz="1200" spc="-15">
                <a:latin typeface="Times New Roman"/>
                <a:cs typeface="Times New Roman"/>
              </a:rPr>
              <a:t>Tehran,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Iran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3704" y="6458813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rlito"/>
                <a:cs typeface="Carlito"/>
              </a:rPr>
              <a:t>14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347"/>
            <a:ext cx="31362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Analog</a:t>
            </a:r>
            <a:r>
              <a:rPr dirty="0" spc="-105"/>
              <a:t> </a:t>
            </a:r>
            <a:r>
              <a:rPr dirty="0" spc="-10"/>
              <a:t>Computers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3310"/>
            <a:ext cx="7649845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200" spc="-5">
                <a:latin typeface="Carlito"/>
                <a:cs typeface="Carlito"/>
              </a:rPr>
              <a:t>Analog </a:t>
            </a:r>
            <a:r>
              <a:rPr dirty="0" sz="2200" spc="-10">
                <a:latin typeface="Carlito"/>
                <a:cs typeface="Carlito"/>
              </a:rPr>
              <a:t>computer represents problem </a:t>
            </a:r>
            <a:r>
              <a:rPr dirty="0" sz="2200" spc="-5">
                <a:latin typeface="Carlito"/>
                <a:cs typeface="Carlito"/>
              </a:rPr>
              <a:t>variables as some </a:t>
            </a:r>
            <a:r>
              <a:rPr dirty="0" sz="2200" spc="-15">
                <a:latin typeface="Carlito"/>
                <a:cs typeface="Carlito"/>
              </a:rPr>
              <a:t>physical  </a:t>
            </a:r>
            <a:r>
              <a:rPr dirty="0" sz="2200" spc="-10">
                <a:latin typeface="Carlito"/>
                <a:cs typeface="Carlito"/>
              </a:rPr>
              <a:t>quantity </a:t>
            </a:r>
            <a:r>
              <a:rPr dirty="0" sz="2200" spc="-5">
                <a:latin typeface="Carlito"/>
                <a:cs typeface="Carlito"/>
              </a:rPr>
              <a:t>(e.g., mechanical displacement, </a:t>
            </a:r>
            <a:r>
              <a:rPr dirty="0" sz="2200" spc="-15">
                <a:latin typeface="Carlito"/>
                <a:cs typeface="Carlito"/>
              </a:rPr>
              <a:t>voltage </a:t>
            </a:r>
            <a:r>
              <a:rPr dirty="0" sz="2200">
                <a:latin typeface="Carlito"/>
                <a:cs typeface="Carlito"/>
              </a:rPr>
              <a:t>on </a:t>
            </a:r>
            <a:r>
              <a:rPr dirty="0" sz="2200" spc="-5">
                <a:latin typeface="Carlito"/>
                <a:cs typeface="Carlito"/>
              </a:rPr>
              <a:t>a </a:t>
            </a:r>
            <a:r>
              <a:rPr dirty="0" sz="2200" spc="-10">
                <a:latin typeface="Carlito"/>
                <a:cs typeface="Carlito"/>
              </a:rPr>
              <a:t>capacitor)  </a:t>
            </a:r>
            <a:r>
              <a:rPr dirty="0" sz="2200" spc="-5">
                <a:latin typeface="Carlito"/>
                <a:cs typeface="Carlito"/>
              </a:rPr>
              <a:t>and uses </a:t>
            </a:r>
            <a:r>
              <a:rPr dirty="0" sz="2200" spc="-10">
                <a:latin typeface="Carlito"/>
                <a:cs typeface="Carlito"/>
              </a:rPr>
              <a:t>scaled </a:t>
            </a:r>
            <a:r>
              <a:rPr dirty="0" sz="2200" spc="-15">
                <a:latin typeface="Carlito"/>
                <a:cs typeface="Carlito"/>
              </a:rPr>
              <a:t>physical </a:t>
            </a:r>
            <a:r>
              <a:rPr dirty="0" sz="2200" spc="-10">
                <a:latin typeface="Carlito"/>
                <a:cs typeface="Carlito"/>
              </a:rPr>
              <a:t>behavior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10">
                <a:latin typeface="Carlito"/>
                <a:cs typeface="Carlito"/>
              </a:rPr>
              <a:t>calculate</a:t>
            </a:r>
            <a:r>
              <a:rPr dirty="0" sz="2200" spc="6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results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743200"/>
            <a:ext cx="3581400" cy="272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6316" y="5304771"/>
            <a:ext cx="3339465" cy="518159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090295">
              <a:lnSpc>
                <a:spcPct val="100000"/>
              </a:lnSpc>
              <a:spcBef>
                <a:spcPts val="270"/>
              </a:spcBef>
            </a:pPr>
            <a:r>
              <a:rPr dirty="0" sz="1050" spc="-5" i="1">
                <a:latin typeface="Carlito"/>
                <a:cs typeface="Carlito"/>
              </a:rPr>
              <a:t>[Marsyas, Creative </a:t>
            </a:r>
            <a:r>
              <a:rPr dirty="0" sz="1050" i="1">
                <a:latin typeface="Carlito"/>
                <a:cs typeface="Carlito"/>
              </a:rPr>
              <a:t>Commons BY-SA</a:t>
            </a:r>
            <a:r>
              <a:rPr dirty="0" sz="1050" spc="-70" i="1">
                <a:latin typeface="Carlito"/>
                <a:cs typeface="Carlito"/>
              </a:rPr>
              <a:t> </a:t>
            </a:r>
            <a:r>
              <a:rPr dirty="0" sz="1050" i="1">
                <a:latin typeface="Carlito"/>
                <a:cs typeface="Carlito"/>
              </a:rPr>
              <a:t>3.0]</a:t>
            </a: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800" spc="-5">
                <a:latin typeface="Arial"/>
                <a:cs typeface="Arial"/>
              </a:rPr>
              <a:t>Antikythera mechanism c.100BC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99203" y="2743200"/>
            <a:ext cx="4274820" cy="2392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94805" y="5139309"/>
            <a:ext cx="25222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i="1">
                <a:latin typeface="Carlito"/>
                <a:cs typeface="Carlito"/>
              </a:rPr>
              <a:t>[BenFrantzDale, </a:t>
            </a:r>
            <a:r>
              <a:rPr dirty="0" sz="1050" spc="-5" i="1">
                <a:latin typeface="Carlito"/>
                <a:cs typeface="Carlito"/>
              </a:rPr>
              <a:t>Creative </a:t>
            </a:r>
            <a:r>
              <a:rPr dirty="0" sz="1050" i="1">
                <a:latin typeface="Carlito"/>
                <a:cs typeface="Carlito"/>
              </a:rPr>
              <a:t>Commons BY-SA</a:t>
            </a:r>
            <a:r>
              <a:rPr dirty="0" sz="1050" spc="-125" i="1">
                <a:latin typeface="Carlito"/>
                <a:cs typeface="Carlito"/>
              </a:rPr>
              <a:t> </a:t>
            </a:r>
            <a:r>
              <a:rPr dirty="0" sz="1050" i="1">
                <a:latin typeface="Carlito"/>
                <a:cs typeface="Carlito"/>
              </a:rPr>
              <a:t>3.0]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0529" y="5491073"/>
            <a:ext cx="4544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Wingtip vortices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Cessna tail in </a:t>
            </a:r>
            <a:r>
              <a:rPr dirty="0" sz="1800" spc="-15">
                <a:latin typeface="Arial"/>
                <a:cs typeface="Arial"/>
              </a:rPr>
              <a:t>wind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tunnel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5172" y="2542032"/>
            <a:ext cx="6350000" cy="295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347"/>
            <a:ext cx="30460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Digital</a:t>
            </a:r>
            <a:r>
              <a:rPr dirty="0" spc="-114"/>
              <a:t> </a:t>
            </a:r>
            <a:r>
              <a:rPr dirty="0" spc="-10"/>
              <a:t>Computers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1013"/>
            <a:ext cx="7590155" cy="2780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5">
                <a:latin typeface="Carlito"/>
                <a:cs typeface="Carlito"/>
              </a:rPr>
              <a:t>Represent problem </a:t>
            </a:r>
            <a:r>
              <a:rPr dirty="0" sz="2800" spc="-10">
                <a:latin typeface="Carlito"/>
                <a:cs typeface="Carlito"/>
              </a:rPr>
              <a:t>variables </a:t>
            </a:r>
            <a:r>
              <a:rPr dirty="0" sz="2800" spc="-5">
                <a:latin typeface="Carlito"/>
                <a:cs typeface="Carlito"/>
              </a:rPr>
              <a:t>as </a:t>
            </a:r>
            <a:r>
              <a:rPr dirty="0" sz="2800" spc="-15">
                <a:latin typeface="Carlito"/>
                <a:cs typeface="Carlito"/>
              </a:rPr>
              <a:t>numbers </a:t>
            </a:r>
            <a:r>
              <a:rPr dirty="0" sz="2800" spc="-10">
                <a:latin typeface="Carlito"/>
                <a:cs typeface="Carlito"/>
              </a:rPr>
              <a:t>encoded  using </a:t>
            </a:r>
            <a:r>
              <a:rPr dirty="0" sz="2800" spc="-15">
                <a:latin typeface="Carlito"/>
                <a:cs typeface="Carlito"/>
              </a:rPr>
              <a:t>discrete</a:t>
            </a:r>
            <a:r>
              <a:rPr dirty="0" sz="2800" spc="40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steps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15">
                <a:latin typeface="Carlito"/>
                <a:cs typeface="Carlito"/>
              </a:rPr>
              <a:t>Discrete steps </a:t>
            </a:r>
            <a:r>
              <a:rPr dirty="0" sz="2400" spc="-10">
                <a:latin typeface="Carlito"/>
                <a:cs typeface="Carlito"/>
              </a:rPr>
              <a:t>provide </a:t>
            </a:r>
            <a:r>
              <a:rPr dirty="0" sz="2400" spc="-5">
                <a:latin typeface="Carlito"/>
                <a:cs typeface="Carlito"/>
              </a:rPr>
              <a:t>noise</a:t>
            </a:r>
            <a:r>
              <a:rPr dirty="0" sz="2400" spc="1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immunity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rlito"/>
                <a:cs typeface="Carlito"/>
              </a:rPr>
              <a:t>Enables </a:t>
            </a:r>
            <a:r>
              <a:rPr dirty="0" sz="2800" spc="-15">
                <a:latin typeface="Carlito"/>
                <a:cs typeface="Carlito"/>
              </a:rPr>
              <a:t>accurate </a:t>
            </a:r>
            <a:r>
              <a:rPr dirty="0" sz="2800" spc="-5">
                <a:latin typeface="Carlito"/>
                <a:cs typeface="Carlito"/>
              </a:rPr>
              <a:t>and </a:t>
            </a:r>
            <a:r>
              <a:rPr dirty="0" sz="2800" spc="-10">
                <a:latin typeface="Carlito"/>
                <a:cs typeface="Carlito"/>
              </a:rPr>
              <a:t>deterministic</a:t>
            </a:r>
            <a:r>
              <a:rPr dirty="0" sz="2800" spc="9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calculations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latin typeface="Carlito"/>
                <a:cs typeface="Carlito"/>
              </a:rPr>
              <a:t>Same </a:t>
            </a:r>
            <a:r>
              <a:rPr dirty="0" sz="2400">
                <a:latin typeface="Carlito"/>
                <a:cs typeface="Carlito"/>
              </a:rPr>
              <a:t>inputs </a:t>
            </a:r>
            <a:r>
              <a:rPr dirty="0" sz="2400" spc="-10">
                <a:latin typeface="Carlito"/>
                <a:cs typeface="Carlito"/>
              </a:rPr>
              <a:t>give </a:t>
            </a:r>
            <a:r>
              <a:rPr dirty="0" sz="2400" spc="-5">
                <a:latin typeface="Carlito"/>
                <a:cs typeface="Carlito"/>
              </a:rPr>
              <a:t>same outputs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exactly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rlito"/>
                <a:cs typeface="Carlito"/>
              </a:rPr>
              <a:t>Not </a:t>
            </a:r>
            <a:r>
              <a:rPr dirty="0" sz="2800" spc="-15">
                <a:latin typeface="Carlito"/>
                <a:cs typeface="Carlito"/>
              </a:rPr>
              <a:t>constrained by physically </a:t>
            </a:r>
            <a:r>
              <a:rPr dirty="0" sz="2800" spc="-10">
                <a:latin typeface="Carlito"/>
                <a:cs typeface="Carlito"/>
              </a:rPr>
              <a:t>realizable</a:t>
            </a:r>
            <a:r>
              <a:rPr dirty="0" sz="2800" spc="13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functions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347"/>
            <a:ext cx="25971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IBM </a:t>
            </a:r>
            <a:r>
              <a:rPr dirty="0" spc="-5"/>
              <a:t>701</a:t>
            </a:r>
            <a:r>
              <a:rPr dirty="0" spc="-75"/>
              <a:t> </a:t>
            </a:r>
            <a:r>
              <a:rPr dirty="0" spc="-5"/>
              <a:t>(1952)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30910"/>
            <a:ext cx="7964170" cy="50012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Carlito"/>
                <a:cs typeface="Carlito"/>
              </a:rPr>
              <a:t>IBM</a:t>
            </a:r>
            <a:r>
              <a:rPr dirty="0" sz="2400" spc="-20">
                <a:latin typeface="Arial"/>
                <a:cs typeface="Arial"/>
              </a:rPr>
              <a:t>’</a:t>
            </a:r>
            <a:r>
              <a:rPr dirty="0" sz="2400" spc="-20">
                <a:latin typeface="Carlito"/>
                <a:cs typeface="Carlito"/>
              </a:rPr>
              <a:t>s </a:t>
            </a:r>
            <a:r>
              <a:rPr dirty="0" sz="2400" spc="-15">
                <a:latin typeface="Carlito"/>
                <a:cs typeface="Carlito"/>
              </a:rPr>
              <a:t>first </a:t>
            </a:r>
            <a:r>
              <a:rPr dirty="0" sz="2400" spc="-10">
                <a:latin typeface="Carlito"/>
                <a:cs typeface="Carlito"/>
              </a:rPr>
              <a:t>commercial </a:t>
            </a:r>
            <a:r>
              <a:rPr dirty="0" sz="2400" spc="-5">
                <a:latin typeface="Carlito"/>
                <a:cs typeface="Carlito"/>
              </a:rPr>
              <a:t>scientific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computer</a:t>
            </a:r>
            <a:endParaRPr sz="2400">
              <a:latin typeface="Carlito"/>
              <a:cs typeface="Carlito"/>
            </a:endParaRPr>
          </a:p>
          <a:p>
            <a:pPr marL="355600" marR="14668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rlito"/>
                <a:cs typeface="Carlito"/>
              </a:rPr>
              <a:t>Main memory </a:t>
            </a:r>
            <a:r>
              <a:rPr dirty="0" sz="2400" spc="-10">
                <a:latin typeface="Carlito"/>
                <a:cs typeface="Carlito"/>
              </a:rPr>
              <a:t>was </a:t>
            </a:r>
            <a:r>
              <a:rPr dirty="0" sz="2400" spc="-5">
                <a:latin typeface="Carlito"/>
                <a:cs typeface="Carlito"/>
              </a:rPr>
              <a:t>72 </a:t>
            </a:r>
            <a:r>
              <a:rPr dirty="0" sz="2400" spc="-10">
                <a:latin typeface="Carlito"/>
                <a:cs typeface="Carlito"/>
              </a:rPr>
              <a:t>William</a:t>
            </a:r>
            <a:r>
              <a:rPr dirty="0" sz="2400" spc="-10">
                <a:latin typeface="Arial"/>
                <a:cs typeface="Arial"/>
              </a:rPr>
              <a:t>’</a:t>
            </a:r>
            <a:r>
              <a:rPr dirty="0" sz="2400" spc="-10">
                <a:latin typeface="Carlito"/>
                <a:cs typeface="Carlito"/>
              </a:rPr>
              <a:t>s </a:t>
            </a:r>
            <a:r>
              <a:rPr dirty="0" sz="2400" spc="-30">
                <a:latin typeface="Carlito"/>
                <a:cs typeface="Carlito"/>
              </a:rPr>
              <a:t>Tubes, </a:t>
            </a:r>
            <a:r>
              <a:rPr dirty="0" sz="2400">
                <a:latin typeface="Carlito"/>
                <a:cs typeface="Carlito"/>
              </a:rPr>
              <a:t>each </a:t>
            </a:r>
            <a:r>
              <a:rPr dirty="0" sz="2400" spc="-5">
                <a:latin typeface="Carlito"/>
                <a:cs typeface="Carlito"/>
              </a:rPr>
              <a:t>1Kib,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 spc="-15">
                <a:latin typeface="Carlito"/>
                <a:cs typeface="Carlito"/>
              </a:rPr>
              <a:t>total </a:t>
            </a:r>
            <a:r>
              <a:rPr dirty="0" sz="2400" spc="-5">
                <a:latin typeface="Carlito"/>
                <a:cs typeface="Carlito"/>
              </a:rPr>
              <a:t>of  2048 </a:t>
            </a:r>
            <a:r>
              <a:rPr dirty="0" sz="2400" spc="-20">
                <a:latin typeface="Carlito"/>
                <a:cs typeface="Carlito"/>
              </a:rPr>
              <a:t>words </a:t>
            </a:r>
            <a:r>
              <a:rPr dirty="0" sz="2400" spc="-5">
                <a:latin typeface="Carlito"/>
                <a:cs typeface="Carlito"/>
              </a:rPr>
              <a:t>of 36 bits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each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</a:t>
            </a:r>
            <a:r>
              <a:rPr dirty="0" sz="2000">
                <a:latin typeface="Carlito"/>
                <a:cs typeface="Carlito"/>
              </a:rPr>
              <a:t>Memory </a:t>
            </a:r>
            <a:r>
              <a:rPr dirty="0" sz="2000" spc="-5">
                <a:latin typeface="Carlito"/>
                <a:cs typeface="Carlito"/>
              </a:rPr>
              <a:t>cycle time of</a:t>
            </a:r>
            <a:r>
              <a:rPr dirty="0" sz="2000" spc="-1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12µs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rlito"/>
                <a:cs typeface="Carlito"/>
              </a:rPr>
              <a:t>Accumulator ISA </a:t>
            </a:r>
            <a:r>
              <a:rPr dirty="0" sz="2400">
                <a:latin typeface="Carlito"/>
                <a:cs typeface="Carlito"/>
              </a:rPr>
              <a:t>with </a:t>
            </a:r>
            <a:r>
              <a:rPr dirty="0" sz="2400" spc="-5">
                <a:latin typeface="Carlito"/>
                <a:cs typeface="Carlito"/>
              </a:rPr>
              <a:t>multipler/quotient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register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rlito"/>
                <a:cs typeface="Carlito"/>
              </a:rPr>
              <a:t>18-bit/36-bit </a:t>
            </a:r>
            <a:r>
              <a:rPr dirty="0" sz="2400" spc="-10">
                <a:latin typeface="Carlito"/>
                <a:cs typeface="Carlito"/>
              </a:rPr>
              <a:t>numbers </a:t>
            </a: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-5">
                <a:latin typeface="Carlito"/>
                <a:cs typeface="Carlito"/>
              </a:rPr>
              <a:t>sign-magnitude</a:t>
            </a:r>
            <a:r>
              <a:rPr dirty="0" sz="240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fixed-point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rlito"/>
                <a:cs typeface="Carlito"/>
              </a:rPr>
              <a:t>Misquote </a:t>
            </a:r>
            <a:r>
              <a:rPr dirty="0" sz="2400" spc="-10">
                <a:latin typeface="Carlito"/>
                <a:cs typeface="Carlito"/>
              </a:rPr>
              <a:t>from </a:t>
            </a:r>
            <a:r>
              <a:rPr dirty="0" sz="2400" spc="-5">
                <a:latin typeface="Carlito"/>
                <a:cs typeface="Carlito"/>
              </a:rPr>
              <a:t>Thomas </a:t>
            </a:r>
            <a:r>
              <a:rPr dirty="0" sz="2400" spc="-20">
                <a:latin typeface="Carlito"/>
                <a:cs typeface="Carlito"/>
              </a:rPr>
              <a:t>Watson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Sr/Jr:</a:t>
            </a:r>
            <a:endParaRPr sz="2400">
              <a:latin typeface="Carlito"/>
              <a:cs typeface="Carlito"/>
            </a:endParaRPr>
          </a:p>
          <a:p>
            <a:pPr marL="358140">
              <a:lnSpc>
                <a:spcPct val="100000"/>
              </a:lnSpc>
              <a:spcBef>
                <a:spcPts val="580"/>
              </a:spcBef>
            </a:pPr>
            <a:r>
              <a:rPr dirty="0" sz="2400" spc="-80" b="1" i="1">
                <a:latin typeface="Arial"/>
                <a:cs typeface="Arial"/>
              </a:rPr>
              <a:t>“</a:t>
            </a:r>
            <a:r>
              <a:rPr dirty="0" sz="2400" spc="-80" b="1" i="1">
                <a:latin typeface="Carlito"/>
                <a:cs typeface="Carlito"/>
              </a:rPr>
              <a:t>I </a:t>
            </a:r>
            <a:r>
              <a:rPr dirty="0" sz="2400" spc="-10" b="1" i="1">
                <a:latin typeface="Carlito"/>
                <a:cs typeface="Carlito"/>
              </a:rPr>
              <a:t>think </a:t>
            </a:r>
            <a:r>
              <a:rPr dirty="0" sz="2400" spc="-5" b="1" i="1">
                <a:latin typeface="Carlito"/>
                <a:cs typeface="Carlito"/>
              </a:rPr>
              <a:t>there </a:t>
            </a:r>
            <a:r>
              <a:rPr dirty="0" sz="2400" b="1" i="1">
                <a:latin typeface="Carlito"/>
                <a:cs typeface="Carlito"/>
              </a:rPr>
              <a:t>is a </a:t>
            </a:r>
            <a:r>
              <a:rPr dirty="0" sz="2400" spc="-5" b="1" i="1">
                <a:latin typeface="Carlito"/>
                <a:cs typeface="Carlito"/>
              </a:rPr>
              <a:t>world </a:t>
            </a:r>
            <a:r>
              <a:rPr dirty="0" sz="2400" spc="-20" b="1" i="1">
                <a:latin typeface="Carlito"/>
                <a:cs typeface="Carlito"/>
              </a:rPr>
              <a:t>market </a:t>
            </a:r>
            <a:r>
              <a:rPr dirty="0" sz="2400" spc="-10" b="1" i="1">
                <a:latin typeface="Carlito"/>
                <a:cs typeface="Carlito"/>
              </a:rPr>
              <a:t>for </a:t>
            </a:r>
            <a:r>
              <a:rPr dirty="0" sz="2400" spc="-5" b="1" i="1">
                <a:latin typeface="Carlito"/>
                <a:cs typeface="Carlito"/>
              </a:rPr>
              <a:t>maybe five</a:t>
            </a:r>
            <a:r>
              <a:rPr dirty="0" sz="2400" spc="55" b="1" i="1">
                <a:latin typeface="Carlito"/>
                <a:cs typeface="Carlito"/>
              </a:rPr>
              <a:t> </a:t>
            </a:r>
            <a:r>
              <a:rPr dirty="0" sz="2400" spc="-25" b="1" i="1">
                <a:latin typeface="Carlito"/>
                <a:cs typeface="Carlito"/>
              </a:rPr>
              <a:t>computers</a:t>
            </a:r>
            <a:r>
              <a:rPr dirty="0" sz="2400" spc="-25" b="1" i="1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rlito"/>
                <a:cs typeface="Carlito"/>
              </a:rPr>
              <a:t>Actually </a:t>
            </a:r>
            <a:r>
              <a:rPr dirty="0" sz="2400" spc="-30">
                <a:latin typeface="Carlito"/>
                <a:cs typeface="Carlito"/>
              </a:rPr>
              <a:t>TWJr </a:t>
            </a:r>
            <a:r>
              <a:rPr dirty="0" sz="2400" spc="-5">
                <a:latin typeface="Carlito"/>
                <a:cs typeface="Carlito"/>
              </a:rPr>
              <a:t>said </a:t>
            </a:r>
            <a:r>
              <a:rPr dirty="0" sz="2400" spc="-15">
                <a:latin typeface="Carlito"/>
                <a:cs typeface="Carlito"/>
              </a:rPr>
              <a:t>at </a:t>
            </a:r>
            <a:r>
              <a:rPr dirty="0" sz="2400" spc="-5">
                <a:latin typeface="Carlito"/>
                <a:cs typeface="Carlito"/>
              </a:rPr>
              <a:t>shareholder</a:t>
            </a:r>
            <a:r>
              <a:rPr dirty="0" sz="2400" spc="1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meeting:</a:t>
            </a:r>
            <a:endParaRPr sz="2400">
              <a:latin typeface="Carlito"/>
              <a:cs typeface="Carlito"/>
            </a:endParaRPr>
          </a:p>
          <a:p>
            <a:pPr algn="ctr" marL="113030" marR="5080" indent="69850">
              <a:lnSpc>
                <a:spcPct val="100000"/>
              </a:lnSpc>
              <a:spcBef>
                <a:spcPts val="575"/>
              </a:spcBef>
            </a:pPr>
            <a:r>
              <a:rPr dirty="0" sz="2400" spc="-75" b="1" i="1">
                <a:latin typeface="Arial"/>
                <a:cs typeface="Arial"/>
              </a:rPr>
              <a:t>“</a:t>
            </a:r>
            <a:r>
              <a:rPr dirty="0" sz="2400" spc="-75" b="1" i="1">
                <a:latin typeface="Carlito"/>
                <a:cs typeface="Carlito"/>
              </a:rPr>
              <a:t>as </a:t>
            </a:r>
            <a:r>
              <a:rPr dirty="0" sz="2400" b="1" i="1">
                <a:latin typeface="Carlito"/>
                <a:cs typeface="Carlito"/>
              </a:rPr>
              <a:t>a </a:t>
            </a:r>
            <a:r>
              <a:rPr dirty="0" sz="2400" spc="-5" b="1" i="1">
                <a:latin typeface="Carlito"/>
                <a:cs typeface="Carlito"/>
              </a:rPr>
              <a:t>result of our </a:t>
            </a:r>
            <a:r>
              <a:rPr dirty="0" sz="2400" b="1" i="1">
                <a:latin typeface="Carlito"/>
                <a:cs typeface="Carlito"/>
              </a:rPr>
              <a:t>trip </a:t>
            </a:r>
            <a:r>
              <a:rPr dirty="0" sz="2400" spc="-5">
                <a:latin typeface="Carlito"/>
                <a:cs typeface="Carlito"/>
              </a:rPr>
              <a:t>[selling the 701]</a:t>
            </a:r>
            <a:r>
              <a:rPr dirty="0" sz="2400" spc="-5" b="1" i="1">
                <a:latin typeface="Carlito"/>
                <a:cs typeface="Carlito"/>
              </a:rPr>
              <a:t>, on which we </a:t>
            </a:r>
            <a:r>
              <a:rPr dirty="0" sz="2400" spc="-20" b="1" i="1">
                <a:latin typeface="Carlito"/>
                <a:cs typeface="Carlito"/>
              </a:rPr>
              <a:t>expected  </a:t>
            </a:r>
            <a:r>
              <a:rPr dirty="0" sz="2400" spc="-15" b="1" i="1">
                <a:latin typeface="Carlito"/>
                <a:cs typeface="Carlito"/>
              </a:rPr>
              <a:t>to </a:t>
            </a:r>
            <a:r>
              <a:rPr dirty="0" sz="2400" spc="-5" b="1" i="1">
                <a:latin typeface="Carlito"/>
                <a:cs typeface="Carlito"/>
              </a:rPr>
              <a:t>get orders </a:t>
            </a:r>
            <a:r>
              <a:rPr dirty="0" sz="2400" spc="-10" b="1" i="1">
                <a:latin typeface="Carlito"/>
                <a:cs typeface="Carlito"/>
              </a:rPr>
              <a:t>for </a:t>
            </a:r>
            <a:r>
              <a:rPr dirty="0" sz="2400" spc="-5" b="1" i="1">
                <a:latin typeface="Carlito"/>
                <a:cs typeface="Carlito"/>
              </a:rPr>
              <a:t>five machines, we </a:t>
            </a:r>
            <a:r>
              <a:rPr dirty="0" sz="2400" spc="-10" b="1" i="1">
                <a:latin typeface="Carlito"/>
                <a:cs typeface="Carlito"/>
              </a:rPr>
              <a:t>came </a:t>
            </a:r>
            <a:r>
              <a:rPr dirty="0" sz="2400" spc="-5" b="1" i="1">
                <a:latin typeface="Carlito"/>
                <a:cs typeface="Carlito"/>
              </a:rPr>
              <a:t>home with orders </a:t>
            </a:r>
            <a:r>
              <a:rPr dirty="0" sz="2400" spc="-10" b="1" i="1">
                <a:latin typeface="Carlito"/>
                <a:cs typeface="Carlito"/>
              </a:rPr>
              <a:t>for  </a:t>
            </a:r>
            <a:r>
              <a:rPr dirty="0" sz="2400" spc="-90" b="1" i="1">
                <a:latin typeface="Carlito"/>
                <a:cs typeface="Carlito"/>
              </a:rPr>
              <a:t>18.</a:t>
            </a:r>
            <a:r>
              <a:rPr dirty="0" sz="2400" spc="-90" b="1" i="1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347"/>
            <a:ext cx="25971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IBM </a:t>
            </a:r>
            <a:r>
              <a:rPr dirty="0" spc="-5"/>
              <a:t>650</a:t>
            </a:r>
            <a:r>
              <a:rPr dirty="0" spc="-75"/>
              <a:t> </a:t>
            </a:r>
            <a:r>
              <a:rPr dirty="0" spc="-5"/>
              <a:t>(1953)</a:t>
            </a:r>
          </a:p>
        </p:txBody>
      </p:sp>
      <p:sp>
        <p:nvSpPr>
          <p:cNvPr id="3" name="object 3"/>
          <p:cNvSpPr/>
          <p:nvPr/>
        </p:nvSpPr>
        <p:spPr>
          <a:xfrm>
            <a:off x="4267200" y="2286000"/>
            <a:ext cx="4724400" cy="3919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3540" y="762660"/>
            <a:ext cx="7742555" cy="198882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rlito"/>
                <a:cs typeface="Carlito"/>
              </a:rPr>
              <a:t>The </a:t>
            </a:r>
            <a:r>
              <a:rPr dirty="0" sz="2800" spc="-25">
                <a:latin typeface="Carlito"/>
                <a:cs typeface="Carlito"/>
              </a:rPr>
              <a:t>first </a:t>
            </a:r>
            <a:r>
              <a:rPr dirty="0" sz="2800" spc="-10">
                <a:latin typeface="Carlito"/>
                <a:cs typeface="Carlito"/>
              </a:rPr>
              <a:t>mass-produced</a:t>
            </a:r>
            <a:r>
              <a:rPr dirty="0" sz="2800" spc="10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computer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rlito"/>
                <a:cs typeface="Carlito"/>
              </a:rPr>
              <a:t>Low-end </a:t>
            </a:r>
            <a:r>
              <a:rPr dirty="0" sz="2800" spc="-30">
                <a:latin typeface="Carlito"/>
                <a:cs typeface="Carlito"/>
              </a:rPr>
              <a:t>system </a:t>
            </a:r>
            <a:r>
              <a:rPr dirty="0" sz="2800" spc="-5">
                <a:latin typeface="Carlito"/>
                <a:cs typeface="Carlito"/>
              </a:rPr>
              <a:t>with </a:t>
            </a:r>
            <a:r>
              <a:rPr dirty="0" sz="2800" spc="-10">
                <a:latin typeface="Carlito"/>
                <a:cs typeface="Carlito"/>
              </a:rPr>
              <a:t>drum-based </a:t>
            </a:r>
            <a:r>
              <a:rPr dirty="0" sz="2800" spc="-25">
                <a:latin typeface="Carlito"/>
                <a:cs typeface="Carlito"/>
              </a:rPr>
              <a:t>storage </a:t>
            </a:r>
            <a:r>
              <a:rPr dirty="0" sz="2800" spc="-5">
                <a:latin typeface="Carlito"/>
                <a:cs typeface="Carlito"/>
              </a:rPr>
              <a:t>and </a:t>
            </a:r>
            <a:r>
              <a:rPr dirty="0" sz="2800" spc="-10">
                <a:latin typeface="Carlito"/>
                <a:cs typeface="Carlito"/>
              </a:rPr>
              <a:t>digit  </a:t>
            </a:r>
            <a:r>
              <a:rPr dirty="0" sz="2800" spc="-5">
                <a:latin typeface="Carlito"/>
                <a:cs typeface="Carlito"/>
              </a:rPr>
              <a:t>serial</a:t>
            </a:r>
            <a:r>
              <a:rPr dirty="0" sz="2800" spc="-20">
                <a:latin typeface="Carlito"/>
                <a:cs typeface="Carlito"/>
              </a:rPr>
              <a:t> ALU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rlito"/>
                <a:cs typeface="Carlito"/>
              </a:rPr>
              <a:t>Almost </a:t>
            </a:r>
            <a:r>
              <a:rPr dirty="0" sz="2800" spc="-5">
                <a:latin typeface="Carlito"/>
                <a:cs typeface="Carlito"/>
              </a:rPr>
              <a:t>2,000</a:t>
            </a:r>
            <a:r>
              <a:rPr dirty="0" sz="2800" spc="65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produced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646" y="0"/>
            <a:ext cx="7225665" cy="63734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51765" marR="158115">
              <a:lnSpc>
                <a:spcPct val="80000"/>
              </a:lnSpc>
              <a:spcBef>
                <a:spcPts val="819"/>
              </a:spcBef>
            </a:pPr>
            <a:r>
              <a:rPr dirty="0" sz="3000" b="1">
                <a:latin typeface="Carlito"/>
                <a:cs typeface="Carlito"/>
              </a:rPr>
              <a:t>IBM 360 : A </a:t>
            </a:r>
            <a:r>
              <a:rPr dirty="0" sz="3000" spc="-10" b="1">
                <a:latin typeface="Carlito"/>
                <a:cs typeface="Carlito"/>
              </a:rPr>
              <a:t>General-Purpose </a:t>
            </a:r>
            <a:r>
              <a:rPr dirty="0" sz="3000" spc="-20" b="1">
                <a:latin typeface="Carlito"/>
                <a:cs typeface="Carlito"/>
              </a:rPr>
              <a:t>Register </a:t>
            </a:r>
            <a:r>
              <a:rPr dirty="0" sz="3000" b="1">
                <a:latin typeface="Carlito"/>
                <a:cs typeface="Carlito"/>
              </a:rPr>
              <a:t>(GPR)  </a:t>
            </a:r>
            <a:r>
              <a:rPr dirty="0" sz="3000" spc="-5" b="1">
                <a:latin typeface="Carlito"/>
                <a:cs typeface="Carlito"/>
              </a:rPr>
              <a:t>Machine</a:t>
            </a:r>
            <a:endParaRPr sz="3000">
              <a:latin typeface="Carlito"/>
              <a:cs typeface="Carlito"/>
            </a:endParaRPr>
          </a:p>
          <a:p>
            <a:pPr marL="242570" indent="-230504">
              <a:lnSpc>
                <a:spcPct val="100000"/>
              </a:lnSpc>
              <a:spcBef>
                <a:spcPts val="1935"/>
              </a:spcBef>
              <a:buFont typeface="Arial"/>
              <a:buChar char="•"/>
              <a:tabLst>
                <a:tab pos="243204" algn="l"/>
              </a:tabLst>
            </a:pPr>
            <a:r>
              <a:rPr dirty="0" sz="3200" spc="-10">
                <a:latin typeface="Carlito"/>
                <a:cs typeface="Carlito"/>
              </a:rPr>
              <a:t>Processor</a:t>
            </a:r>
            <a:r>
              <a:rPr dirty="0" sz="3200" spc="-55">
                <a:latin typeface="Carlito"/>
                <a:cs typeface="Carlito"/>
              </a:rPr>
              <a:t> </a:t>
            </a:r>
            <a:r>
              <a:rPr dirty="0" sz="3200" spc="-25">
                <a:latin typeface="Carlito"/>
                <a:cs typeface="Carlito"/>
              </a:rPr>
              <a:t>State</a:t>
            </a:r>
            <a:endParaRPr sz="3200">
              <a:latin typeface="Carlito"/>
              <a:cs typeface="Carlito"/>
            </a:endParaRPr>
          </a:p>
          <a:p>
            <a:pPr lvl="1" marL="581025" indent="-22352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581660" algn="l"/>
              </a:tabLst>
            </a:pPr>
            <a:r>
              <a:rPr dirty="0" sz="2000">
                <a:latin typeface="Carlito"/>
                <a:cs typeface="Carlito"/>
              </a:rPr>
              <a:t>16 </a:t>
            </a:r>
            <a:r>
              <a:rPr dirty="0" sz="2000" spc="-5">
                <a:latin typeface="Carlito"/>
                <a:cs typeface="Carlito"/>
              </a:rPr>
              <a:t>General-Purpose 32-bit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Registers</a:t>
            </a:r>
            <a:endParaRPr sz="2000">
              <a:latin typeface="Carlito"/>
              <a:cs typeface="Carlito"/>
            </a:endParaRPr>
          </a:p>
          <a:p>
            <a:pPr lvl="2" marL="926465" indent="-16764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927100" algn="l"/>
              </a:tabLst>
            </a:pPr>
            <a:r>
              <a:rPr dirty="0" sz="2400" i="1">
                <a:latin typeface="Carlito"/>
                <a:cs typeface="Carlito"/>
              </a:rPr>
              <a:t>may </a:t>
            </a:r>
            <a:r>
              <a:rPr dirty="0" sz="2400" spc="-5" i="1">
                <a:latin typeface="Carlito"/>
                <a:cs typeface="Carlito"/>
              </a:rPr>
              <a:t>be used as </a:t>
            </a:r>
            <a:r>
              <a:rPr dirty="0" sz="2400" spc="-10" i="1">
                <a:latin typeface="Carlito"/>
                <a:cs typeface="Carlito"/>
              </a:rPr>
              <a:t>index </a:t>
            </a:r>
            <a:r>
              <a:rPr dirty="0" sz="2400" spc="-5" i="1">
                <a:latin typeface="Carlito"/>
                <a:cs typeface="Carlito"/>
              </a:rPr>
              <a:t>and base</a:t>
            </a:r>
            <a:r>
              <a:rPr dirty="0" sz="2400" spc="-20" i="1">
                <a:latin typeface="Carlito"/>
                <a:cs typeface="Carlito"/>
              </a:rPr>
              <a:t> </a:t>
            </a:r>
            <a:r>
              <a:rPr dirty="0" sz="2400" spc="-5" i="1">
                <a:latin typeface="Carlito"/>
                <a:cs typeface="Carlito"/>
              </a:rPr>
              <a:t>register</a:t>
            </a:r>
            <a:endParaRPr sz="2400">
              <a:latin typeface="Carlito"/>
              <a:cs typeface="Carlito"/>
            </a:endParaRPr>
          </a:p>
          <a:p>
            <a:pPr lvl="2" marL="926465" indent="-16764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927100" algn="l"/>
              </a:tabLst>
            </a:pPr>
            <a:r>
              <a:rPr dirty="0" sz="2400" spc="-10" i="1">
                <a:latin typeface="Carlito"/>
                <a:cs typeface="Carlito"/>
              </a:rPr>
              <a:t>Register </a:t>
            </a:r>
            <a:r>
              <a:rPr dirty="0" sz="2400" i="1">
                <a:latin typeface="Carlito"/>
                <a:cs typeface="Carlito"/>
              </a:rPr>
              <a:t>0 </a:t>
            </a:r>
            <a:r>
              <a:rPr dirty="0" sz="2400" spc="-5" i="1">
                <a:latin typeface="Carlito"/>
                <a:cs typeface="Carlito"/>
              </a:rPr>
              <a:t>has some special</a:t>
            </a:r>
            <a:r>
              <a:rPr dirty="0" sz="2400" spc="-30" i="1">
                <a:latin typeface="Carlito"/>
                <a:cs typeface="Carlito"/>
              </a:rPr>
              <a:t> </a:t>
            </a:r>
            <a:r>
              <a:rPr dirty="0" sz="2400" spc="-5" i="1">
                <a:latin typeface="Carlito"/>
                <a:cs typeface="Carlito"/>
              </a:rPr>
              <a:t>properties</a:t>
            </a:r>
            <a:endParaRPr sz="2400">
              <a:latin typeface="Carlito"/>
              <a:cs typeface="Carlito"/>
            </a:endParaRPr>
          </a:p>
          <a:p>
            <a:pPr lvl="1" marL="581025" indent="-22352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581660" algn="l"/>
              </a:tabLst>
            </a:pPr>
            <a:r>
              <a:rPr dirty="0" sz="2000">
                <a:latin typeface="Carlito"/>
                <a:cs typeface="Carlito"/>
              </a:rPr>
              <a:t>4 </a:t>
            </a:r>
            <a:r>
              <a:rPr dirty="0" sz="2000" spc="-5">
                <a:latin typeface="Carlito"/>
                <a:cs typeface="Carlito"/>
              </a:rPr>
              <a:t>Floating </a:t>
            </a:r>
            <a:r>
              <a:rPr dirty="0" sz="2000" spc="-15">
                <a:latin typeface="Carlito"/>
                <a:cs typeface="Carlito"/>
              </a:rPr>
              <a:t>Point </a:t>
            </a:r>
            <a:r>
              <a:rPr dirty="0" sz="2000" spc="-5">
                <a:latin typeface="Carlito"/>
                <a:cs typeface="Carlito"/>
              </a:rPr>
              <a:t>64-bit </a:t>
            </a:r>
            <a:r>
              <a:rPr dirty="0" sz="2000" spc="-15">
                <a:latin typeface="Carlito"/>
                <a:cs typeface="Carlito"/>
              </a:rPr>
              <a:t>Registers</a:t>
            </a:r>
            <a:endParaRPr sz="2000">
              <a:latin typeface="Carlito"/>
              <a:cs typeface="Carlito"/>
            </a:endParaRPr>
          </a:p>
          <a:p>
            <a:pPr lvl="1" marL="581025" indent="-2235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81660" algn="l"/>
              </a:tabLst>
            </a:pP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15">
                <a:latin typeface="Carlito"/>
                <a:cs typeface="Carlito"/>
              </a:rPr>
              <a:t>Program </a:t>
            </a:r>
            <a:r>
              <a:rPr dirty="0" sz="2000" spc="-10">
                <a:latin typeface="Carlito"/>
                <a:cs typeface="Carlito"/>
              </a:rPr>
              <a:t>Status </a:t>
            </a:r>
            <a:r>
              <a:rPr dirty="0" sz="2000" spc="-30">
                <a:latin typeface="Carlito"/>
                <a:cs typeface="Carlito"/>
              </a:rPr>
              <a:t>Word</a:t>
            </a:r>
            <a:r>
              <a:rPr dirty="0" sz="200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(PSW)</a:t>
            </a:r>
            <a:endParaRPr sz="2000">
              <a:latin typeface="Carlito"/>
              <a:cs typeface="Carlito"/>
            </a:endParaRPr>
          </a:p>
          <a:p>
            <a:pPr lvl="2" marL="926465" indent="-16764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927100" algn="l"/>
              </a:tabLst>
            </a:pPr>
            <a:r>
              <a:rPr dirty="0" sz="2000" spc="-5" i="1">
                <a:latin typeface="Carlito"/>
                <a:cs typeface="Carlito"/>
              </a:rPr>
              <a:t>PC</a:t>
            </a:r>
            <a:r>
              <a:rPr dirty="0" sz="2000" spc="-5">
                <a:latin typeface="Carlito"/>
                <a:cs typeface="Carlito"/>
              </a:rPr>
              <a:t>, </a:t>
            </a:r>
            <a:r>
              <a:rPr dirty="0" sz="2000" spc="-5" i="1">
                <a:latin typeface="Carlito"/>
                <a:cs typeface="Carlito"/>
              </a:rPr>
              <a:t>Condition codes, Control</a:t>
            </a:r>
            <a:r>
              <a:rPr dirty="0" sz="2000" spc="-20" i="1">
                <a:latin typeface="Carlito"/>
                <a:cs typeface="Carlito"/>
              </a:rPr>
              <a:t> </a:t>
            </a:r>
            <a:r>
              <a:rPr dirty="0" sz="2000" spc="-5" i="1">
                <a:latin typeface="Carlito"/>
                <a:cs typeface="Carlito"/>
              </a:rPr>
              <a:t>flags</a:t>
            </a:r>
            <a:endParaRPr sz="2000">
              <a:latin typeface="Carlito"/>
              <a:cs typeface="Carlito"/>
            </a:endParaRPr>
          </a:p>
          <a:p>
            <a:pPr marL="334010" indent="-32194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34010" algn="l"/>
                <a:tab pos="334645" algn="l"/>
              </a:tabLst>
            </a:pPr>
            <a:r>
              <a:rPr dirty="0" sz="3200">
                <a:latin typeface="Carlito"/>
                <a:cs typeface="Carlito"/>
              </a:rPr>
              <a:t>A </a:t>
            </a:r>
            <a:r>
              <a:rPr dirty="0" sz="3200" spc="-5">
                <a:latin typeface="Carlito"/>
                <a:cs typeface="Carlito"/>
              </a:rPr>
              <a:t>32-bit </a:t>
            </a:r>
            <a:r>
              <a:rPr dirty="0" sz="3200">
                <a:latin typeface="Carlito"/>
                <a:cs typeface="Carlito"/>
              </a:rPr>
              <a:t>machine with </a:t>
            </a:r>
            <a:r>
              <a:rPr dirty="0" sz="3200" spc="-5">
                <a:latin typeface="Carlito"/>
                <a:cs typeface="Carlito"/>
              </a:rPr>
              <a:t>24-bit</a:t>
            </a:r>
            <a:r>
              <a:rPr dirty="0" sz="3200" spc="20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addresses</a:t>
            </a:r>
            <a:endParaRPr sz="3200">
              <a:latin typeface="Carlito"/>
              <a:cs typeface="Carlito"/>
            </a:endParaRPr>
          </a:p>
          <a:p>
            <a:pPr lvl="1" marL="581025" indent="-22352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581660" algn="l"/>
              </a:tabLst>
            </a:pPr>
            <a:r>
              <a:rPr dirty="0" sz="2000">
                <a:latin typeface="Carlito"/>
                <a:cs typeface="Carlito"/>
              </a:rPr>
              <a:t>But </a:t>
            </a:r>
            <a:r>
              <a:rPr dirty="0" sz="2000" spc="-5">
                <a:latin typeface="Carlito"/>
                <a:cs typeface="Carlito"/>
              </a:rPr>
              <a:t>no instruction </a:t>
            </a:r>
            <a:r>
              <a:rPr dirty="0" sz="2000" spc="-10">
                <a:latin typeface="Carlito"/>
                <a:cs typeface="Carlito"/>
              </a:rPr>
              <a:t>contains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5">
                <a:latin typeface="Carlito"/>
                <a:cs typeface="Carlito"/>
              </a:rPr>
              <a:t>24-bit</a:t>
            </a:r>
            <a:r>
              <a:rPr dirty="0" sz="2000" spc="-2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address!</a:t>
            </a:r>
            <a:endParaRPr sz="2000">
              <a:latin typeface="Carlito"/>
              <a:cs typeface="Carlito"/>
            </a:endParaRPr>
          </a:p>
          <a:p>
            <a:pPr marL="334010" indent="-32194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34010" algn="l"/>
                <a:tab pos="334645" algn="l"/>
              </a:tabLst>
            </a:pPr>
            <a:r>
              <a:rPr dirty="0" sz="3200" spc="-20">
                <a:latin typeface="Carlito"/>
                <a:cs typeface="Carlito"/>
              </a:rPr>
              <a:t>Data</a:t>
            </a:r>
            <a:r>
              <a:rPr dirty="0" sz="3200" spc="10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Formats</a:t>
            </a:r>
            <a:endParaRPr sz="3200">
              <a:latin typeface="Carlito"/>
              <a:cs typeface="Carlito"/>
            </a:endParaRPr>
          </a:p>
          <a:p>
            <a:pPr lvl="1" marL="581025" indent="-22352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581660" algn="l"/>
              </a:tabLst>
            </a:pPr>
            <a:r>
              <a:rPr dirty="0" sz="2000" spc="-5">
                <a:latin typeface="Carlito"/>
                <a:cs typeface="Carlito"/>
              </a:rPr>
              <a:t>8-bit bytes, 16-bit </a:t>
            </a:r>
            <a:r>
              <a:rPr dirty="0" sz="2000" spc="-10">
                <a:latin typeface="Carlito"/>
                <a:cs typeface="Carlito"/>
              </a:rPr>
              <a:t>half-words, </a:t>
            </a:r>
            <a:r>
              <a:rPr dirty="0" sz="2000" spc="-5">
                <a:latin typeface="Carlito"/>
                <a:cs typeface="Carlito"/>
              </a:rPr>
              <a:t>32-bit </a:t>
            </a:r>
            <a:r>
              <a:rPr dirty="0" sz="2000" spc="-15">
                <a:latin typeface="Carlito"/>
                <a:cs typeface="Carlito"/>
              </a:rPr>
              <a:t>words, </a:t>
            </a:r>
            <a:r>
              <a:rPr dirty="0" sz="2000" spc="-5">
                <a:latin typeface="Carlito"/>
                <a:cs typeface="Carlito"/>
              </a:rPr>
              <a:t>64-bit</a:t>
            </a:r>
            <a:r>
              <a:rPr dirty="0" sz="2000" spc="9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double-words</a:t>
            </a:r>
            <a:endParaRPr sz="2000">
              <a:latin typeface="Carlito"/>
              <a:cs typeface="Carlito"/>
            </a:endParaRPr>
          </a:p>
          <a:p>
            <a:pPr marL="1463675">
              <a:lnSpc>
                <a:spcPct val="100000"/>
              </a:lnSpc>
              <a:spcBef>
                <a:spcPts val="1840"/>
              </a:spcBef>
            </a:pPr>
            <a:r>
              <a:rPr dirty="0" sz="2000" i="1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dirty="0" sz="2000" spc="-5" i="1">
                <a:solidFill>
                  <a:srgbClr val="0000FF"/>
                </a:solidFill>
                <a:latin typeface="Arial"/>
                <a:cs typeface="Arial"/>
              </a:rPr>
              <a:t>IBM </a:t>
            </a:r>
            <a:r>
              <a:rPr dirty="0" sz="2000" i="1">
                <a:solidFill>
                  <a:srgbClr val="0000FF"/>
                </a:solidFill>
                <a:latin typeface="Arial"/>
                <a:cs typeface="Arial"/>
              </a:rPr>
              <a:t>360 is why bytes are 8-bits long</a:t>
            </a:r>
            <a:r>
              <a:rPr dirty="0" sz="2000" spc="-1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FF"/>
                </a:solidFill>
                <a:latin typeface="Arial"/>
                <a:cs typeface="Arial"/>
              </a:rPr>
              <a:t>today!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347"/>
            <a:ext cx="13525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G</a:t>
            </a:r>
            <a:r>
              <a:rPr dirty="0" spc="-75"/>
              <a:t>r</a:t>
            </a:r>
            <a:r>
              <a:rPr dirty="0"/>
              <a:t>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9926"/>
            <a:ext cx="3096260" cy="2912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600" spc="-5">
                <a:latin typeface="Carlito"/>
                <a:cs typeface="Carlito"/>
              </a:rPr>
              <a:t>Final </a:t>
            </a:r>
            <a:r>
              <a:rPr dirty="0" sz="2600" spc="-10">
                <a:latin typeface="Carlito"/>
                <a:cs typeface="Carlito"/>
              </a:rPr>
              <a:t>Exam: </a:t>
            </a:r>
            <a:r>
              <a:rPr dirty="0" sz="2600">
                <a:latin typeface="Carlito"/>
                <a:cs typeface="Carlito"/>
              </a:rPr>
              <a:t>50%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5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600">
                <a:latin typeface="Carlito"/>
                <a:cs typeface="Carlito"/>
              </a:rPr>
              <a:t>Quiz:</a:t>
            </a:r>
            <a:r>
              <a:rPr dirty="0" sz="2600" spc="-2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30%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65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800" spc="-10">
                <a:latin typeface="Carlito"/>
                <a:cs typeface="Carlito"/>
              </a:rPr>
              <a:t>Assignments:</a:t>
            </a:r>
            <a:r>
              <a:rPr dirty="0" sz="280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20%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har char="•"/>
            </a:pPr>
            <a:endParaRPr sz="275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800" spc="-10">
                <a:latin typeface="Carlito"/>
                <a:cs typeface="Carlito"/>
              </a:rPr>
              <a:t>Projects:</a:t>
            </a:r>
            <a:r>
              <a:rPr dirty="0" sz="2800" spc="1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10%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347"/>
            <a:ext cx="60648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IBM </a:t>
            </a:r>
            <a:r>
              <a:rPr dirty="0" spc="-10"/>
              <a:t>Mainframes </a:t>
            </a:r>
            <a:r>
              <a:rPr dirty="0" spc="-5"/>
              <a:t>survive until</a:t>
            </a:r>
            <a:r>
              <a:rPr dirty="0" spc="-95"/>
              <a:t> </a:t>
            </a:r>
            <a:r>
              <a:rPr dirty="0" spc="-2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9733" y="6492011"/>
            <a:ext cx="648525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  <a:tabLst>
                <a:tab pos="6304915" algn="l"/>
              </a:tabLst>
            </a:pPr>
            <a:r>
              <a:rPr dirty="0" sz="1400">
                <a:latin typeface="Carlito"/>
                <a:cs typeface="Carlito"/>
              </a:rPr>
              <a:t>Ad</a:t>
            </a:r>
            <a:r>
              <a:rPr dirty="0" sz="1400" spc="-25">
                <a:latin typeface="Carlito"/>
                <a:cs typeface="Carlito"/>
              </a:rPr>
              <a:t>v</a:t>
            </a:r>
            <a:r>
              <a:rPr dirty="0" sz="1400">
                <a:latin typeface="Carlito"/>
                <a:cs typeface="Carlito"/>
              </a:rPr>
              <a:t>a</a:t>
            </a:r>
            <a:r>
              <a:rPr dirty="0" sz="1400" spc="-10">
                <a:latin typeface="Carlito"/>
                <a:cs typeface="Carlito"/>
              </a:rPr>
              <a:t>nc</a:t>
            </a:r>
            <a:r>
              <a:rPr dirty="0" sz="1400">
                <a:latin typeface="Carlito"/>
                <a:cs typeface="Carlito"/>
              </a:rPr>
              <a:t>ed</a:t>
            </a:r>
            <a:r>
              <a:rPr dirty="0" sz="1400" spc="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Com</a:t>
            </a:r>
            <a:r>
              <a:rPr dirty="0" sz="1400" spc="-10">
                <a:latin typeface="Carlito"/>
                <a:cs typeface="Carlito"/>
              </a:rPr>
              <a:t>pu</a:t>
            </a:r>
            <a:r>
              <a:rPr dirty="0" sz="1400" spc="-15">
                <a:latin typeface="Carlito"/>
                <a:cs typeface="Carlito"/>
              </a:rPr>
              <a:t>t</a:t>
            </a:r>
            <a:r>
              <a:rPr dirty="0" sz="1400">
                <a:latin typeface="Carlito"/>
                <a:cs typeface="Carlito"/>
              </a:rPr>
              <a:t>er</a:t>
            </a:r>
            <a:r>
              <a:rPr dirty="0" sz="1400" spc="5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A</a:t>
            </a:r>
            <a:r>
              <a:rPr dirty="0" sz="1400" spc="-20">
                <a:latin typeface="Carlito"/>
                <a:cs typeface="Carlito"/>
              </a:rPr>
              <a:t>r</a:t>
            </a:r>
            <a:r>
              <a:rPr dirty="0" sz="1400" spc="-10">
                <a:latin typeface="Carlito"/>
                <a:cs typeface="Carlito"/>
              </a:rPr>
              <a:t>ch</a:t>
            </a:r>
            <a:r>
              <a:rPr dirty="0" sz="1400">
                <a:latin typeface="Carlito"/>
                <a:cs typeface="Carlito"/>
              </a:rPr>
              <a:t>i</a:t>
            </a:r>
            <a:r>
              <a:rPr dirty="0" sz="1400" spc="-15">
                <a:latin typeface="Carlito"/>
                <a:cs typeface="Carlito"/>
              </a:rPr>
              <a:t>t</a:t>
            </a:r>
            <a:r>
              <a:rPr dirty="0" sz="1400">
                <a:latin typeface="Carlito"/>
                <a:cs typeface="Carlito"/>
              </a:rPr>
              <a:t>e</a:t>
            </a:r>
            <a:r>
              <a:rPr dirty="0" sz="1400" spc="-10">
                <a:latin typeface="Carlito"/>
                <a:cs typeface="Carlito"/>
              </a:rPr>
              <a:t>c</a:t>
            </a:r>
            <a:r>
              <a:rPr dirty="0" sz="1400">
                <a:latin typeface="Carlito"/>
                <a:cs typeface="Carlito"/>
              </a:rPr>
              <a:t>t</a:t>
            </a:r>
            <a:r>
              <a:rPr dirty="0" sz="1400" spc="-10">
                <a:latin typeface="Carlito"/>
                <a:cs typeface="Carlito"/>
              </a:rPr>
              <a:t>u</a:t>
            </a:r>
            <a:r>
              <a:rPr dirty="0" sz="1400" spc="-25">
                <a:latin typeface="Carlito"/>
                <a:cs typeface="Carlito"/>
              </a:rPr>
              <a:t>r</a:t>
            </a:r>
            <a:r>
              <a:rPr dirty="0" sz="1400" spc="-5">
                <a:latin typeface="Carlito"/>
                <a:cs typeface="Carlito"/>
              </a:rPr>
              <a:t>e</a:t>
            </a:r>
            <a:r>
              <a:rPr dirty="0" sz="1400">
                <a:latin typeface="Carlito"/>
                <a:cs typeface="Carlito"/>
              </a:rPr>
              <a:t>-</a:t>
            </a:r>
            <a:r>
              <a:rPr dirty="0" sz="1400" spc="-35">
                <a:latin typeface="Carlito"/>
                <a:cs typeface="Carlito"/>
              </a:rPr>
              <a:t>F</a:t>
            </a:r>
            <a:r>
              <a:rPr dirty="0" sz="1400">
                <a:latin typeface="Carlito"/>
                <a:cs typeface="Carlito"/>
              </a:rPr>
              <a:t>all</a:t>
            </a:r>
            <a:r>
              <a:rPr dirty="0" sz="1400" spc="1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2020</a:t>
            </a:r>
            <a:r>
              <a:rPr dirty="0" sz="1400">
                <a:latin typeface="Carlito"/>
                <a:cs typeface="Carlito"/>
              </a:rPr>
              <a:t>,</a:t>
            </a:r>
            <a:r>
              <a:rPr dirty="0" sz="1400" spc="15">
                <a:latin typeface="Carlito"/>
                <a:cs typeface="Carlito"/>
              </a:rPr>
              <a:t> </a:t>
            </a:r>
            <a:r>
              <a:rPr dirty="0" sz="1400" spc="-25">
                <a:latin typeface="Carlito"/>
                <a:cs typeface="Carlito"/>
              </a:rPr>
              <a:t>A</a:t>
            </a:r>
            <a:r>
              <a:rPr dirty="0" sz="1400">
                <a:latin typeface="Carlito"/>
                <a:cs typeface="Carlito"/>
              </a:rPr>
              <a:t>U</a:t>
            </a:r>
            <a:r>
              <a:rPr dirty="0" sz="1400" spc="-145">
                <a:latin typeface="Carlito"/>
                <a:cs typeface="Carlito"/>
              </a:rPr>
              <a:t>T</a:t>
            </a:r>
            <a:r>
              <a:rPr dirty="0" sz="1400">
                <a:latin typeface="Carlito"/>
                <a:cs typeface="Carlito"/>
              </a:rPr>
              <a:t>,</a:t>
            </a:r>
            <a:r>
              <a:rPr dirty="0" sz="1400" spc="-10">
                <a:latin typeface="Carlito"/>
                <a:cs typeface="Carlito"/>
              </a:rPr>
              <a:t> </a:t>
            </a:r>
            <a:r>
              <a:rPr dirty="0" sz="1400" spc="-120">
                <a:latin typeface="Carlito"/>
                <a:cs typeface="Carlito"/>
              </a:rPr>
              <a:t>T</a:t>
            </a:r>
            <a:r>
              <a:rPr dirty="0" sz="1400">
                <a:latin typeface="Carlito"/>
                <a:cs typeface="Carlito"/>
              </a:rPr>
              <a:t>e</a:t>
            </a:r>
            <a:r>
              <a:rPr dirty="0" sz="1400" spc="-10">
                <a:latin typeface="Carlito"/>
                <a:cs typeface="Carlito"/>
              </a:rPr>
              <a:t>h</a:t>
            </a:r>
            <a:r>
              <a:rPr dirty="0" sz="1400" spc="-25">
                <a:latin typeface="Carlito"/>
                <a:cs typeface="Carlito"/>
              </a:rPr>
              <a:t>r</a:t>
            </a:r>
            <a:r>
              <a:rPr dirty="0" sz="1400">
                <a:latin typeface="Carlito"/>
                <a:cs typeface="Carlito"/>
              </a:rPr>
              <a:t>a</a:t>
            </a:r>
            <a:r>
              <a:rPr dirty="0" sz="1400" spc="-10">
                <a:latin typeface="Carlito"/>
                <a:cs typeface="Carlito"/>
              </a:rPr>
              <a:t>n</a:t>
            </a:r>
            <a:r>
              <a:rPr dirty="0" sz="1400">
                <a:latin typeface="Carlito"/>
                <a:cs typeface="Carlito"/>
              </a:rPr>
              <a:t>,</a:t>
            </a:r>
            <a:r>
              <a:rPr dirty="0" sz="1400" spc="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I</a:t>
            </a:r>
            <a:r>
              <a:rPr dirty="0" sz="1400" spc="-25">
                <a:latin typeface="Carlito"/>
                <a:cs typeface="Carlito"/>
              </a:rPr>
              <a:t>r</a:t>
            </a:r>
            <a:r>
              <a:rPr dirty="0" sz="1400">
                <a:latin typeface="Carlito"/>
                <a:cs typeface="Carlito"/>
              </a:rPr>
              <a:t>an</a:t>
            </a:r>
            <a:r>
              <a:rPr dirty="0" sz="1400">
                <a:latin typeface="Carlito"/>
                <a:cs typeface="Carlito"/>
              </a:rPr>
              <a:t>	</a:t>
            </a:r>
            <a:r>
              <a:rPr dirty="0" baseline="-5952" sz="2100" spc="-7" b="1">
                <a:latin typeface="Carlito"/>
                <a:cs typeface="Carlito"/>
              </a:rPr>
              <a:t>34</a:t>
            </a:r>
            <a:endParaRPr baseline="-5952" sz="2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90599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9143644" y="0"/>
                </a:moveTo>
                <a:lnTo>
                  <a:pt x="0" y="0"/>
                </a:lnTo>
                <a:lnTo>
                  <a:pt x="0" y="5715000"/>
                </a:lnTo>
                <a:lnTo>
                  <a:pt x="9143644" y="5715000"/>
                </a:lnTo>
                <a:lnTo>
                  <a:pt x="91436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982749" y="6489735"/>
            <a:ext cx="946785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50" spc="10">
                <a:latin typeface="Arial"/>
                <a:cs typeface="Arial"/>
              </a:rPr>
              <a:t>© </a:t>
            </a:r>
            <a:r>
              <a:rPr dirty="0" sz="650" spc="5">
                <a:latin typeface="Arial"/>
                <a:cs typeface="Arial"/>
              </a:rPr>
              <a:t>2017 IBM</a:t>
            </a:r>
            <a:r>
              <a:rPr dirty="0" sz="650" spc="-10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Corporation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5164" y="1104878"/>
            <a:ext cx="8604250" cy="5512435"/>
            <a:chOff x="265164" y="1104878"/>
            <a:chExt cx="8604250" cy="5512435"/>
          </a:xfrm>
        </p:grpSpPr>
        <p:sp>
          <p:nvSpPr>
            <p:cNvPr id="7" name="object 7"/>
            <p:cNvSpPr/>
            <p:nvPr/>
          </p:nvSpPr>
          <p:spPr>
            <a:xfrm>
              <a:off x="8199425" y="1154798"/>
              <a:ext cx="563880" cy="175895"/>
            </a:xfrm>
            <a:custGeom>
              <a:avLst/>
              <a:gdLst/>
              <a:ahLst/>
              <a:cxnLst/>
              <a:rect l="l" t="t" r="r" b="b"/>
              <a:pathLst>
                <a:path w="563879" h="175894">
                  <a:moveTo>
                    <a:pt x="72529" y="116344"/>
                  </a:moveTo>
                  <a:lnTo>
                    <a:pt x="28702" y="116344"/>
                  </a:lnTo>
                  <a:lnTo>
                    <a:pt x="28702" y="128663"/>
                  </a:lnTo>
                  <a:lnTo>
                    <a:pt x="72529" y="128663"/>
                  </a:lnTo>
                  <a:lnTo>
                    <a:pt x="72529" y="116344"/>
                  </a:lnTo>
                  <a:close/>
                </a:path>
                <a:path w="563879" h="175894">
                  <a:moveTo>
                    <a:pt x="72529" y="93357"/>
                  </a:moveTo>
                  <a:lnTo>
                    <a:pt x="28702" y="93357"/>
                  </a:lnTo>
                  <a:lnTo>
                    <a:pt x="28702" y="104660"/>
                  </a:lnTo>
                  <a:lnTo>
                    <a:pt x="72529" y="104660"/>
                  </a:lnTo>
                  <a:lnTo>
                    <a:pt x="72529" y="93357"/>
                  </a:lnTo>
                  <a:close/>
                </a:path>
                <a:path w="563879" h="175894">
                  <a:moveTo>
                    <a:pt x="72529" y="69354"/>
                  </a:moveTo>
                  <a:lnTo>
                    <a:pt x="28702" y="69354"/>
                  </a:lnTo>
                  <a:lnTo>
                    <a:pt x="28702" y="81927"/>
                  </a:lnTo>
                  <a:lnTo>
                    <a:pt x="72529" y="81927"/>
                  </a:lnTo>
                  <a:lnTo>
                    <a:pt x="72529" y="69354"/>
                  </a:lnTo>
                  <a:close/>
                </a:path>
                <a:path w="563879" h="175894">
                  <a:moveTo>
                    <a:pt x="72529" y="46609"/>
                  </a:moveTo>
                  <a:lnTo>
                    <a:pt x="28702" y="46609"/>
                  </a:lnTo>
                  <a:lnTo>
                    <a:pt x="28702" y="58928"/>
                  </a:lnTo>
                  <a:lnTo>
                    <a:pt x="72529" y="58928"/>
                  </a:lnTo>
                  <a:lnTo>
                    <a:pt x="72529" y="46609"/>
                  </a:lnTo>
                  <a:close/>
                </a:path>
                <a:path w="563879" h="175894">
                  <a:moveTo>
                    <a:pt x="101231" y="162077"/>
                  </a:moveTo>
                  <a:lnTo>
                    <a:pt x="0" y="162077"/>
                  </a:lnTo>
                  <a:lnTo>
                    <a:pt x="0" y="174396"/>
                  </a:lnTo>
                  <a:lnTo>
                    <a:pt x="101231" y="174396"/>
                  </a:lnTo>
                  <a:lnTo>
                    <a:pt x="101231" y="162077"/>
                  </a:lnTo>
                  <a:close/>
                </a:path>
                <a:path w="563879" h="175894">
                  <a:moveTo>
                    <a:pt x="101231" y="139090"/>
                  </a:moveTo>
                  <a:lnTo>
                    <a:pt x="0" y="139090"/>
                  </a:lnTo>
                  <a:lnTo>
                    <a:pt x="0" y="151663"/>
                  </a:lnTo>
                  <a:lnTo>
                    <a:pt x="101231" y="151663"/>
                  </a:lnTo>
                  <a:lnTo>
                    <a:pt x="101231" y="139090"/>
                  </a:lnTo>
                  <a:close/>
                </a:path>
                <a:path w="563879" h="175894">
                  <a:moveTo>
                    <a:pt x="101231" y="23622"/>
                  </a:moveTo>
                  <a:lnTo>
                    <a:pt x="0" y="23622"/>
                  </a:lnTo>
                  <a:lnTo>
                    <a:pt x="0" y="36195"/>
                  </a:lnTo>
                  <a:lnTo>
                    <a:pt x="101231" y="36195"/>
                  </a:lnTo>
                  <a:lnTo>
                    <a:pt x="101231" y="23622"/>
                  </a:lnTo>
                  <a:close/>
                </a:path>
                <a:path w="563879" h="175894">
                  <a:moveTo>
                    <a:pt x="101231" y="0"/>
                  </a:moveTo>
                  <a:lnTo>
                    <a:pt x="0" y="0"/>
                  </a:lnTo>
                  <a:lnTo>
                    <a:pt x="0" y="12319"/>
                  </a:lnTo>
                  <a:lnTo>
                    <a:pt x="101231" y="12319"/>
                  </a:lnTo>
                  <a:lnTo>
                    <a:pt x="101231" y="0"/>
                  </a:lnTo>
                  <a:close/>
                </a:path>
                <a:path w="563879" h="175894">
                  <a:moveTo>
                    <a:pt x="187985" y="116344"/>
                  </a:moveTo>
                  <a:lnTo>
                    <a:pt x="145046" y="116344"/>
                  </a:lnTo>
                  <a:lnTo>
                    <a:pt x="145046" y="128663"/>
                  </a:lnTo>
                  <a:lnTo>
                    <a:pt x="187985" y="128663"/>
                  </a:lnTo>
                  <a:lnTo>
                    <a:pt x="187985" y="116344"/>
                  </a:lnTo>
                  <a:close/>
                </a:path>
                <a:path w="563879" h="175894">
                  <a:moveTo>
                    <a:pt x="187985" y="46609"/>
                  </a:moveTo>
                  <a:lnTo>
                    <a:pt x="145046" y="46609"/>
                  </a:lnTo>
                  <a:lnTo>
                    <a:pt x="145046" y="58928"/>
                  </a:lnTo>
                  <a:lnTo>
                    <a:pt x="187985" y="58928"/>
                  </a:lnTo>
                  <a:lnTo>
                    <a:pt x="187985" y="46609"/>
                  </a:lnTo>
                  <a:close/>
                </a:path>
                <a:path w="563879" h="175894">
                  <a:moveTo>
                    <a:pt x="255612" y="161963"/>
                  </a:moveTo>
                  <a:lnTo>
                    <a:pt x="115455" y="161963"/>
                  </a:lnTo>
                  <a:lnTo>
                    <a:pt x="115455" y="168313"/>
                  </a:lnTo>
                  <a:lnTo>
                    <a:pt x="115455" y="172123"/>
                  </a:lnTo>
                  <a:lnTo>
                    <a:pt x="115455" y="173393"/>
                  </a:lnTo>
                  <a:lnTo>
                    <a:pt x="115455" y="174663"/>
                  </a:lnTo>
                  <a:lnTo>
                    <a:pt x="224917" y="174663"/>
                  </a:lnTo>
                  <a:lnTo>
                    <a:pt x="224917" y="173393"/>
                  </a:lnTo>
                  <a:lnTo>
                    <a:pt x="235800" y="173393"/>
                  </a:lnTo>
                  <a:lnTo>
                    <a:pt x="235800" y="172123"/>
                  </a:lnTo>
                  <a:lnTo>
                    <a:pt x="245262" y="172123"/>
                  </a:lnTo>
                  <a:lnTo>
                    <a:pt x="245262" y="168313"/>
                  </a:lnTo>
                  <a:lnTo>
                    <a:pt x="255612" y="168313"/>
                  </a:lnTo>
                  <a:lnTo>
                    <a:pt x="255612" y="161963"/>
                  </a:lnTo>
                  <a:close/>
                </a:path>
                <a:path w="563879" h="175894">
                  <a:moveTo>
                    <a:pt x="260502" y="12319"/>
                  </a:moveTo>
                  <a:lnTo>
                    <a:pt x="251079" y="6794"/>
                  </a:lnTo>
                  <a:lnTo>
                    <a:pt x="241261" y="2959"/>
                  </a:lnTo>
                  <a:lnTo>
                    <a:pt x="230098" y="723"/>
                  </a:lnTo>
                  <a:lnTo>
                    <a:pt x="216687" y="0"/>
                  </a:lnTo>
                  <a:lnTo>
                    <a:pt x="115455" y="0"/>
                  </a:lnTo>
                  <a:lnTo>
                    <a:pt x="115455" y="12319"/>
                  </a:lnTo>
                  <a:lnTo>
                    <a:pt x="260502" y="12319"/>
                  </a:lnTo>
                  <a:close/>
                </a:path>
                <a:path w="563879" h="175894">
                  <a:moveTo>
                    <a:pt x="267716" y="69253"/>
                  </a:moveTo>
                  <a:lnTo>
                    <a:pt x="145046" y="69253"/>
                  </a:lnTo>
                  <a:lnTo>
                    <a:pt x="145046" y="73063"/>
                  </a:lnTo>
                  <a:lnTo>
                    <a:pt x="145046" y="79413"/>
                  </a:lnTo>
                  <a:lnTo>
                    <a:pt x="145046" y="81953"/>
                  </a:lnTo>
                  <a:lnTo>
                    <a:pt x="258521" y="81953"/>
                  </a:lnTo>
                  <a:lnTo>
                    <a:pt x="258521" y="79413"/>
                  </a:lnTo>
                  <a:lnTo>
                    <a:pt x="263271" y="79413"/>
                  </a:lnTo>
                  <a:lnTo>
                    <a:pt x="263271" y="73063"/>
                  </a:lnTo>
                  <a:lnTo>
                    <a:pt x="267716" y="73063"/>
                  </a:lnTo>
                  <a:lnTo>
                    <a:pt x="267716" y="69253"/>
                  </a:lnTo>
                  <a:close/>
                </a:path>
                <a:path w="563879" h="175894">
                  <a:moveTo>
                    <a:pt x="267843" y="102273"/>
                  </a:moveTo>
                  <a:lnTo>
                    <a:pt x="262750" y="102273"/>
                  </a:lnTo>
                  <a:lnTo>
                    <a:pt x="262750" y="94653"/>
                  </a:lnTo>
                  <a:lnTo>
                    <a:pt x="257721" y="94653"/>
                  </a:lnTo>
                  <a:lnTo>
                    <a:pt x="257721" y="93383"/>
                  </a:lnTo>
                  <a:lnTo>
                    <a:pt x="145046" y="93383"/>
                  </a:lnTo>
                  <a:lnTo>
                    <a:pt x="145046" y="94653"/>
                  </a:lnTo>
                  <a:lnTo>
                    <a:pt x="145046" y="102273"/>
                  </a:lnTo>
                  <a:lnTo>
                    <a:pt x="145046" y="104813"/>
                  </a:lnTo>
                  <a:lnTo>
                    <a:pt x="267843" y="104813"/>
                  </a:lnTo>
                  <a:lnTo>
                    <a:pt x="267843" y="102273"/>
                  </a:lnTo>
                  <a:close/>
                </a:path>
                <a:path w="563879" h="175894">
                  <a:moveTo>
                    <a:pt x="275983" y="32410"/>
                  </a:moveTo>
                  <a:lnTo>
                    <a:pt x="274142" y="32410"/>
                  </a:lnTo>
                  <a:lnTo>
                    <a:pt x="274142" y="26060"/>
                  </a:lnTo>
                  <a:lnTo>
                    <a:pt x="272351" y="26060"/>
                  </a:lnTo>
                  <a:lnTo>
                    <a:pt x="272351" y="23520"/>
                  </a:lnTo>
                  <a:lnTo>
                    <a:pt x="115455" y="23520"/>
                  </a:lnTo>
                  <a:lnTo>
                    <a:pt x="115455" y="26060"/>
                  </a:lnTo>
                  <a:lnTo>
                    <a:pt x="115455" y="32410"/>
                  </a:lnTo>
                  <a:lnTo>
                    <a:pt x="115455" y="36220"/>
                  </a:lnTo>
                  <a:lnTo>
                    <a:pt x="275983" y="36220"/>
                  </a:lnTo>
                  <a:lnTo>
                    <a:pt x="275983" y="32410"/>
                  </a:lnTo>
                  <a:close/>
                </a:path>
                <a:path w="563879" h="175894">
                  <a:moveTo>
                    <a:pt x="276098" y="139103"/>
                  </a:moveTo>
                  <a:lnTo>
                    <a:pt x="115455" y="139103"/>
                  </a:lnTo>
                  <a:lnTo>
                    <a:pt x="115455" y="141643"/>
                  </a:lnTo>
                  <a:lnTo>
                    <a:pt x="115455" y="149263"/>
                  </a:lnTo>
                  <a:lnTo>
                    <a:pt x="115455" y="151803"/>
                  </a:lnTo>
                  <a:lnTo>
                    <a:pt x="272338" y="151803"/>
                  </a:lnTo>
                  <a:lnTo>
                    <a:pt x="272338" y="149263"/>
                  </a:lnTo>
                  <a:lnTo>
                    <a:pt x="274294" y="149263"/>
                  </a:lnTo>
                  <a:lnTo>
                    <a:pt x="274294" y="141643"/>
                  </a:lnTo>
                  <a:lnTo>
                    <a:pt x="276098" y="141643"/>
                  </a:lnTo>
                  <a:lnTo>
                    <a:pt x="276098" y="139103"/>
                  </a:lnTo>
                  <a:close/>
                </a:path>
                <a:path w="563879" h="175894">
                  <a:moveTo>
                    <a:pt x="277520" y="124853"/>
                  </a:moveTo>
                  <a:lnTo>
                    <a:pt x="276504" y="118249"/>
                  </a:lnTo>
                  <a:lnTo>
                    <a:pt x="275615" y="116344"/>
                  </a:lnTo>
                  <a:lnTo>
                    <a:pt x="231800" y="116344"/>
                  </a:lnTo>
                  <a:lnTo>
                    <a:pt x="231800" y="128663"/>
                  </a:lnTo>
                  <a:lnTo>
                    <a:pt x="277520" y="128663"/>
                  </a:lnTo>
                  <a:lnTo>
                    <a:pt x="277520" y="124853"/>
                  </a:lnTo>
                  <a:close/>
                </a:path>
                <a:path w="563879" h="175894">
                  <a:moveTo>
                    <a:pt x="277520" y="46609"/>
                  </a:moveTo>
                  <a:lnTo>
                    <a:pt x="231800" y="46609"/>
                  </a:lnTo>
                  <a:lnTo>
                    <a:pt x="231800" y="58928"/>
                  </a:lnTo>
                  <a:lnTo>
                    <a:pt x="275615" y="58928"/>
                  </a:lnTo>
                  <a:lnTo>
                    <a:pt x="276504" y="56134"/>
                  </a:lnTo>
                  <a:lnTo>
                    <a:pt x="277520" y="49403"/>
                  </a:lnTo>
                  <a:lnTo>
                    <a:pt x="277520" y="46609"/>
                  </a:lnTo>
                  <a:close/>
                </a:path>
                <a:path w="563879" h="175894">
                  <a:moveTo>
                    <a:pt x="361353" y="162077"/>
                  </a:moveTo>
                  <a:lnTo>
                    <a:pt x="288823" y="162077"/>
                  </a:lnTo>
                  <a:lnTo>
                    <a:pt x="288823" y="174396"/>
                  </a:lnTo>
                  <a:lnTo>
                    <a:pt x="361353" y="174396"/>
                  </a:lnTo>
                  <a:lnTo>
                    <a:pt x="361353" y="162077"/>
                  </a:lnTo>
                  <a:close/>
                </a:path>
                <a:path w="563879" h="175894">
                  <a:moveTo>
                    <a:pt x="361353" y="139090"/>
                  </a:moveTo>
                  <a:lnTo>
                    <a:pt x="288823" y="139090"/>
                  </a:lnTo>
                  <a:lnTo>
                    <a:pt x="288823" y="151663"/>
                  </a:lnTo>
                  <a:lnTo>
                    <a:pt x="361353" y="151663"/>
                  </a:lnTo>
                  <a:lnTo>
                    <a:pt x="361353" y="139090"/>
                  </a:lnTo>
                  <a:close/>
                </a:path>
                <a:path w="563879" h="175894">
                  <a:moveTo>
                    <a:pt x="361353" y="116344"/>
                  </a:moveTo>
                  <a:lnTo>
                    <a:pt x="318427" y="116344"/>
                  </a:lnTo>
                  <a:lnTo>
                    <a:pt x="318427" y="128663"/>
                  </a:lnTo>
                  <a:lnTo>
                    <a:pt x="361353" y="128663"/>
                  </a:lnTo>
                  <a:lnTo>
                    <a:pt x="361353" y="116344"/>
                  </a:lnTo>
                  <a:close/>
                </a:path>
                <a:path w="563879" h="175894">
                  <a:moveTo>
                    <a:pt x="361353" y="93357"/>
                  </a:moveTo>
                  <a:lnTo>
                    <a:pt x="318427" y="93357"/>
                  </a:lnTo>
                  <a:lnTo>
                    <a:pt x="318427" y="104660"/>
                  </a:lnTo>
                  <a:lnTo>
                    <a:pt x="361353" y="104660"/>
                  </a:lnTo>
                  <a:lnTo>
                    <a:pt x="361353" y="93357"/>
                  </a:lnTo>
                  <a:close/>
                </a:path>
                <a:path w="563879" h="175894">
                  <a:moveTo>
                    <a:pt x="375831" y="12319"/>
                  </a:moveTo>
                  <a:lnTo>
                    <a:pt x="371132" y="0"/>
                  </a:lnTo>
                  <a:lnTo>
                    <a:pt x="288823" y="0"/>
                  </a:lnTo>
                  <a:lnTo>
                    <a:pt x="288823" y="12319"/>
                  </a:lnTo>
                  <a:lnTo>
                    <a:pt x="375831" y="12319"/>
                  </a:lnTo>
                  <a:close/>
                </a:path>
                <a:path w="563879" h="175894">
                  <a:moveTo>
                    <a:pt x="386245" y="36195"/>
                  </a:moveTo>
                  <a:lnTo>
                    <a:pt x="380530" y="23622"/>
                  </a:lnTo>
                  <a:lnTo>
                    <a:pt x="288823" y="23622"/>
                  </a:lnTo>
                  <a:lnTo>
                    <a:pt x="288823" y="36195"/>
                  </a:lnTo>
                  <a:lnTo>
                    <a:pt x="386245" y="36195"/>
                  </a:lnTo>
                  <a:close/>
                </a:path>
                <a:path w="563879" h="175894">
                  <a:moveTo>
                    <a:pt x="395770" y="58928"/>
                  </a:moveTo>
                  <a:lnTo>
                    <a:pt x="390944" y="46609"/>
                  </a:lnTo>
                  <a:lnTo>
                    <a:pt x="318427" y="46609"/>
                  </a:lnTo>
                  <a:lnTo>
                    <a:pt x="318427" y="58928"/>
                  </a:lnTo>
                  <a:lnTo>
                    <a:pt x="395770" y="58928"/>
                  </a:lnTo>
                  <a:close/>
                </a:path>
                <a:path w="563879" h="175894">
                  <a:moveTo>
                    <a:pt x="411137" y="162077"/>
                  </a:moveTo>
                  <a:lnTo>
                    <a:pt x="399453" y="162077"/>
                  </a:lnTo>
                  <a:lnTo>
                    <a:pt x="404279" y="174396"/>
                  </a:lnTo>
                  <a:lnTo>
                    <a:pt x="406057" y="174396"/>
                  </a:lnTo>
                  <a:lnTo>
                    <a:pt x="411137" y="162077"/>
                  </a:lnTo>
                  <a:close/>
                </a:path>
                <a:path w="563879" h="175894">
                  <a:moveTo>
                    <a:pt x="420662" y="139090"/>
                  </a:moveTo>
                  <a:lnTo>
                    <a:pt x="390055" y="139090"/>
                  </a:lnTo>
                  <a:lnTo>
                    <a:pt x="394754" y="151663"/>
                  </a:lnTo>
                  <a:lnTo>
                    <a:pt x="415836" y="151663"/>
                  </a:lnTo>
                  <a:lnTo>
                    <a:pt x="420662" y="139090"/>
                  </a:lnTo>
                  <a:close/>
                </a:path>
                <a:path w="563879" h="175894">
                  <a:moveTo>
                    <a:pt x="430060" y="116344"/>
                  </a:moveTo>
                  <a:lnTo>
                    <a:pt x="379641" y="116344"/>
                  </a:lnTo>
                  <a:lnTo>
                    <a:pt x="385356" y="128663"/>
                  </a:lnTo>
                  <a:lnTo>
                    <a:pt x="425361" y="128663"/>
                  </a:lnTo>
                  <a:lnTo>
                    <a:pt x="430060" y="116344"/>
                  </a:lnTo>
                  <a:close/>
                </a:path>
                <a:path w="563879" h="175894">
                  <a:moveTo>
                    <a:pt x="439597" y="93357"/>
                  </a:moveTo>
                  <a:lnTo>
                    <a:pt x="370116" y="93357"/>
                  </a:lnTo>
                  <a:lnTo>
                    <a:pt x="375831" y="104660"/>
                  </a:lnTo>
                  <a:lnTo>
                    <a:pt x="434759" y="104660"/>
                  </a:lnTo>
                  <a:lnTo>
                    <a:pt x="439597" y="93357"/>
                  </a:lnTo>
                  <a:close/>
                </a:path>
                <a:path w="563879" h="175894">
                  <a:moveTo>
                    <a:pt x="492175" y="116344"/>
                  </a:moveTo>
                  <a:lnTo>
                    <a:pt x="448360" y="116344"/>
                  </a:lnTo>
                  <a:lnTo>
                    <a:pt x="448360" y="128663"/>
                  </a:lnTo>
                  <a:lnTo>
                    <a:pt x="492175" y="128663"/>
                  </a:lnTo>
                  <a:lnTo>
                    <a:pt x="492175" y="116344"/>
                  </a:lnTo>
                  <a:close/>
                </a:path>
                <a:path w="563879" h="175894">
                  <a:moveTo>
                    <a:pt x="492175" y="93357"/>
                  </a:moveTo>
                  <a:lnTo>
                    <a:pt x="448360" y="93357"/>
                  </a:lnTo>
                  <a:lnTo>
                    <a:pt x="448360" y="104660"/>
                  </a:lnTo>
                  <a:lnTo>
                    <a:pt x="492175" y="104660"/>
                  </a:lnTo>
                  <a:lnTo>
                    <a:pt x="492175" y="93357"/>
                  </a:lnTo>
                  <a:close/>
                </a:path>
                <a:path w="563879" h="175894">
                  <a:moveTo>
                    <a:pt x="492175" y="69354"/>
                  </a:moveTo>
                  <a:lnTo>
                    <a:pt x="410248" y="69354"/>
                  </a:lnTo>
                  <a:lnTo>
                    <a:pt x="405168" y="81038"/>
                  </a:lnTo>
                  <a:lnTo>
                    <a:pt x="401751" y="72529"/>
                  </a:lnTo>
                  <a:lnTo>
                    <a:pt x="400469" y="69354"/>
                  </a:lnTo>
                  <a:lnTo>
                    <a:pt x="318427" y="69354"/>
                  </a:lnTo>
                  <a:lnTo>
                    <a:pt x="318427" y="81927"/>
                  </a:lnTo>
                  <a:lnTo>
                    <a:pt x="361353" y="81927"/>
                  </a:lnTo>
                  <a:lnTo>
                    <a:pt x="361353" y="72529"/>
                  </a:lnTo>
                  <a:lnTo>
                    <a:pt x="365163" y="81927"/>
                  </a:lnTo>
                  <a:lnTo>
                    <a:pt x="444296" y="81927"/>
                  </a:lnTo>
                  <a:lnTo>
                    <a:pt x="444677" y="81038"/>
                  </a:lnTo>
                  <a:lnTo>
                    <a:pt x="448360" y="72529"/>
                  </a:lnTo>
                  <a:lnTo>
                    <a:pt x="448360" y="81927"/>
                  </a:lnTo>
                  <a:lnTo>
                    <a:pt x="492175" y="81927"/>
                  </a:lnTo>
                  <a:lnTo>
                    <a:pt x="492175" y="72529"/>
                  </a:lnTo>
                  <a:lnTo>
                    <a:pt x="492175" y="69354"/>
                  </a:lnTo>
                  <a:close/>
                </a:path>
                <a:path w="563879" h="175894">
                  <a:moveTo>
                    <a:pt x="492175" y="46609"/>
                  </a:moveTo>
                  <a:lnTo>
                    <a:pt x="419646" y="46609"/>
                  </a:lnTo>
                  <a:lnTo>
                    <a:pt x="414947" y="58928"/>
                  </a:lnTo>
                  <a:lnTo>
                    <a:pt x="492175" y="58928"/>
                  </a:lnTo>
                  <a:lnTo>
                    <a:pt x="492175" y="46609"/>
                  </a:lnTo>
                  <a:close/>
                </a:path>
                <a:path w="563879" h="175894">
                  <a:moveTo>
                    <a:pt x="520623" y="162077"/>
                  </a:moveTo>
                  <a:lnTo>
                    <a:pt x="448360" y="162077"/>
                  </a:lnTo>
                  <a:lnTo>
                    <a:pt x="448360" y="174396"/>
                  </a:lnTo>
                  <a:lnTo>
                    <a:pt x="520623" y="174396"/>
                  </a:lnTo>
                  <a:lnTo>
                    <a:pt x="520623" y="162077"/>
                  </a:lnTo>
                  <a:close/>
                </a:path>
                <a:path w="563879" h="175894">
                  <a:moveTo>
                    <a:pt x="520623" y="139090"/>
                  </a:moveTo>
                  <a:lnTo>
                    <a:pt x="448360" y="139090"/>
                  </a:lnTo>
                  <a:lnTo>
                    <a:pt x="448360" y="151663"/>
                  </a:lnTo>
                  <a:lnTo>
                    <a:pt x="520623" y="151663"/>
                  </a:lnTo>
                  <a:lnTo>
                    <a:pt x="520623" y="139090"/>
                  </a:lnTo>
                  <a:close/>
                </a:path>
                <a:path w="563879" h="175894">
                  <a:moveTo>
                    <a:pt x="520623" y="23622"/>
                  </a:moveTo>
                  <a:lnTo>
                    <a:pt x="429171" y="23622"/>
                  </a:lnTo>
                  <a:lnTo>
                    <a:pt x="424345" y="36195"/>
                  </a:lnTo>
                  <a:lnTo>
                    <a:pt x="520623" y="36195"/>
                  </a:lnTo>
                  <a:lnTo>
                    <a:pt x="520623" y="23622"/>
                  </a:lnTo>
                  <a:close/>
                </a:path>
                <a:path w="563879" h="175894">
                  <a:moveTo>
                    <a:pt x="520623" y="0"/>
                  </a:moveTo>
                  <a:lnTo>
                    <a:pt x="439597" y="0"/>
                  </a:lnTo>
                  <a:lnTo>
                    <a:pt x="433870" y="12319"/>
                  </a:lnTo>
                  <a:lnTo>
                    <a:pt x="520623" y="12319"/>
                  </a:lnTo>
                  <a:lnTo>
                    <a:pt x="520623" y="0"/>
                  </a:lnTo>
                  <a:close/>
                </a:path>
                <a:path w="563879" h="175894">
                  <a:moveTo>
                    <a:pt x="555929" y="159156"/>
                  </a:moveTo>
                  <a:lnTo>
                    <a:pt x="555459" y="158267"/>
                  </a:lnTo>
                  <a:lnTo>
                    <a:pt x="554913" y="157251"/>
                  </a:lnTo>
                  <a:lnTo>
                    <a:pt x="554024" y="157251"/>
                  </a:lnTo>
                  <a:lnTo>
                    <a:pt x="554024" y="159156"/>
                  </a:lnTo>
                  <a:lnTo>
                    <a:pt x="554024" y="163982"/>
                  </a:lnTo>
                  <a:lnTo>
                    <a:pt x="551103" y="162966"/>
                  </a:lnTo>
                  <a:lnTo>
                    <a:pt x="545515" y="162966"/>
                  </a:lnTo>
                  <a:lnTo>
                    <a:pt x="545515" y="158267"/>
                  </a:lnTo>
                  <a:lnTo>
                    <a:pt x="552119" y="158267"/>
                  </a:lnTo>
                  <a:lnTo>
                    <a:pt x="554024" y="159156"/>
                  </a:lnTo>
                  <a:lnTo>
                    <a:pt x="554024" y="157251"/>
                  </a:lnTo>
                  <a:lnTo>
                    <a:pt x="543610" y="157251"/>
                  </a:lnTo>
                  <a:lnTo>
                    <a:pt x="543610" y="170586"/>
                  </a:lnTo>
                  <a:lnTo>
                    <a:pt x="545515" y="170586"/>
                  </a:lnTo>
                  <a:lnTo>
                    <a:pt x="545515" y="164871"/>
                  </a:lnTo>
                  <a:lnTo>
                    <a:pt x="549198" y="164871"/>
                  </a:lnTo>
                  <a:lnTo>
                    <a:pt x="554024" y="170586"/>
                  </a:lnTo>
                  <a:lnTo>
                    <a:pt x="555929" y="170586"/>
                  </a:lnTo>
                  <a:lnTo>
                    <a:pt x="551103" y="164871"/>
                  </a:lnTo>
                  <a:lnTo>
                    <a:pt x="554024" y="164871"/>
                  </a:lnTo>
                  <a:lnTo>
                    <a:pt x="555929" y="163982"/>
                  </a:lnTo>
                  <a:lnTo>
                    <a:pt x="555929" y="159156"/>
                  </a:lnTo>
                  <a:close/>
                </a:path>
                <a:path w="563879" h="175894">
                  <a:moveTo>
                    <a:pt x="563803" y="157251"/>
                  </a:moveTo>
                  <a:lnTo>
                    <a:pt x="560628" y="155117"/>
                  </a:lnTo>
                  <a:lnTo>
                    <a:pt x="560628" y="158267"/>
                  </a:lnTo>
                  <a:lnTo>
                    <a:pt x="560628" y="169570"/>
                  </a:lnTo>
                  <a:lnTo>
                    <a:pt x="555929" y="174396"/>
                  </a:lnTo>
                  <a:lnTo>
                    <a:pt x="542594" y="174396"/>
                  </a:lnTo>
                  <a:lnTo>
                    <a:pt x="537006" y="169570"/>
                  </a:lnTo>
                  <a:lnTo>
                    <a:pt x="537006" y="158267"/>
                  </a:lnTo>
                  <a:lnTo>
                    <a:pt x="542594" y="153568"/>
                  </a:lnTo>
                  <a:lnTo>
                    <a:pt x="555929" y="153568"/>
                  </a:lnTo>
                  <a:lnTo>
                    <a:pt x="560628" y="158267"/>
                  </a:lnTo>
                  <a:lnTo>
                    <a:pt x="560628" y="155117"/>
                  </a:lnTo>
                  <a:lnTo>
                    <a:pt x="558330" y="153568"/>
                  </a:lnTo>
                  <a:lnTo>
                    <a:pt x="556818" y="152552"/>
                  </a:lnTo>
                  <a:lnTo>
                    <a:pt x="541705" y="152552"/>
                  </a:lnTo>
                  <a:lnTo>
                    <a:pt x="535101" y="157251"/>
                  </a:lnTo>
                  <a:lnTo>
                    <a:pt x="535101" y="170586"/>
                  </a:lnTo>
                  <a:lnTo>
                    <a:pt x="541705" y="175285"/>
                  </a:lnTo>
                  <a:lnTo>
                    <a:pt x="556818" y="175285"/>
                  </a:lnTo>
                  <a:lnTo>
                    <a:pt x="558139" y="174396"/>
                  </a:lnTo>
                  <a:lnTo>
                    <a:pt x="563803" y="170586"/>
                  </a:lnTo>
                  <a:lnTo>
                    <a:pt x="563803" y="1572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5164" y="1390288"/>
              <a:ext cx="8604250" cy="0"/>
            </a:xfrm>
            <a:custGeom>
              <a:avLst/>
              <a:gdLst/>
              <a:ahLst/>
              <a:cxnLst/>
              <a:rect l="l" t="t" r="r" b="b"/>
              <a:pathLst>
                <a:path w="8604250" h="0">
                  <a:moveTo>
                    <a:pt x="0" y="0"/>
                  </a:moveTo>
                  <a:lnTo>
                    <a:pt x="0" y="0"/>
                  </a:lnTo>
                  <a:lnTo>
                    <a:pt x="8603624" y="0"/>
                  </a:lnTo>
                </a:path>
              </a:pathLst>
            </a:custGeom>
            <a:ln w="56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5164" y="1104878"/>
              <a:ext cx="2053287" cy="2901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45825" y="3958291"/>
              <a:ext cx="3164394" cy="26586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21879" y="2375931"/>
            <a:ext cx="1629410" cy="372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420" indent="-173355">
              <a:lnSpc>
                <a:spcPts val="1365"/>
              </a:lnSpc>
              <a:spcBef>
                <a:spcPts val="100"/>
              </a:spcBef>
              <a:buChar char="•"/>
              <a:tabLst>
                <a:tab pos="186055" algn="l"/>
              </a:tabLst>
            </a:pPr>
            <a:r>
              <a:rPr dirty="0" sz="1200">
                <a:latin typeface="Arial"/>
                <a:cs typeface="Arial"/>
              </a:rPr>
              <a:t>10 </a:t>
            </a:r>
            <a:r>
              <a:rPr dirty="0" sz="1200" spc="-5">
                <a:latin typeface="Arial"/>
                <a:cs typeface="Arial"/>
              </a:rPr>
              <a:t>cores </a:t>
            </a:r>
            <a:r>
              <a:rPr dirty="0" sz="1200">
                <a:latin typeface="Arial"/>
                <a:cs typeface="Arial"/>
              </a:rPr>
              <a:t>per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CP-chip</a:t>
            </a:r>
            <a:endParaRPr sz="1200">
              <a:latin typeface="Arial"/>
              <a:cs typeface="Arial"/>
            </a:endParaRPr>
          </a:p>
          <a:p>
            <a:pPr marL="185420" indent="-173355">
              <a:lnSpc>
                <a:spcPts val="1365"/>
              </a:lnSpc>
              <a:buChar char="•"/>
              <a:tabLst>
                <a:tab pos="186055" algn="l"/>
              </a:tabLst>
            </a:pPr>
            <a:r>
              <a:rPr dirty="0" sz="1200" spc="-5">
                <a:latin typeface="Arial"/>
                <a:cs typeface="Arial"/>
              </a:rPr>
              <a:t>5.2GHz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879" y="2870054"/>
            <a:ext cx="2151380" cy="868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420" indent="-173355">
              <a:lnSpc>
                <a:spcPts val="1370"/>
              </a:lnSpc>
              <a:spcBef>
                <a:spcPts val="100"/>
              </a:spcBef>
              <a:buChar char="•"/>
              <a:tabLst>
                <a:tab pos="186055" algn="l"/>
              </a:tabLst>
            </a:pPr>
            <a:r>
              <a:rPr dirty="0" sz="1200" spc="-5">
                <a:latin typeface="Arial"/>
                <a:cs typeface="Arial"/>
              </a:rPr>
              <a:t>Cache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Improvements:</a:t>
            </a:r>
            <a:endParaRPr sz="1200">
              <a:latin typeface="Arial"/>
              <a:cs typeface="Arial"/>
            </a:endParaRPr>
          </a:p>
          <a:p>
            <a:pPr lvl="1" marL="642620" indent="-173355">
              <a:lnSpc>
                <a:spcPts val="1300"/>
              </a:lnSpc>
              <a:buChar char="•"/>
              <a:tabLst>
                <a:tab pos="643255" algn="l"/>
              </a:tabLst>
            </a:pPr>
            <a:r>
              <a:rPr dirty="0" sz="1200">
                <a:latin typeface="Arial"/>
                <a:cs typeface="Arial"/>
              </a:rPr>
              <a:t>128KB </a:t>
            </a:r>
            <a:r>
              <a:rPr dirty="0" sz="1200" spc="-5">
                <a:latin typeface="Arial"/>
                <a:cs typeface="Arial"/>
              </a:rPr>
              <a:t>I$ </a:t>
            </a:r>
            <a:r>
              <a:rPr dirty="0" sz="1200">
                <a:latin typeface="Arial"/>
                <a:cs typeface="Arial"/>
              </a:rPr>
              <a:t>+ 128KB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D$</a:t>
            </a:r>
            <a:endParaRPr sz="1200">
              <a:latin typeface="Arial"/>
              <a:cs typeface="Arial"/>
            </a:endParaRPr>
          </a:p>
          <a:p>
            <a:pPr lvl="1" marL="642620" indent="-173355">
              <a:lnSpc>
                <a:spcPts val="1300"/>
              </a:lnSpc>
              <a:buChar char="•"/>
              <a:tabLst>
                <a:tab pos="643255" algn="l"/>
              </a:tabLst>
            </a:pPr>
            <a:r>
              <a:rPr dirty="0" sz="1200" spc="-5">
                <a:latin typeface="Arial"/>
                <a:cs typeface="Arial"/>
              </a:rPr>
              <a:t>2x </a:t>
            </a:r>
            <a:r>
              <a:rPr dirty="0" sz="1200">
                <a:latin typeface="Arial"/>
                <a:cs typeface="Arial"/>
              </a:rPr>
              <a:t>larger </a:t>
            </a:r>
            <a:r>
              <a:rPr dirty="0" sz="1200" spc="5">
                <a:latin typeface="Arial"/>
                <a:cs typeface="Arial"/>
              </a:rPr>
              <a:t>L2 </a:t>
            </a:r>
            <a:r>
              <a:rPr dirty="0" sz="1200">
                <a:latin typeface="Arial"/>
                <a:cs typeface="Arial"/>
              </a:rPr>
              <a:t>D$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(4MB)</a:t>
            </a:r>
            <a:endParaRPr sz="1200">
              <a:latin typeface="Arial"/>
              <a:cs typeface="Arial"/>
            </a:endParaRPr>
          </a:p>
          <a:p>
            <a:pPr lvl="1" marL="642620" indent="-173355">
              <a:lnSpc>
                <a:spcPts val="1295"/>
              </a:lnSpc>
              <a:buChar char="•"/>
              <a:tabLst>
                <a:tab pos="643255" algn="l"/>
              </a:tabLst>
            </a:pPr>
            <a:r>
              <a:rPr dirty="0" sz="1200">
                <a:latin typeface="Arial"/>
                <a:cs typeface="Arial"/>
              </a:rPr>
              <a:t>2x </a:t>
            </a:r>
            <a:r>
              <a:rPr dirty="0" sz="1200" spc="-5">
                <a:latin typeface="Arial"/>
                <a:cs typeface="Arial"/>
              </a:rPr>
              <a:t>larger </a:t>
            </a:r>
            <a:r>
              <a:rPr dirty="0" sz="1200">
                <a:latin typeface="Arial"/>
                <a:cs typeface="Arial"/>
              </a:rPr>
              <a:t>L3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Cache</a:t>
            </a:r>
            <a:endParaRPr sz="1200">
              <a:latin typeface="Arial"/>
              <a:cs typeface="Arial"/>
            </a:endParaRPr>
          </a:p>
          <a:p>
            <a:pPr lvl="1" marL="642620" indent="-173355">
              <a:lnSpc>
                <a:spcPts val="1365"/>
              </a:lnSpc>
              <a:buChar char="•"/>
              <a:tabLst>
                <a:tab pos="643255" algn="l"/>
              </a:tabLst>
            </a:pPr>
            <a:r>
              <a:rPr dirty="0" sz="1200" spc="-5">
                <a:latin typeface="Arial"/>
                <a:cs typeface="Arial"/>
              </a:rPr>
              <a:t>symbol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ECC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079" y="3859824"/>
            <a:ext cx="3917315" cy="2517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" indent="-173355">
              <a:lnSpc>
                <a:spcPts val="1370"/>
              </a:lnSpc>
              <a:spcBef>
                <a:spcPts val="100"/>
              </a:spcBef>
              <a:buChar char="•"/>
              <a:tabLst>
                <a:tab pos="236854" algn="l"/>
              </a:tabLst>
            </a:pPr>
            <a:r>
              <a:rPr dirty="0" sz="1200" spc="-5">
                <a:latin typeface="Arial"/>
                <a:cs typeface="Arial"/>
              </a:rPr>
              <a:t>New translation </a:t>
            </a:r>
            <a:r>
              <a:rPr dirty="0" sz="1200">
                <a:latin typeface="Arial"/>
                <a:cs typeface="Arial"/>
              </a:rPr>
              <a:t>&amp; </a:t>
            </a:r>
            <a:r>
              <a:rPr dirty="0" sz="1200" spc="5">
                <a:latin typeface="Arial"/>
                <a:cs typeface="Arial"/>
              </a:rPr>
              <a:t>TLB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design</a:t>
            </a:r>
            <a:endParaRPr sz="1200">
              <a:latin typeface="Arial"/>
              <a:cs typeface="Arial"/>
            </a:endParaRPr>
          </a:p>
          <a:p>
            <a:pPr lvl="1" marL="693420" indent="-173355">
              <a:lnSpc>
                <a:spcPts val="1300"/>
              </a:lnSpc>
              <a:buChar char="•"/>
              <a:tabLst>
                <a:tab pos="694055" algn="l"/>
              </a:tabLst>
            </a:pPr>
            <a:r>
              <a:rPr dirty="0" sz="1200" spc="-5">
                <a:latin typeface="Arial"/>
                <a:cs typeface="Arial"/>
              </a:rPr>
              <a:t>Logical-tagged </a:t>
            </a:r>
            <a:r>
              <a:rPr dirty="0" sz="1200">
                <a:latin typeface="Arial"/>
                <a:cs typeface="Arial"/>
              </a:rPr>
              <a:t>L1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directory</a:t>
            </a:r>
            <a:endParaRPr sz="1200">
              <a:latin typeface="Arial"/>
              <a:cs typeface="Arial"/>
            </a:endParaRPr>
          </a:p>
          <a:p>
            <a:pPr lvl="1" marL="693420" indent="-173355">
              <a:lnSpc>
                <a:spcPts val="1295"/>
              </a:lnSpc>
              <a:buChar char="•"/>
              <a:tabLst>
                <a:tab pos="694055" algn="l"/>
              </a:tabLst>
            </a:pPr>
            <a:r>
              <a:rPr dirty="0" sz="1200" spc="-5">
                <a:latin typeface="Arial"/>
                <a:cs typeface="Arial"/>
              </a:rPr>
              <a:t>Pipelined </a:t>
            </a:r>
            <a:r>
              <a:rPr dirty="0" sz="1200">
                <a:latin typeface="Arial"/>
                <a:cs typeface="Arial"/>
              </a:rPr>
              <a:t>2</a:t>
            </a:r>
            <a:r>
              <a:rPr dirty="0" baseline="24305" sz="1200">
                <a:latin typeface="Arial"/>
                <a:cs typeface="Arial"/>
              </a:rPr>
              <a:t>nd </a:t>
            </a:r>
            <a:r>
              <a:rPr dirty="0" sz="1200" spc="-5">
                <a:latin typeface="Arial"/>
                <a:cs typeface="Arial"/>
              </a:rPr>
              <a:t>level</a:t>
            </a:r>
            <a:r>
              <a:rPr dirty="0" sz="1200" spc="-1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TLB</a:t>
            </a:r>
            <a:endParaRPr sz="1200">
              <a:latin typeface="Arial"/>
              <a:cs typeface="Arial"/>
            </a:endParaRPr>
          </a:p>
          <a:p>
            <a:pPr lvl="1" marL="693420" indent="-173355">
              <a:lnSpc>
                <a:spcPts val="1365"/>
              </a:lnSpc>
              <a:buChar char="•"/>
              <a:tabLst>
                <a:tab pos="694055" algn="l"/>
              </a:tabLst>
            </a:pPr>
            <a:r>
              <a:rPr dirty="0" sz="1200" spc="-5">
                <a:latin typeface="Arial"/>
                <a:cs typeface="Arial"/>
              </a:rPr>
              <a:t>Multiple translation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engines</a:t>
            </a:r>
            <a:endParaRPr sz="1200">
              <a:latin typeface="Arial"/>
              <a:cs typeface="Arial"/>
            </a:endParaRPr>
          </a:p>
          <a:p>
            <a:pPr marL="236220" indent="-173355">
              <a:lnSpc>
                <a:spcPts val="1370"/>
              </a:lnSpc>
              <a:spcBef>
                <a:spcPts val="1160"/>
              </a:spcBef>
              <a:buChar char="•"/>
              <a:tabLst>
                <a:tab pos="236854" algn="l"/>
              </a:tabLst>
            </a:pPr>
            <a:r>
              <a:rPr dirty="0" sz="1200" spc="-5">
                <a:latin typeface="Arial"/>
                <a:cs typeface="Arial"/>
              </a:rPr>
              <a:t>Pipeline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Optimizations</a:t>
            </a:r>
            <a:endParaRPr sz="1200">
              <a:latin typeface="Arial"/>
              <a:cs typeface="Arial"/>
            </a:endParaRPr>
          </a:p>
          <a:p>
            <a:pPr lvl="1" marL="693420" indent="-173355">
              <a:lnSpc>
                <a:spcPts val="1300"/>
              </a:lnSpc>
              <a:buChar char="•"/>
              <a:tabLst>
                <a:tab pos="694055" algn="l"/>
              </a:tabLst>
            </a:pPr>
            <a:r>
              <a:rPr dirty="0" sz="1200" spc="-5">
                <a:latin typeface="Arial"/>
                <a:cs typeface="Arial"/>
              </a:rPr>
              <a:t>Improved instruction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delivery</a:t>
            </a:r>
            <a:endParaRPr sz="1200">
              <a:latin typeface="Arial"/>
              <a:cs typeface="Arial"/>
            </a:endParaRPr>
          </a:p>
          <a:p>
            <a:pPr lvl="1" marL="693420" indent="-173355">
              <a:lnSpc>
                <a:spcPts val="1300"/>
              </a:lnSpc>
              <a:buChar char="•"/>
              <a:tabLst>
                <a:tab pos="694055" algn="l"/>
              </a:tabLst>
            </a:pPr>
            <a:r>
              <a:rPr dirty="0" sz="1200" spc="-5">
                <a:latin typeface="Arial"/>
                <a:cs typeface="Arial"/>
              </a:rPr>
              <a:t>Faster branch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wakeup</a:t>
            </a:r>
            <a:endParaRPr sz="1200">
              <a:latin typeface="Arial"/>
              <a:cs typeface="Arial"/>
            </a:endParaRPr>
          </a:p>
          <a:p>
            <a:pPr lvl="1" marL="693420" indent="-173355">
              <a:lnSpc>
                <a:spcPts val="1300"/>
              </a:lnSpc>
              <a:buChar char="•"/>
              <a:tabLst>
                <a:tab pos="694055" algn="l"/>
              </a:tabLst>
            </a:pPr>
            <a:r>
              <a:rPr dirty="0" sz="1200" spc="-5">
                <a:latin typeface="Arial"/>
                <a:cs typeface="Arial"/>
              </a:rPr>
              <a:t>Improved store hazard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avoidance</a:t>
            </a:r>
            <a:endParaRPr sz="1200">
              <a:latin typeface="Arial"/>
              <a:cs typeface="Arial"/>
            </a:endParaRPr>
          </a:p>
          <a:p>
            <a:pPr lvl="1" marL="693420" indent="-173355">
              <a:lnSpc>
                <a:spcPts val="1295"/>
              </a:lnSpc>
              <a:buChar char="•"/>
              <a:tabLst>
                <a:tab pos="694055" algn="l"/>
              </a:tabLst>
            </a:pPr>
            <a:r>
              <a:rPr dirty="0" sz="1200">
                <a:latin typeface="Arial"/>
                <a:cs typeface="Arial"/>
              </a:rPr>
              <a:t>2x </a:t>
            </a:r>
            <a:r>
              <a:rPr dirty="0" sz="1200" spc="-5">
                <a:latin typeface="Arial"/>
                <a:cs typeface="Arial"/>
              </a:rPr>
              <a:t>double-precision </a:t>
            </a:r>
            <a:r>
              <a:rPr dirty="0" sz="1200">
                <a:latin typeface="Arial"/>
                <a:cs typeface="Arial"/>
              </a:rPr>
              <a:t>FPU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bandwidth</a:t>
            </a:r>
            <a:endParaRPr sz="1200">
              <a:latin typeface="Arial"/>
              <a:cs typeface="Arial"/>
            </a:endParaRPr>
          </a:p>
          <a:p>
            <a:pPr lvl="1" marL="693420" indent="-173355">
              <a:lnSpc>
                <a:spcPts val="1365"/>
              </a:lnSpc>
              <a:buChar char="•"/>
              <a:tabLst>
                <a:tab pos="694055" algn="l"/>
              </a:tabLst>
            </a:pPr>
            <a:r>
              <a:rPr dirty="0" sz="1200">
                <a:latin typeface="Arial"/>
                <a:cs typeface="Arial"/>
              </a:rPr>
              <a:t>Optimized 2</a:t>
            </a:r>
            <a:r>
              <a:rPr dirty="0" baseline="24305" sz="1200">
                <a:latin typeface="Arial"/>
                <a:cs typeface="Arial"/>
              </a:rPr>
              <a:t>nd </a:t>
            </a:r>
            <a:r>
              <a:rPr dirty="0" sz="1200">
                <a:latin typeface="Arial"/>
                <a:cs typeface="Arial"/>
              </a:rPr>
              <a:t>generation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SMT2</a:t>
            </a:r>
            <a:endParaRPr sz="1200">
              <a:latin typeface="Arial"/>
              <a:cs typeface="Arial"/>
            </a:endParaRPr>
          </a:p>
          <a:p>
            <a:pPr marL="236220" indent="-173355">
              <a:lnSpc>
                <a:spcPts val="1370"/>
              </a:lnSpc>
              <a:spcBef>
                <a:spcPts val="1160"/>
              </a:spcBef>
              <a:buChar char="•"/>
              <a:tabLst>
                <a:tab pos="236854" algn="l"/>
              </a:tabLst>
            </a:pPr>
            <a:r>
              <a:rPr dirty="0" sz="1200">
                <a:latin typeface="Arial"/>
                <a:cs typeface="Arial"/>
              </a:rPr>
              <a:t>Better </a:t>
            </a:r>
            <a:r>
              <a:rPr dirty="0" sz="1200" spc="-5">
                <a:latin typeface="Arial"/>
                <a:cs typeface="Arial"/>
              </a:rPr>
              <a:t>Branch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Prediction</a:t>
            </a:r>
            <a:endParaRPr sz="1200">
              <a:latin typeface="Arial"/>
              <a:cs typeface="Arial"/>
            </a:endParaRPr>
          </a:p>
          <a:p>
            <a:pPr lvl="1" marL="693420" indent="-173355">
              <a:lnSpc>
                <a:spcPts val="1300"/>
              </a:lnSpc>
              <a:buChar char="•"/>
              <a:tabLst>
                <a:tab pos="694055" algn="l"/>
              </a:tabLst>
            </a:pPr>
            <a:r>
              <a:rPr dirty="0" sz="1200">
                <a:latin typeface="Arial"/>
                <a:cs typeface="Arial"/>
              </a:rPr>
              <a:t>33% </a:t>
            </a:r>
            <a:r>
              <a:rPr dirty="0" sz="1200" spc="-5">
                <a:latin typeface="Arial"/>
                <a:cs typeface="Arial"/>
              </a:rPr>
              <a:t>Larger </a:t>
            </a:r>
            <a:r>
              <a:rPr dirty="0" sz="1200">
                <a:latin typeface="Arial"/>
                <a:cs typeface="Arial"/>
              </a:rPr>
              <a:t>BTB1 &amp;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BTB2</a:t>
            </a:r>
            <a:endParaRPr sz="1200">
              <a:latin typeface="Arial"/>
              <a:cs typeface="Arial"/>
            </a:endParaRPr>
          </a:p>
          <a:p>
            <a:pPr lvl="1" marL="693420" indent="-173355">
              <a:lnSpc>
                <a:spcPts val="1370"/>
              </a:lnSpc>
              <a:buChar char="•"/>
              <a:tabLst>
                <a:tab pos="694055" algn="l"/>
              </a:tabLst>
            </a:pPr>
            <a:r>
              <a:rPr dirty="0" sz="1200" spc="-5">
                <a:latin typeface="Arial"/>
                <a:cs typeface="Arial"/>
              </a:rPr>
              <a:t>New </a:t>
            </a:r>
            <a:r>
              <a:rPr dirty="0" sz="1200">
                <a:latin typeface="Arial"/>
                <a:cs typeface="Arial"/>
              </a:rPr>
              <a:t>Perceptron &amp; Simple </a:t>
            </a:r>
            <a:r>
              <a:rPr dirty="0" sz="1200" spc="-5">
                <a:latin typeface="Arial"/>
                <a:cs typeface="Arial"/>
              </a:rPr>
              <a:t>Call/Return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Predictor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879" y="1466568"/>
            <a:ext cx="4130040" cy="78740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40"/>
              </a:spcBef>
            </a:pPr>
            <a:r>
              <a:rPr dirty="0" sz="1800" spc="15" b="1">
                <a:solidFill>
                  <a:srgbClr val="6F2F9F"/>
                </a:solidFill>
                <a:latin typeface="Arial"/>
                <a:cs typeface="Arial"/>
              </a:rPr>
              <a:t>z14 processor design</a:t>
            </a:r>
            <a:r>
              <a:rPr dirty="0" sz="1800" spc="25" b="1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1800" spc="20" b="1">
                <a:solidFill>
                  <a:srgbClr val="6F2F9F"/>
                </a:solidFill>
                <a:latin typeface="Arial"/>
                <a:cs typeface="Arial"/>
              </a:rPr>
              <a:t>summary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28620" algn="l"/>
              </a:tabLst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Micro-Architecture</a:t>
            </a:r>
            <a:r>
              <a:rPr dirty="0" sz="1600" spc="-5" b="1">
                <a:latin typeface="Arial"/>
                <a:cs typeface="Arial"/>
              </a:rPr>
              <a:t>	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Architecture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8103" y="2375931"/>
            <a:ext cx="2568575" cy="702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420" indent="-173355">
              <a:lnSpc>
                <a:spcPts val="1365"/>
              </a:lnSpc>
              <a:spcBef>
                <a:spcPts val="100"/>
              </a:spcBef>
              <a:buChar char="•"/>
              <a:tabLst>
                <a:tab pos="186055" algn="l"/>
              </a:tabLst>
            </a:pPr>
            <a:r>
              <a:rPr dirty="0" sz="1200" spc="-5">
                <a:latin typeface="Arial"/>
                <a:cs typeface="Arial"/>
              </a:rPr>
              <a:t>PauseLess Garbage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Collection</a:t>
            </a:r>
            <a:endParaRPr sz="1200">
              <a:latin typeface="Arial"/>
              <a:cs typeface="Arial"/>
            </a:endParaRPr>
          </a:p>
          <a:p>
            <a:pPr marL="185420" indent="-173355">
              <a:lnSpc>
                <a:spcPts val="1295"/>
              </a:lnSpc>
              <a:buChar char="•"/>
              <a:tabLst>
                <a:tab pos="186055" algn="l"/>
              </a:tabLst>
            </a:pPr>
            <a:r>
              <a:rPr dirty="0" sz="1200" spc="-10">
                <a:latin typeface="Arial"/>
                <a:cs typeface="Arial"/>
              </a:rPr>
              <a:t>Vector </a:t>
            </a:r>
            <a:r>
              <a:rPr dirty="0" sz="1200" spc="-5">
                <a:latin typeface="Arial"/>
                <a:cs typeface="Arial"/>
              </a:rPr>
              <a:t>Single </a:t>
            </a:r>
            <a:r>
              <a:rPr dirty="0" sz="1200">
                <a:latin typeface="Arial"/>
                <a:cs typeface="Arial"/>
              </a:rPr>
              <a:t>&amp; Quad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precision</a:t>
            </a:r>
            <a:endParaRPr sz="1200">
              <a:latin typeface="Arial"/>
              <a:cs typeface="Arial"/>
            </a:endParaRPr>
          </a:p>
          <a:p>
            <a:pPr marL="185420" indent="-173355">
              <a:lnSpc>
                <a:spcPts val="1300"/>
              </a:lnSpc>
              <a:buChar char="•"/>
              <a:tabLst>
                <a:tab pos="186055" algn="l"/>
              </a:tabLst>
            </a:pPr>
            <a:r>
              <a:rPr dirty="0" sz="1200" spc="-5">
                <a:latin typeface="Arial"/>
                <a:cs typeface="Arial"/>
              </a:rPr>
              <a:t>Long-multiply </a:t>
            </a:r>
            <a:r>
              <a:rPr dirty="0" sz="1200">
                <a:latin typeface="Arial"/>
                <a:cs typeface="Arial"/>
              </a:rPr>
              <a:t>support </a:t>
            </a:r>
            <a:r>
              <a:rPr dirty="0" sz="1200" spc="-5">
                <a:latin typeface="Arial"/>
                <a:cs typeface="Arial"/>
              </a:rPr>
              <a:t>(RSA,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ECC)</a:t>
            </a:r>
            <a:endParaRPr sz="1200">
              <a:latin typeface="Arial"/>
              <a:cs typeface="Arial"/>
            </a:endParaRPr>
          </a:p>
          <a:p>
            <a:pPr marL="185420" indent="-173355">
              <a:lnSpc>
                <a:spcPts val="1370"/>
              </a:lnSpc>
              <a:buChar char="•"/>
              <a:tabLst>
                <a:tab pos="186055" algn="l"/>
              </a:tabLst>
            </a:pPr>
            <a:r>
              <a:rPr dirty="0" sz="1200" spc="-5">
                <a:latin typeface="Arial"/>
                <a:cs typeface="Arial"/>
              </a:rPr>
              <a:t>Register-to-register BCD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arithmetic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3272" y="1985308"/>
            <a:ext cx="1247775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Accelerators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3272" y="2375931"/>
            <a:ext cx="3112135" cy="53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ts val="1365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dirty="0" sz="1200" spc="-5">
                <a:latin typeface="Arial"/>
                <a:cs typeface="Arial"/>
              </a:rPr>
              <a:t>Redesigned in-core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crypto-accelerator</a:t>
            </a:r>
            <a:endParaRPr sz="1200">
              <a:latin typeface="Arial"/>
              <a:cs typeface="Arial"/>
            </a:endParaRPr>
          </a:p>
          <a:p>
            <a:pPr lvl="1" marL="642620" indent="-172720">
              <a:lnSpc>
                <a:spcPts val="1295"/>
              </a:lnSpc>
              <a:buChar char="•"/>
              <a:tabLst>
                <a:tab pos="643255" algn="l"/>
              </a:tabLst>
            </a:pPr>
            <a:r>
              <a:rPr dirty="0" sz="1200">
                <a:latin typeface="Arial"/>
                <a:cs typeface="Arial"/>
              </a:rPr>
              <a:t>Improved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performance</a:t>
            </a:r>
            <a:endParaRPr sz="1200">
              <a:latin typeface="Arial"/>
              <a:cs typeface="Arial"/>
            </a:endParaRPr>
          </a:p>
          <a:p>
            <a:pPr lvl="1" marL="642620" indent="-172720">
              <a:lnSpc>
                <a:spcPts val="1370"/>
              </a:lnSpc>
              <a:buChar char="•"/>
              <a:tabLst>
                <a:tab pos="643255" algn="l"/>
              </a:tabLst>
            </a:pPr>
            <a:r>
              <a:rPr dirty="0" sz="1200" spc="-5">
                <a:latin typeface="Arial"/>
                <a:cs typeface="Arial"/>
              </a:rPr>
              <a:t>New </a:t>
            </a:r>
            <a:r>
              <a:rPr dirty="0" sz="1200">
                <a:latin typeface="Arial"/>
                <a:cs typeface="Arial"/>
              </a:rPr>
              <a:t>functions </a:t>
            </a:r>
            <a:r>
              <a:rPr dirty="0" sz="1200" spc="-5">
                <a:latin typeface="Arial"/>
                <a:cs typeface="Arial"/>
              </a:rPr>
              <a:t>(GCM, </a:t>
            </a:r>
            <a:r>
              <a:rPr dirty="0" sz="1200">
                <a:latin typeface="Arial"/>
                <a:cs typeface="Arial"/>
              </a:rPr>
              <a:t>TRNG,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SHA3)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33272" y="3035312"/>
            <a:ext cx="3097530" cy="868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ts val="137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dirty="0" sz="1200">
                <a:latin typeface="Arial"/>
                <a:cs typeface="Arial"/>
              </a:rPr>
              <a:t>Optimized </a:t>
            </a:r>
            <a:r>
              <a:rPr dirty="0" sz="1200" spc="-5">
                <a:latin typeface="Arial"/>
                <a:cs typeface="Arial"/>
              </a:rPr>
              <a:t>in-core </a:t>
            </a:r>
            <a:r>
              <a:rPr dirty="0" sz="1200">
                <a:latin typeface="Arial"/>
                <a:cs typeface="Arial"/>
              </a:rPr>
              <a:t>compression</a:t>
            </a:r>
            <a:r>
              <a:rPr dirty="0" sz="1200" spc="-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accelerator</a:t>
            </a:r>
            <a:endParaRPr sz="1200">
              <a:latin typeface="Arial"/>
              <a:cs typeface="Arial"/>
            </a:endParaRPr>
          </a:p>
          <a:p>
            <a:pPr lvl="1" marL="642620" indent="-172720">
              <a:lnSpc>
                <a:spcPts val="1300"/>
              </a:lnSpc>
              <a:buChar char="•"/>
              <a:tabLst>
                <a:tab pos="643255" algn="l"/>
              </a:tabLst>
            </a:pPr>
            <a:r>
              <a:rPr dirty="0" sz="1200" spc="-5">
                <a:latin typeface="Arial"/>
                <a:cs typeface="Arial"/>
              </a:rPr>
              <a:t>Improved start/stop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latency</a:t>
            </a:r>
            <a:endParaRPr sz="1200">
              <a:latin typeface="Arial"/>
              <a:cs typeface="Arial"/>
            </a:endParaRPr>
          </a:p>
          <a:p>
            <a:pPr lvl="1" marL="642620" marR="561975" indent="-172720">
              <a:lnSpc>
                <a:spcPts val="1290"/>
              </a:lnSpc>
              <a:spcBef>
                <a:spcPts val="100"/>
              </a:spcBef>
              <a:buChar char="•"/>
              <a:tabLst>
                <a:tab pos="643255" algn="l"/>
              </a:tabLst>
            </a:pPr>
            <a:r>
              <a:rPr dirty="0" sz="1200" spc="-5">
                <a:latin typeface="Arial"/>
                <a:cs typeface="Arial"/>
              </a:rPr>
              <a:t>Huffman encoding </a:t>
            </a:r>
            <a:r>
              <a:rPr dirty="0" sz="1200" spc="5">
                <a:latin typeface="Arial"/>
                <a:cs typeface="Arial"/>
              </a:rPr>
              <a:t>for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better  </a:t>
            </a:r>
            <a:r>
              <a:rPr dirty="0" sz="1200" spc="-5">
                <a:latin typeface="Arial"/>
                <a:cs typeface="Arial"/>
              </a:rPr>
              <a:t>compression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ratio</a:t>
            </a:r>
            <a:endParaRPr sz="1200">
              <a:latin typeface="Arial"/>
              <a:cs typeface="Arial"/>
            </a:endParaRPr>
          </a:p>
          <a:p>
            <a:pPr lvl="1" marL="642620" indent="-172720">
              <a:lnSpc>
                <a:spcPts val="1285"/>
              </a:lnSpc>
              <a:buChar char="•"/>
              <a:tabLst>
                <a:tab pos="643255" algn="l"/>
              </a:tabLst>
            </a:pPr>
            <a:r>
              <a:rPr dirty="0" sz="1200" spc="-5">
                <a:latin typeface="Arial"/>
                <a:cs typeface="Arial"/>
              </a:rPr>
              <a:t>Order-preserving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compression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347"/>
            <a:ext cx="25349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Course</a:t>
            </a:r>
            <a:r>
              <a:rPr dirty="0" spc="-55"/>
              <a:t> </a:t>
            </a:r>
            <a:r>
              <a:rPr dirty="0" spc="-5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20958"/>
            <a:ext cx="6484620" cy="4794885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54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400" spc="-10">
                <a:latin typeface="Carlito"/>
                <a:cs typeface="Carlito"/>
              </a:rPr>
              <a:t>Introduction</a:t>
            </a:r>
            <a:endParaRPr sz="24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400">
                <a:latin typeface="Carlito"/>
                <a:cs typeface="Carlito"/>
              </a:rPr>
              <a:t>Memory</a:t>
            </a:r>
            <a:r>
              <a:rPr dirty="0" sz="2400" spc="-15">
                <a:latin typeface="Carlito"/>
                <a:cs typeface="Carlito"/>
              </a:rPr>
              <a:t> Hierarchy</a:t>
            </a:r>
            <a:endParaRPr sz="24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400" spc="-15">
                <a:latin typeface="Carlito"/>
                <a:cs typeface="Carlito"/>
              </a:rPr>
              <a:t>Prefetching</a:t>
            </a:r>
            <a:endParaRPr sz="24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400" spc="-5">
                <a:latin typeface="Carlito"/>
                <a:cs typeface="Carlito"/>
              </a:rPr>
              <a:t>Instruction-level parallelism</a:t>
            </a:r>
            <a:endParaRPr sz="2400">
              <a:latin typeface="Carlito"/>
              <a:cs typeface="Carlito"/>
            </a:endParaRPr>
          </a:p>
          <a:p>
            <a:pPr lvl="1" marL="927100" indent="-457834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dirty="0" sz="2000" spc="-5">
                <a:latin typeface="Carlito"/>
                <a:cs typeface="Carlito"/>
              </a:rPr>
              <a:t>Pipeline, branch prediction, </a:t>
            </a:r>
            <a:r>
              <a:rPr dirty="0" sz="2000" spc="-20">
                <a:latin typeface="Carlito"/>
                <a:cs typeface="Carlito"/>
              </a:rPr>
              <a:t>out-of-</a:t>
            </a:r>
            <a:r>
              <a:rPr dirty="0" sz="2000" spc="-20">
                <a:latin typeface="Arial"/>
                <a:cs typeface="Arial"/>
              </a:rPr>
              <a:t>order </a:t>
            </a:r>
            <a:r>
              <a:rPr dirty="0" sz="2000" spc="-75">
                <a:latin typeface="Arial"/>
                <a:cs typeface="Arial"/>
              </a:rPr>
              <a:t>execution,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 spc="-62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400" spc="-10">
                <a:latin typeface="Carlito"/>
                <a:cs typeface="Carlito"/>
              </a:rPr>
              <a:t>Data-level</a:t>
            </a:r>
            <a:r>
              <a:rPr dirty="0" sz="2400" spc="-5">
                <a:latin typeface="Carlito"/>
                <a:cs typeface="Carlito"/>
              </a:rPr>
              <a:t> parallelism</a:t>
            </a:r>
            <a:endParaRPr sz="24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400" spc="-25">
                <a:latin typeface="Carlito"/>
                <a:cs typeface="Carlito"/>
              </a:rPr>
              <a:t>Vector </a:t>
            </a:r>
            <a:r>
              <a:rPr dirty="0" sz="2400" spc="-15">
                <a:latin typeface="Carlito"/>
                <a:cs typeface="Carlito"/>
              </a:rPr>
              <a:t>processors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5">
                <a:latin typeface="Carlito"/>
                <a:cs typeface="Carlito"/>
              </a:rPr>
              <a:t> SIMD</a:t>
            </a:r>
            <a:endParaRPr sz="24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400" spc="-10">
                <a:latin typeface="Carlito"/>
                <a:cs typeface="Carlito"/>
              </a:rPr>
              <a:t>Thread-level</a:t>
            </a:r>
            <a:r>
              <a:rPr dirty="0" sz="2400" spc="2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parallelism</a:t>
            </a:r>
            <a:endParaRPr sz="2400">
              <a:latin typeface="Carlito"/>
              <a:cs typeface="Carlito"/>
            </a:endParaRPr>
          </a:p>
          <a:p>
            <a:pPr lvl="1" marL="927100" indent="-457834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dirty="0" sz="2000" spc="-5">
                <a:latin typeface="Carlito"/>
                <a:cs typeface="Carlito"/>
              </a:rPr>
              <a:t>Multicores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coherency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protocols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347"/>
            <a:ext cx="15690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Textbook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978153"/>
            <a:ext cx="8113395" cy="3321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2600" marR="657225" indent="-457834">
              <a:lnSpc>
                <a:spcPct val="100099"/>
              </a:lnSpc>
              <a:spcBef>
                <a:spcPts val="95"/>
              </a:spcBef>
              <a:buFont typeface="Arial"/>
              <a:buChar char="•"/>
              <a:tabLst>
                <a:tab pos="482600" algn="l"/>
                <a:tab pos="483234" algn="l"/>
                <a:tab pos="6861175" algn="l"/>
              </a:tabLst>
            </a:pPr>
            <a:r>
              <a:rPr dirty="0" sz="2400" spc="-5" b="1" i="1">
                <a:latin typeface="Carlito"/>
                <a:cs typeface="Carlito"/>
              </a:rPr>
              <a:t>Computer </a:t>
            </a:r>
            <a:r>
              <a:rPr dirty="0" sz="2400" spc="-10" b="1" i="1">
                <a:latin typeface="Carlito"/>
                <a:cs typeface="Carlito"/>
              </a:rPr>
              <a:t>Architecture: </a:t>
            </a:r>
            <a:r>
              <a:rPr dirty="0" sz="2400" b="1" i="1">
                <a:latin typeface="Carlito"/>
                <a:cs typeface="Carlito"/>
              </a:rPr>
              <a:t>A</a:t>
            </a:r>
            <a:r>
              <a:rPr dirty="0" sz="2400" spc="90" b="1" i="1">
                <a:latin typeface="Carlito"/>
                <a:cs typeface="Carlito"/>
              </a:rPr>
              <a:t> </a:t>
            </a:r>
            <a:r>
              <a:rPr dirty="0" sz="2400" spc="-10" b="1" i="1">
                <a:latin typeface="Carlito"/>
                <a:cs typeface="Carlito"/>
              </a:rPr>
              <a:t>Quantitative</a:t>
            </a:r>
            <a:r>
              <a:rPr dirty="0" sz="2400" spc="15" b="1" i="1">
                <a:latin typeface="Carlito"/>
                <a:cs typeface="Carlito"/>
              </a:rPr>
              <a:t> </a:t>
            </a:r>
            <a:r>
              <a:rPr dirty="0" sz="2400" spc="-5" b="1" i="1">
                <a:latin typeface="Carlito"/>
                <a:cs typeface="Carlito"/>
              </a:rPr>
              <a:t>Approach</a:t>
            </a:r>
            <a:r>
              <a:rPr dirty="0" sz="2400" spc="-5" b="1">
                <a:latin typeface="Carlito"/>
                <a:cs typeface="Carlito"/>
              </a:rPr>
              <a:t>,	</a:t>
            </a:r>
            <a:r>
              <a:rPr dirty="0" sz="2400" spc="-10" b="1">
                <a:latin typeface="Carlito"/>
                <a:cs typeface="Carlito"/>
              </a:rPr>
              <a:t>6</a:t>
            </a:r>
            <a:r>
              <a:rPr dirty="0" baseline="24305" sz="2400" spc="-15" b="1">
                <a:latin typeface="Carlito"/>
                <a:cs typeface="Carlito"/>
              </a:rPr>
              <a:t>th </a:t>
            </a:r>
            <a:r>
              <a:rPr dirty="0" sz="1600" spc="-10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edition, John </a:t>
            </a:r>
            <a:r>
              <a:rPr dirty="0" sz="2400" b="1">
                <a:latin typeface="Carlito"/>
                <a:cs typeface="Carlito"/>
              </a:rPr>
              <a:t>L. </a:t>
            </a:r>
            <a:r>
              <a:rPr dirty="0" sz="2400" spc="-25" b="1">
                <a:latin typeface="Carlito"/>
                <a:cs typeface="Carlito"/>
              </a:rPr>
              <a:t>Hennessy, </a:t>
            </a:r>
            <a:r>
              <a:rPr dirty="0" sz="2400" spc="-10" b="1">
                <a:latin typeface="Carlito"/>
                <a:cs typeface="Carlito"/>
              </a:rPr>
              <a:t>David </a:t>
            </a:r>
            <a:r>
              <a:rPr dirty="0" sz="2400" b="1">
                <a:latin typeface="Carlito"/>
                <a:cs typeface="Carlito"/>
              </a:rPr>
              <a:t>A. </a:t>
            </a:r>
            <a:r>
              <a:rPr dirty="0" sz="2400" spc="-20" b="1">
                <a:latin typeface="Carlito"/>
                <a:cs typeface="Carlito"/>
              </a:rPr>
              <a:t>Patterson, </a:t>
            </a:r>
            <a:r>
              <a:rPr dirty="0" sz="2400" spc="-5" b="1">
                <a:latin typeface="Carlito"/>
                <a:cs typeface="Carlito"/>
              </a:rPr>
              <a:t>MK pub.,  2019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482600" marR="17780" indent="-457834">
              <a:lnSpc>
                <a:spcPct val="100000"/>
              </a:lnSpc>
              <a:buFont typeface="Arial"/>
              <a:buChar char="•"/>
              <a:tabLst>
                <a:tab pos="482600" algn="l"/>
                <a:tab pos="483234" algn="l"/>
              </a:tabLst>
            </a:pPr>
            <a:r>
              <a:rPr dirty="0" sz="2400" spc="-10" b="1" i="1">
                <a:latin typeface="Carlito"/>
                <a:cs typeface="Carlito"/>
              </a:rPr>
              <a:t>Processor Architecture From Dataflow </a:t>
            </a:r>
            <a:r>
              <a:rPr dirty="0" sz="2400" spc="-20" b="1" i="1">
                <a:latin typeface="Carlito"/>
                <a:cs typeface="Carlito"/>
              </a:rPr>
              <a:t>to </a:t>
            </a:r>
            <a:r>
              <a:rPr dirty="0" sz="2400" spc="-10" b="1" i="1">
                <a:latin typeface="Carlito"/>
                <a:cs typeface="Carlito"/>
              </a:rPr>
              <a:t>Superscalar </a:t>
            </a:r>
            <a:r>
              <a:rPr dirty="0" sz="2400" b="1" i="1">
                <a:latin typeface="Carlito"/>
                <a:cs typeface="Carlito"/>
              </a:rPr>
              <a:t>and  </a:t>
            </a:r>
            <a:r>
              <a:rPr dirty="0" sz="2400" spc="-10" b="1" i="1">
                <a:latin typeface="Carlito"/>
                <a:cs typeface="Carlito"/>
              </a:rPr>
              <a:t>Beyond</a:t>
            </a:r>
            <a:r>
              <a:rPr dirty="0" sz="2400" spc="-10" b="1">
                <a:latin typeface="Carlito"/>
                <a:cs typeface="Carlito"/>
              </a:rPr>
              <a:t>, </a:t>
            </a:r>
            <a:r>
              <a:rPr dirty="0" sz="2400" spc="-5" b="1">
                <a:latin typeface="Carlito"/>
                <a:cs typeface="Carlito"/>
              </a:rPr>
              <a:t>Jurij </a:t>
            </a:r>
            <a:r>
              <a:rPr dirty="0" sz="2400" b="1">
                <a:latin typeface="Carlito"/>
                <a:cs typeface="Carlito"/>
              </a:rPr>
              <a:t>Silc, Borut </a:t>
            </a:r>
            <a:r>
              <a:rPr dirty="0" sz="2400" spc="-10" b="1">
                <a:latin typeface="Carlito"/>
                <a:cs typeface="Carlito"/>
              </a:rPr>
              <a:t>Robic, </a:t>
            </a:r>
            <a:r>
              <a:rPr dirty="0" sz="2400" spc="-5" b="1">
                <a:latin typeface="Carlito"/>
                <a:cs typeface="Carlito"/>
              </a:rPr>
              <a:t>Theo </a:t>
            </a:r>
            <a:r>
              <a:rPr dirty="0" sz="2400" spc="-30" b="1">
                <a:latin typeface="Carlito"/>
                <a:cs typeface="Carlito"/>
              </a:rPr>
              <a:t>Ungerer, </a:t>
            </a:r>
            <a:r>
              <a:rPr dirty="0" sz="2400" spc="-25" b="1">
                <a:latin typeface="Carlito"/>
                <a:cs typeface="Carlito"/>
              </a:rPr>
              <a:t>Springer,</a:t>
            </a:r>
            <a:r>
              <a:rPr dirty="0" sz="2400" spc="-20" b="1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1999.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482600" indent="-457834">
              <a:lnSpc>
                <a:spcPct val="100000"/>
              </a:lnSpc>
              <a:buFont typeface="Arial"/>
              <a:buChar char="•"/>
              <a:tabLst>
                <a:tab pos="482600" algn="l"/>
                <a:tab pos="483234" algn="l"/>
              </a:tabLst>
            </a:pPr>
            <a:r>
              <a:rPr dirty="0" sz="2400" b="1" i="1">
                <a:latin typeface="Carlito"/>
                <a:cs typeface="Carlito"/>
              </a:rPr>
              <a:t>High </a:t>
            </a:r>
            <a:r>
              <a:rPr dirty="0" sz="2400" spc="-15" b="1" i="1">
                <a:latin typeface="Carlito"/>
                <a:cs typeface="Carlito"/>
              </a:rPr>
              <a:t>Performance </a:t>
            </a:r>
            <a:r>
              <a:rPr dirty="0" sz="2400" spc="-10" b="1" i="1">
                <a:latin typeface="Carlito"/>
                <a:cs typeface="Carlito"/>
              </a:rPr>
              <a:t>Computer Architecture</a:t>
            </a:r>
            <a:r>
              <a:rPr dirty="0" sz="2400" spc="-10" b="1">
                <a:latin typeface="Carlito"/>
                <a:cs typeface="Carlito"/>
              </a:rPr>
              <a:t>, </a:t>
            </a:r>
            <a:r>
              <a:rPr dirty="0" sz="2400" spc="-15" b="1">
                <a:latin typeface="Carlito"/>
                <a:cs typeface="Carlito"/>
              </a:rPr>
              <a:t>3</a:t>
            </a:r>
            <a:r>
              <a:rPr dirty="0" baseline="24305" sz="2400" spc="-22" b="1">
                <a:latin typeface="Carlito"/>
                <a:cs typeface="Carlito"/>
              </a:rPr>
              <a:t>rd </a:t>
            </a:r>
            <a:r>
              <a:rPr dirty="0" sz="2400" spc="-10" b="1">
                <a:latin typeface="Carlito"/>
                <a:cs typeface="Carlito"/>
              </a:rPr>
              <a:t>Edition</a:t>
            </a:r>
            <a:r>
              <a:rPr dirty="0" sz="2400" spc="-50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Harold</a:t>
            </a:r>
            <a:endParaRPr sz="2400">
              <a:latin typeface="Carlito"/>
              <a:cs typeface="Carlito"/>
            </a:endParaRPr>
          </a:p>
          <a:p>
            <a:pPr marL="4826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arlito"/>
                <a:cs typeface="Carlito"/>
              </a:rPr>
              <a:t>S. </a:t>
            </a:r>
            <a:r>
              <a:rPr dirty="0" sz="2400" spc="-5" b="1">
                <a:latin typeface="Carlito"/>
                <a:cs typeface="Carlito"/>
              </a:rPr>
              <a:t>Stone, 1987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347"/>
            <a:ext cx="28581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Copyright</a:t>
            </a:r>
            <a:r>
              <a:rPr dirty="0" spc="-85"/>
              <a:t> </a:t>
            </a:r>
            <a:r>
              <a:rPr dirty="0"/>
              <a:t>Notice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1154938"/>
            <a:ext cx="7948295" cy="3196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dirty="0" sz="2600" spc="-10">
                <a:solidFill>
                  <a:srgbClr val="C00000"/>
                </a:solidFill>
                <a:latin typeface="Carlito"/>
                <a:cs typeface="Carlito"/>
              </a:rPr>
              <a:t>Lectures </a:t>
            </a:r>
            <a:r>
              <a:rPr dirty="0" sz="2600" spc="-5">
                <a:solidFill>
                  <a:srgbClr val="C00000"/>
                </a:solidFill>
                <a:latin typeface="Carlito"/>
                <a:cs typeface="Carlito"/>
              </a:rPr>
              <a:t>adopted</a:t>
            </a:r>
            <a:r>
              <a:rPr dirty="0" sz="2600" spc="-55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sz="2600" spc="-15">
                <a:solidFill>
                  <a:srgbClr val="C00000"/>
                </a:solidFill>
                <a:latin typeface="Carlito"/>
                <a:cs typeface="Carlito"/>
              </a:rPr>
              <a:t>from</a:t>
            </a:r>
            <a:endParaRPr sz="2600">
              <a:latin typeface="Carlito"/>
              <a:cs typeface="Carlito"/>
            </a:endParaRPr>
          </a:p>
          <a:p>
            <a:pPr marL="520700" indent="-457834">
              <a:lnSpc>
                <a:spcPct val="100000"/>
              </a:lnSpc>
              <a:buFont typeface="Arial"/>
              <a:buChar char="•"/>
              <a:tabLst>
                <a:tab pos="520700" algn="l"/>
                <a:tab pos="521334" algn="l"/>
                <a:tab pos="7303134" algn="l"/>
              </a:tabLst>
            </a:pPr>
            <a:r>
              <a:rPr dirty="0" sz="2600" spc="-5">
                <a:latin typeface="Carlito"/>
                <a:cs typeface="Carlito"/>
              </a:rPr>
              <a:t>Computer </a:t>
            </a:r>
            <a:r>
              <a:rPr dirty="0" sz="2600" spc="-10">
                <a:latin typeface="Carlito"/>
                <a:cs typeface="Carlito"/>
              </a:rPr>
              <a:t>Architecture: </a:t>
            </a:r>
            <a:r>
              <a:rPr dirty="0" sz="2600">
                <a:latin typeface="Carlito"/>
                <a:cs typeface="Carlito"/>
              </a:rPr>
              <a:t>A</a:t>
            </a:r>
            <a:r>
              <a:rPr dirty="0" sz="2600" spc="1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Quantitative</a:t>
            </a:r>
            <a:r>
              <a:rPr dirty="0" sz="260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Approach,	</a:t>
            </a:r>
            <a:r>
              <a:rPr dirty="0" sz="2600" spc="5">
                <a:latin typeface="Carlito"/>
                <a:cs typeface="Carlito"/>
              </a:rPr>
              <a:t>6</a:t>
            </a:r>
            <a:r>
              <a:rPr dirty="0" baseline="26143" sz="2550" spc="7">
                <a:latin typeface="Carlito"/>
                <a:cs typeface="Carlito"/>
              </a:rPr>
              <a:t>th</a:t>
            </a:r>
            <a:endParaRPr baseline="26143" sz="2550">
              <a:latin typeface="Carlito"/>
              <a:cs typeface="Carlito"/>
            </a:endParaRPr>
          </a:p>
          <a:p>
            <a:pPr marL="520700" marR="68580">
              <a:lnSpc>
                <a:spcPct val="100000"/>
              </a:lnSpc>
              <a:spcBef>
                <a:spcPts val="25"/>
              </a:spcBef>
            </a:pPr>
            <a:r>
              <a:rPr dirty="0" sz="2600">
                <a:latin typeface="Carlito"/>
                <a:cs typeface="Carlito"/>
              </a:rPr>
              <a:t>edition, John </a:t>
            </a:r>
            <a:r>
              <a:rPr dirty="0" sz="2600" spc="-5">
                <a:latin typeface="Carlito"/>
                <a:cs typeface="Carlito"/>
              </a:rPr>
              <a:t>L. </a:t>
            </a:r>
            <a:r>
              <a:rPr dirty="0" sz="2600" spc="-30">
                <a:latin typeface="Carlito"/>
                <a:cs typeface="Carlito"/>
              </a:rPr>
              <a:t>Hennessy, </a:t>
            </a:r>
            <a:r>
              <a:rPr dirty="0" sz="2600" spc="-10">
                <a:latin typeface="Carlito"/>
                <a:cs typeface="Carlito"/>
              </a:rPr>
              <a:t>David </a:t>
            </a:r>
            <a:r>
              <a:rPr dirty="0" sz="2600" spc="5">
                <a:latin typeface="Carlito"/>
                <a:cs typeface="Carlito"/>
              </a:rPr>
              <a:t>A. </a:t>
            </a:r>
            <a:r>
              <a:rPr dirty="0" sz="2600" spc="-20">
                <a:latin typeface="Carlito"/>
                <a:cs typeface="Carlito"/>
              </a:rPr>
              <a:t>Patterson, </a:t>
            </a:r>
            <a:r>
              <a:rPr dirty="0" sz="2600">
                <a:latin typeface="Carlito"/>
                <a:cs typeface="Carlito"/>
              </a:rPr>
              <a:t>MK </a:t>
            </a:r>
            <a:r>
              <a:rPr dirty="0" sz="2600" spc="-5">
                <a:latin typeface="Carlito"/>
                <a:cs typeface="Carlito"/>
              </a:rPr>
              <a:t>pub.,  </a:t>
            </a:r>
            <a:r>
              <a:rPr dirty="0" sz="2600">
                <a:latin typeface="Carlito"/>
                <a:cs typeface="Carlito"/>
              </a:rPr>
              <a:t>2019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arlito"/>
              <a:cs typeface="Carlito"/>
            </a:endParaRPr>
          </a:p>
          <a:p>
            <a:pPr algn="just" marL="520700" marR="419734" indent="-457834">
              <a:lnSpc>
                <a:spcPct val="100000"/>
              </a:lnSpc>
              <a:buFont typeface="Arial"/>
              <a:buChar char="•"/>
              <a:tabLst>
                <a:tab pos="521334" algn="l"/>
              </a:tabLst>
            </a:pPr>
            <a:r>
              <a:rPr dirty="0" sz="2600" spc="-10">
                <a:latin typeface="Carlito"/>
                <a:cs typeface="Carlito"/>
              </a:rPr>
              <a:t>Graduate </a:t>
            </a:r>
            <a:r>
              <a:rPr dirty="0" sz="2600" spc="-5">
                <a:latin typeface="Carlito"/>
                <a:cs typeface="Carlito"/>
              </a:rPr>
              <a:t>Computer </a:t>
            </a:r>
            <a:r>
              <a:rPr dirty="0" sz="2600" spc="-10">
                <a:latin typeface="Carlito"/>
                <a:cs typeface="Carlito"/>
              </a:rPr>
              <a:t>Architecture, </a:t>
            </a:r>
            <a:r>
              <a:rPr dirty="0" sz="2600" spc="-5">
                <a:latin typeface="Carlito"/>
                <a:cs typeface="Carlito"/>
              </a:rPr>
              <a:t>handouts, </a:t>
            </a:r>
            <a:r>
              <a:rPr dirty="0" sz="2600" spc="-10">
                <a:latin typeface="Carlito"/>
                <a:cs typeface="Carlito"/>
              </a:rPr>
              <a:t>by </a:t>
            </a:r>
            <a:r>
              <a:rPr dirty="0" sz="2600" spc="-45">
                <a:latin typeface="Carlito"/>
                <a:cs typeface="Carlito"/>
              </a:rPr>
              <a:t>Prof.  </a:t>
            </a:r>
            <a:r>
              <a:rPr dirty="0" sz="2600">
                <a:latin typeface="Carlito"/>
                <a:cs typeface="Carlito"/>
              </a:rPr>
              <a:t>Asanovic, </a:t>
            </a:r>
            <a:r>
              <a:rPr dirty="0" sz="2600" spc="-10">
                <a:latin typeface="Carlito"/>
                <a:cs typeface="Carlito"/>
              </a:rPr>
              <a:t>University </a:t>
            </a:r>
            <a:r>
              <a:rPr dirty="0" sz="2600" spc="-5">
                <a:latin typeface="Carlito"/>
                <a:cs typeface="Carlito"/>
              </a:rPr>
              <a:t>of </a:t>
            </a:r>
            <a:r>
              <a:rPr dirty="0" sz="2600" spc="-10">
                <a:latin typeface="Carlito"/>
                <a:cs typeface="Carlito"/>
              </a:rPr>
              <a:t>California </a:t>
            </a:r>
            <a:r>
              <a:rPr dirty="0" sz="2600" spc="-15">
                <a:latin typeface="Carlito"/>
                <a:cs typeface="Carlito"/>
              </a:rPr>
              <a:t>at </a:t>
            </a:r>
            <a:r>
              <a:rPr dirty="0" sz="2600" spc="-30">
                <a:latin typeface="Carlito"/>
                <a:cs typeface="Carlito"/>
              </a:rPr>
              <a:t>Berkeley, </a:t>
            </a:r>
            <a:r>
              <a:rPr dirty="0" sz="2600">
                <a:latin typeface="Carlito"/>
                <a:cs typeface="Carlito"/>
              </a:rPr>
              <a:t>Spring  2018.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347"/>
            <a:ext cx="54502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What </a:t>
            </a:r>
            <a:r>
              <a:rPr dirty="0"/>
              <a:t>is </a:t>
            </a:r>
            <a:r>
              <a:rPr dirty="0" spc="-10"/>
              <a:t>Computer</a:t>
            </a:r>
            <a:r>
              <a:rPr dirty="0" spc="-90"/>
              <a:t> </a:t>
            </a:r>
            <a:r>
              <a:rPr dirty="0" spc="-10"/>
              <a:t>Architecture?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60448" y="1057655"/>
            <a:ext cx="4761230" cy="509270"/>
            <a:chOff x="2060448" y="1057655"/>
            <a:chExt cx="4761230" cy="509270"/>
          </a:xfrm>
        </p:grpSpPr>
        <p:sp>
          <p:nvSpPr>
            <p:cNvPr id="4" name="object 4"/>
            <p:cNvSpPr/>
            <p:nvPr/>
          </p:nvSpPr>
          <p:spPr>
            <a:xfrm>
              <a:off x="2079498" y="1076705"/>
              <a:ext cx="4723130" cy="471170"/>
            </a:xfrm>
            <a:custGeom>
              <a:avLst/>
              <a:gdLst/>
              <a:ahLst/>
              <a:cxnLst/>
              <a:rect l="l" t="t" r="r" b="b"/>
              <a:pathLst>
                <a:path w="4723130" h="471169">
                  <a:moveTo>
                    <a:pt x="4644390" y="0"/>
                  </a:moveTo>
                  <a:lnTo>
                    <a:pt x="78485" y="0"/>
                  </a:lnTo>
                  <a:lnTo>
                    <a:pt x="47952" y="6173"/>
                  </a:lnTo>
                  <a:lnTo>
                    <a:pt x="23002" y="23002"/>
                  </a:lnTo>
                  <a:lnTo>
                    <a:pt x="6173" y="47952"/>
                  </a:lnTo>
                  <a:lnTo>
                    <a:pt x="0" y="78486"/>
                  </a:lnTo>
                  <a:lnTo>
                    <a:pt x="0" y="392430"/>
                  </a:lnTo>
                  <a:lnTo>
                    <a:pt x="6173" y="422963"/>
                  </a:lnTo>
                  <a:lnTo>
                    <a:pt x="23002" y="447913"/>
                  </a:lnTo>
                  <a:lnTo>
                    <a:pt x="47952" y="464742"/>
                  </a:lnTo>
                  <a:lnTo>
                    <a:pt x="78485" y="470916"/>
                  </a:lnTo>
                  <a:lnTo>
                    <a:pt x="4644390" y="470916"/>
                  </a:lnTo>
                  <a:lnTo>
                    <a:pt x="4674923" y="464742"/>
                  </a:lnTo>
                  <a:lnTo>
                    <a:pt x="4699873" y="447913"/>
                  </a:lnTo>
                  <a:lnTo>
                    <a:pt x="4716702" y="422963"/>
                  </a:lnTo>
                  <a:lnTo>
                    <a:pt x="4722876" y="392430"/>
                  </a:lnTo>
                  <a:lnTo>
                    <a:pt x="4722876" y="78486"/>
                  </a:lnTo>
                  <a:lnTo>
                    <a:pt x="4716702" y="47952"/>
                  </a:lnTo>
                  <a:lnTo>
                    <a:pt x="4699873" y="23002"/>
                  </a:lnTo>
                  <a:lnTo>
                    <a:pt x="4674923" y="6173"/>
                  </a:lnTo>
                  <a:lnTo>
                    <a:pt x="46443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79498" y="1076705"/>
              <a:ext cx="4723130" cy="471170"/>
            </a:xfrm>
            <a:custGeom>
              <a:avLst/>
              <a:gdLst/>
              <a:ahLst/>
              <a:cxnLst/>
              <a:rect l="l" t="t" r="r" b="b"/>
              <a:pathLst>
                <a:path w="4723130" h="471169">
                  <a:moveTo>
                    <a:pt x="0" y="78486"/>
                  </a:moveTo>
                  <a:lnTo>
                    <a:pt x="6173" y="47952"/>
                  </a:lnTo>
                  <a:lnTo>
                    <a:pt x="23002" y="23002"/>
                  </a:lnTo>
                  <a:lnTo>
                    <a:pt x="47952" y="6173"/>
                  </a:lnTo>
                  <a:lnTo>
                    <a:pt x="78485" y="0"/>
                  </a:lnTo>
                  <a:lnTo>
                    <a:pt x="4644390" y="0"/>
                  </a:lnTo>
                  <a:lnTo>
                    <a:pt x="4674923" y="6173"/>
                  </a:lnTo>
                  <a:lnTo>
                    <a:pt x="4699873" y="23002"/>
                  </a:lnTo>
                  <a:lnTo>
                    <a:pt x="4716702" y="47952"/>
                  </a:lnTo>
                  <a:lnTo>
                    <a:pt x="4722876" y="78486"/>
                  </a:lnTo>
                  <a:lnTo>
                    <a:pt x="4722876" y="392430"/>
                  </a:lnTo>
                  <a:lnTo>
                    <a:pt x="4716702" y="422963"/>
                  </a:lnTo>
                  <a:lnTo>
                    <a:pt x="4699873" y="447913"/>
                  </a:lnTo>
                  <a:lnTo>
                    <a:pt x="4674923" y="464742"/>
                  </a:lnTo>
                  <a:lnTo>
                    <a:pt x="4644390" y="470916"/>
                  </a:lnTo>
                  <a:lnTo>
                    <a:pt x="78485" y="470916"/>
                  </a:lnTo>
                  <a:lnTo>
                    <a:pt x="47952" y="464742"/>
                  </a:lnTo>
                  <a:lnTo>
                    <a:pt x="23002" y="447913"/>
                  </a:lnTo>
                  <a:lnTo>
                    <a:pt x="6173" y="422963"/>
                  </a:lnTo>
                  <a:lnTo>
                    <a:pt x="0" y="392430"/>
                  </a:lnTo>
                  <a:lnTo>
                    <a:pt x="0" y="7848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842130" y="1129664"/>
            <a:ext cx="11938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rlito"/>
                <a:cs typeface="Carlito"/>
              </a:rPr>
              <a:t>Application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39111" y="1546860"/>
            <a:ext cx="4761230" cy="3134995"/>
            <a:chOff x="2039111" y="1546860"/>
            <a:chExt cx="4761230" cy="3134995"/>
          </a:xfrm>
        </p:grpSpPr>
        <p:sp>
          <p:nvSpPr>
            <p:cNvPr id="8" name="object 8"/>
            <p:cNvSpPr/>
            <p:nvPr/>
          </p:nvSpPr>
          <p:spPr>
            <a:xfrm>
              <a:off x="2058161" y="4205477"/>
              <a:ext cx="4723130" cy="457200"/>
            </a:xfrm>
            <a:custGeom>
              <a:avLst/>
              <a:gdLst/>
              <a:ahLst/>
              <a:cxnLst/>
              <a:rect l="l" t="t" r="r" b="b"/>
              <a:pathLst>
                <a:path w="4723130" h="457200">
                  <a:moveTo>
                    <a:pt x="4646676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4646676" y="457200"/>
                  </a:lnTo>
                  <a:lnTo>
                    <a:pt x="4676316" y="451205"/>
                  </a:lnTo>
                  <a:lnTo>
                    <a:pt x="4700539" y="434863"/>
                  </a:lnTo>
                  <a:lnTo>
                    <a:pt x="4716881" y="410640"/>
                  </a:lnTo>
                  <a:lnTo>
                    <a:pt x="4722876" y="381000"/>
                  </a:lnTo>
                  <a:lnTo>
                    <a:pt x="4722876" y="76200"/>
                  </a:lnTo>
                  <a:lnTo>
                    <a:pt x="4716881" y="46559"/>
                  </a:lnTo>
                  <a:lnTo>
                    <a:pt x="4700539" y="22336"/>
                  </a:lnTo>
                  <a:lnTo>
                    <a:pt x="4676316" y="5994"/>
                  </a:lnTo>
                  <a:lnTo>
                    <a:pt x="46466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58161" y="4205477"/>
              <a:ext cx="4723130" cy="457200"/>
            </a:xfrm>
            <a:custGeom>
              <a:avLst/>
              <a:gdLst/>
              <a:ahLst/>
              <a:cxnLst/>
              <a:rect l="l" t="t" r="r" b="b"/>
              <a:pathLst>
                <a:path w="472313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4646676" y="0"/>
                  </a:lnTo>
                  <a:lnTo>
                    <a:pt x="4676316" y="5994"/>
                  </a:lnTo>
                  <a:lnTo>
                    <a:pt x="4700539" y="22336"/>
                  </a:lnTo>
                  <a:lnTo>
                    <a:pt x="4716881" y="46559"/>
                  </a:lnTo>
                  <a:lnTo>
                    <a:pt x="4722876" y="76200"/>
                  </a:lnTo>
                  <a:lnTo>
                    <a:pt x="4722876" y="381000"/>
                  </a:lnTo>
                  <a:lnTo>
                    <a:pt x="4716881" y="410640"/>
                  </a:lnTo>
                  <a:lnTo>
                    <a:pt x="4700539" y="434863"/>
                  </a:lnTo>
                  <a:lnTo>
                    <a:pt x="4676316" y="451205"/>
                  </a:lnTo>
                  <a:lnTo>
                    <a:pt x="4646676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57700" y="1546860"/>
              <a:ext cx="228600" cy="2644140"/>
            </a:xfrm>
            <a:custGeom>
              <a:avLst/>
              <a:gdLst/>
              <a:ahLst/>
              <a:cxnLst/>
              <a:rect l="l" t="t" r="r" b="b"/>
              <a:pathLst>
                <a:path w="228600" h="2644140">
                  <a:moveTo>
                    <a:pt x="76200" y="2415540"/>
                  </a:moveTo>
                  <a:lnTo>
                    <a:pt x="0" y="2415540"/>
                  </a:lnTo>
                  <a:lnTo>
                    <a:pt x="114300" y="2644140"/>
                  </a:lnTo>
                  <a:lnTo>
                    <a:pt x="209550" y="2453640"/>
                  </a:lnTo>
                  <a:lnTo>
                    <a:pt x="76200" y="2453640"/>
                  </a:lnTo>
                  <a:lnTo>
                    <a:pt x="76200" y="2415540"/>
                  </a:lnTo>
                  <a:close/>
                </a:path>
                <a:path w="228600" h="2644140">
                  <a:moveTo>
                    <a:pt x="152400" y="190500"/>
                  </a:moveTo>
                  <a:lnTo>
                    <a:pt x="76200" y="190500"/>
                  </a:lnTo>
                  <a:lnTo>
                    <a:pt x="76200" y="2453640"/>
                  </a:lnTo>
                  <a:lnTo>
                    <a:pt x="152400" y="2453640"/>
                  </a:lnTo>
                  <a:lnTo>
                    <a:pt x="152400" y="190500"/>
                  </a:lnTo>
                  <a:close/>
                </a:path>
                <a:path w="228600" h="2644140">
                  <a:moveTo>
                    <a:pt x="228600" y="2415540"/>
                  </a:moveTo>
                  <a:lnTo>
                    <a:pt x="152400" y="2415540"/>
                  </a:lnTo>
                  <a:lnTo>
                    <a:pt x="152400" y="2453640"/>
                  </a:lnTo>
                  <a:lnTo>
                    <a:pt x="209550" y="2453640"/>
                  </a:lnTo>
                  <a:lnTo>
                    <a:pt x="228600" y="2415540"/>
                  </a:lnTo>
                  <a:close/>
                </a:path>
                <a:path w="228600" h="2644140">
                  <a:moveTo>
                    <a:pt x="114300" y="0"/>
                  </a:moveTo>
                  <a:lnTo>
                    <a:pt x="0" y="228600"/>
                  </a:lnTo>
                  <a:lnTo>
                    <a:pt x="76200" y="228600"/>
                  </a:lnTo>
                  <a:lnTo>
                    <a:pt x="76200" y="190500"/>
                  </a:lnTo>
                  <a:lnTo>
                    <a:pt x="209550" y="190500"/>
                  </a:lnTo>
                  <a:lnTo>
                    <a:pt x="114300" y="0"/>
                  </a:lnTo>
                  <a:close/>
                </a:path>
                <a:path w="228600" h="2644140">
                  <a:moveTo>
                    <a:pt x="209550" y="190500"/>
                  </a:moveTo>
                  <a:lnTo>
                    <a:pt x="152400" y="190500"/>
                  </a:lnTo>
                  <a:lnTo>
                    <a:pt x="152400" y="228600"/>
                  </a:lnTo>
                  <a:lnTo>
                    <a:pt x="228600" y="228600"/>
                  </a:lnTo>
                  <a:lnTo>
                    <a:pt x="209550" y="190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57200" y="4876800"/>
            <a:ext cx="8191500" cy="1447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2670"/>
              </a:lnSpc>
            </a:pPr>
            <a:r>
              <a:rPr dirty="0" sz="2400">
                <a:latin typeface="Carlito"/>
                <a:cs typeface="Carlito"/>
              </a:rPr>
              <a:t>In its </a:t>
            </a:r>
            <a:r>
              <a:rPr dirty="0" sz="2400" spc="-15">
                <a:latin typeface="Carlito"/>
                <a:cs typeface="Carlito"/>
              </a:rPr>
              <a:t>broadest </a:t>
            </a:r>
            <a:r>
              <a:rPr dirty="0" sz="2400" spc="-10">
                <a:latin typeface="Carlito"/>
                <a:cs typeface="Carlito"/>
              </a:rPr>
              <a:t>definition, computer architecture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 spc="-5" i="1">
                <a:solidFill>
                  <a:srgbClr val="FF0000"/>
                </a:solidFill>
                <a:latin typeface="Carlito"/>
                <a:cs typeface="Carlito"/>
              </a:rPr>
              <a:t>design</a:t>
            </a:r>
            <a:r>
              <a:rPr dirty="0" sz="2400" spc="10" i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endParaRPr sz="2400">
              <a:latin typeface="Carlito"/>
              <a:cs typeface="Carlito"/>
            </a:endParaRPr>
          </a:p>
          <a:p>
            <a:pPr marL="91440" marR="178435">
              <a:lnSpc>
                <a:spcPct val="100000"/>
              </a:lnSpc>
            </a:pPr>
            <a:r>
              <a:rPr dirty="0" sz="2400" i="1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dirty="0" sz="2400" spc="-10" i="1">
                <a:solidFill>
                  <a:srgbClr val="FF0000"/>
                </a:solidFill>
                <a:latin typeface="Carlito"/>
                <a:cs typeface="Carlito"/>
              </a:rPr>
              <a:t>abstraction </a:t>
            </a:r>
            <a:r>
              <a:rPr dirty="0" sz="2400" i="1">
                <a:solidFill>
                  <a:srgbClr val="FF0000"/>
                </a:solidFill>
                <a:latin typeface="Carlito"/>
                <a:cs typeface="Carlito"/>
              </a:rPr>
              <a:t>layers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 spc="-5">
                <a:latin typeface="Carlito"/>
                <a:cs typeface="Carlito"/>
              </a:rPr>
              <a:t>allow us </a:t>
            </a:r>
            <a:r>
              <a:rPr dirty="0" sz="2400" spc="-15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implement </a:t>
            </a:r>
            <a:r>
              <a:rPr dirty="0" sz="2400" spc="-10">
                <a:latin typeface="Carlito"/>
                <a:cs typeface="Carlito"/>
              </a:rPr>
              <a:t>information  processing </a:t>
            </a:r>
            <a:r>
              <a:rPr dirty="0" sz="2400" spc="-5">
                <a:latin typeface="Carlito"/>
                <a:cs typeface="Carlito"/>
              </a:rPr>
              <a:t>applications </a:t>
            </a:r>
            <a:r>
              <a:rPr dirty="0" sz="2400" spc="-10">
                <a:latin typeface="Carlito"/>
                <a:cs typeface="Carlito"/>
              </a:rPr>
              <a:t>efficiently </a:t>
            </a:r>
            <a:r>
              <a:rPr dirty="0" sz="2400" spc="-5">
                <a:latin typeface="Carlito"/>
                <a:cs typeface="Carlito"/>
              </a:rPr>
              <a:t>using </a:t>
            </a:r>
            <a:r>
              <a:rPr dirty="0" sz="2400" spc="-10">
                <a:latin typeface="Carlito"/>
                <a:cs typeface="Carlito"/>
              </a:rPr>
              <a:t>available manufacturing  </a:t>
            </a:r>
            <a:r>
              <a:rPr dirty="0" sz="2400" spc="-5">
                <a:latin typeface="Carlito"/>
                <a:cs typeface="Carlito"/>
              </a:rPr>
              <a:t>technologies.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77825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Gap </a:t>
            </a:r>
            <a:r>
              <a:rPr dirty="0" spc="-15"/>
              <a:t>too large </a:t>
            </a:r>
            <a:r>
              <a:rPr dirty="0" spc="-20"/>
              <a:t>to</a:t>
            </a:r>
            <a:r>
              <a:rPr dirty="0" spc="30"/>
              <a:t> </a:t>
            </a:r>
            <a:r>
              <a:rPr dirty="0" spc="-10"/>
              <a:t>bridge</a:t>
            </a:r>
          </a:p>
          <a:p>
            <a:pPr marL="377825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in </a:t>
            </a:r>
            <a:r>
              <a:rPr dirty="0" spc="-10"/>
              <a:t>one</a:t>
            </a:r>
            <a:r>
              <a:rPr dirty="0" spc="-5"/>
              <a:t> </a:t>
            </a:r>
            <a:r>
              <a:rPr dirty="0" spc="-15"/>
              <a:t>step</a:t>
            </a:r>
          </a:p>
          <a:p>
            <a:pPr marL="3863975" marR="5080">
              <a:lnSpc>
                <a:spcPct val="100000"/>
              </a:lnSpc>
              <a:spcBef>
                <a:spcPts val="1155"/>
              </a:spcBef>
            </a:pPr>
            <a:r>
              <a:rPr dirty="0" spc="-10" i="1">
                <a:latin typeface="Carlito"/>
                <a:cs typeface="Carlito"/>
              </a:rPr>
              <a:t>(but </a:t>
            </a:r>
            <a:r>
              <a:rPr dirty="0" spc="-5" i="1">
                <a:latin typeface="Carlito"/>
                <a:cs typeface="Carlito"/>
              </a:rPr>
              <a:t>there are </a:t>
            </a:r>
            <a:r>
              <a:rPr dirty="0" spc="-15" i="1">
                <a:latin typeface="Carlito"/>
                <a:cs typeface="Carlito"/>
              </a:rPr>
              <a:t>exceptions, </a:t>
            </a:r>
            <a:r>
              <a:rPr dirty="0" spc="-5" i="1">
                <a:latin typeface="Carlito"/>
                <a:cs typeface="Carlito"/>
              </a:rPr>
              <a:t>e.g.  </a:t>
            </a:r>
            <a:r>
              <a:rPr dirty="0" spc="-5" i="1">
                <a:latin typeface="Carlito"/>
                <a:cs typeface="Carlito"/>
              </a:rPr>
              <a:t>magnetic</a:t>
            </a:r>
            <a:r>
              <a:rPr dirty="0" spc="-10" i="1">
                <a:latin typeface="Carlito"/>
                <a:cs typeface="Carlito"/>
              </a:rPr>
              <a:t> compass)</a:t>
            </a:r>
          </a:p>
          <a:p>
            <a:pPr marL="3098165">
              <a:lnSpc>
                <a:spcPct val="100000"/>
              </a:lnSpc>
              <a:spcBef>
                <a:spcPts val="1080"/>
              </a:spcBef>
            </a:pPr>
            <a:r>
              <a:rPr dirty="0" sz="2000" spc="-10"/>
              <a:t>Physics</a:t>
            </a:r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2667000" y="1981200"/>
            <a:ext cx="2095500" cy="2167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3911" y="1427988"/>
            <a:ext cx="4264660" cy="4231005"/>
            <a:chOff x="2343911" y="1427988"/>
            <a:chExt cx="4264660" cy="4231005"/>
          </a:xfrm>
        </p:grpSpPr>
        <p:sp>
          <p:nvSpPr>
            <p:cNvPr id="3" name="object 3"/>
            <p:cNvSpPr/>
            <p:nvPr/>
          </p:nvSpPr>
          <p:spPr>
            <a:xfrm>
              <a:off x="2362961" y="1850898"/>
              <a:ext cx="4226560" cy="402590"/>
            </a:xfrm>
            <a:custGeom>
              <a:avLst/>
              <a:gdLst/>
              <a:ahLst/>
              <a:cxnLst/>
              <a:rect l="l" t="t" r="r" b="b"/>
              <a:pathLst>
                <a:path w="4226559" h="402589">
                  <a:moveTo>
                    <a:pt x="4158995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4158995" y="402336"/>
                  </a:lnTo>
                  <a:lnTo>
                    <a:pt x="4185118" y="397073"/>
                  </a:lnTo>
                  <a:lnTo>
                    <a:pt x="4206430" y="382714"/>
                  </a:lnTo>
                  <a:lnTo>
                    <a:pt x="4220789" y="361402"/>
                  </a:lnTo>
                  <a:lnTo>
                    <a:pt x="4226052" y="335279"/>
                  </a:lnTo>
                  <a:lnTo>
                    <a:pt x="4226052" y="67055"/>
                  </a:lnTo>
                  <a:lnTo>
                    <a:pt x="4220789" y="40933"/>
                  </a:lnTo>
                  <a:lnTo>
                    <a:pt x="4206430" y="19621"/>
                  </a:lnTo>
                  <a:lnTo>
                    <a:pt x="4185118" y="5262"/>
                  </a:lnTo>
                  <a:lnTo>
                    <a:pt x="4158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62961" y="1850898"/>
              <a:ext cx="4226560" cy="402590"/>
            </a:xfrm>
            <a:custGeom>
              <a:avLst/>
              <a:gdLst/>
              <a:ahLst/>
              <a:cxnLst/>
              <a:rect l="l" t="t" r="r" b="b"/>
              <a:pathLst>
                <a:path w="4226559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4158995" y="0"/>
                  </a:lnTo>
                  <a:lnTo>
                    <a:pt x="4185118" y="5262"/>
                  </a:lnTo>
                  <a:lnTo>
                    <a:pt x="4206430" y="19621"/>
                  </a:lnTo>
                  <a:lnTo>
                    <a:pt x="4220789" y="40933"/>
                  </a:lnTo>
                  <a:lnTo>
                    <a:pt x="4226052" y="67055"/>
                  </a:lnTo>
                  <a:lnTo>
                    <a:pt x="4226052" y="335279"/>
                  </a:lnTo>
                  <a:lnTo>
                    <a:pt x="4220789" y="361402"/>
                  </a:lnTo>
                  <a:lnTo>
                    <a:pt x="4206430" y="382714"/>
                  </a:lnTo>
                  <a:lnTo>
                    <a:pt x="4185118" y="397073"/>
                  </a:lnTo>
                  <a:lnTo>
                    <a:pt x="4158995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62961" y="1447038"/>
              <a:ext cx="4218940" cy="403860"/>
            </a:xfrm>
            <a:custGeom>
              <a:avLst/>
              <a:gdLst/>
              <a:ahLst/>
              <a:cxnLst/>
              <a:rect l="l" t="t" r="r" b="b"/>
              <a:pathLst>
                <a:path w="4218940" h="403860">
                  <a:moveTo>
                    <a:pt x="4151121" y="0"/>
                  </a:moveTo>
                  <a:lnTo>
                    <a:pt x="67310" y="0"/>
                  </a:lnTo>
                  <a:lnTo>
                    <a:pt x="41094" y="5284"/>
                  </a:lnTo>
                  <a:lnTo>
                    <a:pt x="19700" y="19700"/>
                  </a:lnTo>
                  <a:lnTo>
                    <a:pt x="5284" y="41094"/>
                  </a:lnTo>
                  <a:lnTo>
                    <a:pt x="0" y="67310"/>
                  </a:lnTo>
                  <a:lnTo>
                    <a:pt x="0" y="336550"/>
                  </a:lnTo>
                  <a:lnTo>
                    <a:pt x="5284" y="362765"/>
                  </a:lnTo>
                  <a:lnTo>
                    <a:pt x="19700" y="384159"/>
                  </a:lnTo>
                  <a:lnTo>
                    <a:pt x="41094" y="398575"/>
                  </a:lnTo>
                  <a:lnTo>
                    <a:pt x="67310" y="403860"/>
                  </a:lnTo>
                  <a:lnTo>
                    <a:pt x="4151121" y="403860"/>
                  </a:lnTo>
                  <a:lnTo>
                    <a:pt x="4177337" y="398575"/>
                  </a:lnTo>
                  <a:lnTo>
                    <a:pt x="4198731" y="384159"/>
                  </a:lnTo>
                  <a:lnTo>
                    <a:pt x="4213147" y="362765"/>
                  </a:lnTo>
                  <a:lnTo>
                    <a:pt x="4218432" y="336550"/>
                  </a:lnTo>
                  <a:lnTo>
                    <a:pt x="4218432" y="67310"/>
                  </a:lnTo>
                  <a:lnTo>
                    <a:pt x="4213147" y="41094"/>
                  </a:lnTo>
                  <a:lnTo>
                    <a:pt x="4198731" y="19700"/>
                  </a:lnTo>
                  <a:lnTo>
                    <a:pt x="4177337" y="5284"/>
                  </a:lnTo>
                  <a:lnTo>
                    <a:pt x="41511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62961" y="1447038"/>
              <a:ext cx="4218940" cy="403860"/>
            </a:xfrm>
            <a:custGeom>
              <a:avLst/>
              <a:gdLst/>
              <a:ahLst/>
              <a:cxnLst/>
              <a:rect l="l" t="t" r="r" b="b"/>
              <a:pathLst>
                <a:path w="4218940" h="403860">
                  <a:moveTo>
                    <a:pt x="0" y="67310"/>
                  </a:moveTo>
                  <a:lnTo>
                    <a:pt x="5284" y="41094"/>
                  </a:lnTo>
                  <a:lnTo>
                    <a:pt x="19700" y="19700"/>
                  </a:lnTo>
                  <a:lnTo>
                    <a:pt x="41094" y="5284"/>
                  </a:lnTo>
                  <a:lnTo>
                    <a:pt x="67310" y="0"/>
                  </a:lnTo>
                  <a:lnTo>
                    <a:pt x="4151121" y="0"/>
                  </a:lnTo>
                  <a:lnTo>
                    <a:pt x="4177337" y="5284"/>
                  </a:lnTo>
                  <a:lnTo>
                    <a:pt x="4198731" y="19700"/>
                  </a:lnTo>
                  <a:lnTo>
                    <a:pt x="4213147" y="41094"/>
                  </a:lnTo>
                  <a:lnTo>
                    <a:pt x="4218432" y="67310"/>
                  </a:lnTo>
                  <a:lnTo>
                    <a:pt x="4218432" y="336550"/>
                  </a:lnTo>
                  <a:lnTo>
                    <a:pt x="4213147" y="362765"/>
                  </a:lnTo>
                  <a:lnTo>
                    <a:pt x="4198731" y="384159"/>
                  </a:lnTo>
                  <a:lnTo>
                    <a:pt x="4177337" y="398575"/>
                  </a:lnTo>
                  <a:lnTo>
                    <a:pt x="4151121" y="403860"/>
                  </a:lnTo>
                  <a:lnTo>
                    <a:pt x="67310" y="403860"/>
                  </a:lnTo>
                  <a:lnTo>
                    <a:pt x="41094" y="398575"/>
                  </a:lnTo>
                  <a:lnTo>
                    <a:pt x="19700" y="384159"/>
                  </a:lnTo>
                  <a:lnTo>
                    <a:pt x="5284" y="362765"/>
                  </a:lnTo>
                  <a:lnTo>
                    <a:pt x="0" y="336550"/>
                  </a:lnTo>
                  <a:lnTo>
                    <a:pt x="0" y="6731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62961" y="3934205"/>
              <a:ext cx="4226560" cy="393700"/>
            </a:xfrm>
            <a:custGeom>
              <a:avLst/>
              <a:gdLst/>
              <a:ahLst/>
              <a:cxnLst/>
              <a:rect l="l" t="t" r="r" b="b"/>
              <a:pathLst>
                <a:path w="4226559" h="393700">
                  <a:moveTo>
                    <a:pt x="4160519" y="0"/>
                  </a:moveTo>
                  <a:lnTo>
                    <a:pt x="65531" y="0"/>
                  </a:lnTo>
                  <a:lnTo>
                    <a:pt x="40022" y="5149"/>
                  </a:lnTo>
                  <a:lnTo>
                    <a:pt x="19192" y="19192"/>
                  </a:lnTo>
                  <a:lnTo>
                    <a:pt x="5149" y="40022"/>
                  </a:lnTo>
                  <a:lnTo>
                    <a:pt x="0" y="65532"/>
                  </a:lnTo>
                  <a:lnTo>
                    <a:pt x="0" y="327660"/>
                  </a:lnTo>
                  <a:lnTo>
                    <a:pt x="5149" y="353169"/>
                  </a:lnTo>
                  <a:lnTo>
                    <a:pt x="19192" y="373999"/>
                  </a:lnTo>
                  <a:lnTo>
                    <a:pt x="40022" y="388042"/>
                  </a:lnTo>
                  <a:lnTo>
                    <a:pt x="65531" y="393192"/>
                  </a:lnTo>
                  <a:lnTo>
                    <a:pt x="4160519" y="393192"/>
                  </a:lnTo>
                  <a:lnTo>
                    <a:pt x="4186029" y="388042"/>
                  </a:lnTo>
                  <a:lnTo>
                    <a:pt x="4206859" y="373999"/>
                  </a:lnTo>
                  <a:lnTo>
                    <a:pt x="4220902" y="353169"/>
                  </a:lnTo>
                  <a:lnTo>
                    <a:pt x="4226052" y="327660"/>
                  </a:lnTo>
                  <a:lnTo>
                    <a:pt x="4226052" y="65532"/>
                  </a:lnTo>
                  <a:lnTo>
                    <a:pt x="4220902" y="40022"/>
                  </a:lnTo>
                  <a:lnTo>
                    <a:pt x="4206859" y="19192"/>
                  </a:lnTo>
                  <a:lnTo>
                    <a:pt x="4186029" y="5149"/>
                  </a:lnTo>
                  <a:lnTo>
                    <a:pt x="4160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62961" y="3934205"/>
              <a:ext cx="4226560" cy="393700"/>
            </a:xfrm>
            <a:custGeom>
              <a:avLst/>
              <a:gdLst/>
              <a:ahLst/>
              <a:cxnLst/>
              <a:rect l="l" t="t" r="r" b="b"/>
              <a:pathLst>
                <a:path w="4226559" h="393700">
                  <a:moveTo>
                    <a:pt x="0" y="65532"/>
                  </a:moveTo>
                  <a:lnTo>
                    <a:pt x="5149" y="40022"/>
                  </a:lnTo>
                  <a:lnTo>
                    <a:pt x="19192" y="19192"/>
                  </a:lnTo>
                  <a:lnTo>
                    <a:pt x="40022" y="5149"/>
                  </a:lnTo>
                  <a:lnTo>
                    <a:pt x="65531" y="0"/>
                  </a:lnTo>
                  <a:lnTo>
                    <a:pt x="4160519" y="0"/>
                  </a:lnTo>
                  <a:lnTo>
                    <a:pt x="4186029" y="5149"/>
                  </a:lnTo>
                  <a:lnTo>
                    <a:pt x="4206859" y="19192"/>
                  </a:lnTo>
                  <a:lnTo>
                    <a:pt x="4220902" y="40022"/>
                  </a:lnTo>
                  <a:lnTo>
                    <a:pt x="4226052" y="65532"/>
                  </a:lnTo>
                  <a:lnTo>
                    <a:pt x="4226052" y="327660"/>
                  </a:lnTo>
                  <a:lnTo>
                    <a:pt x="4220902" y="353169"/>
                  </a:lnTo>
                  <a:lnTo>
                    <a:pt x="4206859" y="373999"/>
                  </a:lnTo>
                  <a:lnTo>
                    <a:pt x="4186029" y="388042"/>
                  </a:lnTo>
                  <a:lnTo>
                    <a:pt x="4160519" y="393192"/>
                  </a:lnTo>
                  <a:lnTo>
                    <a:pt x="65531" y="393192"/>
                  </a:lnTo>
                  <a:lnTo>
                    <a:pt x="40022" y="388042"/>
                  </a:lnTo>
                  <a:lnTo>
                    <a:pt x="19192" y="373999"/>
                  </a:lnTo>
                  <a:lnTo>
                    <a:pt x="5149" y="353169"/>
                  </a:lnTo>
                  <a:lnTo>
                    <a:pt x="0" y="327660"/>
                  </a:lnTo>
                  <a:lnTo>
                    <a:pt x="0" y="6553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62961" y="3059430"/>
              <a:ext cx="4226560" cy="472440"/>
            </a:xfrm>
            <a:custGeom>
              <a:avLst/>
              <a:gdLst/>
              <a:ahLst/>
              <a:cxnLst/>
              <a:rect l="l" t="t" r="r" b="b"/>
              <a:pathLst>
                <a:path w="4226559" h="472439">
                  <a:moveTo>
                    <a:pt x="4147312" y="0"/>
                  </a:moveTo>
                  <a:lnTo>
                    <a:pt x="78739" y="0"/>
                  </a:lnTo>
                  <a:lnTo>
                    <a:pt x="48113" y="6195"/>
                  </a:lnTo>
                  <a:lnTo>
                    <a:pt x="23082" y="23082"/>
                  </a:lnTo>
                  <a:lnTo>
                    <a:pt x="6195" y="48113"/>
                  </a:lnTo>
                  <a:lnTo>
                    <a:pt x="0" y="78740"/>
                  </a:lnTo>
                  <a:lnTo>
                    <a:pt x="0" y="393700"/>
                  </a:lnTo>
                  <a:lnTo>
                    <a:pt x="6195" y="424326"/>
                  </a:lnTo>
                  <a:lnTo>
                    <a:pt x="23082" y="449357"/>
                  </a:lnTo>
                  <a:lnTo>
                    <a:pt x="48113" y="466244"/>
                  </a:lnTo>
                  <a:lnTo>
                    <a:pt x="78739" y="472440"/>
                  </a:lnTo>
                  <a:lnTo>
                    <a:pt x="4147312" y="472440"/>
                  </a:lnTo>
                  <a:lnTo>
                    <a:pt x="4177938" y="466244"/>
                  </a:lnTo>
                  <a:lnTo>
                    <a:pt x="4202969" y="449357"/>
                  </a:lnTo>
                  <a:lnTo>
                    <a:pt x="4219856" y="424326"/>
                  </a:lnTo>
                  <a:lnTo>
                    <a:pt x="4226052" y="393700"/>
                  </a:lnTo>
                  <a:lnTo>
                    <a:pt x="4226052" y="78740"/>
                  </a:lnTo>
                  <a:lnTo>
                    <a:pt x="4219856" y="48113"/>
                  </a:lnTo>
                  <a:lnTo>
                    <a:pt x="4202969" y="23082"/>
                  </a:lnTo>
                  <a:lnTo>
                    <a:pt x="4177938" y="6195"/>
                  </a:lnTo>
                  <a:lnTo>
                    <a:pt x="4147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62961" y="3059430"/>
              <a:ext cx="4226560" cy="472440"/>
            </a:xfrm>
            <a:custGeom>
              <a:avLst/>
              <a:gdLst/>
              <a:ahLst/>
              <a:cxnLst/>
              <a:rect l="l" t="t" r="r" b="b"/>
              <a:pathLst>
                <a:path w="4226559" h="472439">
                  <a:moveTo>
                    <a:pt x="0" y="78740"/>
                  </a:moveTo>
                  <a:lnTo>
                    <a:pt x="6195" y="48113"/>
                  </a:lnTo>
                  <a:lnTo>
                    <a:pt x="23082" y="23082"/>
                  </a:lnTo>
                  <a:lnTo>
                    <a:pt x="48113" y="6195"/>
                  </a:lnTo>
                  <a:lnTo>
                    <a:pt x="78739" y="0"/>
                  </a:lnTo>
                  <a:lnTo>
                    <a:pt x="4147312" y="0"/>
                  </a:lnTo>
                  <a:lnTo>
                    <a:pt x="4177938" y="6195"/>
                  </a:lnTo>
                  <a:lnTo>
                    <a:pt x="4202969" y="23082"/>
                  </a:lnTo>
                  <a:lnTo>
                    <a:pt x="4219856" y="48113"/>
                  </a:lnTo>
                  <a:lnTo>
                    <a:pt x="4226052" y="78740"/>
                  </a:lnTo>
                  <a:lnTo>
                    <a:pt x="4226052" y="393700"/>
                  </a:lnTo>
                  <a:lnTo>
                    <a:pt x="4219856" y="424326"/>
                  </a:lnTo>
                  <a:lnTo>
                    <a:pt x="4202969" y="449357"/>
                  </a:lnTo>
                  <a:lnTo>
                    <a:pt x="4177938" y="466244"/>
                  </a:lnTo>
                  <a:lnTo>
                    <a:pt x="4147312" y="472440"/>
                  </a:lnTo>
                  <a:lnTo>
                    <a:pt x="78739" y="472440"/>
                  </a:lnTo>
                  <a:lnTo>
                    <a:pt x="48113" y="466244"/>
                  </a:lnTo>
                  <a:lnTo>
                    <a:pt x="23082" y="449357"/>
                  </a:lnTo>
                  <a:lnTo>
                    <a:pt x="6195" y="424326"/>
                  </a:lnTo>
                  <a:lnTo>
                    <a:pt x="0" y="393700"/>
                  </a:lnTo>
                  <a:lnTo>
                    <a:pt x="0" y="7874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62961" y="2657094"/>
              <a:ext cx="4215765" cy="402590"/>
            </a:xfrm>
            <a:custGeom>
              <a:avLst/>
              <a:gdLst/>
              <a:ahLst/>
              <a:cxnLst/>
              <a:rect l="l" t="t" r="r" b="b"/>
              <a:pathLst>
                <a:path w="4215765" h="402589">
                  <a:moveTo>
                    <a:pt x="4148328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5"/>
                  </a:lnTo>
                  <a:lnTo>
                    <a:pt x="4148328" y="402335"/>
                  </a:lnTo>
                  <a:lnTo>
                    <a:pt x="4174450" y="397073"/>
                  </a:lnTo>
                  <a:lnTo>
                    <a:pt x="4195762" y="382714"/>
                  </a:lnTo>
                  <a:lnTo>
                    <a:pt x="4210121" y="361402"/>
                  </a:lnTo>
                  <a:lnTo>
                    <a:pt x="4215384" y="335279"/>
                  </a:lnTo>
                  <a:lnTo>
                    <a:pt x="4215384" y="67055"/>
                  </a:lnTo>
                  <a:lnTo>
                    <a:pt x="4210121" y="40933"/>
                  </a:lnTo>
                  <a:lnTo>
                    <a:pt x="4195762" y="19621"/>
                  </a:lnTo>
                  <a:lnTo>
                    <a:pt x="4174450" y="5262"/>
                  </a:lnTo>
                  <a:lnTo>
                    <a:pt x="4148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62961" y="2657094"/>
              <a:ext cx="4215765" cy="402590"/>
            </a:xfrm>
            <a:custGeom>
              <a:avLst/>
              <a:gdLst/>
              <a:ahLst/>
              <a:cxnLst/>
              <a:rect l="l" t="t" r="r" b="b"/>
              <a:pathLst>
                <a:path w="4215765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4148328" y="0"/>
                  </a:lnTo>
                  <a:lnTo>
                    <a:pt x="4174450" y="5262"/>
                  </a:lnTo>
                  <a:lnTo>
                    <a:pt x="4195762" y="19621"/>
                  </a:lnTo>
                  <a:lnTo>
                    <a:pt x="4210121" y="40933"/>
                  </a:lnTo>
                  <a:lnTo>
                    <a:pt x="4215384" y="67055"/>
                  </a:lnTo>
                  <a:lnTo>
                    <a:pt x="4215384" y="335279"/>
                  </a:lnTo>
                  <a:lnTo>
                    <a:pt x="4210121" y="361402"/>
                  </a:lnTo>
                  <a:lnTo>
                    <a:pt x="4195762" y="382714"/>
                  </a:lnTo>
                  <a:lnTo>
                    <a:pt x="4174450" y="397073"/>
                  </a:lnTo>
                  <a:lnTo>
                    <a:pt x="4148328" y="402335"/>
                  </a:lnTo>
                  <a:lnTo>
                    <a:pt x="67056" y="402335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62961" y="3531870"/>
              <a:ext cx="4226560" cy="402590"/>
            </a:xfrm>
            <a:custGeom>
              <a:avLst/>
              <a:gdLst/>
              <a:ahLst/>
              <a:cxnLst/>
              <a:rect l="l" t="t" r="r" b="b"/>
              <a:pathLst>
                <a:path w="4226559" h="402589">
                  <a:moveTo>
                    <a:pt x="4158995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5"/>
                  </a:lnTo>
                  <a:lnTo>
                    <a:pt x="4158995" y="402335"/>
                  </a:lnTo>
                  <a:lnTo>
                    <a:pt x="4185118" y="397073"/>
                  </a:lnTo>
                  <a:lnTo>
                    <a:pt x="4206430" y="382714"/>
                  </a:lnTo>
                  <a:lnTo>
                    <a:pt x="4220789" y="361402"/>
                  </a:lnTo>
                  <a:lnTo>
                    <a:pt x="4226052" y="335279"/>
                  </a:lnTo>
                  <a:lnTo>
                    <a:pt x="4226052" y="67055"/>
                  </a:lnTo>
                  <a:lnTo>
                    <a:pt x="4220789" y="40933"/>
                  </a:lnTo>
                  <a:lnTo>
                    <a:pt x="4206430" y="19621"/>
                  </a:lnTo>
                  <a:lnTo>
                    <a:pt x="4185118" y="5262"/>
                  </a:lnTo>
                  <a:lnTo>
                    <a:pt x="41589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62961" y="3531870"/>
              <a:ext cx="4226560" cy="402590"/>
            </a:xfrm>
            <a:custGeom>
              <a:avLst/>
              <a:gdLst/>
              <a:ahLst/>
              <a:cxnLst/>
              <a:rect l="l" t="t" r="r" b="b"/>
              <a:pathLst>
                <a:path w="4226559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4158995" y="0"/>
                  </a:lnTo>
                  <a:lnTo>
                    <a:pt x="4185118" y="5262"/>
                  </a:lnTo>
                  <a:lnTo>
                    <a:pt x="4206430" y="19621"/>
                  </a:lnTo>
                  <a:lnTo>
                    <a:pt x="4220789" y="40933"/>
                  </a:lnTo>
                  <a:lnTo>
                    <a:pt x="4226052" y="67055"/>
                  </a:lnTo>
                  <a:lnTo>
                    <a:pt x="4226052" y="335279"/>
                  </a:lnTo>
                  <a:lnTo>
                    <a:pt x="4220789" y="361402"/>
                  </a:lnTo>
                  <a:lnTo>
                    <a:pt x="4206430" y="382714"/>
                  </a:lnTo>
                  <a:lnTo>
                    <a:pt x="4185118" y="397073"/>
                  </a:lnTo>
                  <a:lnTo>
                    <a:pt x="4158995" y="402335"/>
                  </a:lnTo>
                  <a:lnTo>
                    <a:pt x="67056" y="402335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62961" y="2253234"/>
              <a:ext cx="4226560" cy="403860"/>
            </a:xfrm>
            <a:custGeom>
              <a:avLst/>
              <a:gdLst/>
              <a:ahLst/>
              <a:cxnLst/>
              <a:rect l="l" t="t" r="r" b="b"/>
              <a:pathLst>
                <a:path w="4226559" h="403860">
                  <a:moveTo>
                    <a:pt x="4158741" y="0"/>
                  </a:moveTo>
                  <a:lnTo>
                    <a:pt x="67310" y="0"/>
                  </a:lnTo>
                  <a:lnTo>
                    <a:pt x="41094" y="5284"/>
                  </a:lnTo>
                  <a:lnTo>
                    <a:pt x="19700" y="19700"/>
                  </a:lnTo>
                  <a:lnTo>
                    <a:pt x="5284" y="41094"/>
                  </a:lnTo>
                  <a:lnTo>
                    <a:pt x="0" y="67310"/>
                  </a:lnTo>
                  <a:lnTo>
                    <a:pt x="0" y="336550"/>
                  </a:lnTo>
                  <a:lnTo>
                    <a:pt x="5284" y="362765"/>
                  </a:lnTo>
                  <a:lnTo>
                    <a:pt x="19700" y="384159"/>
                  </a:lnTo>
                  <a:lnTo>
                    <a:pt x="41094" y="398575"/>
                  </a:lnTo>
                  <a:lnTo>
                    <a:pt x="67310" y="403860"/>
                  </a:lnTo>
                  <a:lnTo>
                    <a:pt x="4158741" y="403860"/>
                  </a:lnTo>
                  <a:lnTo>
                    <a:pt x="4184957" y="398575"/>
                  </a:lnTo>
                  <a:lnTo>
                    <a:pt x="4206351" y="384159"/>
                  </a:lnTo>
                  <a:lnTo>
                    <a:pt x="4220767" y="362765"/>
                  </a:lnTo>
                  <a:lnTo>
                    <a:pt x="4226052" y="336550"/>
                  </a:lnTo>
                  <a:lnTo>
                    <a:pt x="4226052" y="67310"/>
                  </a:lnTo>
                  <a:lnTo>
                    <a:pt x="4220767" y="41094"/>
                  </a:lnTo>
                  <a:lnTo>
                    <a:pt x="4206351" y="19700"/>
                  </a:lnTo>
                  <a:lnTo>
                    <a:pt x="4184957" y="5284"/>
                  </a:lnTo>
                  <a:lnTo>
                    <a:pt x="4158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62961" y="2253234"/>
              <a:ext cx="4226560" cy="403860"/>
            </a:xfrm>
            <a:custGeom>
              <a:avLst/>
              <a:gdLst/>
              <a:ahLst/>
              <a:cxnLst/>
              <a:rect l="l" t="t" r="r" b="b"/>
              <a:pathLst>
                <a:path w="4226559" h="403860">
                  <a:moveTo>
                    <a:pt x="0" y="67310"/>
                  </a:moveTo>
                  <a:lnTo>
                    <a:pt x="5284" y="41094"/>
                  </a:lnTo>
                  <a:lnTo>
                    <a:pt x="19700" y="19700"/>
                  </a:lnTo>
                  <a:lnTo>
                    <a:pt x="41094" y="5284"/>
                  </a:lnTo>
                  <a:lnTo>
                    <a:pt x="67310" y="0"/>
                  </a:lnTo>
                  <a:lnTo>
                    <a:pt x="4158741" y="0"/>
                  </a:lnTo>
                  <a:lnTo>
                    <a:pt x="4184957" y="5284"/>
                  </a:lnTo>
                  <a:lnTo>
                    <a:pt x="4206351" y="19700"/>
                  </a:lnTo>
                  <a:lnTo>
                    <a:pt x="4220767" y="41094"/>
                  </a:lnTo>
                  <a:lnTo>
                    <a:pt x="4226052" y="67310"/>
                  </a:lnTo>
                  <a:lnTo>
                    <a:pt x="4226052" y="336550"/>
                  </a:lnTo>
                  <a:lnTo>
                    <a:pt x="4220767" y="362765"/>
                  </a:lnTo>
                  <a:lnTo>
                    <a:pt x="4206351" y="384159"/>
                  </a:lnTo>
                  <a:lnTo>
                    <a:pt x="4184957" y="398575"/>
                  </a:lnTo>
                  <a:lnTo>
                    <a:pt x="4158741" y="403860"/>
                  </a:lnTo>
                  <a:lnTo>
                    <a:pt x="67310" y="403860"/>
                  </a:lnTo>
                  <a:lnTo>
                    <a:pt x="41094" y="398575"/>
                  </a:lnTo>
                  <a:lnTo>
                    <a:pt x="19700" y="384159"/>
                  </a:lnTo>
                  <a:lnTo>
                    <a:pt x="5284" y="362765"/>
                  </a:lnTo>
                  <a:lnTo>
                    <a:pt x="0" y="336550"/>
                  </a:lnTo>
                  <a:lnTo>
                    <a:pt x="0" y="6731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62961" y="4740402"/>
              <a:ext cx="4226560" cy="459105"/>
            </a:xfrm>
            <a:custGeom>
              <a:avLst/>
              <a:gdLst/>
              <a:ahLst/>
              <a:cxnLst/>
              <a:rect l="l" t="t" r="r" b="b"/>
              <a:pathLst>
                <a:path w="4226559" h="459104">
                  <a:moveTo>
                    <a:pt x="4149597" y="0"/>
                  </a:moveTo>
                  <a:lnTo>
                    <a:pt x="76454" y="0"/>
                  </a:lnTo>
                  <a:lnTo>
                    <a:pt x="46720" y="6016"/>
                  </a:lnTo>
                  <a:lnTo>
                    <a:pt x="22415" y="22415"/>
                  </a:lnTo>
                  <a:lnTo>
                    <a:pt x="6016" y="46720"/>
                  </a:lnTo>
                  <a:lnTo>
                    <a:pt x="0" y="76454"/>
                  </a:lnTo>
                  <a:lnTo>
                    <a:pt x="0" y="382270"/>
                  </a:lnTo>
                  <a:lnTo>
                    <a:pt x="6016" y="412003"/>
                  </a:lnTo>
                  <a:lnTo>
                    <a:pt x="22415" y="436308"/>
                  </a:lnTo>
                  <a:lnTo>
                    <a:pt x="46720" y="452707"/>
                  </a:lnTo>
                  <a:lnTo>
                    <a:pt x="76454" y="458724"/>
                  </a:lnTo>
                  <a:lnTo>
                    <a:pt x="4149597" y="458724"/>
                  </a:lnTo>
                  <a:lnTo>
                    <a:pt x="4179331" y="452707"/>
                  </a:lnTo>
                  <a:lnTo>
                    <a:pt x="4203636" y="436308"/>
                  </a:lnTo>
                  <a:lnTo>
                    <a:pt x="4220035" y="412003"/>
                  </a:lnTo>
                  <a:lnTo>
                    <a:pt x="4226052" y="382270"/>
                  </a:lnTo>
                  <a:lnTo>
                    <a:pt x="4226052" y="76454"/>
                  </a:lnTo>
                  <a:lnTo>
                    <a:pt x="4220035" y="46720"/>
                  </a:lnTo>
                  <a:lnTo>
                    <a:pt x="4203636" y="22415"/>
                  </a:lnTo>
                  <a:lnTo>
                    <a:pt x="4179331" y="6016"/>
                  </a:lnTo>
                  <a:lnTo>
                    <a:pt x="41495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62961" y="4740402"/>
              <a:ext cx="4226560" cy="459105"/>
            </a:xfrm>
            <a:custGeom>
              <a:avLst/>
              <a:gdLst/>
              <a:ahLst/>
              <a:cxnLst/>
              <a:rect l="l" t="t" r="r" b="b"/>
              <a:pathLst>
                <a:path w="4226559" h="459104">
                  <a:moveTo>
                    <a:pt x="0" y="76454"/>
                  </a:moveTo>
                  <a:lnTo>
                    <a:pt x="6016" y="46720"/>
                  </a:lnTo>
                  <a:lnTo>
                    <a:pt x="22415" y="22415"/>
                  </a:lnTo>
                  <a:lnTo>
                    <a:pt x="46720" y="6016"/>
                  </a:lnTo>
                  <a:lnTo>
                    <a:pt x="76454" y="0"/>
                  </a:lnTo>
                  <a:lnTo>
                    <a:pt x="4149597" y="0"/>
                  </a:lnTo>
                  <a:lnTo>
                    <a:pt x="4179331" y="6016"/>
                  </a:lnTo>
                  <a:lnTo>
                    <a:pt x="4203636" y="22415"/>
                  </a:lnTo>
                  <a:lnTo>
                    <a:pt x="4220035" y="46720"/>
                  </a:lnTo>
                  <a:lnTo>
                    <a:pt x="4226052" y="76454"/>
                  </a:lnTo>
                  <a:lnTo>
                    <a:pt x="4226052" y="382270"/>
                  </a:lnTo>
                  <a:lnTo>
                    <a:pt x="4220035" y="412003"/>
                  </a:lnTo>
                  <a:lnTo>
                    <a:pt x="4203636" y="436308"/>
                  </a:lnTo>
                  <a:lnTo>
                    <a:pt x="4179331" y="452707"/>
                  </a:lnTo>
                  <a:lnTo>
                    <a:pt x="4149597" y="458724"/>
                  </a:lnTo>
                  <a:lnTo>
                    <a:pt x="76454" y="458724"/>
                  </a:lnTo>
                  <a:lnTo>
                    <a:pt x="46720" y="452707"/>
                  </a:lnTo>
                  <a:lnTo>
                    <a:pt x="22415" y="436308"/>
                  </a:lnTo>
                  <a:lnTo>
                    <a:pt x="6016" y="412003"/>
                  </a:lnTo>
                  <a:lnTo>
                    <a:pt x="0" y="382270"/>
                  </a:lnTo>
                  <a:lnTo>
                    <a:pt x="0" y="7645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62961" y="4338066"/>
              <a:ext cx="4226560" cy="391795"/>
            </a:xfrm>
            <a:custGeom>
              <a:avLst/>
              <a:gdLst/>
              <a:ahLst/>
              <a:cxnLst/>
              <a:rect l="l" t="t" r="r" b="b"/>
              <a:pathLst>
                <a:path w="4226559" h="391795">
                  <a:moveTo>
                    <a:pt x="4160773" y="0"/>
                  </a:moveTo>
                  <a:lnTo>
                    <a:pt x="65277" y="0"/>
                  </a:lnTo>
                  <a:lnTo>
                    <a:pt x="39862" y="5127"/>
                  </a:lnTo>
                  <a:lnTo>
                    <a:pt x="19113" y="19113"/>
                  </a:lnTo>
                  <a:lnTo>
                    <a:pt x="5127" y="39862"/>
                  </a:lnTo>
                  <a:lnTo>
                    <a:pt x="0" y="65277"/>
                  </a:lnTo>
                  <a:lnTo>
                    <a:pt x="0" y="326389"/>
                  </a:lnTo>
                  <a:lnTo>
                    <a:pt x="5127" y="351805"/>
                  </a:lnTo>
                  <a:lnTo>
                    <a:pt x="19113" y="372554"/>
                  </a:lnTo>
                  <a:lnTo>
                    <a:pt x="39862" y="386540"/>
                  </a:lnTo>
                  <a:lnTo>
                    <a:pt x="65277" y="391667"/>
                  </a:lnTo>
                  <a:lnTo>
                    <a:pt x="4160773" y="391667"/>
                  </a:lnTo>
                  <a:lnTo>
                    <a:pt x="4186189" y="386540"/>
                  </a:lnTo>
                  <a:lnTo>
                    <a:pt x="4206938" y="372554"/>
                  </a:lnTo>
                  <a:lnTo>
                    <a:pt x="4220924" y="351805"/>
                  </a:lnTo>
                  <a:lnTo>
                    <a:pt x="4226052" y="326389"/>
                  </a:lnTo>
                  <a:lnTo>
                    <a:pt x="4226052" y="65277"/>
                  </a:lnTo>
                  <a:lnTo>
                    <a:pt x="4220924" y="39862"/>
                  </a:lnTo>
                  <a:lnTo>
                    <a:pt x="4206938" y="19113"/>
                  </a:lnTo>
                  <a:lnTo>
                    <a:pt x="4186189" y="5127"/>
                  </a:lnTo>
                  <a:lnTo>
                    <a:pt x="41607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62961" y="4338066"/>
              <a:ext cx="4226560" cy="391795"/>
            </a:xfrm>
            <a:custGeom>
              <a:avLst/>
              <a:gdLst/>
              <a:ahLst/>
              <a:cxnLst/>
              <a:rect l="l" t="t" r="r" b="b"/>
              <a:pathLst>
                <a:path w="4226559" h="391795">
                  <a:moveTo>
                    <a:pt x="0" y="65277"/>
                  </a:moveTo>
                  <a:lnTo>
                    <a:pt x="5127" y="39862"/>
                  </a:lnTo>
                  <a:lnTo>
                    <a:pt x="19113" y="19113"/>
                  </a:lnTo>
                  <a:lnTo>
                    <a:pt x="39862" y="5127"/>
                  </a:lnTo>
                  <a:lnTo>
                    <a:pt x="65277" y="0"/>
                  </a:lnTo>
                  <a:lnTo>
                    <a:pt x="4160773" y="0"/>
                  </a:lnTo>
                  <a:lnTo>
                    <a:pt x="4186189" y="5127"/>
                  </a:lnTo>
                  <a:lnTo>
                    <a:pt x="4206938" y="19113"/>
                  </a:lnTo>
                  <a:lnTo>
                    <a:pt x="4220924" y="39862"/>
                  </a:lnTo>
                  <a:lnTo>
                    <a:pt x="4226052" y="65277"/>
                  </a:lnTo>
                  <a:lnTo>
                    <a:pt x="4226052" y="326389"/>
                  </a:lnTo>
                  <a:lnTo>
                    <a:pt x="4220924" y="351805"/>
                  </a:lnTo>
                  <a:lnTo>
                    <a:pt x="4206938" y="372554"/>
                  </a:lnTo>
                  <a:lnTo>
                    <a:pt x="4186189" y="386540"/>
                  </a:lnTo>
                  <a:lnTo>
                    <a:pt x="4160773" y="391667"/>
                  </a:lnTo>
                  <a:lnTo>
                    <a:pt x="65277" y="391667"/>
                  </a:lnTo>
                  <a:lnTo>
                    <a:pt x="39862" y="386540"/>
                  </a:lnTo>
                  <a:lnTo>
                    <a:pt x="19113" y="372554"/>
                  </a:lnTo>
                  <a:lnTo>
                    <a:pt x="5127" y="351805"/>
                  </a:lnTo>
                  <a:lnTo>
                    <a:pt x="0" y="326389"/>
                  </a:lnTo>
                  <a:lnTo>
                    <a:pt x="0" y="6527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362961" y="5180838"/>
              <a:ext cx="4226560" cy="459105"/>
            </a:xfrm>
            <a:custGeom>
              <a:avLst/>
              <a:gdLst/>
              <a:ahLst/>
              <a:cxnLst/>
              <a:rect l="l" t="t" r="r" b="b"/>
              <a:pathLst>
                <a:path w="4226559" h="459104">
                  <a:moveTo>
                    <a:pt x="4149597" y="0"/>
                  </a:moveTo>
                  <a:lnTo>
                    <a:pt x="76454" y="0"/>
                  </a:lnTo>
                  <a:lnTo>
                    <a:pt x="46720" y="6016"/>
                  </a:lnTo>
                  <a:lnTo>
                    <a:pt x="22415" y="22415"/>
                  </a:lnTo>
                  <a:lnTo>
                    <a:pt x="6016" y="46720"/>
                  </a:lnTo>
                  <a:lnTo>
                    <a:pt x="0" y="76453"/>
                  </a:lnTo>
                  <a:lnTo>
                    <a:pt x="0" y="382270"/>
                  </a:lnTo>
                  <a:lnTo>
                    <a:pt x="6016" y="412030"/>
                  </a:lnTo>
                  <a:lnTo>
                    <a:pt x="22415" y="436332"/>
                  </a:lnTo>
                  <a:lnTo>
                    <a:pt x="46720" y="452716"/>
                  </a:lnTo>
                  <a:lnTo>
                    <a:pt x="76454" y="458724"/>
                  </a:lnTo>
                  <a:lnTo>
                    <a:pt x="4149597" y="458724"/>
                  </a:lnTo>
                  <a:lnTo>
                    <a:pt x="4179331" y="452716"/>
                  </a:lnTo>
                  <a:lnTo>
                    <a:pt x="4203636" y="436332"/>
                  </a:lnTo>
                  <a:lnTo>
                    <a:pt x="4220035" y="412030"/>
                  </a:lnTo>
                  <a:lnTo>
                    <a:pt x="4226052" y="382270"/>
                  </a:lnTo>
                  <a:lnTo>
                    <a:pt x="4226052" y="76453"/>
                  </a:lnTo>
                  <a:lnTo>
                    <a:pt x="4220035" y="46720"/>
                  </a:lnTo>
                  <a:lnTo>
                    <a:pt x="4203636" y="22415"/>
                  </a:lnTo>
                  <a:lnTo>
                    <a:pt x="4179331" y="6016"/>
                  </a:lnTo>
                  <a:lnTo>
                    <a:pt x="41495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362961" y="5180838"/>
              <a:ext cx="4226560" cy="459105"/>
            </a:xfrm>
            <a:custGeom>
              <a:avLst/>
              <a:gdLst/>
              <a:ahLst/>
              <a:cxnLst/>
              <a:rect l="l" t="t" r="r" b="b"/>
              <a:pathLst>
                <a:path w="4226559" h="459104">
                  <a:moveTo>
                    <a:pt x="0" y="76453"/>
                  </a:moveTo>
                  <a:lnTo>
                    <a:pt x="6016" y="46720"/>
                  </a:lnTo>
                  <a:lnTo>
                    <a:pt x="22415" y="22415"/>
                  </a:lnTo>
                  <a:lnTo>
                    <a:pt x="46720" y="6016"/>
                  </a:lnTo>
                  <a:lnTo>
                    <a:pt x="76454" y="0"/>
                  </a:lnTo>
                  <a:lnTo>
                    <a:pt x="4149597" y="0"/>
                  </a:lnTo>
                  <a:lnTo>
                    <a:pt x="4179331" y="6016"/>
                  </a:lnTo>
                  <a:lnTo>
                    <a:pt x="4203636" y="22415"/>
                  </a:lnTo>
                  <a:lnTo>
                    <a:pt x="4220035" y="46720"/>
                  </a:lnTo>
                  <a:lnTo>
                    <a:pt x="4226052" y="76453"/>
                  </a:lnTo>
                  <a:lnTo>
                    <a:pt x="4226052" y="382270"/>
                  </a:lnTo>
                  <a:lnTo>
                    <a:pt x="4220035" y="412030"/>
                  </a:lnTo>
                  <a:lnTo>
                    <a:pt x="4203636" y="436332"/>
                  </a:lnTo>
                  <a:lnTo>
                    <a:pt x="4179331" y="452716"/>
                  </a:lnTo>
                  <a:lnTo>
                    <a:pt x="4149597" y="458724"/>
                  </a:lnTo>
                  <a:lnTo>
                    <a:pt x="76454" y="458724"/>
                  </a:lnTo>
                  <a:lnTo>
                    <a:pt x="46720" y="452716"/>
                  </a:lnTo>
                  <a:lnTo>
                    <a:pt x="22415" y="436332"/>
                  </a:lnTo>
                  <a:lnTo>
                    <a:pt x="6016" y="412030"/>
                  </a:lnTo>
                  <a:lnTo>
                    <a:pt x="0" y="382270"/>
                  </a:lnTo>
                  <a:lnTo>
                    <a:pt x="0" y="7645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622550" y="1367784"/>
            <a:ext cx="3692525" cy="419163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880"/>
              </a:spcBef>
            </a:pPr>
            <a:r>
              <a:rPr dirty="0" sz="2000" spc="-5">
                <a:latin typeface="Carlito"/>
                <a:cs typeface="Carlito"/>
              </a:rPr>
              <a:t>Application</a:t>
            </a:r>
            <a:endParaRPr sz="2000">
              <a:latin typeface="Carlito"/>
              <a:cs typeface="Carlito"/>
            </a:endParaRPr>
          </a:p>
          <a:p>
            <a:pPr algn="ctr" marL="635635" marR="614045" indent="-1270">
              <a:lnSpc>
                <a:spcPct val="132300"/>
              </a:lnSpc>
            </a:pPr>
            <a:r>
              <a:rPr dirty="0" sz="2000" spc="-5">
                <a:latin typeface="Carlito"/>
                <a:cs typeface="Carlito"/>
              </a:rPr>
              <a:t>Algorithm  </a:t>
            </a:r>
            <a:r>
              <a:rPr dirty="0" sz="2000" spc="-10">
                <a:latin typeface="Carlito"/>
                <a:cs typeface="Carlito"/>
              </a:rPr>
              <a:t>Programming</a:t>
            </a:r>
            <a:r>
              <a:rPr dirty="0" sz="2000" spc="-4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Language</a:t>
            </a:r>
            <a:endParaRPr sz="2000">
              <a:latin typeface="Carlito"/>
              <a:cs typeface="Carlito"/>
            </a:endParaRPr>
          </a:p>
          <a:p>
            <a:pPr algn="ctr" marL="12700" marR="5080">
              <a:lnSpc>
                <a:spcPts val="3440"/>
              </a:lnSpc>
              <a:spcBef>
                <a:spcPts val="20"/>
              </a:spcBef>
            </a:pPr>
            <a:r>
              <a:rPr dirty="0" sz="2000" spc="-10">
                <a:latin typeface="Carlito"/>
                <a:cs typeface="Carlito"/>
              </a:rPr>
              <a:t>Operating System/Virtual </a:t>
            </a:r>
            <a:r>
              <a:rPr dirty="0" sz="2000" spc="-5">
                <a:latin typeface="Carlito"/>
                <a:cs typeface="Carlito"/>
              </a:rPr>
              <a:t>Machines  Instruction Set Architecture (ISA)  Microarchitecture</a:t>
            </a:r>
            <a:endParaRPr sz="2000">
              <a:latin typeface="Carlito"/>
              <a:cs typeface="Carlito"/>
            </a:endParaRPr>
          </a:p>
          <a:p>
            <a:pPr algn="ctr" marL="13335">
              <a:lnSpc>
                <a:spcPct val="100000"/>
              </a:lnSpc>
              <a:spcBef>
                <a:spcPts val="455"/>
              </a:spcBef>
            </a:pPr>
            <a:r>
              <a:rPr dirty="0" sz="2000" spc="-20">
                <a:latin typeface="Carlito"/>
                <a:cs typeface="Carlito"/>
              </a:rPr>
              <a:t>Gates/Register-Transfer </a:t>
            </a:r>
            <a:r>
              <a:rPr dirty="0" sz="2000" spc="-10">
                <a:latin typeface="Carlito"/>
                <a:cs typeface="Carlito"/>
              </a:rPr>
              <a:t>Level</a:t>
            </a:r>
            <a:r>
              <a:rPr dirty="0" sz="2000" spc="8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(RTL)</a:t>
            </a:r>
            <a:endParaRPr sz="2000">
              <a:latin typeface="Carlito"/>
              <a:cs typeface="Carlito"/>
            </a:endParaRPr>
          </a:p>
          <a:p>
            <a:pPr algn="ctr" marL="14604">
              <a:lnSpc>
                <a:spcPct val="100000"/>
              </a:lnSpc>
              <a:spcBef>
                <a:spcPts val="775"/>
              </a:spcBef>
            </a:pPr>
            <a:r>
              <a:rPr dirty="0" sz="2000" spc="-5">
                <a:latin typeface="Carlito"/>
                <a:cs typeface="Carlito"/>
              </a:rPr>
              <a:t>Circuits</a:t>
            </a:r>
            <a:endParaRPr sz="2000">
              <a:latin typeface="Carlito"/>
              <a:cs typeface="Carlito"/>
            </a:endParaRPr>
          </a:p>
          <a:p>
            <a:pPr algn="ctr" marL="1459230" marR="1437005">
              <a:lnSpc>
                <a:spcPts val="3460"/>
              </a:lnSpc>
              <a:spcBef>
                <a:spcPts val="270"/>
              </a:spcBef>
            </a:pPr>
            <a:r>
              <a:rPr dirty="0" sz="2000" spc="-5">
                <a:latin typeface="Carlito"/>
                <a:cs typeface="Carlito"/>
              </a:rPr>
              <a:t>D</a:t>
            </a:r>
            <a:r>
              <a:rPr dirty="0" sz="2000" spc="-15">
                <a:latin typeface="Carlito"/>
                <a:cs typeface="Carlito"/>
              </a:rPr>
              <a:t>e</a:t>
            </a:r>
            <a:r>
              <a:rPr dirty="0" sz="2000">
                <a:latin typeface="Carlito"/>
                <a:cs typeface="Carlito"/>
              </a:rPr>
              <a:t>v</a:t>
            </a:r>
            <a:r>
              <a:rPr dirty="0" sz="2000" spc="-10">
                <a:latin typeface="Carlito"/>
                <a:cs typeface="Carlito"/>
              </a:rPr>
              <a:t>i</a:t>
            </a:r>
            <a:r>
              <a:rPr dirty="0" sz="2000">
                <a:latin typeface="Carlito"/>
                <a:cs typeface="Carlito"/>
              </a:rPr>
              <a:t>ces  </a:t>
            </a:r>
            <a:r>
              <a:rPr dirty="0" sz="2000" spc="-10">
                <a:latin typeface="Carlito"/>
                <a:cs typeface="Carlito"/>
              </a:rPr>
              <a:t>Physics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00" y="1219200"/>
            <a:ext cx="2070100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35940" y="136347"/>
            <a:ext cx="64420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Abstraction </a:t>
            </a:r>
            <a:r>
              <a:rPr dirty="0" spc="-25"/>
              <a:t>Layers </a:t>
            </a:r>
            <a:r>
              <a:rPr dirty="0"/>
              <a:t>in Modern</a:t>
            </a:r>
            <a:r>
              <a:rPr dirty="0" spc="-90"/>
              <a:t> </a:t>
            </a:r>
            <a:r>
              <a:rPr dirty="0" spc="-25"/>
              <a:t>Systems</a:t>
            </a:r>
          </a:p>
        </p:txBody>
      </p:sp>
      <p:sp>
        <p:nvSpPr>
          <p:cNvPr id="26" name="object 26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6347"/>
            <a:ext cx="56743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Architecture </a:t>
            </a:r>
            <a:r>
              <a:rPr dirty="0" spc="-5"/>
              <a:t>continually</a:t>
            </a:r>
            <a:r>
              <a:rPr dirty="0" spc="-75"/>
              <a:t> </a:t>
            </a:r>
            <a:r>
              <a:rPr dirty="0" spc="-5"/>
              <a:t>changing</a:t>
            </a:r>
          </a:p>
        </p:txBody>
      </p:sp>
      <p:sp>
        <p:nvSpPr>
          <p:cNvPr id="3" name="object 3"/>
          <p:cNvSpPr/>
          <p:nvPr/>
        </p:nvSpPr>
        <p:spPr>
          <a:xfrm>
            <a:off x="2584450" y="1365250"/>
            <a:ext cx="3898900" cy="4851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79975" y="5199126"/>
            <a:ext cx="313690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rlito"/>
                <a:cs typeface="Carlito"/>
              </a:rPr>
              <a:t>Cost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0">
                <a:latin typeface="Carlito"/>
                <a:cs typeface="Carlito"/>
              </a:rPr>
              <a:t>software development  </a:t>
            </a:r>
            <a:r>
              <a:rPr dirty="0" sz="2000" spc="-15">
                <a:latin typeface="Carlito"/>
                <a:cs typeface="Carlito"/>
              </a:rPr>
              <a:t>makes </a:t>
            </a:r>
            <a:r>
              <a:rPr dirty="0" sz="2000" spc="-5">
                <a:latin typeface="Carlito"/>
                <a:cs typeface="Carlito"/>
              </a:rPr>
              <a:t>compatibility </a:t>
            </a:r>
            <a:r>
              <a:rPr dirty="0" sz="2000">
                <a:latin typeface="Carlito"/>
                <a:cs typeface="Carlito"/>
              </a:rPr>
              <a:t>a major  </a:t>
            </a:r>
            <a:r>
              <a:rPr dirty="0" sz="2000" spc="-15">
                <a:latin typeface="Carlito"/>
                <a:cs typeface="Carlito"/>
              </a:rPr>
              <a:t>force </a:t>
            </a:r>
            <a:r>
              <a:rPr dirty="0" sz="2000">
                <a:latin typeface="Carlito"/>
                <a:cs typeface="Carlito"/>
              </a:rPr>
              <a:t>in</a:t>
            </a:r>
            <a:r>
              <a:rPr dirty="0" sz="2000" spc="-5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market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3894" y="2033142"/>
            <a:ext cx="1544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F487C"/>
                </a:solidFill>
                <a:latin typeface="Carlito"/>
                <a:cs typeface="Carlito"/>
              </a:rPr>
              <a:t>Appli</a:t>
            </a:r>
            <a:r>
              <a:rPr dirty="0" sz="2400" spc="-20">
                <a:solidFill>
                  <a:srgbClr val="1F487C"/>
                </a:solidFill>
                <a:latin typeface="Carlito"/>
                <a:cs typeface="Carlito"/>
              </a:rPr>
              <a:t>c</a:t>
            </a:r>
            <a:r>
              <a:rPr dirty="0" sz="2400" spc="-25">
                <a:solidFill>
                  <a:srgbClr val="1F487C"/>
                </a:solidFill>
                <a:latin typeface="Carlito"/>
                <a:cs typeface="Carlito"/>
              </a:rPr>
              <a:t>a</a:t>
            </a:r>
            <a:r>
              <a:rPr dirty="0" sz="2400">
                <a:solidFill>
                  <a:srgbClr val="1F487C"/>
                </a:solidFill>
                <a:latin typeface="Carlito"/>
                <a:cs typeface="Carlito"/>
              </a:rPr>
              <a:t>tions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6378" y="3328238"/>
            <a:ext cx="14198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5">
                <a:solidFill>
                  <a:srgbClr val="1F487C"/>
                </a:solidFill>
                <a:latin typeface="Carlito"/>
                <a:cs typeface="Carlito"/>
              </a:rPr>
              <a:t>T</a:t>
            </a:r>
            <a:r>
              <a:rPr dirty="0" sz="2400">
                <a:solidFill>
                  <a:srgbClr val="1F487C"/>
                </a:solidFill>
                <a:latin typeface="Carlito"/>
                <a:cs typeface="Carlito"/>
              </a:rPr>
              <a:t>e</a:t>
            </a:r>
            <a:r>
              <a:rPr dirty="0" sz="2400" spc="5">
                <a:solidFill>
                  <a:srgbClr val="1F487C"/>
                </a:solidFill>
                <a:latin typeface="Carlito"/>
                <a:cs typeface="Carlito"/>
              </a:rPr>
              <a:t>c</a:t>
            </a:r>
            <a:r>
              <a:rPr dirty="0" sz="2400" spc="-5">
                <a:solidFill>
                  <a:srgbClr val="1F487C"/>
                </a:solidFill>
                <a:latin typeface="Carlito"/>
                <a:cs typeface="Carlito"/>
              </a:rPr>
              <a:t>hn</a:t>
            </a:r>
            <a:r>
              <a:rPr dirty="0" sz="2400" spc="-15">
                <a:solidFill>
                  <a:srgbClr val="1F487C"/>
                </a:solidFill>
                <a:latin typeface="Carlito"/>
                <a:cs typeface="Carlito"/>
              </a:rPr>
              <a:t>o</a:t>
            </a:r>
            <a:r>
              <a:rPr dirty="0" sz="2400">
                <a:solidFill>
                  <a:srgbClr val="1F487C"/>
                </a:solidFill>
                <a:latin typeface="Carlito"/>
                <a:cs typeface="Carlito"/>
              </a:rPr>
              <a:t>lo</a:t>
            </a:r>
            <a:r>
              <a:rPr dirty="0" sz="2400" spc="-10">
                <a:solidFill>
                  <a:srgbClr val="1F487C"/>
                </a:solidFill>
                <a:latin typeface="Carlito"/>
                <a:cs typeface="Carlito"/>
              </a:rPr>
              <a:t>g</a:t>
            </a:r>
            <a:r>
              <a:rPr dirty="0" sz="2400">
                <a:solidFill>
                  <a:srgbClr val="1F487C"/>
                </a:solidFill>
                <a:latin typeface="Carlito"/>
                <a:cs typeface="Carlito"/>
              </a:rPr>
              <a:t>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1461261"/>
            <a:ext cx="1544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rlito"/>
                <a:cs typeface="Carlito"/>
              </a:rPr>
              <a:t>Appli</a:t>
            </a:r>
            <a:r>
              <a:rPr dirty="0" sz="2400" spc="-20">
                <a:latin typeface="Carlito"/>
                <a:cs typeface="Carlito"/>
              </a:rPr>
              <a:t>c</a:t>
            </a:r>
            <a:r>
              <a:rPr dirty="0" sz="2400" spc="-25">
                <a:latin typeface="Carlito"/>
                <a:cs typeface="Carlito"/>
              </a:rPr>
              <a:t>a</a:t>
            </a:r>
            <a:r>
              <a:rPr dirty="0" sz="2400">
                <a:latin typeface="Carlito"/>
                <a:cs typeface="Carlito"/>
              </a:rPr>
              <a:t>tions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1826716"/>
            <a:ext cx="1894839" cy="2586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rlito"/>
                <a:cs typeface="Carlito"/>
              </a:rPr>
              <a:t>suggest how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to  improve  </a:t>
            </a:r>
            <a:r>
              <a:rPr dirty="0" sz="2400" spc="-20">
                <a:latin typeface="Carlito"/>
                <a:cs typeface="Carlito"/>
              </a:rPr>
              <a:t>technology,  </a:t>
            </a:r>
            <a:r>
              <a:rPr dirty="0" sz="2400" spc="-10">
                <a:latin typeface="Carlito"/>
                <a:cs typeface="Carlito"/>
              </a:rPr>
              <a:t>provide  revenue </a:t>
            </a:r>
            <a:r>
              <a:rPr dirty="0" sz="2400" spc="-15">
                <a:latin typeface="Carlito"/>
                <a:cs typeface="Carlito"/>
              </a:rPr>
              <a:t>to  </a:t>
            </a:r>
            <a:r>
              <a:rPr dirty="0" sz="2400" spc="-5">
                <a:latin typeface="Carlito"/>
                <a:cs typeface="Carlito"/>
              </a:rPr>
              <a:t>fund  </a:t>
            </a:r>
            <a:r>
              <a:rPr dirty="0" sz="2400" spc="-10">
                <a:latin typeface="Carlito"/>
                <a:cs typeface="Carlito"/>
              </a:rPr>
              <a:t>development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9029" y="1689557"/>
            <a:ext cx="160147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arlito"/>
                <a:cs typeface="Carlito"/>
              </a:rPr>
              <a:t>Improved  </a:t>
            </a:r>
            <a:r>
              <a:rPr dirty="0" sz="2400" spc="-2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e</a:t>
            </a:r>
            <a:r>
              <a:rPr dirty="0" sz="2400" spc="5">
                <a:latin typeface="Carlito"/>
                <a:cs typeface="Carlito"/>
              </a:rPr>
              <a:t>c</a:t>
            </a:r>
            <a:r>
              <a:rPr dirty="0" sz="2400" spc="-5">
                <a:latin typeface="Carlito"/>
                <a:cs typeface="Carlito"/>
              </a:rPr>
              <a:t>hnol</a:t>
            </a:r>
            <a:r>
              <a:rPr dirty="0" sz="2400" spc="-15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gies  </a:t>
            </a:r>
            <a:r>
              <a:rPr dirty="0" sz="2400" spc="-20">
                <a:latin typeface="Carlito"/>
                <a:cs typeface="Carlito"/>
              </a:rPr>
              <a:t>make </a:t>
            </a:r>
            <a:r>
              <a:rPr dirty="0" sz="2400" spc="-5">
                <a:latin typeface="Carlito"/>
                <a:cs typeface="Carlito"/>
              </a:rPr>
              <a:t>new  applications  </a:t>
            </a:r>
            <a:r>
              <a:rPr dirty="0" sz="2400" spc="-10">
                <a:latin typeface="Carlito"/>
                <a:cs typeface="Carlito"/>
              </a:rPr>
              <a:t>possible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6934200" cy="6748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94628" y="5505399"/>
            <a:ext cx="1449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[from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Kurzweil]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6394" y="2065147"/>
            <a:ext cx="2042795" cy="14897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Carlito"/>
                <a:cs typeface="Carlito"/>
              </a:rPr>
              <a:t>Major  </a:t>
            </a:r>
            <a:r>
              <a:rPr dirty="0" spc="-30" b="0">
                <a:latin typeface="Carlito"/>
                <a:cs typeface="Carlito"/>
              </a:rPr>
              <a:t>Technology  </a:t>
            </a:r>
            <a:r>
              <a:rPr dirty="0" b="0">
                <a:latin typeface="Carlito"/>
                <a:cs typeface="Carlito"/>
              </a:rPr>
              <a:t>Ge</a:t>
            </a:r>
            <a:r>
              <a:rPr dirty="0" spc="-15" b="0">
                <a:latin typeface="Carlito"/>
                <a:cs typeface="Carlito"/>
              </a:rPr>
              <a:t>n</a:t>
            </a:r>
            <a:r>
              <a:rPr dirty="0" b="0">
                <a:latin typeface="Carlito"/>
                <a:cs typeface="Carlito"/>
              </a:rPr>
              <a:t>e</a:t>
            </a:r>
            <a:r>
              <a:rPr dirty="0" spc="-65" b="0">
                <a:latin typeface="Carlito"/>
                <a:cs typeface="Carlito"/>
              </a:rPr>
              <a:t>r</a:t>
            </a:r>
            <a:r>
              <a:rPr dirty="0" spc="-25" b="0">
                <a:latin typeface="Carlito"/>
                <a:cs typeface="Carlito"/>
              </a:rPr>
              <a:t>a</a:t>
            </a:r>
            <a:r>
              <a:rPr dirty="0" b="0">
                <a:latin typeface="Carlito"/>
                <a:cs typeface="Carlito"/>
              </a:rPr>
              <a:t>t</a:t>
            </a:r>
            <a:r>
              <a:rPr dirty="0" spc="-15" b="0">
                <a:latin typeface="Carlito"/>
                <a:cs typeface="Carlito"/>
              </a:rPr>
              <a:t>i</a:t>
            </a:r>
            <a:r>
              <a:rPr dirty="0" spc="-5" b="0">
                <a:latin typeface="Carlito"/>
                <a:cs typeface="Carlito"/>
              </a:rPr>
              <a:t>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32375" y="3295015"/>
            <a:ext cx="685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Carlito"/>
                <a:cs typeface="Carlito"/>
              </a:rPr>
              <a:t>B</a:t>
            </a:r>
            <a:r>
              <a:rPr dirty="0" sz="1800" spc="-5">
                <a:latin typeface="Carlito"/>
                <a:cs typeface="Carlito"/>
              </a:rPr>
              <a:t>i</a:t>
            </a:r>
            <a:r>
              <a:rPr dirty="0" sz="1800">
                <a:latin typeface="Carlito"/>
                <a:cs typeface="Carlito"/>
              </a:rPr>
              <a:t>p</a:t>
            </a:r>
            <a:r>
              <a:rPr dirty="0" sz="1800" spc="-5">
                <a:latin typeface="Carlito"/>
                <a:cs typeface="Carlito"/>
              </a:rPr>
              <a:t>olar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3036381"/>
            <a:ext cx="1284605" cy="116840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935"/>
              </a:spcBef>
            </a:pPr>
            <a:r>
              <a:rPr dirty="0" sz="1800" spc="-5">
                <a:latin typeface="Carlito"/>
                <a:cs typeface="Carlito"/>
              </a:rPr>
              <a:t>CM</a:t>
            </a:r>
            <a:r>
              <a:rPr dirty="0" sz="1800" spc="-10">
                <a:latin typeface="Carlito"/>
                <a:cs typeface="Carlito"/>
              </a:rPr>
              <a:t>O</a:t>
            </a:r>
            <a:r>
              <a:rPr dirty="0" sz="1800"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  <a:p>
            <a:pPr marL="393700">
              <a:lnSpc>
                <a:spcPct val="100000"/>
              </a:lnSpc>
              <a:spcBef>
                <a:spcPts val="840"/>
              </a:spcBef>
            </a:pPr>
            <a:r>
              <a:rPr dirty="0" sz="1800" spc="-5">
                <a:latin typeface="Carlito"/>
                <a:cs typeface="Carlito"/>
              </a:rPr>
              <a:t>nMOS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800" spc="-5">
                <a:latin typeface="Carlito"/>
                <a:cs typeface="Carlito"/>
              </a:rPr>
              <a:t>pMOS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9775" y="3752469"/>
            <a:ext cx="1351280" cy="113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Carlito"/>
                <a:cs typeface="Carlito"/>
              </a:rPr>
              <a:t>V</a:t>
            </a:r>
            <a:r>
              <a:rPr dirty="0" sz="1800">
                <a:latin typeface="Carlito"/>
                <a:cs typeface="Carlito"/>
              </a:rPr>
              <a:t>acuu  m  </a:t>
            </a:r>
            <a:r>
              <a:rPr dirty="0" sz="1800" spc="-25">
                <a:latin typeface="Carlito"/>
                <a:cs typeface="Carlito"/>
              </a:rPr>
              <a:t>Tubes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 spc="-20">
                <a:latin typeface="Carlito"/>
                <a:cs typeface="Carlito"/>
              </a:rPr>
              <a:t>Relays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7794" y="5657799"/>
            <a:ext cx="17233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Electromechanical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1409" y="424637"/>
            <a:ext cx="49657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b="1">
                <a:solidFill>
                  <a:srgbClr val="FFFFFF"/>
                </a:solidFill>
                <a:latin typeface="Carlito"/>
                <a:cs typeface="Carlito"/>
              </a:rPr>
              <a:t>?</a:t>
            </a:r>
            <a:endParaRPr sz="80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53121" y="1653667"/>
            <a:ext cx="631825" cy="560705"/>
            <a:chOff x="7453121" y="1653667"/>
            <a:chExt cx="631825" cy="560705"/>
          </a:xfrm>
        </p:grpSpPr>
        <p:sp>
          <p:nvSpPr>
            <p:cNvPr id="11" name="object 11"/>
            <p:cNvSpPr/>
            <p:nvPr/>
          </p:nvSpPr>
          <p:spPr>
            <a:xfrm>
              <a:off x="7459471" y="1660017"/>
              <a:ext cx="619125" cy="548005"/>
            </a:xfrm>
            <a:custGeom>
              <a:avLst/>
              <a:gdLst/>
              <a:ahLst/>
              <a:cxnLst/>
              <a:rect l="l" t="t" r="r" b="b"/>
              <a:pathLst>
                <a:path w="619125" h="548005">
                  <a:moveTo>
                    <a:pt x="299338" y="0"/>
                  </a:moveTo>
                  <a:lnTo>
                    <a:pt x="367410" y="91948"/>
                  </a:lnTo>
                  <a:lnTo>
                    <a:pt x="0" y="363982"/>
                  </a:lnTo>
                  <a:lnTo>
                    <a:pt x="136017" y="547751"/>
                  </a:lnTo>
                  <a:lnTo>
                    <a:pt x="503427" y="275590"/>
                  </a:lnTo>
                  <a:lnTo>
                    <a:pt x="571500" y="367411"/>
                  </a:lnTo>
                  <a:lnTo>
                    <a:pt x="619125" y="47752"/>
                  </a:lnTo>
                  <a:lnTo>
                    <a:pt x="2993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459471" y="1660017"/>
              <a:ext cx="619125" cy="548005"/>
            </a:xfrm>
            <a:custGeom>
              <a:avLst/>
              <a:gdLst/>
              <a:ahLst/>
              <a:cxnLst/>
              <a:rect l="l" t="t" r="r" b="b"/>
              <a:pathLst>
                <a:path w="619125" h="548005">
                  <a:moveTo>
                    <a:pt x="0" y="363982"/>
                  </a:moveTo>
                  <a:lnTo>
                    <a:pt x="367410" y="91948"/>
                  </a:lnTo>
                  <a:lnTo>
                    <a:pt x="299338" y="0"/>
                  </a:lnTo>
                  <a:lnTo>
                    <a:pt x="619125" y="47752"/>
                  </a:lnTo>
                  <a:lnTo>
                    <a:pt x="571500" y="367411"/>
                  </a:lnTo>
                  <a:lnTo>
                    <a:pt x="503427" y="275590"/>
                  </a:lnTo>
                  <a:lnTo>
                    <a:pt x="136017" y="547751"/>
                  </a:lnTo>
                  <a:lnTo>
                    <a:pt x="0" y="363982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pc="-5"/>
              <a:t>Advanced Computer </a:t>
            </a:r>
            <a:r>
              <a:rPr dirty="0" spc="-10"/>
              <a:t>Architecture-Fall </a:t>
            </a:r>
            <a:r>
              <a:rPr dirty="0" spc="-5"/>
              <a:t>2020, </a:t>
            </a:r>
            <a:r>
              <a:rPr dirty="0" spc="-45"/>
              <a:t>AUT, </a:t>
            </a:r>
            <a:r>
              <a:rPr dirty="0" spc="-25"/>
              <a:t>Tehran,</a:t>
            </a:r>
            <a:r>
              <a:rPr dirty="0" spc="135"/>
              <a:t> </a:t>
            </a:r>
            <a:r>
              <a:rPr dirty="0" spc="-10"/>
              <a:t>Iran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2023-09-30T19:13:08Z</dcterms:created>
  <dcterms:modified xsi:type="dcterms:W3CDTF">2023-09-30T19:13:08Z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2023-09-30T00:00:00Z</vt:filetime>
  </property>
</Properties>
</file>