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100" spc="-1" strike="noStrike">
                <a:solidFill>
                  <a:schemeClr val="dk1"/>
                </a:solidFill>
                <a:latin typeface="Times New Roman"/>
              </a:rPr>
              <a:t>Click to move the slide</a:t>
            </a: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1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1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BC1F138-6F33-4494-828E-11DA8587BAC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F7306D-ED94-430F-8C62-E651CE67C3D4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18FBD7-972B-43BD-80A6-64F1DE80C779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6FCD7B-6C5B-4511-A135-74E9B71AA0BE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1F2337-1D5E-4DFE-94D6-D38A6CD8F74F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97125D-3F14-45E2-A32B-2FD3CA59C531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488EC4-08B1-4F90-AE05-800F1D5E6AD5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9E481D-7D70-4DAA-8E70-7F4C1DF5F2CB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1B51C7-E0CC-463B-9D67-FC891FDE0D56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90AF3F-BB61-42D7-B0BC-35F62F67C658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52516D-5EF7-4F02-B321-27C07B80F8DA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F86642-5AFE-4DEB-B757-2F5D49323959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16A303-F82B-4665-96B2-4165B6C07003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dp9D_2.ppt: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Power Minimization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PowerMinMap, [Li, et al, ASPDAC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’03]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Emap, [Lamoureux, et al, ICCAD’03]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DVmap, [Chen, et al, FPGA’04]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CC10A8-14A0-4404-84BF-3BA43DB0190C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dp9D_2.ppt: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Power Minimization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PowerMinMap, [Li, et al, ASPDAC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’03]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Emap, [Lamoureux, et al, ICCAD’03]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DVmap, [Chen, et al, FPGA’04]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67D93A-C910-4E64-8EDE-C832DC9DFA7C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6B209A-E1A7-46D0-9ED8-7A0410C6127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9EF86E-C82E-47DA-B38D-F5C241ED676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1717489-0F1B-4711-B8AD-FB5DE2548F0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EB8B69-309A-40D3-82C1-C2178620006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6AACF2-6E68-4936-B576-093FDFD2F23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ED68C5-4FC9-4A23-86E8-85E5B89AAF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410FE3-4896-43E8-B749-5EE35FA83B7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05F046D-0240-4118-8449-DEB3CBD3AC6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3792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68480" y="1219320"/>
            <a:ext cx="3792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61C381-865F-4A84-B37A-52B92E8F514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795EA3-874F-4A32-A8B9-169928776EC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3C855C8-F81C-4D14-8A12-587040DD013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AutoShape 4" hidden="1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" name="Rectangle 5" hidden="1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AutoShape 2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280" y="2286000"/>
            <a:ext cx="7759440" cy="11426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l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i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k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o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e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d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i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M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a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s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e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r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i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l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e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s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y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l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Click to edit </a:t>
            </a: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the outline </a:t>
            </a: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text format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Third 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Outline 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Fourth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Outline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3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sldNum" idx="11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8A6E64-9188-40D3-ADAD-D72BA67D6AB0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6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32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1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sldNum" idx="12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F04C2A-1395-4BF5-AA8B-092E0BDB9121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2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ff5050"/>
                </a:solidFill>
                <a:latin typeface="Arial"/>
              </a:rPr>
              <a:t>Click to edit the outline text format</a:t>
            </a: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1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3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EDC706-DDFF-4484-8E62-D11572BAEBAE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l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i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k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o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e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d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i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M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a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s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e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r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i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l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e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 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s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t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y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l</a:t>
            </a: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5DA363-946D-44A5-B4F6-52D8CE91A6D4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21400" y="403200"/>
            <a:ext cx="1944360" cy="546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 vert="eaVert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403200"/>
            <a:ext cx="5682960" cy="546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2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36F371-F1A9-45CA-8740-7DCF83D21D5B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ff5050"/>
                </a:solidFill>
                <a:latin typeface="Arial"/>
              </a:rPr>
              <a:t>Click to edit the outline text format</a:t>
            </a:r>
            <a:endParaRPr b="1" lang="en-US" sz="21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3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4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5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787179-DFFD-4A32-BDE8-1A12BBFD8AFE}" type="slidenum">
              <a:rPr b="0" lang="ru-RU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6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99F00AD-DD3F-477F-B996-2CD5059C1D5B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7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C9038C-383B-4E69-B27E-18FFE4572E08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48320" y="12193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8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62A3FF-E53D-4224-A21C-A734B55E7CBB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0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9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070BC2-6042-4CD3-A74C-7AE458FAEB0D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8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0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93EE1A-108D-43BE-B609-12E0247AD0EF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92280" y="2286000"/>
            <a:ext cx="7759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FPGA Technology Mapping Algorithms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86000" y="3898800"/>
            <a:ext cx="6372000" cy="174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>
              <a:lnSpc>
                <a:spcPct val="100000"/>
              </a:lnSpc>
              <a:spcBef>
                <a:spcPts val="760"/>
              </a:spcBef>
              <a:buNone/>
              <a:tabLst>
                <a:tab algn="l" pos="0"/>
              </a:tabLst>
            </a:pPr>
            <a:r>
              <a:rPr b="1" lang="en-US" sz="3800" spc="-1" strike="noStrike">
                <a:solidFill>
                  <a:srgbClr val="ff5050"/>
                </a:solidFill>
                <a:latin typeface="Arial"/>
              </a:rPr>
              <a:t>ABC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SliceM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LUT: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Can implement one 6-input function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Only O6 can be used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Can implement two 5-inout functions with common inputs (A1-A5)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O5 and O6 are used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4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5639692-7555-416C-84AE-784470939590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Num" idx="25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07AA2537-8BA9-4696-83B2-B5A545DCB72C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Altera Stratix Logic Element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317" name="Picture 6" descr=""/>
          <p:cNvPicPr/>
          <p:nvPr/>
        </p:nvPicPr>
        <p:blipFill>
          <a:blip r:embed="rId1"/>
          <a:stretch/>
        </p:blipFill>
        <p:spPr>
          <a:xfrm>
            <a:off x="785880" y="0"/>
            <a:ext cx="76784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2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Num" idx="26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A97F58D4-9C40-4345-8A90-72B751B1BDBA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Adaptive Logic Module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ALM: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An 8-input structure that can implement many combinations of logic functions, including: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One 6-input logic function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Two 4-input logic functions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One 5-input and one 3-input function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Two 6-input functions that share the same logic function and 4 inputs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92280" y="2286000"/>
            <a:ext cx="7759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Optimality Study of TM Algorithms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1386000" y="3898800"/>
            <a:ext cx="6372000" cy="174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Num" idx="27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04D4916B-E287-4AAB-AC84-4E0A1519C3C9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Potential Success of TM Algorithms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Area-optimal LUT mapping is NP-complete.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Optimality study of LUT-based TM [Cong06]: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LEKO examples: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Logic synthesis Examples with Known Optimal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No optimization done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Existing academic LUT-mapping algorithms and commercial tools: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Gap: 5% to 23% (average 15%):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Quartus: 5% (Commercial) (does logic optimization too)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DAOmap: 23% (Academic)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nodeType="clickEffect" fill="hold">
                      <p:stCondLst>
                        <p:cond delay="indefinite"/>
                      </p:stCondLst>
                      <p:childTnLst>
                        <p:par>
                          <p:cTn id="1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32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35" dur="500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38" dur="500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41" dur="500"/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44" dur="500"/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47" dur="500"/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50" dur="500"/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LEKO Construction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Constructing a network Gn of an arbitrarily large size that has a known optimal technology mapping solution.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n inputs and outputs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G is constructed in a special way by replicating a small circuit with a known optimal mapping solution into a circuit of any size that also has a known optimal mapping solution.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The building block of our construction is a “hard graph” named G5, with the following properties: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1. It has five inputs and five outputs.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2. Every output is a function of all five inputs.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3. Each internal node of G5 has exactly two inputs.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4. There exists an optimal (in terms of area/depth) mapping of G5 into a 4-LUT mapping solution, denoted M5, such that M5 only has 4-LUTs (no 3-LUTs or 2-LUTs).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8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39F9BF-703E-4F47-BED6-E55BECC2A662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Num" idx="29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6D548605-4E35-422C-A925-1900D194C88F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Potential Success of TM Algorithms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513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LEKU examples: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Logic synthesis Examples with Known Upper bounds (on area)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LEKUs require logic restructuring/optimization to achieve the optimal mapping solutions.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Average optimality gap: from x70 to x504 over known upper bounds (average: x172)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Wingdings"/>
              </a:rPr>
              <a:t>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Poor performance of logic optimization + technology mapping algorithms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nodeType="clickEffect" fill="hold">
                      <p:stCondLst>
                        <p:cond delay="indefinite"/>
                      </p:stCondLst>
                      <p:childTnLst>
                        <p:par>
                          <p:cTn id="1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5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60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6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6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69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Num" idx="30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A1A55A72-2664-4ED7-9B8D-053994EDA913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References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5162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[Mishchenko] A. Mishchenko, Introduction to Logic Synthesis with ABC.ppt.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[Brayton] R. Brayton, and A. Mishchenko, “</a:t>
            </a:r>
            <a:r>
              <a:rPr b="0" i="1" lang="en-US" sz="2200" spc="-1" strike="noStrike">
                <a:solidFill>
                  <a:srgbClr val="0000ff"/>
                </a:solidFill>
                <a:latin typeface="Arial"/>
              </a:rPr>
              <a:t>ABC: An Academic Industrial-Strength Verification Tool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. In: T. Touili, B. Cook, P. Jackson, (eds) Computer Aided Verification. CAV 2010. Lecture Notes in Computer Science, vol 6174. Springer, Berlin, Heidelberg. 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00"/>
              </a:spcBef>
              <a:buClr>
                <a:srgbClr val="b3b3b3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lt2">
                    <a:lumMod val="60000"/>
                    <a:lumOff val="40000"/>
                  </a:schemeClr>
                </a:solidFill>
                <a:latin typeface="Arial"/>
              </a:rPr>
              <a:t>VPR 5.0, http://www.eecg.utoronto.ca/vpr.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VPR 6.0, Beta Release, May 30, 2011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Now: VTR 8, March 2020.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Murray, et al. "VTR 8: High Performance CAD and Customizable FPGA Architecture Modelling". </a:t>
            </a:r>
            <a:r>
              <a:rPr b="0" i="1" lang="en-US" sz="1800" spc="-1" strike="noStrike">
                <a:solidFill>
                  <a:schemeClr val="dk1"/>
                </a:solidFill>
                <a:latin typeface="Arial"/>
              </a:rPr>
              <a:t>ACM Transactions on Reconfigurable Technology and Systems,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Vol. 13, No. 2, 2020, pp. 1-55.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Num" idx="31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6649DACB-94B7-4FA3-AA9D-DE7761282CB0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References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5162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[Chen04] Chen, Deming, and Jason Cong. "DAOmap: A depth-optimal area optimization mapping algorithm for FPGA designs." In </a:t>
            </a:r>
            <a:r>
              <a:rPr b="0" i="1" lang="en-US" sz="2200" spc="-1" strike="noStrike">
                <a:solidFill>
                  <a:srgbClr val="0000ff"/>
                </a:solidFill>
                <a:latin typeface="Arial"/>
              </a:rPr>
              <a:t>IEEE/ACM International Conference on Computer Aided Design, ICCAD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, pp. 752-759, 2004.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[Smith24] Smith, et al. "FPGA Technology Mapping Using Sketch-Guided Program Synthesis." In </a:t>
            </a:r>
            <a:r>
              <a:rPr b="0" i="1" lang="en-US" sz="2200" spc="-1" strike="noStrike">
                <a:solidFill>
                  <a:srgbClr val="0000ff"/>
                </a:solidFill>
                <a:latin typeface="Arial"/>
              </a:rPr>
              <a:t>Proceedings of the 29th ACM International Conference on Architectural Support for Programming Languages and Operating Systems,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 pp. 416-432. 2024.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 idx="17"/>
          </p:nvPr>
        </p:nvSpPr>
        <p:spPr>
          <a:xfrm>
            <a:off x="8316360" y="640656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AE9C2DF4-856C-463A-B3B4-AE3C7E92AB22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GB" sz="2700" spc="-1" strike="noStrike">
                <a:solidFill>
                  <a:srgbClr val="e44ee4"/>
                </a:solidFill>
                <a:latin typeface="Arial"/>
              </a:rPr>
              <a:t>ABC LUT Mapping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7" name="Text Box 52"/>
          <p:cNvSpPr/>
          <p:nvPr/>
        </p:nvSpPr>
        <p:spPr>
          <a:xfrm>
            <a:off x="4079160" y="1754280"/>
            <a:ext cx="4800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33cc"/>
                </a:solidFill>
                <a:latin typeface="Times New Roman"/>
              </a:rPr>
              <a:t>F(a,b,c,d) = ab + d(ac’+bc)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Box 53"/>
          <p:cNvSpPr/>
          <p:nvPr/>
        </p:nvSpPr>
        <p:spPr>
          <a:xfrm>
            <a:off x="323640" y="3625200"/>
            <a:ext cx="3962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33cc"/>
                </a:solidFill>
                <a:latin typeface="Times New Roman"/>
              </a:rPr>
              <a:t>F(a,b,c,d) = ac’(b’d’)’ + c(a’d’)’ = ac’(b+d) + bc(a+d)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Box 112"/>
          <p:cNvSpPr/>
          <p:nvPr/>
        </p:nvSpPr>
        <p:spPr>
          <a:xfrm>
            <a:off x="7813080" y="2773440"/>
            <a:ext cx="129492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1" lang="en-US" sz="2100" spc="-1" strike="noStrike">
                <a:solidFill>
                  <a:schemeClr val="dk1"/>
                </a:solidFill>
                <a:latin typeface="Times New Roman"/>
              </a:rPr>
              <a:t>6 nodes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1" lang="en-US" sz="2100" spc="-1" strike="noStrike">
                <a:solidFill>
                  <a:schemeClr val="dk1"/>
                </a:solidFill>
                <a:latin typeface="Times New Roman"/>
              </a:rPr>
              <a:t>4 levels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Box 113"/>
          <p:cNvSpPr/>
          <p:nvPr/>
        </p:nvSpPr>
        <p:spPr>
          <a:xfrm>
            <a:off x="4209840" y="4734720"/>
            <a:ext cx="129492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1" lang="en-US" sz="2100" spc="-1" strike="noStrike">
                <a:solidFill>
                  <a:schemeClr val="dk1"/>
                </a:solidFill>
                <a:latin typeface="Times New Roman"/>
              </a:rPr>
              <a:t>7 nodes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1" lang="en-US" sz="2100" spc="-1" strike="noStrike">
                <a:solidFill>
                  <a:schemeClr val="dk1"/>
                </a:solidFill>
                <a:latin typeface="Times New Roman"/>
              </a:rPr>
              <a:t>3 levels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Group 114"/>
          <p:cNvGrpSpPr/>
          <p:nvPr/>
        </p:nvGrpSpPr>
        <p:grpSpPr>
          <a:xfrm>
            <a:off x="5082480" y="2180880"/>
            <a:ext cx="2806200" cy="2083320"/>
            <a:chOff x="5082480" y="2180880"/>
            <a:chExt cx="2806200" cy="2083320"/>
          </a:xfrm>
        </p:grpSpPr>
        <p:sp>
          <p:nvSpPr>
            <p:cNvPr id="92" name="Oval 115"/>
            <p:cNvSpPr/>
            <p:nvPr/>
          </p:nvSpPr>
          <p:spPr>
            <a:xfrm>
              <a:off x="5882760" y="245736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3" name="Oval 116"/>
            <p:cNvSpPr/>
            <p:nvPr/>
          </p:nvSpPr>
          <p:spPr>
            <a:xfrm>
              <a:off x="5425560" y="276228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4" name="Oval 117"/>
            <p:cNvSpPr/>
            <p:nvPr/>
          </p:nvSpPr>
          <p:spPr>
            <a:xfrm>
              <a:off x="6403320" y="278748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5" name="Oval 118"/>
            <p:cNvSpPr/>
            <p:nvPr/>
          </p:nvSpPr>
          <p:spPr>
            <a:xfrm>
              <a:off x="6860520" y="31687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6" name="Oval 119"/>
            <p:cNvSpPr/>
            <p:nvPr/>
          </p:nvSpPr>
          <p:spPr>
            <a:xfrm>
              <a:off x="6555960" y="36259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7" name="Oval 120"/>
            <p:cNvSpPr/>
            <p:nvPr/>
          </p:nvSpPr>
          <p:spPr>
            <a:xfrm>
              <a:off x="7317720" y="36259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8" name="Line 121"/>
            <p:cNvSpPr/>
            <p:nvPr/>
          </p:nvSpPr>
          <p:spPr>
            <a:xfrm>
              <a:off x="6022080" y="2558880"/>
              <a:ext cx="38124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9" name="Line 122"/>
            <p:cNvSpPr/>
            <p:nvPr/>
          </p:nvSpPr>
          <p:spPr>
            <a:xfrm flipH="1">
              <a:off x="5564880" y="2558880"/>
              <a:ext cx="30492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0" name="Line 123"/>
            <p:cNvSpPr/>
            <p:nvPr/>
          </p:nvSpPr>
          <p:spPr>
            <a:xfrm>
              <a:off x="6555600" y="2939760"/>
              <a:ext cx="38088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1" name="Line 124"/>
            <p:cNvSpPr/>
            <p:nvPr/>
          </p:nvSpPr>
          <p:spPr>
            <a:xfrm>
              <a:off x="7012800" y="3320640"/>
              <a:ext cx="30492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2" name="Line 125"/>
            <p:cNvSpPr/>
            <p:nvPr/>
          </p:nvSpPr>
          <p:spPr>
            <a:xfrm flipH="1">
              <a:off x="6631920" y="3320640"/>
              <a:ext cx="22860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3" name="Line 126"/>
            <p:cNvSpPr/>
            <p:nvPr/>
          </p:nvSpPr>
          <p:spPr>
            <a:xfrm flipH="1">
              <a:off x="7165080" y="3763800"/>
              <a:ext cx="15264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4" name="Line 127"/>
            <p:cNvSpPr/>
            <p:nvPr/>
          </p:nvSpPr>
          <p:spPr>
            <a:xfrm>
              <a:off x="7470000" y="376380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5" name="Text Box 128"/>
            <p:cNvSpPr/>
            <p:nvPr/>
          </p:nvSpPr>
          <p:spPr>
            <a:xfrm>
              <a:off x="7089120" y="385452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b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Text Box 129"/>
            <p:cNvSpPr/>
            <p:nvPr/>
          </p:nvSpPr>
          <p:spPr>
            <a:xfrm>
              <a:off x="7508160" y="385452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c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Line 130"/>
            <p:cNvSpPr/>
            <p:nvPr/>
          </p:nvSpPr>
          <p:spPr>
            <a:xfrm flipH="1">
              <a:off x="6403320" y="376380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8" name="Line 131"/>
            <p:cNvSpPr/>
            <p:nvPr/>
          </p:nvSpPr>
          <p:spPr>
            <a:xfrm>
              <a:off x="6682680" y="376380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9" name="Text Box 132"/>
            <p:cNvSpPr/>
            <p:nvPr/>
          </p:nvSpPr>
          <p:spPr>
            <a:xfrm>
              <a:off x="6301800" y="385452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a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Text Box 133"/>
            <p:cNvSpPr/>
            <p:nvPr/>
          </p:nvSpPr>
          <p:spPr>
            <a:xfrm>
              <a:off x="6720840" y="385452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c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Line 134"/>
            <p:cNvSpPr/>
            <p:nvPr/>
          </p:nvSpPr>
          <p:spPr>
            <a:xfrm flipH="1">
              <a:off x="5260320" y="286200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12" name="Line 135"/>
            <p:cNvSpPr/>
            <p:nvPr/>
          </p:nvSpPr>
          <p:spPr>
            <a:xfrm>
              <a:off x="5564880" y="2862000"/>
              <a:ext cx="15264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13" name="Text Box 136"/>
            <p:cNvSpPr/>
            <p:nvPr/>
          </p:nvSpPr>
          <p:spPr>
            <a:xfrm>
              <a:off x="5082480" y="297792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a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Text Box 137"/>
            <p:cNvSpPr/>
            <p:nvPr/>
          </p:nvSpPr>
          <p:spPr>
            <a:xfrm>
              <a:off x="5628600" y="299088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b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Text Box 138"/>
            <p:cNvSpPr/>
            <p:nvPr/>
          </p:nvSpPr>
          <p:spPr>
            <a:xfrm>
              <a:off x="6149520" y="296532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d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Line 139"/>
            <p:cNvSpPr/>
            <p:nvPr/>
          </p:nvSpPr>
          <p:spPr>
            <a:xfrm flipH="1">
              <a:off x="6276240" y="291456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17" name="Oval 140"/>
            <p:cNvSpPr/>
            <p:nvPr/>
          </p:nvSpPr>
          <p:spPr>
            <a:xfrm>
              <a:off x="7139880" y="345420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18" name="Oval 141"/>
            <p:cNvSpPr/>
            <p:nvPr/>
          </p:nvSpPr>
          <p:spPr>
            <a:xfrm>
              <a:off x="6725520" y="344304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19" name="Oval 142"/>
            <p:cNvSpPr/>
            <p:nvPr/>
          </p:nvSpPr>
          <p:spPr>
            <a:xfrm>
              <a:off x="6682680" y="300816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0" name="Oval 143"/>
            <p:cNvSpPr/>
            <p:nvPr/>
          </p:nvSpPr>
          <p:spPr>
            <a:xfrm>
              <a:off x="6171480" y="263844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1" name="Oval 144"/>
            <p:cNvSpPr/>
            <p:nvPr/>
          </p:nvSpPr>
          <p:spPr>
            <a:xfrm>
              <a:off x="5692320" y="264960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2" name="Line 145"/>
            <p:cNvSpPr/>
            <p:nvPr/>
          </p:nvSpPr>
          <p:spPr>
            <a:xfrm>
              <a:off x="5963400" y="2180880"/>
              <a:ext cx="360" cy="274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3" name="Oval 146"/>
            <p:cNvSpPr/>
            <p:nvPr/>
          </p:nvSpPr>
          <p:spPr>
            <a:xfrm>
              <a:off x="5942880" y="231120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4" name="Oval 147"/>
            <p:cNvSpPr/>
            <p:nvPr/>
          </p:nvSpPr>
          <p:spPr>
            <a:xfrm>
              <a:off x="6746400" y="382896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</p:grpSp>
      <p:grpSp>
        <p:nvGrpSpPr>
          <p:cNvPr id="125" name="Group 148"/>
          <p:cNvGrpSpPr/>
          <p:nvPr/>
        </p:nvGrpSpPr>
        <p:grpSpPr>
          <a:xfrm>
            <a:off x="666360" y="4298040"/>
            <a:ext cx="3314160" cy="1698840"/>
            <a:chOff x="666360" y="4298040"/>
            <a:chExt cx="3314160" cy="1698840"/>
          </a:xfrm>
        </p:grpSpPr>
        <p:sp>
          <p:nvSpPr>
            <p:cNvPr id="126" name="Oval 149"/>
            <p:cNvSpPr/>
            <p:nvPr/>
          </p:nvSpPr>
          <p:spPr>
            <a:xfrm>
              <a:off x="2266560" y="458244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7" name="Oval 150"/>
            <p:cNvSpPr/>
            <p:nvPr/>
          </p:nvSpPr>
          <p:spPr>
            <a:xfrm>
              <a:off x="1441080" y="49633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8" name="Oval 151"/>
            <p:cNvSpPr/>
            <p:nvPr/>
          </p:nvSpPr>
          <p:spPr>
            <a:xfrm>
              <a:off x="3028680" y="49633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9" name="Oval 152"/>
            <p:cNvSpPr/>
            <p:nvPr/>
          </p:nvSpPr>
          <p:spPr>
            <a:xfrm>
              <a:off x="3409560" y="54205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0" name="Oval 153"/>
            <p:cNvSpPr/>
            <p:nvPr/>
          </p:nvSpPr>
          <p:spPr>
            <a:xfrm>
              <a:off x="2723760" y="54079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1" name="Oval 154"/>
            <p:cNvSpPr/>
            <p:nvPr/>
          </p:nvSpPr>
          <p:spPr>
            <a:xfrm>
              <a:off x="1047600" y="54079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2" name="Oval 155"/>
            <p:cNvSpPr/>
            <p:nvPr/>
          </p:nvSpPr>
          <p:spPr>
            <a:xfrm>
              <a:off x="1809360" y="5407920"/>
              <a:ext cx="151920" cy="1519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3" name="Line 156"/>
            <p:cNvSpPr/>
            <p:nvPr/>
          </p:nvSpPr>
          <p:spPr>
            <a:xfrm flipH="1">
              <a:off x="1580760" y="4658400"/>
              <a:ext cx="68580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4" name="Line 157"/>
            <p:cNvSpPr/>
            <p:nvPr/>
          </p:nvSpPr>
          <p:spPr>
            <a:xfrm>
              <a:off x="2418840" y="4658400"/>
              <a:ext cx="60948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5" name="Line 158"/>
            <p:cNvSpPr/>
            <p:nvPr/>
          </p:nvSpPr>
          <p:spPr>
            <a:xfrm flipH="1">
              <a:off x="1123560" y="5077440"/>
              <a:ext cx="3045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6" name="Line 159"/>
            <p:cNvSpPr/>
            <p:nvPr/>
          </p:nvSpPr>
          <p:spPr>
            <a:xfrm flipH="1">
              <a:off x="2799720" y="5115600"/>
              <a:ext cx="22860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7" name="Line 160"/>
            <p:cNvSpPr/>
            <p:nvPr/>
          </p:nvSpPr>
          <p:spPr>
            <a:xfrm>
              <a:off x="1580760" y="5115600"/>
              <a:ext cx="30456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8" name="Line 161"/>
            <p:cNvSpPr/>
            <p:nvPr/>
          </p:nvSpPr>
          <p:spPr>
            <a:xfrm>
              <a:off x="3180960" y="5115600"/>
              <a:ext cx="30456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9" name="Line 162"/>
            <p:cNvSpPr/>
            <p:nvPr/>
          </p:nvSpPr>
          <p:spPr>
            <a:xfrm flipH="1">
              <a:off x="894960" y="552204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0" name="Line 163"/>
            <p:cNvSpPr/>
            <p:nvPr/>
          </p:nvSpPr>
          <p:spPr>
            <a:xfrm flipH="1">
              <a:off x="1656720" y="5496480"/>
              <a:ext cx="15264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1" name="Line 164"/>
            <p:cNvSpPr/>
            <p:nvPr/>
          </p:nvSpPr>
          <p:spPr>
            <a:xfrm flipH="1">
              <a:off x="2571120" y="5496480"/>
              <a:ext cx="15264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2" name="Line 165"/>
            <p:cNvSpPr/>
            <p:nvPr/>
          </p:nvSpPr>
          <p:spPr>
            <a:xfrm flipH="1">
              <a:off x="3256920" y="5496480"/>
              <a:ext cx="15264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3" name="Line 166"/>
            <p:cNvSpPr/>
            <p:nvPr/>
          </p:nvSpPr>
          <p:spPr>
            <a:xfrm>
              <a:off x="1199520" y="5522040"/>
              <a:ext cx="15264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4" name="Line 167"/>
            <p:cNvSpPr/>
            <p:nvPr/>
          </p:nvSpPr>
          <p:spPr>
            <a:xfrm>
              <a:off x="3561840" y="549648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5" name="Line 168"/>
            <p:cNvSpPr/>
            <p:nvPr/>
          </p:nvSpPr>
          <p:spPr>
            <a:xfrm>
              <a:off x="1961640" y="549648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6" name="Line 169"/>
            <p:cNvSpPr/>
            <p:nvPr/>
          </p:nvSpPr>
          <p:spPr>
            <a:xfrm>
              <a:off x="2863440" y="5522040"/>
              <a:ext cx="15228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7" name="Text Box 170"/>
            <p:cNvSpPr/>
            <p:nvPr/>
          </p:nvSpPr>
          <p:spPr>
            <a:xfrm>
              <a:off x="666360" y="558720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a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Text Box 171"/>
            <p:cNvSpPr/>
            <p:nvPr/>
          </p:nvSpPr>
          <p:spPr>
            <a:xfrm>
              <a:off x="1149120" y="558720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c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Text Box 172"/>
            <p:cNvSpPr/>
            <p:nvPr/>
          </p:nvSpPr>
          <p:spPr>
            <a:xfrm>
              <a:off x="1555560" y="558720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b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Text Box 173"/>
            <p:cNvSpPr/>
            <p:nvPr/>
          </p:nvSpPr>
          <p:spPr>
            <a:xfrm>
              <a:off x="2037960" y="558720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d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Text Box 174"/>
            <p:cNvSpPr/>
            <p:nvPr/>
          </p:nvSpPr>
          <p:spPr>
            <a:xfrm>
              <a:off x="2419200" y="558720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b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Text Box 175"/>
            <p:cNvSpPr/>
            <p:nvPr/>
          </p:nvSpPr>
          <p:spPr>
            <a:xfrm>
              <a:off x="2863440" y="558720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c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Text Box 176"/>
            <p:cNvSpPr/>
            <p:nvPr/>
          </p:nvSpPr>
          <p:spPr>
            <a:xfrm>
              <a:off x="3180960" y="558720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a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Text Box 177"/>
            <p:cNvSpPr/>
            <p:nvPr/>
          </p:nvSpPr>
          <p:spPr>
            <a:xfrm>
              <a:off x="3600000" y="5587200"/>
              <a:ext cx="380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049"/>
                </a:spcBef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d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Line 178"/>
            <p:cNvSpPr/>
            <p:nvPr/>
          </p:nvSpPr>
          <p:spPr>
            <a:xfrm>
              <a:off x="2339640" y="4298040"/>
              <a:ext cx="360" cy="274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6" name="Oval 179"/>
            <p:cNvSpPr/>
            <p:nvPr/>
          </p:nvSpPr>
          <p:spPr>
            <a:xfrm>
              <a:off x="2319120" y="442836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7" name="Oval 180"/>
            <p:cNvSpPr/>
            <p:nvPr/>
          </p:nvSpPr>
          <p:spPr>
            <a:xfrm>
              <a:off x="3614400" y="555084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8" name="Oval 181"/>
            <p:cNvSpPr/>
            <p:nvPr/>
          </p:nvSpPr>
          <p:spPr>
            <a:xfrm>
              <a:off x="3298680" y="554904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9" name="Oval 182"/>
            <p:cNvSpPr/>
            <p:nvPr/>
          </p:nvSpPr>
          <p:spPr>
            <a:xfrm>
              <a:off x="3309480" y="523332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0" name="Oval 183"/>
            <p:cNvSpPr/>
            <p:nvPr/>
          </p:nvSpPr>
          <p:spPr>
            <a:xfrm>
              <a:off x="2012760" y="554904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1" name="Oval 184"/>
            <p:cNvSpPr/>
            <p:nvPr/>
          </p:nvSpPr>
          <p:spPr>
            <a:xfrm>
              <a:off x="1709280" y="553788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2" name="Oval 185"/>
            <p:cNvSpPr/>
            <p:nvPr/>
          </p:nvSpPr>
          <p:spPr>
            <a:xfrm>
              <a:off x="1696680" y="524448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3" name="Oval 186"/>
            <p:cNvSpPr/>
            <p:nvPr/>
          </p:nvSpPr>
          <p:spPr>
            <a:xfrm>
              <a:off x="2688840" y="478728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4" name="Oval 187"/>
            <p:cNvSpPr/>
            <p:nvPr/>
          </p:nvSpPr>
          <p:spPr>
            <a:xfrm>
              <a:off x="1947600" y="477612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5" name="Oval 188"/>
            <p:cNvSpPr/>
            <p:nvPr/>
          </p:nvSpPr>
          <p:spPr>
            <a:xfrm>
              <a:off x="1249200" y="5571360"/>
              <a:ext cx="45720" cy="45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2240" bIns="-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</p:grp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10680" y="1219320"/>
            <a:ext cx="3972960" cy="191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GB" sz="2200" spc="-1" strike="noStrike">
                <a:solidFill>
                  <a:srgbClr val="ff5050"/>
                </a:solidFill>
                <a:latin typeface="Arial"/>
              </a:rPr>
              <a:t>VTR (Verilog to Routing):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AIG (And-Inverter Graph)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Boolean network composed of two-input ANDs and inverters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167" name="Oval 149"/>
          <p:cNvSpPr/>
          <p:nvPr/>
        </p:nvSpPr>
        <p:spPr>
          <a:xfrm>
            <a:off x="6219720" y="5334120"/>
            <a:ext cx="151920" cy="1519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8" name="TextBox 1"/>
          <p:cNvSpPr/>
          <p:nvPr/>
        </p:nvSpPr>
        <p:spPr>
          <a:xfrm>
            <a:off x="7013160" y="5230080"/>
            <a:ext cx="173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</a:rPr>
              <a:t>2-input 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val 186"/>
          <p:cNvSpPr/>
          <p:nvPr/>
        </p:nvSpPr>
        <p:spPr>
          <a:xfrm>
            <a:off x="6254280" y="5903280"/>
            <a:ext cx="45720" cy="4572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12240" bIns="-1224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70" name="TextBox 246"/>
          <p:cNvSpPr/>
          <p:nvPr/>
        </p:nvSpPr>
        <p:spPr>
          <a:xfrm>
            <a:off x="7020360" y="5724000"/>
            <a:ext cx="173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</a:rPr>
              <a:t>NOT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ctangle 2"/>
          <p:cNvSpPr/>
          <p:nvPr/>
        </p:nvSpPr>
        <p:spPr>
          <a:xfrm>
            <a:off x="5988960" y="5077440"/>
            <a:ext cx="2687040" cy="1087200"/>
          </a:xfrm>
          <a:prstGeom prst="rect">
            <a:avLst/>
          </a:prstGeom>
          <a:noFill/>
          <a:ln w="19050"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101916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18"/>
          </p:nvPr>
        </p:nvSpPr>
        <p:spPr>
          <a:xfrm>
            <a:off x="8172360" y="6248520"/>
            <a:ext cx="514080" cy="4568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0BFBB5C-5BD4-46A4-A196-3FB510D169D3}" type="slidenum">
              <a:rPr b="0" lang="ru-RU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e44ee4"/>
                </a:solidFill>
                <a:latin typeface="Arial"/>
              </a:rPr>
              <a:t>Structural Cuts in AIG</a:t>
            </a:r>
            <a:endParaRPr b="0" lang="en-US" sz="4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74" name="Text Box 22"/>
          <p:cNvSpPr/>
          <p:nvPr/>
        </p:nvSpPr>
        <p:spPr>
          <a:xfrm>
            <a:off x="457200" y="1905120"/>
            <a:ext cx="3809520" cy="48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Cut of a node n: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A set of nodes in transitive fan-in 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such that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every path from the node to PIs is blocked by nodes in the cut.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k-feasible cut: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size of the cut ≤ 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5" name="Group 26"/>
          <p:cNvGrpSpPr/>
          <p:nvPr/>
        </p:nvGrpSpPr>
        <p:grpSpPr>
          <a:xfrm>
            <a:off x="5266440" y="1523880"/>
            <a:ext cx="2298960" cy="2832480"/>
            <a:chOff x="5266440" y="1523880"/>
            <a:chExt cx="2298960" cy="2832480"/>
          </a:xfrm>
        </p:grpSpPr>
        <p:grpSp>
          <p:nvGrpSpPr>
            <p:cNvPr id="176" name="Group 3"/>
            <p:cNvGrpSpPr/>
            <p:nvPr/>
          </p:nvGrpSpPr>
          <p:grpSpPr>
            <a:xfrm>
              <a:off x="5316120" y="1737360"/>
              <a:ext cx="1847160" cy="2150280"/>
              <a:chOff x="5316120" y="1737360"/>
              <a:chExt cx="1847160" cy="2150280"/>
            </a:xfrm>
          </p:grpSpPr>
          <p:sp>
            <p:nvSpPr>
              <p:cNvPr id="177" name="Oval 4"/>
              <p:cNvSpPr/>
              <p:nvPr/>
            </p:nvSpPr>
            <p:spPr>
              <a:xfrm>
                <a:off x="6958440" y="3692520"/>
                <a:ext cx="204840" cy="19512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78" name="Oval 5"/>
              <p:cNvSpPr/>
              <p:nvPr/>
            </p:nvSpPr>
            <p:spPr>
              <a:xfrm>
                <a:off x="5316120" y="3692520"/>
                <a:ext cx="204840" cy="19512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79" name="Oval 6"/>
              <p:cNvSpPr/>
              <p:nvPr/>
            </p:nvSpPr>
            <p:spPr>
              <a:xfrm>
                <a:off x="6137280" y="3692520"/>
                <a:ext cx="204840" cy="19512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80" name="Oval 7"/>
              <p:cNvSpPr/>
              <p:nvPr/>
            </p:nvSpPr>
            <p:spPr>
              <a:xfrm>
                <a:off x="5726880" y="2714760"/>
                <a:ext cx="204840" cy="19512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81" name="Oval 8"/>
              <p:cNvSpPr/>
              <p:nvPr/>
            </p:nvSpPr>
            <p:spPr>
              <a:xfrm>
                <a:off x="6650640" y="2714760"/>
                <a:ext cx="204840" cy="19512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cxnSp>
            <p:nvCxnSpPr>
              <p:cNvPr id="182" name="AutoShape 9"/>
              <p:cNvCxnSpPr/>
              <p:nvPr/>
            </p:nvCxnSpPr>
            <p:spPr>
              <a:xfrm flipV="1">
                <a:off x="5418720" y="2881800"/>
                <a:ext cx="338040" cy="8110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</p:cxnSp>
          <p:cxnSp>
            <p:nvCxnSpPr>
              <p:cNvPr id="183" name="AutoShape 10"/>
              <p:cNvCxnSpPr/>
              <p:nvPr/>
            </p:nvCxnSpPr>
            <p:spPr>
              <a:xfrm flipH="1" flipV="1">
                <a:off x="5901840" y="2881800"/>
                <a:ext cx="338400" cy="8110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</p:cxnSp>
          <p:cxnSp>
            <p:nvCxnSpPr>
              <p:cNvPr id="184" name="AutoShape 11"/>
              <p:cNvCxnSpPr/>
              <p:nvPr/>
            </p:nvCxnSpPr>
            <p:spPr>
              <a:xfrm flipV="1">
                <a:off x="6239880" y="2881800"/>
                <a:ext cx="441000" cy="8110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len="med" type="triangle" w="med"/>
              </a:ln>
            </p:spPr>
          </p:cxnSp>
          <p:cxnSp>
            <p:nvCxnSpPr>
              <p:cNvPr id="185" name="AutoShape 12"/>
              <p:cNvCxnSpPr/>
              <p:nvPr/>
            </p:nvCxnSpPr>
            <p:spPr>
              <a:xfrm flipH="1" flipV="1">
                <a:off x="6825960" y="2881800"/>
                <a:ext cx="235440" cy="8110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</p:cxnSp>
          <p:sp>
            <p:nvSpPr>
              <p:cNvPr id="186" name="Oval 13"/>
              <p:cNvSpPr/>
              <p:nvPr/>
            </p:nvSpPr>
            <p:spPr>
              <a:xfrm>
                <a:off x="6239880" y="1737360"/>
                <a:ext cx="204840" cy="19512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cxnSp>
            <p:nvCxnSpPr>
              <p:cNvPr id="187" name="AutoShape 14"/>
              <p:cNvCxnSpPr/>
              <p:nvPr/>
            </p:nvCxnSpPr>
            <p:spPr>
              <a:xfrm flipV="1">
                <a:off x="5829120" y="1904040"/>
                <a:ext cx="441000" cy="8110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len="med" type="triangle" w="med"/>
              </a:ln>
            </p:spPr>
          </p:cxnSp>
          <p:cxnSp>
            <p:nvCxnSpPr>
              <p:cNvPr id="188" name="AutoShape 15"/>
              <p:cNvCxnSpPr/>
              <p:nvPr/>
            </p:nvCxnSpPr>
            <p:spPr>
              <a:xfrm flipH="1" flipV="1">
                <a:off x="6415200" y="1904040"/>
                <a:ext cx="338400" cy="8110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len="med" type="triangle" w="med"/>
              </a:ln>
            </p:spPr>
          </p:cxnSp>
        </p:grpSp>
        <p:sp>
          <p:nvSpPr>
            <p:cNvPr id="189" name="Text Box 16"/>
            <p:cNvSpPr/>
            <p:nvPr/>
          </p:nvSpPr>
          <p:spPr>
            <a:xfrm>
              <a:off x="5266440" y="3946680"/>
              <a:ext cx="2984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Times New Roman"/>
                </a:rPr>
                <a:t>a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 Box 17"/>
            <p:cNvSpPr/>
            <p:nvPr/>
          </p:nvSpPr>
          <p:spPr>
            <a:xfrm>
              <a:off x="6081120" y="3946680"/>
              <a:ext cx="31356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Times New Roman"/>
                </a:rPr>
                <a:t>b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Text Box 18"/>
            <p:cNvSpPr/>
            <p:nvPr/>
          </p:nvSpPr>
          <p:spPr>
            <a:xfrm>
              <a:off x="6853680" y="3946680"/>
              <a:ext cx="2984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Times New Roman"/>
                </a:rPr>
                <a:t>c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Text Box 19"/>
            <p:cNvSpPr/>
            <p:nvPr/>
          </p:nvSpPr>
          <p:spPr>
            <a:xfrm>
              <a:off x="5884560" y="2584440"/>
              <a:ext cx="31356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Times New Roman"/>
                </a:rPr>
                <a:t>p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 Box 20"/>
            <p:cNvSpPr/>
            <p:nvPr/>
          </p:nvSpPr>
          <p:spPr>
            <a:xfrm>
              <a:off x="6804360" y="2594160"/>
              <a:ext cx="31356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Times New Roman"/>
                </a:rPr>
                <a:t>q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Text Box 21"/>
            <p:cNvSpPr/>
            <p:nvPr/>
          </p:nvSpPr>
          <p:spPr>
            <a:xfrm>
              <a:off x="6417720" y="1523880"/>
              <a:ext cx="2545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rgbClr val="ff0000"/>
                  </a:solidFill>
                  <a:latin typeface="Times New Roman"/>
                </a:rPr>
                <a:t>n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Freeform 23"/>
            <p:cNvSpPr/>
            <p:nvPr/>
          </p:nvSpPr>
          <p:spPr>
            <a:xfrm>
              <a:off x="5527080" y="2473200"/>
              <a:ext cx="2038320" cy="1759680"/>
            </a:xfrm>
            <a:custGeom>
              <a:avLst/>
              <a:gdLst>
                <a:gd name="textAreaLeft" fmla="*/ 0 w 2038320"/>
                <a:gd name="textAreaRight" fmla="*/ 2038680 w 2038320"/>
                <a:gd name="textAreaTop" fmla="*/ 0 h 1759680"/>
                <a:gd name="textAreaBottom" fmla="*/ 1760040 h 1759680"/>
              </a:gdLst>
              <a:ahLst/>
              <a:rect l="textAreaLeft" t="textAreaTop" r="textAreaRight" b="textAreaBottom"/>
              <a:pathLst>
                <a:path w="1064" h="944">
                  <a:moveTo>
                    <a:pt x="8" y="192"/>
                  </a:moveTo>
                  <a:cubicBezTo>
                    <a:pt x="0" y="312"/>
                    <a:pt x="88" y="648"/>
                    <a:pt x="248" y="768"/>
                  </a:cubicBezTo>
                  <a:cubicBezTo>
                    <a:pt x="408" y="888"/>
                    <a:pt x="872" y="944"/>
                    <a:pt x="968" y="912"/>
                  </a:cubicBezTo>
                  <a:cubicBezTo>
                    <a:pt x="1064" y="880"/>
                    <a:pt x="904" y="648"/>
                    <a:pt x="824" y="576"/>
                  </a:cubicBezTo>
                  <a:cubicBezTo>
                    <a:pt x="744" y="504"/>
                    <a:pt x="576" y="568"/>
                    <a:pt x="488" y="480"/>
                  </a:cubicBezTo>
                  <a:cubicBezTo>
                    <a:pt x="400" y="392"/>
                    <a:pt x="376" y="96"/>
                    <a:pt x="296" y="48"/>
                  </a:cubicBezTo>
                  <a:cubicBezTo>
                    <a:pt x="216" y="0"/>
                    <a:pt x="16" y="72"/>
                    <a:pt x="8" y="192"/>
                  </a:cubicBezTo>
                  <a:close/>
                </a:path>
              </a:pathLst>
            </a:custGeom>
            <a:noFill/>
            <a:ln w="38100">
              <a:solidFill>
                <a:srgbClr val="b2b2b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</p:grpSp>
      <p:sp>
        <p:nvSpPr>
          <p:cNvPr id="196" name="Text Box 24"/>
          <p:cNvSpPr/>
          <p:nvPr/>
        </p:nvSpPr>
        <p:spPr>
          <a:xfrm>
            <a:off x="4140000" y="4479840"/>
            <a:ext cx="44953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{p, b, c}: 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3-feasible cut of node </a:t>
            </a: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 (also a 4-feasible cut)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 Box 25"/>
          <p:cNvSpPr/>
          <p:nvPr/>
        </p:nvSpPr>
        <p:spPr>
          <a:xfrm>
            <a:off x="669960" y="5607000"/>
            <a:ext cx="771156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chemeClr val="dk1"/>
                </a:solidFill>
                <a:latin typeface="Times New Roman"/>
              </a:rPr>
              <a:t>k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</a:rPr>
              <a:t>-feasible cut can be replaced by a </a:t>
            </a:r>
            <a:r>
              <a:rPr b="0" i="1" lang="en-US" sz="2100" spc="-1" strike="noStrike">
                <a:solidFill>
                  <a:schemeClr val="dk1"/>
                </a:solidFill>
                <a:latin typeface="Times New Roman"/>
              </a:rPr>
              <a:t>k-</a:t>
            </a:r>
            <a:r>
              <a:rPr b="0" lang="en-US" sz="2100" spc="-1" strike="noStrike">
                <a:solidFill>
                  <a:schemeClr val="dk1"/>
                </a:solidFill>
                <a:latin typeface="Times New Roman"/>
              </a:rPr>
              <a:t>LUT.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Cut Enumeration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96960" y="1196640"/>
            <a:ext cx="2434680" cy="71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200" name="Text Box 4"/>
          <p:cNvSpPr/>
          <p:nvPr/>
        </p:nvSpPr>
        <p:spPr>
          <a:xfrm>
            <a:off x="928080" y="5495760"/>
            <a:ext cx="31212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100" spc="-1" strike="noStrike">
                <a:solidFill>
                  <a:schemeClr val="dk1"/>
                </a:solidFill>
                <a:latin typeface="Times New Roman"/>
              </a:rPr>
              <a:t>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 Box 5"/>
          <p:cNvSpPr/>
          <p:nvPr/>
        </p:nvSpPr>
        <p:spPr>
          <a:xfrm>
            <a:off x="1385280" y="5500800"/>
            <a:ext cx="31212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100" spc="-1" strike="noStrike">
                <a:solidFill>
                  <a:schemeClr val="dk1"/>
                </a:solidFill>
                <a:latin typeface="Times New Roman"/>
              </a:rPr>
              <a:t>b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 Box 6"/>
          <p:cNvSpPr/>
          <p:nvPr/>
        </p:nvSpPr>
        <p:spPr>
          <a:xfrm>
            <a:off x="1843200" y="5495760"/>
            <a:ext cx="2980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100" spc="-1" strike="noStrike">
                <a:solidFill>
                  <a:schemeClr val="dk1"/>
                </a:solidFill>
                <a:latin typeface="Times New Roman"/>
              </a:rPr>
              <a:t>c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val 7"/>
          <p:cNvSpPr/>
          <p:nvPr/>
        </p:nvSpPr>
        <p:spPr>
          <a:xfrm>
            <a:off x="1004760" y="5324400"/>
            <a:ext cx="151920" cy="15192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4" name="Oval 8"/>
          <p:cNvSpPr/>
          <p:nvPr/>
        </p:nvSpPr>
        <p:spPr>
          <a:xfrm>
            <a:off x="1461960" y="5324400"/>
            <a:ext cx="151920" cy="15192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5" name="Oval 9"/>
          <p:cNvSpPr/>
          <p:nvPr/>
        </p:nvSpPr>
        <p:spPr>
          <a:xfrm>
            <a:off x="1919160" y="5324400"/>
            <a:ext cx="151920" cy="15192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6" name="Oval 10"/>
          <p:cNvSpPr/>
          <p:nvPr/>
        </p:nvSpPr>
        <p:spPr>
          <a:xfrm>
            <a:off x="2768760" y="5324400"/>
            <a:ext cx="151920" cy="15192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7" name="Text Box 11"/>
          <p:cNvSpPr/>
          <p:nvPr/>
        </p:nvSpPr>
        <p:spPr>
          <a:xfrm>
            <a:off x="2660040" y="5495760"/>
            <a:ext cx="31212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100" spc="-1" strike="noStrike">
                <a:solidFill>
                  <a:schemeClr val="dk1"/>
                </a:solidFill>
                <a:latin typeface="Times New Roman"/>
              </a:rPr>
              <a:t>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Oval 12"/>
          <p:cNvSpPr/>
          <p:nvPr/>
        </p:nvSpPr>
        <p:spPr>
          <a:xfrm>
            <a:off x="1238400" y="4724280"/>
            <a:ext cx="151920" cy="15192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cxnSp>
        <p:nvCxnSpPr>
          <p:cNvPr id="209" name="AutoShape 13"/>
          <p:cNvCxnSpPr>
            <a:stCxn id="203" idx="0"/>
            <a:endCxn id="208" idx="3"/>
          </p:cNvCxnSpPr>
          <p:nvPr/>
        </p:nvCxnSpPr>
        <p:spPr>
          <a:xfrm flipV="1">
            <a:off x="1080720" y="4854240"/>
            <a:ext cx="180000" cy="470520"/>
          </a:xfrm>
          <a:prstGeom prst="straightConnector1">
            <a:avLst/>
          </a:prstGeom>
          <a:ln w="19050">
            <a:solidFill>
              <a:srgbClr val="0033cc"/>
            </a:solidFill>
            <a:round/>
            <a:tailEnd len="med" type="triangle" w="med"/>
          </a:ln>
        </p:spPr>
      </p:cxnSp>
      <p:cxnSp>
        <p:nvCxnSpPr>
          <p:cNvPr id="210" name="AutoShape 14"/>
          <p:cNvCxnSpPr>
            <a:stCxn id="204" idx="0"/>
            <a:endCxn id="208" idx="5"/>
          </p:cNvCxnSpPr>
          <p:nvPr/>
        </p:nvCxnSpPr>
        <p:spPr>
          <a:xfrm flipH="1" flipV="1">
            <a:off x="1368360" y="4854240"/>
            <a:ext cx="169920" cy="470520"/>
          </a:xfrm>
          <a:prstGeom prst="straightConnector1">
            <a:avLst/>
          </a:prstGeom>
          <a:ln w="19050">
            <a:solidFill>
              <a:srgbClr val="0033cc"/>
            </a:solidFill>
            <a:round/>
            <a:tailEnd len="med" type="triangle" w="med"/>
          </a:ln>
        </p:spPr>
      </p:cxnSp>
      <p:cxnSp>
        <p:nvCxnSpPr>
          <p:cNvPr id="211" name="AutoShape 15"/>
          <p:cNvCxnSpPr>
            <a:stCxn id="212" idx="7"/>
            <a:endCxn id="213" idx="3"/>
          </p:cNvCxnSpPr>
          <p:nvPr/>
        </p:nvCxnSpPr>
        <p:spPr>
          <a:xfrm flipV="1">
            <a:off x="1368360" y="3025440"/>
            <a:ext cx="649440" cy="42588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cxnSp>
        <p:nvCxnSpPr>
          <p:cNvPr id="214" name="AutoShape 16"/>
          <p:cNvCxnSpPr>
            <a:stCxn id="208" idx="0"/>
            <a:endCxn id="212" idx="4"/>
          </p:cNvCxnSpPr>
          <p:nvPr/>
        </p:nvCxnSpPr>
        <p:spPr>
          <a:xfrm flipV="1">
            <a:off x="1314360" y="3580920"/>
            <a:ext cx="360" cy="114372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cxnSp>
        <p:nvCxnSpPr>
          <p:cNvPr id="215" name="AutoShape 17"/>
          <p:cNvCxnSpPr>
            <a:stCxn id="216" idx="0"/>
            <a:endCxn id="217" idx="4"/>
          </p:cNvCxnSpPr>
          <p:nvPr/>
        </p:nvCxnSpPr>
        <p:spPr>
          <a:xfrm flipH="1" flipV="1">
            <a:off x="3138120" y="2590200"/>
            <a:ext cx="228960" cy="2744280"/>
          </a:xfrm>
          <a:prstGeom prst="straightConnector1">
            <a:avLst/>
          </a:prstGeom>
          <a:ln w="19050">
            <a:solidFill>
              <a:srgbClr val="0033cc"/>
            </a:solidFill>
            <a:round/>
            <a:tailEnd len="med" type="triangle" w="med"/>
          </a:ln>
        </p:spPr>
      </p:cxnSp>
      <p:cxnSp>
        <p:nvCxnSpPr>
          <p:cNvPr id="218" name="AutoShape 18"/>
          <p:cNvCxnSpPr/>
          <p:nvPr/>
        </p:nvCxnSpPr>
        <p:spPr>
          <a:xfrm flipV="1">
            <a:off x="3138480" y="1904760"/>
            <a:ext cx="360" cy="533880"/>
          </a:xfrm>
          <a:prstGeom prst="straightConnector1">
            <a:avLst/>
          </a:prstGeom>
          <a:ln w="19050">
            <a:solidFill>
              <a:srgbClr val="0033cc"/>
            </a:solidFill>
            <a:round/>
            <a:tailEnd len="med" type="triangle" w="med"/>
          </a:ln>
        </p:spPr>
      </p:cxnSp>
      <p:sp>
        <p:nvSpPr>
          <p:cNvPr id="219" name="Text Box 19"/>
          <p:cNvSpPr/>
          <p:nvPr/>
        </p:nvSpPr>
        <p:spPr>
          <a:xfrm>
            <a:off x="2831040" y="1905120"/>
            <a:ext cx="252720" cy="409680"/>
          </a:xfrm>
          <a:prstGeom prst="rect">
            <a:avLst/>
          </a:prstGeom>
          <a:noFill/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100" spc="-1" strike="noStrike">
                <a:solidFill>
                  <a:schemeClr val="dk1"/>
                </a:solidFill>
                <a:latin typeface="Times New Roman"/>
              </a:rPr>
              <a:t>f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Oval 20"/>
          <p:cNvSpPr/>
          <p:nvPr/>
        </p:nvSpPr>
        <p:spPr>
          <a:xfrm>
            <a:off x="1919160" y="4724280"/>
            <a:ext cx="151920" cy="15192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1" name="Oval 21"/>
          <p:cNvSpPr/>
          <p:nvPr/>
        </p:nvSpPr>
        <p:spPr>
          <a:xfrm>
            <a:off x="2459160" y="4724280"/>
            <a:ext cx="151920" cy="15192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cxnSp>
        <p:nvCxnSpPr>
          <p:cNvPr id="222" name="AutoShape 22"/>
          <p:cNvCxnSpPr>
            <a:stCxn id="205" idx="0"/>
            <a:endCxn id="220" idx="4"/>
          </p:cNvCxnSpPr>
          <p:nvPr/>
        </p:nvCxnSpPr>
        <p:spPr>
          <a:xfrm flipV="1">
            <a:off x="1995120" y="4876200"/>
            <a:ext cx="360" cy="448560"/>
          </a:xfrm>
          <a:prstGeom prst="straightConnector1">
            <a:avLst/>
          </a:prstGeom>
          <a:ln w="19050">
            <a:solidFill>
              <a:srgbClr val="0033cc"/>
            </a:solidFill>
            <a:round/>
            <a:tailEnd len="med" type="triangle" w="med"/>
          </a:ln>
        </p:spPr>
      </p:cxnSp>
      <p:cxnSp>
        <p:nvCxnSpPr>
          <p:cNvPr id="223" name="AutoShape 23"/>
          <p:cNvCxnSpPr>
            <a:stCxn id="206" idx="0"/>
            <a:endCxn id="221" idx="4"/>
          </p:cNvCxnSpPr>
          <p:nvPr/>
        </p:nvCxnSpPr>
        <p:spPr>
          <a:xfrm flipH="1" flipV="1">
            <a:off x="2535120" y="4876200"/>
            <a:ext cx="309960" cy="448560"/>
          </a:xfrm>
          <a:prstGeom prst="straightConnector1">
            <a:avLst/>
          </a:prstGeom>
          <a:ln w="19050">
            <a:solidFill>
              <a:srgbClr val="0033cc"/>
            </a:solidFill>
            <a:round/>
            <a:tailEnd len="med" type="triangle" w="med"/>
          </a:ln>
        </p:spPr>
      </p:cxnSp>
      <p:cxnSp>
        <p:nvCxnSpPr>
          <p:cNvPr id="224" name="AutoShape 24"/>
          <p:cNvCxnSpPr>
            <a:stCxn id="206" idx="1"/>
            <a:endCxn id="220" idx="5"/>
          </p:cNvCxnSpPr>
          <p:nvPr/>
        </p:nvCxnSpPr>
        <p:spPr>
          <a:xfrm flipH="1" flipV="1">
            <a:off x="2049120" y="4854240"/>
            <a:ext cx="741960" cy="49248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cxnSp>
        <p:nvCxnSpPr>
          <p:cNvPr id="225" name="AutoShape 25"/>
          <p:cNvCxnSpPr>
            <a:stCxn id="205" idx="7"/>
            <a:endCxn id="221" idx="3"/>
          </p:cNvCxnSpPr>
          <p:nvPr/>
        </p:nvCxnSpPr>
        <p:spPr>
          <a:xfrm flipV="1">
            <a:off x="2049120" y="4854240"/>
            <a:ext cx="432360" cy="49248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sp>
        <p:nvSpPr>
          <p:cNvPr id="226" name="Oval 26"/>
          <p:cNvSpPr/>
          <p:nvPr/>
        </p:nvSpPr>
        <p:spPr>
          <a:xfrm>
            <a:off x="2205000" y="4267080"/>
            <a:ext cx="151920" cy="15192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cxnSp>
        <p:nvCxnSpPr>
          <p:cNvPr id="227" name="AutoShape 27"/>
          <p:cNvCxnSpPr>
            <a:stCxn id="220" idx="0"/>
            <a:endCxn id="226" idx="3"/>
          </p:cNvCxnSpPr>
          <p:nvPr/>
        </p:nvCxnSpPr>
        <p:spPr>
          <a:xfrm flipV="1">
            <a:off x="1995120" y="4397040"/>
            <a:ext cx="232200" cy="32760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cxnSp>
        <p:nvCxnSpPr>
          <p:cNvPr id="228" name="AutoShape 28"/>
          <p:cNvCxnSpPr>
            <a:stCxn id="221" idx="0"/>
            <a:endCxn id="226" idx="5"/>
          </p:cNvCxnSpPr>
          <p:nvPr/>
        </p:nvCxnSpPr>
        <p:spPr>
          <a:xfrm flipH="1" flipV="1">
            <a:off x="2334960" y="4397040"/>
            <a:ext cx="200520" cy="32760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sp>
        <p:nvSpPr>
          <p:cNvPr id="212" name="Oval 29"/>
          <p:cNvSpPr/>
          <p:nvPr/>
        </p:nvSpPr>
        <p:spPr>
          <a:xfrm>
            <a:off x="1238400" y="3429000"/>
            <a:ext cx="151920" cy="15192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cxnSp>
        <p:nvCxnSpPr>
          <p:cNvPr id="229" name="AutoShape 30"/>
          <p:cNvCxnSpPr>
            <a:stCxn id="226" idx="0"/>
            <a:endCxn id="212" idx="4"/>
          </p:cNvCxnSpPr>
          <p:nvPr/>
        </p:nvCxnSpPr>
        <p:spPr>
          <a:xfrm flipH="1" flipV="1">
            <a:off x="1314360" y="3580920"/>
            <a:ext cx="966960" cy="68652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sp>
        <p:nvSpPr>
          <p:cNvPr id="230" name="Oval 31"/>
          <p:cNvSpPr/>
          <p:nvPr/>
        </p:nvSpPr>
        <p:spPr>
          <a:xfrm>
            <a:off x="2766960" y="3429000"/>
            <a:ext cx="151920" cy="15192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cxnSp>
        <p:nvCxnSpPr>
          <p:cNvPr id="231" name="AutoShape 32"/>
          <p:cNvCxnSpPr>
            <a:stCxn id="206" idx="0"/>
            <a:endCxn id="230" idx="4"/>
          </p:cNvCxnSpPr>
          <p:nvPr/>
        </p:nvCxnSpPr>
        <p:spPr>
          <a:xfrm flipH="1" flipV="1">
            <a:off x="2842920" y="3580920"/>
            <a:ext cx="2160" cy="174384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cxnSp>
        <p:nvCxnSpPr>
          <p:cNvPr id="232" name="AutoShape 33"/>
          <p:cNvCxnSpPr>
            <a:stCxn id="208" idx="7"/>
            <a:endCxn id="230" idx="3"/>
          </p:cNvCxnSpPr>
          <p:nvPr/>
        </p:nvCxnSpPr>
        <p:spPr>
          <a:xfrm flipV="1">
            <a:off x="1368360" y="3558960"/>
            <a:ext cx="1420920" cy="1187640"/>
          </a:xfrm>
          <a:prstGeom prst="straightConnector1">
            <a:avLst/>
          </a:prstGeom>
          <a:ln w="19050">
            <a:solidFill>
              <a:srgbClr val="0033cc"/>
            </a:solidFill>
            <a:round/>
            <a:tailEnd len="med" type="triangle" w="med"/>
          </a:ln>
        </p:spPr>
      </p:cxnSp>
      <p:sp>
        <p:nvSpPr>
          <p:cNvPr id="213" name="Oval 34"/>
          <p:cNvSpPr/>
          <p:nvPr/>
        </p:nvSpPr>
        <p:spPr>
          <a:xfrm>
            <a:off x="1995480" y="2895480"/>
            <a:ext cx="151920" cy="15192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cxnSp>
        <p:nvCxnSpPr>
          <p:cNvPr id="233" name="AutoShape 35"/>
          <p:cNvCxnSpPr>
            <a:stCxn id="230" idx="1"/>
            <a:endCxn id="213" idx="5"/>
          </p:cNvCxnSpPr>
          <p:nvPr/>
        </p:nvCxnSpPr>
        <p:spPr>
          <a:xfrm flipH="1" flipV="1">
            <a:off x="2125440" y="3025440"/>
            <a:ext cx="663840" cy="42588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cxnSp>
        <p:nvCxnSpPr>
          <p:cNvPr id="234" name="AutoShape 36"/>
          <p:cNvCxnSpPr>
            <a:stCxn id="213" idx="7"/>
          </p:cNvCxnSpPr>
          <p:nvPr/>
        </p:nvCxnSpPr>
        <p:spPr>
          <a:xfrm flipV="1">
            <a:off x="2125440" y="2504880"/>
            <a:ext cx="937080" cy="412920"/>
          </a:xfrm>
          <a:prstGeom prst="straightConnector1">
            <a:avLst/>
          </a:prstGeom>
          <a:ln w="19050">
            <a:solidFill>
              <a:srgbClr val="0033cc"/>
            </a:solidFill>
            <a:prstDash val="dash"/>
            <a:round/>
            <a:tailEnd len="med" type="triangle" w="med"/>
          </a:ln>
        </p:spPr>
      </p:cxnSp>
      <p:sp>
        <p:nvSpPr>
          <p:cNvPr id="217" name="Oval 37"/>
          <p:cNvSpPr/>
          <p:nvPr/>
        </p:nvSpPr>
        <p:spPr>
          <a:xfrm>
            <a:off x="3062160" y="2438280"/>
            <a:ext cx="151920" cy="15192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16" name="Oval 38"/>
          <p:cNvSpPr/>
          <p:nvPr/>
        </p:nvSpPr>
        <p:spPr>
          <a:xfrm>
            <a:off x="3290760" y="5334120"/>
            <a:ext cx="151920" cy="15192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35" name="Text Box 39"/>
          <p:cNvSpPr/>
          <p:nvPr/>
        </p:nvSpPr>
        <p:spPr>
          <a:xfrm>
            <a:off x="3200040" y="5486400"/>
            <a:ext cx="29844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100" spc="-1" strike="noStrike">
                <a:solidFill>
                  <a:schemeClr val="dk1"/>
                </a:solidFill>
                <a:latin typeface="Times New Roman"/>
              </a:rPr>
              <a:t>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Freeform 40"/>
          <p:cNvSpPr/>
          <p:nvPr/>
        </p:nvSpPr>
        <p:spPr>
          <a:xfrm>
            <a:off x="1219320" y="2743200"/>
            <a:ext cx="1828440" cy="1371240"/>
          </a:xfrm>
          <a:custGeom>
            <a:avLst/>
            <a:gdLst>
              <a:gd name="textAreaLeft" fmla="*/ 0 w 1828440"/>
              <a:gd name="textAreaRight" fmla="*/ 1828800 w 182844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w="1152" h="864">
                <a:moveTo>
                  <a:pt x="0" y="0"/>
                </a:moveTo>
                <a:cubicBezTo>
                  <a:pt x="168" y="192"/>
                  <a:pt x="336" y="384"/>
                  <a:pt x="528" y="528"/>
                </a:cubicBezTo>
                <a:cubicBezTo>
                  <a:pt x="720" y="672"/>
                  <a:pt x="936" y="768"/>
                  <a:pt x="1152" y="86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37" name="Freeform 41"/>
          <p:cNvSpPr/>
          <p:nvPr/>
        </p:nvSpPr>
        <p:spPr>
          <a:xfrm>
            <a:off x="1066680" y="3048120"/>
            <a:ext cx="1676160" cy="1142640"/>
          </a:xfrm>
          <a:custGeom>
            <a:avLst/>
            <a:gdLst>
              <a:gd name="textAreaLeft" fmla="*/ 0 w 1676160"/>
              <a:gd name="textAreaRight" fmla="*/ 1676520 w 1676160"/>
              <a:gd name="textAreaTop" fmla="*/ 0 h 1142640"/>
              <a:gd name="textAreaBottom" fmla="*/ 1143000 h 1142640"/>
            </a:gdLst>
            <a:ahLst/>
            <a:rect l="textAreaLeft" t="textAreaTop" r="textAreaRight" b="textAreaBottom"/>
            <a:pathLst>
              <a:path w="1056" h="720">
                <a:moveTo>
                  <a:pt x="0" y="720"/>
                </a:moveTo>
                <a:cubicBezTo>
                  <a:pt x="224" y="660"/>
                  <a:pt x="448" y="600"/>
                  <a:pt x="624" y="480"/>
                </a:cubicBezTo>
                <a:cubicBezTo>
                  <a:pt x="800" y="360"/>
                  <a:pt x="928" y="180"/>
                  <a:pt x="1056" y="0"/>
                </a:cubicBezTo>
              </a:path>
            </a:pathLst>
          </a:custGeom>
          <a:noFill/>
          <a:ln w="2857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38" name="Freeform 42"/>
          <p:cNvSpPr/>
          <p:nvPr/>
        </p:nvSpPr>
        <p:spPr>
          <a:xfrm>
            <a:off x="838080" y="3733920"/>
            <a:ext cx="2285640" cy="1549080"/>
          </a:xfrm>
          <a:custGeom>
            <a:avLst/>
            <a:gdLst>
              <a:gd name="textAreaLeft" fmla="*/ 0 w 2285640"/>
              <a:gd name="textAreaRight" fmla="*/ 2286000 w 2285640"/>
              <a:gd name="textAreaTop" fmla="*/ 0 h 1549080"/>
              <a:gd name="textAreaBottom" fmla="*/ 1549440 h 1549080"/>
            </a:gdLst>
            <a:ahLst/>
            <a:rect l="textAreaLeft" t="textAreaTop" r="textAreaRight" b="textAreaBottom"/>
            <a:pathLst>
              <a:path w="1440" h="976">
                <a:moveTo>
                  <a:pt x="0" y="0"/>
                </a:moveTo>
                <a:cubicBezTo>
                  <a:pt x="208" y="328"/>
                  <a:pt x="416" y="656"/>
                  <a:pt x="576" y="816"/>
                </a:cubicBezTo>
                <a:cubicBezTo>
                  <a:pt x="736" y="976"/>
                  <a:pt x="816" y="968"/>
                  <a:pt x="960" y="960"/>
                </a:cubicBezTo>
                <a:cubicBezTo>
                  <a:pt x="1104" y="952"/>
                  <a:pt x="1272" y="860"/>
                  <a:pt x="1440" y="7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39" name="Freeform 43"/>
          <p:cNvSpPr/>
          <p:nvPr/>
        </p:nvSpPr>
        <p:spPr>
          <a:xfrm>
            <a:off x="914400" y="3987720"/>
            <a:ext cx="2133360" cy="1358640"/>
          </a:xfrm>
          <a:custGeom>
            <a:avLst/>
            <a:gdLst>
              <a:gd name="textAreaLeft" fmla="*/ 0 w 2133360"/>
              <a:gd name="textAreaRight" fmla="*/ 2133720 w 2133360"/>
              <a:gd name="textAreaTop" fmla="*/ 0 h 1358640"/>
              <a:gd name="textAreaBottom" fmla="*/ 1359000 h 1358640"/>
            </a:gdLst>
            <a:ahLst/>
            <a:rect l="textAreaLeft" t="textAreaTop" r="textAreaRight" b="textAreaBottom"/>
            <a:pathLst>
              <a:path w="1344" h="856">
                <a:moveTo>
                  <a:pt x="0" y="704"/>
                </a:moveTo>
                <a:cubicBezTo>
                  <a:pt x="188" y="780"/>
                  <a:pt x="376" y="856"/>
                  <a:pt x="480" y="800"/>
                </a:cubicBezTo>
                <a:cubicBezTo>
                  <a:pt x="584" y="744"/>
                  <a:pt x="536" y="496"/>
                  <a:pt x="624" y="368"/>
                </a:cubicBezTo>
                <a:cubicBezTo>
                  <a:pt x="712" y="240"/>
                  <a:pt x="888" y="64"/>
                  <a:pt x="1008" y="32"/>
                </a:cubicBezTo>
                <a:cubicBezTo>
                  <a:pt x="1128" y="0"/>
                  <a:pt x="1236" y="88"/>
                  <a:pt x="1344" y="1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40" name="Oval 44"/>
          <p:cNvSpPr/>
          <p:nvPr/>
        </p:nvSpPr>
        <p:spPr>
          <a:xfrm>
            <a:off x="1981080" y="2895480"/>
            <a:ext cx="151920" cy="1519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41" name="Freeform 46"/>
          <p:cNvSpPr/>
          <p:nvPr/>
        </p:nvSpPr>
        <p:spPr>
          <a:xfrm>
            <a:off x="673200" y="2514600"/>
            <a:ext cx="2476080" cy="2768400"/>
          </a:xfrm>
          <a:custGeom>
            <a:avLst/>
            <a:gdLst>
              <a:gd name="textAreaLeft" fmla="*/ 0 w 2476080"/>
              <a:gd name="textAreaRight" fmla="*/ 2476440 w 2476080"/>
              <a:gd name="textAreaTop" fmla="*/ 0 h 2768400"/>
              <a:gd name="textAreaBottom" fmla="*/ 2768760 h 2768400"/>
            </a:gdLst>
            <a:ahLst/>
            <a:rect l="textAreaLeft" t="textAreaTop" r="textAreaRight" b="textAreaBottom"/>
            <a:pathLst>
              <a:path w="1560" h="1744">
                <a:moveTo>
                  <a:pt x="152" y="1600"/>
                </a:moveTo>
                <a:cubicBezTo>
                  <a:pt x="216" y="1632"/>
                  <a:pt x="360" y="1680"/>
                  <a:pt x="440" y="1696"/>
                </a:cubicBezTo>
                <a:cubicBezTo>
                  <a:pt x="520" y="1712"/>
                  <a:pt x="584" y="1744"/>
                  <a:pt x="632" y="1696"/>
                </a:cubicBezTo>
                <a:cubicBezTo>
                  <a:pt x="680" y="1648"/>
                  <a:pt x="696" y="1496"/>
                  <a:pt x="728" y="1408"/>
                </a:cubicBezTo>
                <a:cubicBezTo>
                  <a:pt x="760" y="1320"/>
                  <a:pt x="768" y="1240"/>
                  <a:pt x="824" y="1168"/>
                </a:cubicBezTo>
                <a:cubicBezTo>
                  <a:pt x="880" y="1096"/>
                  <a:pt x="1000" y="1016"/>
                  <a:pt x="1064" y="976"/>
                </a:cubicBezTo>
                <a:cubicBezTo>
                  <a:pt x="1128" y="936"/>
                  <a:pt x="1152" y="920"/>
                  <a:pt x="1208" y="928"/>
                </a:cubicBezTo>
                <a:cubicBezTo>
                  <a:pt x="1264" y="936"/>
                  <a:pt x="1344" y="1040"/>
                  <a:pt x="1400" y="1024"/>
                </a:cubicBezTo>
                <a:cubicBezTo>
                  <a:pt x="1456" y="1008"/>
                  <a:pt x="1528" y="936"/>
                  <a:pt x="1544" y="832"/>
                </a:cubicBezTo>
                <a:cubicBezTo>
                  <a:pt x="1560" y="728"/>
                  <a:pt x="1552" y="512"/>
                  <a:pt x="1496" y="400"/>
                </a:cubicBezTo>
                <a:cubicBezTo>
                  <a:pt x="1440" y="288"/>
                  <a:pt x="1320" y="224"/>
                  <a:pt x="1208" y="160"/>
                </a:cubicBezTo>
                <a:cubicBezTo>
                  <a:pt x="1096" y="96"/>
                  <a:pt x="960" y="0"/>
                  <a:pt x="824" y="16"/>
                </a:cubicBezTo>
                <a:cubicBezTo>
                  <a:pt x="688" y="32"/>
                  <a:pt x="496" y="160"/>
                  <a:pt x="392" y="256"/>
                </a:cubicBezTo>
                <a:cubicBezTo>
                  <a:pt x="288" y="352"/>
                  <a:pt x="248" y="480"/>
                  <a:pt x="200" y="592"/>
                </a:cubicBezTo>
                <a:cubicBezTo>
                  <a:pt x="152" y="704"/>
                  <a:pt x="136" y="816"/>
                  <a:pt x="104" y="928"/>
                </a:cubicBezTo>
                <a:cubicBezTo>
                  <a:pt x="72" y="1040"/>
                  <a:pt x="16" y="1168"/>
                  <a:pt x="8" y="1264"/>
                </a:cubicBezTo>
                <a:cubicBezTo>
                  <a:pt x="0" y="1360"/>
                  <a:pt x="32" y="1448"/>
                  <a:pt x="56" y="1504"/>
                </a:cubicBezTo>
                <a:cubicBezTo>
                  <a:pt x="80" y="1560"/>
                  <a:pt x="88" y="1568"/>
                  <a:pt x="152" y="16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42" name="Text Box 47"/>
          <p:cNvSpPr/>
          <p:nvPr/>
        </p:nvSpPr>
        <p:spPr>
          <a:xfrm>
            <a:off x="669960" y="6037920"/>
            <a:ext cx="4405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33cc"/>
                </a:solidFill>
                <a:latin typeface="Arial"/>
              </a:rPr>
              <a:t>Dotted lines: NOT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 Box 47"/>
          <p:cNvSpPr/>
          <p:nvPr/>
        </p:nvSpPr>
        <p:spPr>
          <a:xfrm>
            <a:off x="3348000" y="1069200"/>
            <a:ext cx="44056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49"/>
              </a:spcBef>
            </a:pPr>
            <a:r>
              <a:rPr b="0" lang="en-US" sz="2100" spc="-1" strike="noStrike">
                <a:solidFill>
                  <a:srgbClr val="0033cc"/>
                </a:solidFill>
                <a:latin typeface="Arial"/>
              </a:rPr>
              <a:t>Different cuts for the same node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 Box 7"/>
          <p:cNvSpPr/>
          <p:nvPr/>
        </p:nvSpPr>
        <p:spPr>
          <a:xfrm>
            <a:off x="5368320" y="5726520"/>
            <a:ext cx="222336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</a:rPr>
              <a:t>The mapped netlist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5" name="Group 46"/>
          <p:cNvGrpSpPr/>
          <p:nvPr/>
        </p:nvGrpSpPr>
        <p:grpSpPr>
          <a:xfrm>
            <a:off x="5641920" y="1883160"/>
            <a:ext cx="1775520" cy="3700800"/>
            <a:chOff x="5641920" y="1883160"/>
            <a:chExt cx="1775520" cy="3700800"/>
          </a:xfrm>
        </p:grpSpPr>
        <p:sp>
          <p:nvSpPr>
            <p:cNvPr id="246" name="AutoShape 47"/>
            <p:cNvSpPr/>
            <p:nvPr/>
          </p:nvSpPr>
          <p:spPr>
            <a:xfrm rot="10800000">
              <a:off x="5642280" y="4245840"/>
              <a:ext cx="634680" cy="533160"/>
            </a:xfrm>
            <a:custGeom>
              <a:avLst/>
              <a:gdLst>
                <a:gd name="textAreaLeft" fmla="*/ 132120 w 634680"/>
                <a:gd name="textAreaRight" fmla="*/ 502560 w 634680"/>
                <a:gd name="textAreaTop" fmla="*/ 110880 h 533160"/>
                <a:gd name="textAreaBottom" fmla="*/ 422280 h 5331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>
                <a:alpha val="49000"/>
              </a:srgbClr>
            </a:solidFill>
            <a:ln w="38100">
              <a:solidFill>
                <a:srgbClr val="00cc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47" name="AutoShape 48"/>
            <p:cNvSpPr/>
            <p:nvPr/>
          </p:nvSpPr>
          <p:spPr>
            <a:xfrm rot="10800000">
              <a:off x="5997600" y="3255120"/>
              <a:ext cx="939600" cy="533160"/>
            </a:xfrm>
            <a:custGeom>
              <a:avLst/>
              <a:gdLst>
                <a:gd name="textAreaLeft" fmla="*/ 195480 w 939600"/>
                <a:gd name="textAreaRight" fmla="*/ 744120 w 939600"/>
                <a:gd name="textAreaTop" fmla="*/ 110880 h 533160"/>
                <a:gd name="textAreaBottom" fmla="*/ 422280 h 5331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>
                <a:alpha val="49000"/>
              </a:srgbClr>
            </a:solidFill>
            <a:ln w="38100">
              <a:solidFill>
                <a:srgbClr val="00cc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48" name="AutoShape 49"/>
            <p:cNvSpPr/>
            <p:nvPr/>
          </p:nvSpPr>
          <p:spPr>
            <a:xfrm rot="10800000">
              <a:off x="6599880" y="2212200"/>
              <a:ext cx="636120" cy="601200"/>
            </a:xfrm>
            <a:custGeom>
              <a:avLst/>
              <a:gdLst>
                <a:gd name="textAreaLeft" fmla="*/ 132480 w 636120"/>
                <a:gd name="textAreaRight" fmla="*/ 503640 w 636120"/>
                <a:gd name="textAreaTop" fmla="*/ 125280 h 601200"/>
                <a:gd name="textAreaBottom" fmla="*/ 475920 h 6012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>
                <a:alpha val="49000"/>
              </a:srgbClr>
            </a:solidFill>
            <a:ln w="38100">
              <a:solidFill>
                <a:srgbClr val="00cc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rot="10800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2100" spc="-1" strike="noStrike">
                <a:solidFill>
                  <a:schemeClr val="accent1"/>
                </a:solidFill>
                <a:latin typeface="Times New Roman"/>
              </a:endParaRPr>
            </a:p>
          </p:txBody>
        </p:sp>
        <p:sp>
          <p:nvSpPr>
            <p:cNvPr id="249" name="Line 50"/>
            <p:cNvSpPr/>
            <p:nvPr/>
          </p:nvSpPr>
          <p:spPr>
            <a:xfrm flipV="1">
              <a:off x="5794200" y="4778640"/>
              <a:ext cx="360" cy="38088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0" name="Line 51"/>
            <p:cNvSpPr/>
            <p:nvPr/>
          </p:nvSpPr>
          <p:spPr>
            <a:xfrm flipV="1">
              <a:off x="6099120" y="4778640"/>
              <a:ext cx="360" cy="38088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1" name="Line 52"/>
            <p:cNvSpPr/>
            <p:nvPr/>
          </p:nvSpPr>
          <p:spPr>
            <a:xfrm flipV="1">
              <a:off x="6480000" y="3787920"/>
              <a:ext cx="360" cy="137160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2" name="Line 53"/>
            <p:cNvSpPr/>
            <p:nvPr/>
          </p:nvSpPr>
          <p:spPr>
            <a:xfrm flipV="1">
              <a:off x="6784920" y="3787920"/>
              <a:ext cx="360" cy="137160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3" name="Line 54"/>
            <p:cNvSpPr/>
            <p:nvPr/>
          </p:nvSpPr>
          <p:spPr>
            <a:xfrm flipV="1">
              <a:off x="6213240" y="3775320"/>
              <a:ext cx="360" cy="24120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4" name="Line 55"/>
            <p:cNvSpPr/>
            <p:nvPr/>
          </p:nvSpPr>
          <p:spPr>
            <a:xfrm flipV="1">
              <a:off x="5946480" y="4016520"/>
              <a:ext cx="360" cy="24156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5" name="Line 56"/>
            <p:cNvSpPr/>
            <p:nvPr/>
          </p:nvSpPr>
          <p:spPr>
            <a:xfrm flipH="1">
              <a:off x="5927400" y="4016520"/>
              <a:ext cx="304920" cy="36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6" name="Line 57"/>
            <p:cNvSpPr/>
            <p:nvPr/>
          </p:nvSpPr>
          <p:spPr>
            <a:xfrm flipV="1">
              <a:off x="6708600" y="2775240"/>
              <a:ext cx="360" cy="24120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7" name="Line 58"/>
            <p:cNvSpPr/>
            <p:nvPr/>
          </p:nvSpPr>
          <p:spPr>
            <a:xfrm flipV="1">
              <a:off x="6441840" y="3016440"/>
              <a:ext cx="360" cy="24156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8" name="Line 59"/>
            <p:cNvSpPr/>
            <p:nvPr/>
          </p:nvSpPr>
          <p:spPr>
            <a:xfrm flipH="1">
              <a:off x="6422760" y="3016440"/>
              <a:ext cx="304920" cy="36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9" name="Line 60"/>
            <p:cNvSpPr/>
            <p:nvPr/>
          </p:nvSpPr>
          <p:spPr>
            <a:xfrm flipV="1">
              <a:off x="7108560" y="2797560"/>
              <a:ext cx="360" cy="236196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60" name="Text Box 61"/>
            <p:cNvSpPr/>
            <p:nvPr/>
          </p:nvSpPr>
          <p:spPr>
            <a:xfrm>
              <a:off x="5641920" y="5169240"/>
              <a:ext cx="2984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a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Text Box 62"/>
            <p:cNvSpPr/>
            <p:nvPr/>
          </p:nvSpPr>
          <p:spPr>
            <a:xfrm>
              <a:off x="5960520" y="5174280"/>
              <a:ext cx="3121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b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Text Box 63"/>
            <p:cNvSpPr/>
            <p:nvPr/>
          </p:nvSpPr>
          <p:spPr>
            <a:xfrm>
              <a:off x="6327720" y="5169240"/>
              <a:ext cx="29808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c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Text Box 64"/>
            <p:cNvSpPr/>
            <p:nvPr/>
          </p:nvSpPr>
          <p:spPr>
            <a:xfrm>
              <a:off x="6625440" y="5169240"/>
              <a:ext cx="3121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d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Text Box 65"/>
            <p:cNvSpPr/>
            <p:nvPr/>
          </p:nvSpPr>
          <p:spPr>
            <a:xfrm>
              <a:off x="6943320" y="5159880"/>
              <a:ext cx="2984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e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Line 66"/>
            <p:cNvSpPr/>
            <p:nvPr/>
          </p:nvSpPr>
          <p:spPr>
            <a:xfrm flipV="1">
              <a:off x="6932520" y="1987920"/>
              <a:ext cx="360" cy="241200"/>
            </a:xfrm>
            <a:prstGeom prst="line">
              <a:avLst/>
            </a:prstGeom>
            <a:ln w="38100">
              <a:solidFill>
                <a:srgbClr val="00cc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21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66" name="Text Box 67"/>
            <p:cNvSpPr/>
            <p:nvPr/>
          </p:nvSpPr>
          <p:spPr>
            <a:xfrm>
              <a:off x="7149240" y="1883160"/>
              <a:ext cx="26820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Times New Roman"/>
                </a:rPr>
                <a:t>f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Cut Enumeration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1417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For each node, tries all possible cuts.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Finds the best.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Nodes processed in topological order (from inputs)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9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523CCB-E85A-4E88-A1A5-E7E9726FDCB5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Cut Computation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271" name="Group 33"/>
          <p:cNvGrpSpPr/>
          <p:nvPr/>
        </p:nvGrpSpPr>
        <p:grpSpPr>
          <a:xfrm>
            <a:off x="2447280" y="2781000"/>
            <a:ext cx="5508720" cy="3471840"/>
            <a:chOff x="2447280" y="2781000"/>
            <a:chExt cx="5508720" cy="3471840"/>
          </a:xfrm>
        </p:grpSpPr>
        <p:grpSp>
          <p:nvGrpSpPr>
            <p:cNvPr id="272" name="Group 3"/>
            <p:cNvGrpSpPr/>
            <p:nvPr/>
          </p:nvGrpSpPr>
          <p:grpSpPr>
            <a:xfrm>
              <a:off x="3611520" y="3296880"/>
              <a:ext cx="2852640" cy="2514240"/>
              <a:chOff x="3611520" y="3296880"/>
              <a:chExt cx="2852640" cy="2514240"/>
            </a:xfrm>
          </p:grpSpPr>
          <p:sp>
            <p:nvSpPr>
              <p:cNvPr id="273" name="Oval 4"/>
              <p:cNvSpPr/>
              <p:nvPr/>
            </p:nvSpPr>
            <p:spPr>
              <a:xfrm>
                <a:off x="6147360" y="5582880"/>
                <a:ext cx="316800" cy="22824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4" name="Oval 5"/>
              <p:cNvSpPr/>
              <p:nvPr/>
            </p:nvSpPr>
            <p:spPr>
              <a:xfrm>
                <a:off x="3611520" y="5582880"/>
                <a:ext cx="316800" cy="22824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5" name="Oval 6"/>
              <p:cNvSpPr/>
              <p:nvPr/>
            </p:nvSpPr>
            <p:spPr>
              <a:xfrm>
                <a:off x="4879440" y="5582880"/>
                <a:ext cx="316800" cy="22824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6" name="Oval 7"/>
              <p:cNvSpPr/>
              <p:nvPr/>
            </p:nvSpPr>
            <p:spPr>
              <a:xfrm>
                <a:off x="4245480" y="4439880"/>
                <a:ext cx="316800" cy="22824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7" name="Oval 8"/>
              <p:cNvSpPr/>
              <p:nvPr/>
            </p:nvSpPr>
            <p:spPr>
              <a:xfrm>
                <a:off x="5671800" y="4439880"/>
                <a:ext cx="316800" cy="22824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  <p:cxnSp>
            <p:nvCxnSpPr>
              <p:cNvPr id="278" name="AutoShape 9"/>
              <p:cNvCxnSpPr/>
              <p:nvPr/>
            </p:nvCxnSpPr>
            <p:spPr>
              <a:xfrm flipV="1">
                <a:off x="3769560" y="4635000"/>
                <a:ext cx="522360" cy="9478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</p:cxnSp>
          <p:cxnSp>
            <p:nvCxnSpPr>
              <p:cNvPr id="279" name="AutoShape 10"/>
              <p:cNvCxnSpPr/>
              <p:nvPr/>
            </p:nvCxnSpPr>
            <p:spPr>
              <a:xfrm flipH="1" flipV="1">
                <a:off x="4515840" y="4635000"/>
                <a:ext cx="522000" cy="9478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</p:cxnSp>
          <p:cxnSp>
            <p:nvCxnSpPr>
              <p:cNvPr id="280" name="AutoShape 11"/>
              <p:cNvCxnSpPr/>
              <p:nvPr/>
            </p:nvCxnSpPr>
            <p:spPr>
              <a:xfrm flipV="1">
                <a:off x="5037480" y="4635000"/>
                <a:ext cx="680760" cy="9478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len="med" type="triangle" w="med"/>
              </a:ln>
            </p:spPr>
          </p:cxnSp>
          <p:cxnSp>
            <p:nvCxnSpPr>
              <p:cNvPr id="281" name="AutoShape 12"/>
              <p:cNvCxnSpPr/>
              <p:nvPr/>
            </p:nvCxnSpPr>
            <p:spPr>
              <a:xfrm flipH="1" flipV="1">
                <a:off x="5942520" y="4635000"/>
                <a:ext cx="363600" cy="9478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</p:cxnSp>
          <p:sp>
            <p:nvSpPr>
              <p:cNvPr id="282" name="Oval 13"/>
              <p:cNvSpPr/>
              <p:nvPr/>
            </p:nvSpPr>
            <p:spPr>
              <a:xfrm>
                <a:off x="5037840" y="3296880"/>
                <a:ext cx="316800" cy="22824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21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  <p:cxnSp>
            <p:nvCxnSpPr>
              <p:cNvPr id="283" name="AutoShape 14"/>
              <p:cNvCxnSpPr/>
              <p:nvPr/>
            </p:nvCxnSpPr>
            <p:spPr>
              <a:xfrm flipV="1">
                <a:off x="4403520" y="3492000"/>
                <a:ext cx="680760" cy="9478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len="med" type="triangle" w="med"/>
              </a:ln>
            </p:spPr>
          </p:cxnSp>
          <p:cxnSp>
            <p:nvCxnSpPr>
              <p:cNvPr id="284" name="AutoShape 15"/>
              <p:cNvCxnSpPr/>
              <p:nvPr/>
            </p:nvCxnSpPr>
            <p:spPr>
              <a:xfrm flipH="1" flipV="1">
                <a:off x="5308560" y="3492000"/>
                <a:ext cx="522000" cy="947880"/>
              </a:xfrm>
              <a:prstGeom prst="straightConnector1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len="med" type="triangle" w="med"/>
              </a:ln>
            </p:spPr>
          </p:cxnSp>
        </p:grpSp>
        <p:sp>
          <p:nvSpPr>
            <p:cNvPr id="285" name="Text Box 16"/>
            <p:cNvSpPr/>
            <p:nvPr/>
          </p:nvSpPr>
          <p:spPr>
            <a:xfrm>
              <a:off x="3632040" y="5811480"/>
              <a:ext cx="3290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100" spc="-1" strike="noStrike">
                  <a:solidFill>
                    <a:schemeClr val="dk1"/>
                  </a:solidFill>
                  <a:latin typeface="Arial"/>
                </a:rPr>
                <a:t>a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 Box 17"/>
            <p:cNvSpPr/>
            <p:nvPr/>
          </p:nvSpPr>
          <p:spPr>
            <a:xfrm>
              <a:off x="4896000" y="5843160"/>
              <a:ext cx="3427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100" spc="-1" strike="noStrike">
                  <a:solidFill>
                    <a:schemeClr val="dk1"/>
                  </a:solidFill>
                  <a:latin typeface="Arial"/>
                </a:rPr>
                <a:t>b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 Box 18"/>
            <p:cNvSpPr/>
            <p:nvPr/>
          </p:nvSpPr>
          <p:spPr>
            <a:xfrm>
              <a:off x="6181560" y="5827320"/>
              <a:ext cx="3290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100" spc="-1" strike="noStrike">
                  <a:solidFill>
                    <a:schemeClr val="dk1"/>
                  </a:solidFill>
                  <a:latin typeface="Arial"/>
                </a:rPr>
                <a:t>c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Text Box 19"/>
            <p:cNvSpPr/>
            <p:nvPr/>
          </p:nvSpPr>
          <p:spPr>
            <a:xfrm>
              <a:off x="4633560" y="4287600"/>
              <a:ext cx="3427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100" spc="-1" strike="noStrike">
                  <a:solidFill>
                    <a:schemeClr val="dk1"/>
                  </a:solidFill>
                  <a:latin typeface="Arial"/>
                </a:rPr>
                <a:t>p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Text Box 20"/>
            <p:cNvSpPr/>
            <p:nvPr/>
          </p:nvSpPr>
          <p:spPr>
            <a:xfrm>
              <a:off x="5330520" y="4289040"/>
              <a:ext cx="3427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100" spc="-1" strike="noStrike">
                  <a:solidFill>
                    <a:schemeClr val="dk1"/>
                  </a:solidFill>
                  <a:latin typeface="Arial"/>
                </a:rPr>
                <a:t>q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Text Box 21"/>
            <p:cNvSpPr/>
            <p:nvPr/>
          </p:nvSpPr>
          <p:spPr>
            <a:xfrm>
              <a:off x="3146760" y="3924000"/>
              <a:ext cx="1793520" cy="4096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100" spc="-1" strike="noStrike">
                  <a:solidFill>
                    <a:srgbClr val="990000"/>
                  </a:solidFill>
                  <a:latin typeface="Arial"/>
                </a:rPr>
                <a:t> </a:t>
              </a:r>
              <a:r>
                <a:rPr b="1" lang="en-US" sz="2100" spc="-1" strike="noStrike">
                  <a:solidFill>
                    <a:srgbClr val="990000"/>
                  </a:solidFill>
                  <a:latin typeface="Arial"/>
                </a:rPr>
                <a:t>{ </a:t>
              </a: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{p}</a:t>
              </a:r>
              <a:r>
                <a:rPr b="1" lang="en-US" sz="2100" spc="-1" strike="noStrike">
                  <a:solidFill>
                    <a:srgbClr val="990000"/>
                  </a:solidFill>
                  <a:latin typeface="Arial"/>
                </a:rPr>
                <a:t>, {a, b} }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 Box 22"/>
            <p:cNvSpPr/>
            <p:nvPr/>
          </p:nvSpPr>
          <p:spPr>
            <a:xfrm>
              <a:off x="5310720" y="3924000"/>
              <a:ext cx="1720440" cy="4096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100" spc="-1" strike="noStrike">
                  <a:solidFill>
                    <a:srgbClr val="c00000"/>
                  </a:solidFill>
                  <a:latin typeface="Arial"/>
                </a:rPr>
                <a:t>{ </a:t>
              </a: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{q}</a:t>
              </a:r>
              <a:r>
                <a:rPr b="1" lang="en-US" sz="2100" spc="-1" strike="noStrike">
                  <a:solidFill>
                    <a:srgbClr val="c00000"/>
                  </a:solidFill>
                  <a:latin typeface="Arial"/>
                </a:rPr>
                <a:t>, {b, c} }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Text Box 23"/>
            <p:cNvSpPr/>
            <p:nvPr/>
          </p:nvSpPr>
          <p:spPr>
            <a:xfrm>
              <a:off x="3436200" y="5081040"/>
              <a:ext cx="862200" cy="4096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Arial"/>
                </a:rPr>
                <a:t>{ </a:t>
              </a: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{a}</a:t>
              </a:r>
              <a:r>
                <a:rPr b="0" lang="en-US" sz="2100" spc="-1" strike="noStrike">
                  <a:solidFill>
                    <a:schemeClr val="dk1"/>
                  </a:solidFill>
                  <a:latin typeface="Arial"/>
                </a:rPr>
                <a:t> }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Text Box 24"/>
            <p:cNvSpPr/>
            <p:nvPr/>
          </p:nvSpPr>
          <p:spPr>
            <a:xfrm>
              <a:off x="4687920" y="5067000"/>
              <a:ext cx="877680" cy="4096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Arial"/>
                </a:rPr>
                <a:t>{ </a:t>
              </a: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{b}</a:t>
              </a:r>
              <a:r>
                <a:rPr b="0" lang="en-US" sz="2100" spc="-1" strike="noStrike">
                  <a:solidFill>
                    <a:schemeClr val="dk1"/>
                  </a:solidFill>
                  <a:latin typeface="Arial"/>
                </a:rPr>
                <a:t> }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Text Box 25"/>
            <p:cNvSpPr/>
            <p:nvPr/>
          </p:nvSpPr>
          <p:spPr>
            <a:xfrm>
              <a:off x="5739840" y="5067000"/>
              <a:ext cx="862200" cy="4096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100" spc="-1" strike="noStrike">
                  <a:solidFill>
                    <a:schemeClr val="dk1"/>
                  </a:solidFill>
                  <a:latin typeface="Arial"/>
                </a:rPr>
                <a:t>{ </a:t>
              </a: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{c}</a:t>
              </a:r>
              <a:r>
                <a:rPr b="0" lang="en-US" sz="2100" spc="-1" strike="noStrike">
                  <a:solidFill>
                    <a:schemeClr val="dk1"/>
                  </a:solidFill>
                  <a:latin typeface="Arial"/>
                </a:rPr>
                <a:t> }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Text Box 26"/>
            <p:cNvSpPr/>
            <p:nvPr/>
          </p:nvSpPr>
          <p:spPr>
            <a:xfrm>
              <a:off x="5496840" y="3161880"/>
              <a:ext cx="3931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100" spc="-1" strike="noStrike">
                  <a:solidFill>
                    <a:schemeClr val="dk2"/>
                  </a:solidFill>
                  <a:latin typeface="Arial"/>
                </a:rPr>
                <a:t>n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 Box 27"/>
            <p:cNvSpPr/>
            <p:nvPr/>
          </p:nvSpPr>
          <p:spPr>
            <a:xfrm>
              <a:off x="2447280" y="2781000"/>
              <a:ext cx="55087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100" spc="-1" strike="noStrike">
                  <a:solidFill>
                    <a:srgbClr val="990000"/>
                  </a:solidFill>
                  <a:latin typeface="Arial"/>
                </a:rPr>
                <a:t>{ </a:t>
              </a: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{n}</a:t>
              </a:r>
              <a:r>
                <a:rPr b="1" lang="en-US" sz="2100" spc="-1" strike="noStrike">
                  <a:solidFill>
                    <a:srgbClr val="990000"/>
                  </a:solidFill>
                  <a:latin typeface="Arial"/>
                </a:rPr>
                <a:t>, {p, q}, {p, b, c}, {a, b, q}, {a, b, c} }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7" name="AutoShape 29"/>
          <p:cNvSpPr/>
          <p:nvPr/>
        </p:nvSpPr>
        <p:spPr>
          <a:xfrm>
            <a:off x="1475640" y="3614040"/>
            <a:ext cx="326160" cy="685440"/>
          </a:xfrm>
          <a:prstGeom prst="upArrow">
            <a:avLst>
              <a:gd name="adj1" fmla="val 50000"/>
              <a:gd name="adj2" fmla="val 60000"/>
            </a:avLst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98" name="Text Box 31"/>
          <p:cNvSpPr/>
          <p:nvPr/>
        </p:nvSpPr>
        <p:spPr>
          <a:xfrm>
            <a:off x="609480" y="4299840"/>
            <a:ext cx="2089800" cy="729720"/>
          </a:xfrm>
          <a:prstGeom prst="rect">
            <a:avLst/>
          </a:prstGeom>
          <a:solidFill>
            <a:schemeClr val="bg1">
              <a:alpha val="9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</a:rPr>
              <a:t>Computation is done bottom-up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ontent Placeholder 2"/>
          <p:cNvSpPr/>
          <p:nvPr/>
        </p:nvSpPr>
        <p:spPr>
          <a:xfrm>
            <a:off x="467640" y="980640"/>
            <a:ext cx="77720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01880" rIns="101880" tIns="50760" bIns="50760" anchor="t">
            <a:noAutofit/>
          </a:bodyPr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Set of cuts of a node: ‘cross product’ of the sets of cuts of its children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Any cut that is of size greater than </a:t>
            </a:r>
            <a:r>
              <a:rPr b="0" i="1" lang="en-US" sz="2200" spc="-1" strike="noStrike">
                <a:solidFill>
                  <a:srgbClr val="0000ff"/>
                </a:solidFill>
                <a:latin typeface="Arial"/>
              </a:rPr>
              <a:t>k 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is discarded.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Best cut (area, delay, power) is selected.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65823E-5C72-4F11-83D2-818ED6B1B9F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Num" idx="20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353CDECD-17FD-4C0F-93F7-DB674E073CFA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Later Problems/Issues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85800" y="907920"/>
            <a:ext cx="7846560" cy="5328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latin typeface="Arial"/>
              </a:rPr>
              <a:t>Area optimization while maintaining performance</a:t>
            </a: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36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DAOmap [Chen04] guarantees optimal delay, reducing area significantly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latin typeface="Arial"/>
              </a:rPr>
              <a:t>Integrated approaches:</a:t>
            </a: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36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with retiming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36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with synthesis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36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with clustering and placement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360"/>
              </a:spcBef>
              <a:buNone/>
            </a:pP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latin typeface="Arial"/>
              </a:rPr>
              <a:t>More area/delay reduction heuristics</a:t>
            </a: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Improvements on delay and area  as well as the runtime and memory requirements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360"/>
              </a:spcBef>
              <a:buNone/>
            </a:pP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latin typeface="Arial"/>
              </a:rPr>
              <a:t>Power minimization techniques [Cheng07]</a:t>
            </a: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36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TM for dual supply voltages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360"/>
              </a:spcBef>
              <a:buNone/>
            </a:pP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latin typeface="Arial"/>
              </a:rPr>
              <a:t>TM for reliability</a:t>
            </a: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360"/>
              </a:spcBef>
              <a:buNone/>
            </a:pP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latin typeface="Arial"/>
              </a:rPr>
              <a:t>Parallel algorithms for TM</a:t>
            </a: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nodeType="clickEffect" fill="hold">
                      <p:stCondLst>
                        <p:cond delay="indefinite"/>
                      </p:stCondLst>
                      <p:childTnLst>
                        <p:par>
                          <p:cTn id="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60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65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nodeType="clickEffect" fill="hold">
                      <p:stCondLst>
                        <p:cond delay="indefinite"/>
                      </p:stCondLst>
                      <p:childTnLst>
                        <p:par>
                          <p:cTn id="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0" dur="500"/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5" dur="500"/>
                                        <p:tgtEl>
                                          <p:spTgt spid="3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0" dur="500"/>
                                        <p:tgtEl>
                                          <p:spTgt spid="3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5" dur="500"/>
                                        <p:tgtEl>
                                          <p:spTgt spid="3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Num" idx="21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931D34BA-43C4-4427-A345-D6160796B424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Later Problems/Issues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85800" y="907920"/>
            <a:ext cx="7846560" cy="5328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Mapping for FPGAs with heterogeneous resources: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FPGAs with different LUT sizes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Stratix-5: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Virtex-7: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FLUT (Fracturable LUT) Mapping [Dickin11]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Mapping with embedded memory blocks (not so recent):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Unused EMBs can be used to implement logic.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Large multi-input/multi-output LUTs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3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ff5050"/>
                </a:solidFill>
                <a:latin typeface="Arial"/>
              </a:rPr>
              <a:t>Mapping DSP blocks [Smith24]</a:t>
            </a: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nodeType="clickEffect" fill="hold">
                      <p:stCondLst>
                        <p:cond delay="indefinite"/>
                      </p:stCondLst>
                      <p:childTnLst>
                        <p:par>
                          <p:cTn id="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2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5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8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01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04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nodeType="clickEffect" fill="hold">
                      <p:stCondLst>
                        <p:cond delay="indefinite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09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12" dur="5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15" dur="5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18" dur="500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SliceM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ftr" idx="22"/>
          </p:nvPr>
        </p:nvSpPr>
        <p:spPr>
          <a:xfrm>
            <a:off x="556272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fa-IR" sz="2100" spc="-1" strike="noStrike">
                <a:solidFill>
                  <a:schemeClr val="dk1"/>
                </a:solidFill>
                <a:latin typeface="Times New Roman"/>
                <a:cs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a-IR" sz="2100" spc="-1" strike="noStrike">
                <a:solidFill>
                  <a:schemeClr val="dk1"/>
                </a:solidFill>
                <a:latin typeface="Times New Roman"/>
                <a:cs typeface="Arial"/>
              </a:rPr>
              <a:t>مرتضي صاحب الزماني</a:t>
            </a:r>
            <a:r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             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sldNum" idx="23"/>
          </p:nvPr>
        </p:nvSpPr>
        <p:spPr>
          <a:xfrm>
            <a:off x="0" y="6400800"/>
            <a:ext cx="5331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A23EC7-3E41-474A-A503-EBD37D790E55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1"/>
          <a:stretch/>
        </p:blipFill>
        <p:spPr>
          <a:xfrm>
            <a:off x="162000" y="876240"/>
            <a:ext cx="8819640" cy="510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22752</TotalTime>
  <Application>LibreOffice/24.2.7.2$Linux_X86_64 LibreOffice_project/420$Build-2</Application>
  <AppVersion>15.0000</AppVersion>
  <Words>1024</Words>
  <Paragraphs>204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 msz</dc:creator>
  <dc:description/>
  <dc:language>fa-IR</dc:language>
  <cp:lastModifiedBy>M msz</cp:lastModifiedBy>
  <dcterms:modified xsi:type="dcterms:W3CDTF">2024-12-02T18:17:22Z</dcterms:modified>
  <cp:revision>577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4</vt:i4>
  </property>
  <property fmtid="{D5CDD505-2E9C-101B-9397-08002B2CF9AE}" pid="3" name="Notes">
    <vt:i4>14</vt:i4>
  </property>
  <property fmtid="{D5CDD505-2E9C-101B-9397-08002B2CF9AE}" pid="4" name="PresentationFormat">
    <vt:lpwstr>On-screen Show (4:3)</vt:lpwstr>
  </property>
  <property fmtid="{D5CDD505-2E9C-101B-9397-08002B2CF9AE}" pid="5" name="Slides">
    <vt:i4>18</vt:i4>
  </property>
</Properties>
</file>