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3DAE99-F5F3-4950-9090-638BFB4D152F}" type="datetimeFigureOut">
              <a:rPr lang="en-US" smtClean="0"/>
              <a:t>10/28/2023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347496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54852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3593706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9897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116196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3DAE99-F5F3-4950-9090-638BFB4D152F}"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2928432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3DAE99-F5F3-4950-9090-638BFB4D152F}"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196250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DAE99-F5F3-4950-9090-638BFB4D152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2125404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DAE99-F5F3-4950-9090-638BFB4D152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275438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3DAE99-F5F3-4950-9090-638BFB4D152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131150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3DAE99-F5F3-4950-9090-638BFB4D152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285286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171447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3DAE99-F5F3-4950-9090-638BFB4D152F}" type="datetimeFigureOut">
              <a:rPr lang="en-US" smtClean="0"/>
              <a:t>10/28/2023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163289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3DAE99-F5F3-4950-9090-638BFB4D152F}"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391864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DAE99-F5F3-4950-9090-638BFB4D152F}" type="datetimeFigureOut">
              <a:rPr lang="en-US" smtClean="0"/>
              <a:t>10/28/2023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295452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3679067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DAE99-F5F3-4950-9090-638BFB4D152F}" type="datetimeFigureOut">
              <a:rPr lang="en-US" smtClean="0"/>
              <a:t>10/28/2023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E1904-F3E2-43E8-917F-DF7E463C8ED3}" type="slidenum">
              <a:rPr lang="en-US" smtClean="0"/>
              <a:t>‹#›</a:t>
            </a:fld>
            <a:endParaRPr lang="en-US"/>
          </a:p>
        </p:txBody>
      </p:sp>
    </p:spTree>
    <p:extLst>
      <p:ext uri="{BB962C8B-B14F-4D97-AF65-F5344CB8AC3E}">
        <p14:creationId xmlns:p14="http://schemas.microsoft.com/office/powerpoint/2010/main" val="341991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3DAE99-F5F3-4950-9090-638BFB4D152F}" type="datetimeFigureOut">
              <a:rPr lang="en-US" smtClean="0"/>
              <a:t>10/28/2023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7E1904-F3E2-43E8-917F-DF7E463C8ED3}" type="slidenum">
              <a:rPr lang="en-US" smtClean="0"/>
              <a:t>‹#›</a:t>
            </a:fld>
            <a:endParaRPr lang="en-US"/>
          </a:p>
        </p:txBody>
      </p:sp>
    </p:spTree>
    <p:extLst>
      <p:ext uri="{BB962C8B-B14F-4D97-AF65-F5344CB8AC3E}">
        <p14:creationId xmlns:p14="http://schemas.microsoft.com/office/powerpoint/2010/main" val="98216800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8906-5CC7-7DF1-FB63-19992B027D16}"/>
              </a:ext>
            </a:extLst>
          </p:cNvPr>
          <p:cNvSpPr>
            <a:spLocks noGrp="1"/>
          </p:cNvSpPr>
          <p:nvPr>
            <p:ph type="ctrTitle"/>
          </p:nvPr>
        </p:nvSpPr>
        <p:spPr>
          <a:xfrm>
            <a:off x="1524000" y="419998"/>
            <a:ext cx="9144000" cy="1276280"/>
          </a:xfrm>
        </p:spPr>
        <p:txBody>
          <a:bodyPr/>
          <a:lstStyle/>
          <a:p>
            <a:pPr algn="ctr"/>
            <a:r>
              <a:rPr lang="fa-IR" dirty="0">
                <a:solidFill>
                  <a:schemeClr val="bg1"/>
                </a:solidFill>
                <a:cs typeface="B Nazanin" panose="00000400000000000000" pitchFamily="2" charset="-78"/>
              </a:rPr>
              <a:t>به نام خدا</a:t>
            </a:r>
            <a:endParaRPr lang="en-US" dirty="0">
              <a:solidFill>
                <a:schemeClr val="bg1"/>
              </a:solidFill>
              <a:cs typeface="B Nazanin" panose="00000400000000000000" pitchFamily="2" charset="-78"/>
            </a:endParaRPr>
          </a:p>
        </p:txBody>
      </p:sp>
      <p:sp>
        <p:nvSpPr>
          <p:cNvPr id="4" name="Title 1">
            <a:extLst>
              <a:ext uri="{FF2B5EF4-FFF2-40B4-BE49-F238E27FC236}">
                <a16:creationId xmlns:a16="http://schemas.microsoft.com/office/drawing/2014/main" id="{CB75549D-D66A-E7A2-DAAE-DA0759A9E8B5}"/>
              </a:ext>
            </a:extLst>
          </p:cNvPr>
          <p:cNvSpPr txBox="1">
            <a:spLocks/>
          </p:cNvSpPr>
          <p:nvPr/>
        </p:nvSpPr>
        <p:spPr>
          <a:xfrm>
            <a:off x="1524000" y="2279374"/>
            <a:ext cx="9144000" cy="74874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bg1"/>
                </a:solidFill>
                <a:latin typeface="Times New Roman" panose="02020603050405020304" pitchFamily="18" charset="0"/>
                <a:cs typeface="Times New Roman" panose="02020603050405020304" pitchFamily="18" charset="0"/>
              </a:rPr>
              <a:t>Exploring Direct Memory Access</a:t>
            </a:r>
          </a:p>
        </p:txBody>
      </p:sp>
      <p:sp>
        <p:nvSpPr>
          <p:cNvPr id="5" name="Title 1">
            <a:extLst>
              <a:ext uri="{FF2B5EF4-FFF2-40B4-BE49-F238E27FC236}">
                <a16:creationId xmlns:a16="http://schemas.microsoft.com/office/drawing/2014/main" id="{ECD6947F-6D76-9426-BF45-001E3CE13E32}"/>
              </a:ext>
            </a:extLst>
          </p:cNvPr>
          <p:cNvSpPr txBox="1">
            <a:spLocks/>
          </p:cNvSpPr>
          <p:nvPr/>
        </p:nvSpPr>
        <p:spPr>
          <a:xfrm>
            <a:off x="1524000" y="5073547"/>
            <a:ext cx="9144000" cy="1064245"/>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rtl="1"/>
            <a:r>
              <a:rPr lang="fa-IR" sz="2800" dirty="0">
                <a:solidFill>
                  <a:schemeClr val="bg1"/>
                </a:solidFill>
                <a:latin typeface="Times New Roman" panose="02020603050405020304" pitchFamily="18" charset="0"/>
                <a:cs typeface="B Nazanin" panose="00000400000000000000" pitchFamily="2" charset="-78"/>
              </a:rPr>
              <a:t>محمد مهدی نعمتی هروانی</a:t>
            </a:r>
            <a:br>
              <a:rPr lang="fa-IR" sz="2800" dirty="0">
                <a:solidFill>
                  <a:schemeClr val="bg1"/>
                </a:solidFill>
                <a:latin typeface="Times New Roman" panose="02020603050405020304" pitchFamily="18" charset="0"/>
                <a:cs typeface="B Nazanin" panose="00000400000000000000" pitchFamily="2" charset="-78"/>
              </a:rPr>
            </a:br>
            <a:r>
              <a:rPr lang="fa-IR" sz="2800" dirty="0">
                <a:solidFill>
                  <a:schemeClr val="bg1"/>
                </a:solidFill>
                <a:latin typeface="Times New Roman" panose="02020603050405020304" pitchFamily="18" charset="0"/>
                <a:cs typeface="B Nazanin" panose="00000400000000000000" pitchFamily="2" charset="-78"/>
              </a:rPr>
              <a:t>استاد: حامد فربه</a:t>
            </a:r>
            <a:endParaRPr lang="en-US" sz="2800" dirty="0">
              <a:solidFill>
                <a:schemeClr val="bg1"/>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47050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Do DMA Controllers Work? | Baeldung on Computer Science">
            <a:extLst>
              <a:ext uri="{FF2B5EF4-FFF2-40B4-BE49-F238E27FC236}">
                <a16:creationId xmlns:a16="http://schemas.microsoft.com/office/drawing/2014/main" id="{98156FA1-347D-12FB-2839-E5F50A2C5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656" y="781879"/>
            <a:ext cx="9412687" cy="557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2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C1A2-CB2C-5313-263C-7D554A6E21FE}"/>
              </a:ext>
            </a:extLst>
          </p:cNvPr>
          <p:cNvSpPr>
            <a:spLocks noGrp="1"/>
          </p:cNvSpPr>
          <p:nvPr>
            <p:ph type="title"/>
          </p:nvPr>
        </p:nvSpPr>
        <p:spPr>
          <a:xfrm>
            <a:off x="1802297" y="662608"/>
            <a:ext cx="9702316" cy="503583"/>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DMA policies</a:t>
            </a:r>
          </a:p>
        </p:txBody>
      </p:sp>
      <p:sp>
        <p:nvSpPr>
          <p:cNvPr id="3" name="Content Placeholder 2">
            <a:extLst>
              <a:ext uri="{FF2B5EF4-FFF2-40B4-BE49-F238E27FC236}">
                <a16:creationId xmlns:a16="http://schemas.microsoft.com/office/drawing/2014/main" id="{27557A5B-4279-773D-9A45-ADF1783C150A}"/>
              </a:ext>
            </a:extLst>
          </p:cNvPr>
          <p:cNvSpPr>
            <a:spLocks noGrp="1"/>
          </p:cNvSpPr>
          <p:nvPr>
            <p:ph idx="1"/>
          </p:nvPr>
        </p:nvSpPr>
        <p:spPr>
          <a:xfrm>
            <a:off x="1802296" y="1272209"/>
            <a:ext cx="9702316" cy="5168348"/>
          </a:xfrm>
        </p:spPr>
        <p:txBody>
          <a:bodyPr>
            <a:normAutofit/>
          </a:bodyPr>
          <a:lstStyle/>
          <a:p>
            <a:r>
              <a:rPr lang="en-US" sz="2000" b="0" dirty="0">
                <a:solidFill>
                  <a:schemeClr val="bg1"/>
                </a:solidFill>
                <a:effectLst/>
                <a:latin typeface="Times New Roman" panose="02020603050405020304" pitchFamily="18" charset="0"/>
                <a:cs typeface="Times New Roman" panose="02020603050405020304" pitchFamily="18" charset="0"/>
              </a:rPr>
              <a:t>Priority-Based Scheduling</a:t>
            </a:r>
          </a:p>
          <a:p>
            <a:r>
              <a:rPr lang="en-US" sz="2000" b="0" dirty="0">
                <a:solidFill>
                  <a:schemeClr val="bg1"/>
                </a:solidFill>
                <a:effectLst/>
                <a:latin typeface="Times New Roman" panose="02020603050405020304" pitchFamily="18" charset="0"/>
                <a:cs typeface="Times New Roman" panose="02020603050405020304" pitchFamily="18" charset="0"/>
              </a:rPr>
              <a:t>Round-Robin Scheduling</a:t>
            </a:r>
          </a:p>
          <a:p>
            <a:r>
              <a:rPr lang="en-US" sz="2000" b="0" dirty="0">
                <a:solidFill>
                  <a:schemeClr val="bg1"/>
                </a:solidFill>
                <a:effectLst/>
                <a:latin typeface="Times New Roman" panose="02020603050405020304" pitchFamily="18" charset="0"/>
                <a:cs typeface="Times New Roman" panose="02020603050405020304" pitchFamily="18" charset="0"/>
              </a:rPr>
              <a:t>Cache Coherency Policies</a:t>
            </a:r>
          </a:p>
          <a:p>
            <a:r>
              <a:rPr lang="en-US" sz="2000" b="0" dirty="0">
                <a:solidFill>
                  <a:schemeClr val="bg1"/>
                </a:solidFill>
                <a:effectLst/>
                <a:latin typeface="Times New Roman" panose="02020603050405020304" pitchFamily="18" charset="0"/>
                <a:cs typeface="Times New Roman" panose="02020603050405020304" pitchFamily="18" charset="0"/>
              </a:rPr>
              <a:t>Error Handling and Retry Policies</a:t>
            </a:r>
          </a:p>
          <a:p>
            <a:r>
              <a:rPr lang="en-US" sz="2000" b="0" dirty="0">
                <a:solidFill>
                  <a:schemeClr val="bg1"/>
                </a:solidFill>
                <a:effectLst/>
                <a:latin typeface="Times New Roman" panose="02020603050405020304" pitchFamily="18" charset="0"/>
                <a:cs typeface="Times New Roman" panose="02020603050405020304" pitchFamily="18" charset="0"/>
              </a:rPr>
              <a:t>Bus Arbitration Policies</a:t>
            </a:r>
          </a:p>
        </p:txBody>
      </p:sp>
    </p:spTree>
    <p:extLst>
      <p:ext uri="{BB962C8B-B14F-4D97-AF65-F5344CB8AC3E}">
        <p14:creationId xmlns:p14="http://schemas.microsoft.com/office/powerpoint/2010/main" val="27569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C889E-219C-EFD1-3A83-AFB22A0C7846}"/>
              </a:ext>
            </a:extLst>
          </p:cNvPr>
          <p:cNvSpPr>
            <a:spLocks noGrp="1"/>
          </p:cNvSpPr>
          <p:nvPr>
            <p:ph type="title"/>
          </p:nvPr>
        </p:nvSpPr>
        <p:spPr>
          <a:xfrm>
            <a:off x="1143001" y="2420814"/>
            <a:ext cx="9905998" cy="1478570"/>
          </a:xfrm>
        </p:spPr>
        <p:txBody>
          <a:bodyPr>
            <a:normAutofit fontScale="90000"/>
          </a:bodyPr>
          <a:lstStyle/>
          <a:p>
            <a:pPr algn="ctr"/>
            <a:r>
              <a:rPr lang="en-US" sz="6000" dirty="0">
                <a:solidFill>
                  <a:schemeClr val="bg1"/>
                </a:solidFill>
              </a:rPr>
              <a:t>thanks for your attention</a:t>
            </a:r>
          </a:p>
        </p:txBody>
      </p:sp>
    </p:spTree>
    <p:extLst>
      <p:ext uri="{BB962C8B-B14F-4D97-AF65-F5344CB8AC3E}">
        <p14:creationId xmlns:p14="http://schemas.microsoft.com/office/powerpoint/2010/main" val="361269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9"/>
            <a:ext cx="9702316" cy="60960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0525956-FEF3-0D5F-C4C3-80377240A715}"/>
              </a:ext>
            </a:extLst>
          </p:cNvPr>
          <p:cNvSpPr>
            <a:spLocks noGrp="1"/>
          </p:cNvSpPr>
          <p:nvPr>
            <p:ph idx="1"/>
          </p:nvPr>
        </p:nvSpPr>
        <p:spPr>
          <a:xfrm>
            <a:off x="1802296" y="1272209"/>
            <a:ext cx="9702316" cy="4639013"/>
          </a:xfrm>
        </p:spPr>
        <p:txBody>
          <a:bodyPr>
            <a:normAutofit fontScale="92500" lnSpcReduction="10000"/>
          </a:bodyPr>
          <a:lstStyle/>
          <a:p>
            <a:r>
              <a:rPr lang="en-US" sz="2000" dirty="0">
                <a:solidFill>
                  <a:schemeClr val="bg1"/>
                </a:solidFill>
                <a:latin typeface="Times New Roman" panose="02020603050405020304" pitchFamily="18" charset="0"/>
                <a:cs typeface="Times New Roman" panose="02020603050405020304" pitchFamily="18" charset="0"/>
              </a:rPr>
              <a:t>What is DMA?</a:t>
            </a:r>
          </a:p>
          <a:p>
            <a:pPr marL="0" indent="0">
              <a:buNone/>
            </a:pPr>
            <a:r>
              <a:rPr lang="en-US" sz="2000" b="0" i="0" dirty="0">
                <a:solidFill>
                  <a:schemeClr val="bg1"/>
                </a:solidFill>
                <a:effectLst/>
                <a:latin typeface="Times New Roman" panose="02020603050405020304" pitchFamily="18" charset="0"/>
                <a:cs typeface="Times New Roman" panose="02020603050405020304" pitchFamily="18" charset="0"/>
              </a:rPr>
              <a:t>DMA stands for Direct Memory Access. It is a feature or mechanism in computer systems that allows certain hardware devices, I/O devices, to transfer data directly to and from the system's memory without involving the main processor (CPU).</a:t>
            </a:r>
          </a:p>
          <a:p>
            <a:pPr marL="0" indent="0">
              <a:buNone/>
            </a:pPr>
            <a:r>
              <a:rPr lang="en-US" dirty="0">
                <a:solidFill>
                  <a:schemeClr val="bg1"/>
                </a:solidFill>
                <a:effectLst/>
                <a:latin typeface="Times New Roman" panose="02020603050405020304" pitchFamily="18" charset="0"/>
                <a:cs typeface="Times New Roman" panose="02020603050405020304" pitchFamily="18" charset="0"/>
              </a:rPr>
              <a:t>Traditionally, when a hardware device needs to read from or write to memory, it would have to go through the CPU. The CPU would handle the data transfer, which could result in increased CPU usage and slower overall system performance.</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With DMA, the hardware device can bypass the CPU and directly access the system memory. The DMA controller, a dedicated hardware component, manages the data transfer between the hardware device and memory. It coordinates the movement of data by temporarily taking control of the system bus and transferring data in blocks or bursts, freeing up the CPU to perform other tasks.</a:t>
            </a:r>
          </a:p>
        </p:txBody>
      </p:sp>
    </p:spTree>
    <p:extLst>
      <p:ext uri="{BB962C8B-B14F-4D97-AF65-F5344CB8AC3E}">
        <p14:creationId xmlns:p14="http://schemas.microsoft.com/office/powerpoint/2010/main" val="21012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9"/>
            <a:ext cx="9702316" cy="60960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0525956-FEF3-0D5F-C4C3-80377240A715}"/>
              </a:ext>
            </a:extLst>
          </p:cNvPr>
          <p:cNvSpPr>
            <a:spLocks noGrp="1"/>
          </p:cNvSpPr>
          <p:nvPr>
            <p:ph idx="1"/>
          </p:nvPr>
        </p:nvSpPr>
        <p:spPr>
          <a:xfrm>
            <a:off x="1802296" y="1272209"/>
            <a:ext cx="9702316" cy="4744278"/>
          </a:xfrm>
        </p:spPr>
        <p:txBody>
          <a:bodyPr>
            <a:normAutofit lnSpcReduction="10000"/>
          </a:bodyPr>
          <a:lstStyle/>
          <a:p>
            <a:r>
              <a:rPr lang="en-US" sz="2000" dirty="0">
                <a:solidFill>
                  <a:schemeClr val="bg1"/>
                </a:solidFill>
                <a:latin typeface="Times New Roman" panose="02020603050405020304" pitchFamily="18" charset="0"/>
                <a:cs typeface="Times New Roman" panose="02020603050405020304" pitchFamily="18" charset="0"/>
              </a:rPr>
              <a:t>What is DMA-Controller?</a:t>
            </a:r>
          </a:p>
          <a:p>
            <a:pPr marL="0" indent="0">
              <a:buNone/>
            </a:pPr>
            <a:r>
              <a:rPr lang="en-US" sz="2000" b="0" i="0" dirty="0">
                <a:solidFill>
                  <a:schemeClr val="bg1"/>
                </a:solidFill>
                <a:effectLst/>
                <a:latin typeface="Times New Roman" panose="02020603050405020304" pitchFamily="18" charset="0"/>
                <a:cs typeface="Times New Roman" panose="02020603050405020304" pitchFamily="18" charset="0"/>
              </a:rPr>
              <a:t>DMA Controller is a hardware device that allows I/O devices to directly access memory with less participation of the processor.</a:t>
            </a:r>
          </a:p>
          <a:p>
            <a:pPr marL="0" indent="0">
              <a:buNone/>
            </a:pPr>
            <a:r>
              <a:rPr lang="en-US" sz="2000" b="0" i="0" dirty="0">
                <a:solidFill>
                  <a:schemeClr val="bg1"/>
                </a:solidFill>
                <a:effectLst/>
                <a:latin typeface="Times New Roman" panose="02020603050405020304" pitchFamily="18" charset="0"/>
                <a:cs typeface="Times New Roman" panose="02020603050405020304" pitchFamily="18" charset="0"/>
              </a:rPr>
              <a:t>Direct Memory Access uses hardware for accessing the memory, that hardware is called a DMA Controller. It has the work of transferring the data between Input Output devices and main memory with very less interaction with the processor. The direct Memory Access Controller is a control unit, which has the work of transferring data.</a:t>
            </a:r>
          </a:p>
          <a:p>
            <a:pPr marL="0" indent="0">
              <a:buNone/>
            </a:pPr>
            <a:r>
              <a:rPr lang="en-US" sz="2000" b="0" i="0" dirty="0">
                <a:solidFill>
                  <a:schemeClr val="bg1"/>
                </a:solidFill>
                <a:effectLst/>
                <a:latin typeface="Times New Roman" panose="02020603050405020304" pitchFamily="18" charset="0"/>
                <a:cs typeface="Times New Roman" panose="02020603050405020304" pitchFamily="18" charset="0"/>
              </a:rPr>
              <a:t>DMA Controller is a type of control unit that works as an interface for the data bus and the I/O Devices. As mentioned, DMA Controller has the work of transferring the data without the intervention of the processors, processors can control the data transfer. DMA Controller also contains an address unit, which generates the address and selects an I/O device for the transfer of data. Here we are showing the block diagram of the DMA Controller.</a:t>
            </a:r>
          </a:p>
        </p:txBody>
      </p:sp>
    </p:spTree>
    <p:extLst>
      <p:ext uri="{BB962C8B-B14F-4D97-AF65-F5344CB8AC3E}">
        <p14:creationId xmlns:p14="http://schemas.microsoft.com/office/powerpoint/2010/main" val="108883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9"/>
            <a:ext cx="9702316" cy="60960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DMA Controller Diagram </a:t>
            </a:r>
          </a:p>
        </p:txBody>
      </p:sp>
      <p:pic>
        <p:nvPicPr>
          <p:cNvPr id="1032" name="Picture 8" descr="DMA - I/O Techniques">
            <a:extLst>
              <a:ext uri="{FF2B5EF4-FFF2-40B4-BE49-F238E27FC236}">
                <a16:creationId xmlns:a16="http://schemas.microsoft.com/office/drawing/2014/main" id="{E6635BE4-0288-653B-199F-F46BC341C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119" y="1272209"/>
            <a:ext cx="5719141" cy="5102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0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fade">
                                      <p:cBhvr>
                                        <p:cTn id="10"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8"/>
            <a:ext cx="9702316" cy="503583"/>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Types of Direct Memory Access</a:t>
            </a:r>
          </a:p>
        </p:txBody>
      </p:sp>
      <p:sp>
        <p:nvSpPr>
          <p:cNvPr id="5" name="Content Placeholder 2">
            <a:extLst>
              <a:ext uri="{FF2B5EF4-FFF2-40B4-BE49-F238E27FC236}">
                <a16:creationId xmlns:a16="http://schemas.microsoft.com/office/drawing/2014/main" id="{1E2A6E6D-152D-1877-F3D8-BC9E32D65C36}"/>
              </a:ext>
            </a:extLst>
          </p:cNvPr>
          <p:cNvSpPr>
            <a:spLocks noGrp="1"/>
          </p:cNvSpPr>
          <p:nvPr>
            <p:ph idx="1"/>
          </p:nvPr>
        </p:nvSpPr>
        <p:spPr>
          <a:xfrm>
            <a:off x="1802296" y="1272209"/>
            <a:ext cx="9702316" cy="4744278"/>
          </a:xfrm>
        </p:spPr>
        <p:txBody>
          <a:bodyPr>
            <a:normAutofit/>
          </a:bodyPr>
          <a:lstStyle/>
          <a:p>
            <a:r>
              <a:rPr lang="en-US" sz="2000" i="1" dirty="0">
                <a:solidFill>
                  <a:schemeClr val="bg1"/>
                </a:solidFill>
                <a:latin typeface="Times New Roman" panose="02020603050405020304" pitchFamily="18" charset="0"/>
                <a:cs typeface="Times New Roman" panose="02020603050405020304" pitchFamily="18" charset="0"/>
              </a:rPr>
              <a:t>Single-Ended DMA: </a:t>
            </a:r>
            <a:r>
              <a:rPr lang="en-US" sz="2000" dirty="0">
                <a:solidFill>
                  <a:schemeClr val="bg1"/>
                </a:solidFill>
                <a:latin typeface="Times New Roman" panose="02020603050405020304" pitchFamily="18" charset="0"/>
                <a:cs typeface="Times New Roman" panose="02020603050405020304" pitchFamily="18" charset="0"/>
              </a:rPr>
              <a:t>Single-Ended DMA Controllers operate by reading and writing from a single memory address. They are the simplest DMA.</a:t>
            </a:r>
          </a:p>
          <a:p>
            <a:r>
              <a:rPr lang="en-US" sz="2000" i="1" dirty="0">
                <a:solidFill>
                  <a:schemeClr val="bg1"/>
                </a:solidFill>
                <a:latin typeface="Times New Roman" panose="02020603050405020304" pitchFamily="18" charset="0"/>
                <a:cs typeface="Times New Roman" panose="02020603050405020304" pitchFamily="18" charset="0"/>
              </a:rPr>
              <a:t>Dual-Ended DMA: </a:t>
            </a:r>
            <a:r>
              <a:rPr lang="en-US" sz="2000" dirty="0">
                <a:solidFill>
                  <a:schemeClr val="bg1"/>
                </a:solidFill>
                <a:latin typeface="Times New Roman" panose="02020603050405020304" pitchFamily="18" charset="0"/>
                <a:cs typeface="Times New Roman" panose="02020603050405020304" pitchFamily="18" charset="0"/>
              </a:rPr>
              <a:t>Dual-Ended DMA controllers can read and write from two memory addresses. Dual-ended DMA is more advanced than single-ended DMA.</a:t>
            </a:r>
          </a:p>
          <a:p>
            <a:r>
              <a:rPr lang="en-US" sz="2000" i="1" dirty="0">
                <a:solidFill>
                  <a:schemeClr val="bg1"/>
                </a:solidFill>
                <a:latin typeface="Times New Roman" panose="02020603050405020304" pitchFamily="18" charset="0"/>
                <a:cs typeface="Times New Roman" panose="02020603050405020304" pitchFamily="18" charset="0"/>
              </a:rPr>
              <a:t>Arbitrated-Ended DMA: </a:t>
            </a:r>
            <a:r>
              <a:rPr lang="en-US" sz="2000" dirty="0">
                <a:solidFill>
                  <a:schemeClr val="bg1"/>
                </a:solidFill>
                <a:latin typeface="Times New Roman" panose="02020603050405020304" pitchFamily="18" charset="0"/>
                <a:cs typeface="Times New Roman" panose="02020603050405020304" pitchFamily="18" charset="0"/>
              </a:rPr>
              <a:t>Arbitrated-Ended DMA works by reading and writing to several memory addresses. It is more advanced than Dual-Ended DMA.</a:t>
            </a:r>
          </a:p>
          <a:p>
            <a:r>
              <a:rPr lang="en-US" sz="2000" i="1" dirty="0">
                <a:solidFill>
                  <a:schemeClr val="bg1"/>
                </a:solidFill>
                <a:latin typeface="Times New Roman" panose="02020603050405020304" pitchFamily="18" charset="0"/>
                <a:cs typeface="Times New Roman" panose="02020603050405020304" pitchFamily="18" charset="0"/>
              </a:rPr>
              <a:t>Interleaved DMA: </a:t>
            </a:r>
            <a:r>
              <a:rPr lang="en-US" sz="2000" dirty="0">
                <a:solidFill>
                  <a:schemeClr val="bg1"/>
                </a:solidFill>
                <a:latin typeface="Times New Roman" panose="02020603050405020304" pitchFamily="18" charset="0"/>
                <a:cs typeface="Times New Roman" panose="02020603050405020304" pitchFamily="18" charset="0"/>
              </a:rPr>
              <a:t>Interleaved DMA are those DMA that read from one memory address and write from another memory address.</a:t>
            </a: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58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8"/>
            <a:ext cx="9702316" cy="503583"/>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Working of DMA Controller</a:t>
            </a:r>
          </a:p>
        </p:txBody>
      </p:sp>
      <p:sp>
        <p:nvSpPr>
          <p:cNvPr id="5" name="Content Placeholder 2">
            <a:extLst>
              <a:ext uri="{FF2B5EF4-FFF2-40B4-BE49-F238E27FC236}">
                <a16:creationId xmlns:a16="http://schemas.microsoft.com/office/drawing/2014/main" id="{1E2A6E6D-152D-1877-F3D8-BC9E32D65C36}"/>
              </a:ext>
            </a:extLst>
          </p:cNvPr>
          <p:cNvSpPr>
            <a:spLocks noGrp="1"/>
          </p:cNvSpPr>
          <p:nvPr>
            <p:ph idx="1"/>
          </p:nvPr>
        </p:nvSpPr>
        <p:spPr>
          <a:xfrm>
            <a:off x="1802296" y="1272209"/>
            <a:ext cx="9702316" cy="5168348"/>
          </a:xfrm>
        </p:spPr>
        <p:txBody>
          <a:bodyPr>
            <a:normAutofit fontScale="92500" lnSpcReduction="20000"/>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The DMA controller registers have three registers as follows.</a:t>
            </a:r>
          </a:p>
          <a:p>
            <a:r>
              <a:rPr lang="en-US" sz="2000" i="1" dirty="0">
                <a:solidFill>
                  <a:schemeClr val="bg1"/>
                </a:solidFill>
                <a:latin typeface="Times New Roman" panose="02020603050405020304" pitchFamily="18" charset="0"/>
                <a:cs typeface="Times New Roman" panose="02020603050405020304" pitchFamily="18" charset="0"/>
              </a:rPr>
              <a:t>Address</a:t>
            </a:r>
            <a:r>
              <a:rPr lang="en-US" sz="2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i="1" dirty="0">
                <a:solidFill>
                  <a:schemeClr val="bg1"/>
                </a:solidFill>
                <a:latin typeface="Times New Roman" panose="02020603050405020304" pitchFamily="18" charset="0"/>
                <a:cs typeface="Times New Roman" panose="02020603050405020304" pitchFamily="18" charset="0"/>
              </a:rPr>
              <a:t>register</a:t>
            </a:r>
            <a:r>
              <a:rPr lang="en-US" sz="2000" i="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 It contains the address to specify the desired location in memory.</a:t>
            </a:r>
          </a:p>
          <a:p>
            <a:r>
              <a:rPr lang="en-US" sz="2000" i="1" dirty="0">
                <a:solidFill>
                  <a:schemeClr val="bg1"/>
                </a:solidFill>
                <a:latin typeface="Times New Roman" panose="02020603050405020304" pitchFamily="18" charset="0"/>
                <a:cs typeface="Times New Roman" panose="02020603050405020304" pitchFamily="18" charset="0"/>
              </a:rPr>
              <a:t>Word count register </a:t>
            </a:r>
            <a:r>
              <a:rPr lang="en-US" sz="2000" dirty="0">
                <a:solidFill>
                  <a:schemeClr val="bg1"/>
                </a:solidFill>
                <a:latin typeface="Times New Roman" panose="02020603050405020304" pitchFamily="18" charset="0"/>
                <a:cs typeface="Times New Roman" panose="02020603050405020304" pitchFamily="18" charset="0"/>
              </a:rPr>
              <a:t>– It contains the number of words to be transferred.</a:t>
            </a:r>
          </a:p>
          <a:p>
            <a:r>
              <a:rPr lang="en-US" sz="2000" i="1" dirty="0">
                <a:solidFill>
                  <a:schemeClr val="bg1"/>
                </a:solidFill>
                <a:latin typeface="Times New Roman" panose="02020603050405020304" pitchFamily="18" charset="0"/>
                <a:cs typeface="Times New Roman" panose="02020603050405020304" pitchFamily="18" charset="0"/>
              </a:rPr>
              <a:t>Control register </a:t>
            </a:r>
            <a:r>
              <a:rPr lang="en-US" sz="2000" dirty="0">
                <a:solidFill>
                  <a:schemeClr val="bg1"/>
                </a:solidFill>
                <a:latin typeface="Times New Roman" panose="02020603050405020304" pitchFamily="18" charset="0"/>
                <a:cs typeface="Times New Roman" panose="02020603050405020304" pitchFamily="18" charset="0"/>
              </a:rPr>
              <a:t>– It specifies the transfer mode.</a:t>
            </a:r>
          </a:p>
          <a:p>
            <a:pPr marL="0" indent="0">
              <a:buNone/>
            </a:pPr>
            <a:r>
              <a:rPr lang="en-US" sz="2000" dirty="0">
                <a:solidFill>
                  <a:schemeClr val="bg1"/>
                </a:solidFill>
                <a:effectLst/>
                <a:latin typeface="Times New Roman" panose="02020603050405020304" pitchFamily="18" charset="0"/>
                <a:cs typeface="Times New Roman" panose="02020603050405020304" pitchFamily="18" charset="0"/>
              </a:rPr>
              <a:t>Note: All registers in the DMA appear to the CPU as I/O interface registers. Therefore, the CPU can both read and write into the DMA registers under program control via the data bus.</a:t>
            </a:r>
          </a:p>
          <a:p>
            <a:pPr marL="0" indent="0">
              <a:buNone/>
            </a:pPr>
            <a:r>
              <a:rPr lang="en-US" sz="2000" i="1" dirty="0">
                <a:solidFill>
                  <a:schemeClr val="bg1"/>
                </a:solidFill>
                <a:effectLst/>
                <a:latin typeface="Times New Roman" panose="02020603050405020304" pitchFamily="18" charset="0"/>
                <a:cs typeface="Times New Roman" panose="02020603050405020304" pitchFamily="18" charset="0"/>
              </a:rPr>
              <a:t>Explanation: </a:t>
            </a:r>
            <a:r>
              <a:rPr lang="en-US" sz="2000" dirty="0">
                <a:solidFill>
                  <a:schemeClr val="bg1"/>
                </a:solidFill>
                <a:effectLst/>
                <a:latin typeface="Times New Roman" panose="02020603050405020304" pitchFamily="18" charset="0"/>
                <a:cs typeface="Times New Roman" panose="02020603050405020304" pitchFamily="18" charset="0"/>
              </a:rPr>
              <a:t>The CPU initializes the DMA by sending the given information through the data bus.</a:t>
            </a:r>
          </a:p>
          <a:p>
            <a:r>
              <a:rPr lang="en-US" sz="2000" dirty="0">
                <a:solidFill>
                  <a:schemeClr val="bg1"/>
                </a:solidFill>
                <a:effectLst/>
                <a:latin typeface="Times New Roman" panose="02020603050405020304" pitchFamily="18" charset="0"/>
                <a:cs typeface="Times New Roman" panose="02020603050405020304" pitchFamily="18" charset="0"/>
              </a:rPr>
              <a:t>The starting address of the memory block where the data is available (to read) or where data are to be stored (to write).</a:t>
            </a:r>
          </a:p>
          <a:p>
            <a:r>
              <a:rPr lang="en-US" sz="2000" dirty="0">
                <a:solidFill>
                  <a:schemeClr val="bg1"/>
                </a:solidFill>
                <a:effectLst/>
                <a:latin typeface="Times New Roman" panose="02020603050405020304" pitchFamily="18" charset="0"/>
                <a:cs typeface="Times New Roman" panose="02020603050405020304" pitchFamily="18" charset="0"/>
              </a:rPr>
              <a:t>It also sends word count which is the number of words in the memory block to be read or written.</a:t>
            </a:r>
          </a:p>
          <a:p>
            <a:r>
              <a:rPr lang="en-US" sz="2000" dirty="0">
                <a:solidFill>
                  <a:schemeClr val="bg1"/>
                </a:solidFill>
                <a:effectLst/>
                <a:latin typeface="Times New Roman" panose="02020603050405020304" pitchFamily="18" charset="0"/>
                <a:cs typeface="Times New Roman" panose="02020603050405020304" pitchFamily="18" charset="0"/>
              </a:rPr>
              <a:t>Control to define the mode of transfer such as read or write.</a:t>
            </a:r>
          </a:p>
          <a:p>
            <a:r>
              <a:rPr lang="en-US" sz="2000" dirty="0">
                <a:solidFill>
                  <a:schemeClr val="bg1"/>
                </a:solidFill>
                <a:effectLst/>
                <a:latin typeface="Times New Roman" panose="02020603050405020304" pitchFamily="18" charset="0"/>
                <a:cs typeface="Times New Roman" panose="02020603050405020304" pitchFamily="18" charset="0"/>
              </a:rPr>
              <a:t>A control to begin the DMA transfer</a:t>
            </a:r>
          </a:p>
        </p:txBody>
      </p:sp>
    </p:spTree>
    <p:extLst>
      <p:ext uri="{BB962C8B-B14F-4D97-AF65-F5344CB8AC3E}">
        <p14:creationId xmlns:p14="http://schemas.microsoft.com/office/powerpoint/2010/main" val="337371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fade">
                                      <p:cBhvr>
                                        <p:cTn id="40" dur="500"/>
                                        <p:tgtEl>
                                          <p:spTgt spid="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fade">
                                      <p:cBhvr>
                                        <p:cTn id="45" dur="500"/>
                                        <p:tgtEl>
                                          <p:spTgt spid="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fade">
                                      <p:cBhvr>
                                        <p:cTn id="50" dur="500"/>
                                        <p:tgtEl>
                                          <p:spTgt spid="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Effect transition="in" filter="fade">
                                      <p:cBhvr>
                                        <p:cTn id="5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9"/>
            <a:ext cx="9702316" cy="60960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Working Diagram of DMA Controller</a:t>
            </a:r>
          </a:p>
        </p:txBody>
      </p:sp>
      <p:pic>
        <p:nvPicPr>
          <p:cNvPr id="2050" name="Picture 2" descr="Working Diagram of DMA Controller">
            <a:extLst>
              <a:ext uri="{FF2B5EF4-FFF2-40B4-BE49-F238E27FC236}">
                <a16:creationId xmlns:a16="http://schemas.microsoft.com/office/drawing/2014/main" id="{882B7F18-4634-FC30-627A-402C617AD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384" y="1547813"/>
            <a:ext cx="7975931" cy="4773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14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8"/>
            <a:ext cx="9702316" cy="503583"/>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Modes of Data Transfer in DMA</a:t>
            </a:r>
          </a:p>
        </p:txBody>
      </p:sp>
      <p:sp>
        <p:nvSpPr>
          <p:cNvPr id="5" name="Content Placeholder 2">
            <a:extLst>
              <a:ext uri="{FF2B5EF4-FFF2-40B4-BE49-F238E27FC236}">
                <a16:creationId xmlns:a16="http://schemas.microsoft.com/office/drawing/2014/main" id="{1E2A6E6D-152D-1877-F3D8-BC9E32D65C36}"/>
              </a:ext>
            </a:extLst>
          </p:cNvPr>
          <p:cNvSpPr>
            <a:spLocks noGrp="1"/>
          </p:cNvSpPr>
          <p:nvPr>
            <p:ph idx="1"/>
          </p:nvPr>
        </p:nvSpPr>
        <p:spPr>
          <a:xfrm>
            <a:off x="1802296" y="1272209"/>
            <a:ext cx="9702316" cy="5168348"/>
          </a:xfrm>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There are 3 modes of data transfer in DMA that are described below.</a:t>
            </a:r>
          </a:p>
          <a:p>
            <a:r>
              <a:rPr lang="en-US" sz="2000" dirty="0">
                <a:solidFill>
                  <a:schemeClr val="bg1"/>
                </a:solidFill>
                <a:latin typeface="Times New Roman" panose="02020603050405020304" pitchFamily="18" charset="0"/>
                <a:cs typeface="Times New Roman" panose="02020603050405020304" pitchFamily="18" charset="0"/>
              </a:rPr>
              <a:t>Burst Mode: In Burst Mode, buses are handed over to the CPU by the DMA if the whole data is completely transferred, not before that.</a:t>
            </a:r>
          </a:p>
          <a:p>
            <a:r>
              <a:rPr lang="en-US" sz="2000" dirty="0">
                <a:solidFill>
                  <a:schemeClr val="bg1"/>
                </a:solidFill>
                <a:latin typeface="Times New Roman" panose="02020603050405020304" pitchFamily="18" charset="0"/>
                <a:cs typeface="Times New Roman" panose="02020603050405020304" pitchFamily="18" charset="0"/>
              </a:rPr>
              <a:t>Cycle Stealing Mode: In Cycle Stealing Mode, buses are handed over to the CPU by the DMA after the transfer of each byte. Continuous request for bus control is generated by this Data Transfer Mode. It works more easily for higher-priority tasks.</a:t>
            </a:r>
          </a:p>
          <a:p>
            <a:r>
              <a:rPr lang="en-US" sz="2000" dirty="0">
                <a:solidFill>
                  <a:schemeClr val="bg1"/>
                </a:solidFill>
                <a:latin typeface="Times New Roman" panose="02020603050405020304" pitchFamily="18" charset="0"/>
                <a:cs typeface="Times New Roman" panose="02020603050405020304" pitchFamily="18" charset="0"/>
              </a:rPr>
              <a:t>Transparent Mode: Transparent Mode in DMA does not require any bus in the transfer of the data as it works when the CPU is executing the transaction. In Transparent Mode, the DMA controller takes advantage of idle bus cycles or wait states during the CPU's execution to perform data transfers</a:t>
            </a:r>
            <a:endParaRPr lang="en-US" sz="2000" b="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21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fade">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BE68-BDF5-9DB1-6B6C-8AEC2129FC7C}"/>
              </a:ext>
            </a:extLst>
          </p:cNvPr>
          <p:cNvSpPr>
            <a:spLocks noGrp="1"/>
          </p:cNvSpPr>
          <p:nvPr>
            <p:ph type="title"/>
          </p:nvPr>
        </p:nvSpPr>
        <p:spPr>
          <a:xfrm>
            <a:off x="1802297" y="662608"/>
            <a:ext cx="9702316" cy="503583"/>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Cons and Pros</a:t>
            </a:r>
          </a:p>
        </p:txBody>
      </p:sp>
      <p:sp>
        <p:nvSpPr>
          <p:cNvPr id="5" name="Content Placeholder 2">
            <a:extLst>
              <a:ext uri="{FF2B5EF4-FFF2-40B4-BE49-F238E27FC236}">
                <a16:creationId xmlns:a16="http://schemas.microsoft.com/office/drawing/2014/main" id="{1E2A6E6D-152D-1877-F3D8-BC9E32D65C36}"/>
              </a:ext>
            </a:extLst>
          </p:cNvPr>
          <p:cNvSpPr>
            <a:spLocks noGrp="1"/>
          </p:cNvSpPr>
          <p:nvPr>
            <p:ph idx="1"/>
          </p:nvPr>
        </p:nvSpPr>
        <p:spPr>
          <a:xfrm>
            <a:off x="1802296" y="1272209"/>
            <a:ext cx="9939130" cy="5168348"/>
          </a:xfrm>
        </p:spPr>
        <p:txBody>
          <a:bodyPr>
            <a:normAutofit fontScale="92500"/>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Advantages of DMA Controller</a:t>
            </a:r>
          </a:p>
          <a:p>
            <a:pPr marL="914400" lvl="1" indent="-457200">
              <a:buFont typeface="+mj-lt"/>
              <a:buAutoNum type="arabicPeriod"/>
            </a:pPr>
            <a:r>
              <a:rPr lang="en-US" sz="2200" dirty="0">
                <a:solidFill>
                  <a:schemeClr val="bg1"/>
                </a:solidFill>
                <a:latin typeface="Times New Roman" panose="02020603050405020304" pitchFamily="18" charset="0"/>
                <a:cs typeface="Times New Roman" panose="02020603050405020304" pitchFamily="18" charset="0"/>
              </a:rPr>
              <a:t>Data Memory Access speeds up memory operations and data transfer.</a:t>
            </a:r>
          </a:p>
          <a:p>
            <a:pPr marL="914400" lvl="1" indent="-457200">
              <a:buFont typeface="+mj-lt"/>
              <a:buAutoNum type="arabicPeriod"/>
            </a:pPr>
            <a:r>
              <a:rPr lang="en-US" sz="2200" dirty="0">
                <a:solidFill>
                  <a:schemeClr val="bg1"/>
                </a:solidFill>
                <a:latin typeface="Times New Roman" panose="02020603050405020304" pitchFamily="18" charset="0"/>
                <a:cs typeface="Times New Roman" panose="02020603050405020304" pitchFamily="18" charset="0"/>
              </a:rPr>
              <a:t>CPU is not involved while transferring data.</a:t>
            </a:r>
          </a:p>
          <a:p>
            <a:pPr marL="914400" lvl="1" indent="-457200">
              <a:buFont typeface="+mj-lt"/>
              <a:buAutoNum type="arabicPeriod"/>
            </a:pPr>
            <a:r>
              <a:rPr lang="en-US" sz="2200" dirty="0">
                <a:solidFill>
                  <a:schemeClr val="bg1"/>
                </a:solidFill>
                <a:latin typeface="Times New Roman" panose="02020603050405020304" pitchFamily="18" charset="0"/>
                <a:cs typeface="Times New Roman" panose="02020603050405020304" pitchFamily="18" charset="0"/>
              </a:rPr>
              <a:t>DMA requires very few clock cycles while transferring data.</a:t>
            </a:r>
          </a:p>
          <a:p>
            <a:pPr marL="914400" lvl="1" indent="-457200">
              <a:buFont typeface="+mj-lt"/>
              <a:buAutoNum type="arabicPeriod"/>
            </a:pPr>
            <a:r>
              <a:rPr lang="en-US" sz="2200" dirty="0">
                <a:solidFill>
                  <a:schemeClr val="bg1"/>
                </a:solidFill>
                <a:latin typeface="Times New Roman" panose="02020603050405020304" pitchFamily="18" charset="0"/>
                <a:cs typeface="Times New Roman" panose="02020603050405020304" pitchFamily="18" charset="0"/>
              </a:rPr>
              <a:t>DMA distributes workload very appropriately.</a:t>
            </a:r>
          </a:p>
          <a:p>
            <a:pPr marL="914400" lvl="1" indent="-457200">
              <a:buFont typeface="+mj-lt"/>
              <a:buAutoNum type="arabicPeriod"/>
            </a:pPr>
            <a:r>
              <a:rPr lang="en-US" sz="2200" dirty="0">
                <a:solidFill>
                  <a:schemeClr val="bg1"/>
                </a:solidFill>
                <a:latin typeface="Times New Roman" panose="02020603050405020304" pitchFamily="18" charset="0"/>
                <a:cs typeface="Times New Roman" panose="02020603050405020304" pitchFamily="18" charset="0"/>
              </a:rPr>
              <a:t>DMA helps the CPU in decreasing its load.</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Disadvantages of DMA Controller</a:t>
            </a:r>
          </a:p>
          <a:p>
            <a:pPr marL="914400" lvl="1"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Direct Memory Access is a costly operation because of additional operations.</a:t>
            </a:r>
          </a:p>
          <a:p>
            <a:pPr marL="914400" lvl="1"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DMA suffers from Cache-Coherence Problems.</a:t>
            </a:r>
          </a:p>
          <a:p>
            <a:pPr marL="914400" lvl="1"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DMA Controller increases the overall cost of the system.</a:t>
            </a:r>
          </a:p>
          <a:p>
            <a:pPr marL="914400" lvl="1" indent="-4572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DMA Controller increases the complexity of the software.</a:t>
            </a:r>
            <a:endParaRPr lang="en-US" sz="2400" b="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46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500"/>
                                        <p:tgtEl>
                                          <p:spTgt spid="5">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895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Circuit</vt:lpstr>
      <vt:lpstr>به نام خدا</vt:lpstr>
      <vt:lpstr>Introduction</vt:lpstr>
      <vt:lpstr>Introduction</vt:lpstr>
      <vt:lpstr>DMA Controller Diagram </vt:lpstr>
      <vt:lpstr>Types of Direct Memory Access</vt:lpstr>
      <vt:lpstr>Working of DMA Controller</vt:lpstr>
      <vt:lpstr>Working Diagram of DMA Controller</vt:lpstr>
      <vt:lpstr>Modes of Data Transfer in DMA</vt:lpstr>
      <vt:lpstr>Cons and Pros</vt:lpstr>
      <vt:lpstr>PowerPoint Presentation</vt:lpstr>
      <vt:lpstr>DMA policies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Nemati heravani</dc:creator>
  <cp:lastModifiedBy>Nemati heravani</cp:lastModifiedBy>
  <cp:revision>43</cp:revision>
  <dcterms:created xsi:type="dcterms:W3CDTF">2023-10-28T18:30:39Z</dcterms:created>
  <dcterms:modified xsi:type="dcterms:W3CDTF">2023-10-28T19:48:44Z</dcterms:modified>
</cp:coreProperties>
</file>