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61"/>
  </p:notesMasterIdLst>
  <p:handoutMasterIdLst>
    <p:handoutMasterId r:id="rId62"/>
  </p:handoutMasterIdLst>
  <p:sldIdLst>
    <p:sldId id="344" r:id="rId3"/>
    <p:sldId id="312" r:id="rId4"/>
    <p:sldId id="257" r:id="rId5"/>
    <p:sldId id="332" r:id="rId6"/>
    <p:sldId id="299" r:id="rId7"/>
    <p:sldId id="328" r:id="rId8"/>
    <p:sldId id="329" r:id="rId9"/>
    <p:sldId id="330" r:id="rId10"/>
    <p:sldId id="260" r:id="rId11"/>
    <p:sldId id="259" r:id="rId12"/>
    <p:sldId id="827" r:id="rId13"/>
    <p:sldId id="361" r:id="rId14"/>
    <p:sldId id="346" r:id="rId15"/>
    <p:sldId id="339" r:id="rId16"/>
    <p:sldId id="264" r:id="rId17"/>
    <p:sldId id="279" r:id="rId18"/>
    <p:sldId id="272" r:id="rId19"/>
    <p:sldId id="320" r:id="rId20"/>
    <p:sldId id="290" r:id="rId21"/>
    <p:sldId id="325" r:id="rId22"/>
    <p:sldId id="301" r:id="rId23"/>
    <p:sldId id="347" r:id="rId24"/>
    <p:sldId id="267" r:id="rId25"/>
    <p:sldId id="363" r:id="rId26"/>
    <p:sldId id="348" r:id="rId27"/>
    <p:sldId id="349" r:id="rId28"/>
    <p:sldId id="322" r:id="rId29"/>
    <p:sldId id="321" r:id="rId30"/>
    <p:sldId id="323" r:id="rId31"/>
    <p:sldId id="324" r:id="rId32"/>
    <p:sldId id="337" r:id="rId33"/>
    <p:sldId id="338" r:id="rId34"/>
    <p:sldId id="256" r:id="rId35"/>
    <p:sldId id="258" r:id="rId36"/>
    <p:sldId id="262" r:id="rId37"/>
    <p:sldId id="832" r:id="rId38"/>
    <p:sldId id="828" r:id="rId39"/>
    <p:sldId id="261" r:id="rId40"/>
    <p:sldId id="831" r:id="rId41"/>
    <p:sldId id="829" r:id="rId42"/>
    <p:sldId id="619" r:id="rId43"/>
    <p:sldId id="369" r:id="rId44"/>
    <p:sldId id="563" r:id="rId45"/>
    <p:sldId id="623" r:id="rId46"/>
    <p:sldId id="622" r:id="rId47"/>
    <p:sldId id="263" r:id="rId48"/>
    <p:sldId id="830" r:id="rId49"/>
    <p:sldId id="548" r:id="rId50"/>
    <p:sldId id="550" r:id="rId51"/>
    <p:sldId id="358" r:id="rId52"/>
    <p:sldId id="334" r:id="rId53"/>
    <p:sldId id="318" r:id="rId54"/>
    <p:sldId id="350" r:id="rId55"/>
    <p:sldId id="351" r:id="rId56"/>
    <p:sldId id="352" r:id="rId57"/>
    <p:sldId id="355" r:id="rId58"/>
    <p:sldId id="362" r:id="rId59"/>
    <p:sldId id="436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15" autoAdjust="0"/>
    <p:restoredTop sz="95033" autoAdjust="0"/>
  </p:normalViewPr>
  <p:slideViewPr>
    <p:cSldViewPr>
      <p:cViewPr varScale="1">
        <p:scale>
          <a:sx n="82" d="100"/>
          <a:sy n="82" d="100"/>
        </p:scale>
        <p:origin x="89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C8851-045B-4B50-92B6-4FAC991D7E78}" type="doc">
      <dgm:prSet loTypeId="urn:microsoft.com/office/officeart/2005/8/layout/radial2" loCatId="relationship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4A25CBC-07EF-4818-8675-F252733A6A90}">
      <dgm:prSet phldrT="[Text]"/>
      <dgm:spPr/>
      <dgm:t>
        <a:bodyPr/>
        <a:lstStyle/>
        <a:p>
          <a:r>
            <a:rPr lang="en-US" dirty="0"/>
            <a:t>Analog</a:t>
          </a:r>
        </a:p>
      </dgm:t>
    </dgm:pt>
    <dgm:pt modelId="{D93A77F3-15F0-45A9-81A5-993FACFDAF5A}" type="parTrans" cxnId="{C83AD265-7A46-41C9-8CDA-0D7B08FB0B75}">
      <dgm:prSet/>
      <dgm:spPr/>
      <dgm:t>
        <a:bodyPr/>
        <a:lstStyle/>
        <a:p>
          <a:endParaRPr lang="en-US"/>
        </a:p>
      </dgm:t>
    </dgm:pt>
    <dgm:pt modelId="{4AA41A9A-E442-4874-9019-77F9148D3575}" type="sibTrans" cxnId="{C83AD265-7A46-41C9-8CDA-0D7B08FB0B75}">
      <dgm:prSet/>
      <dgm:spPr/>
      <dgm:t>
        <a:bodyPr/>
        <a:lstStyle/>
        <a:p>
          <a:endParaRPr lang="en-US"/>
        </a:p>
      </dgm:t>
    </dgm:pt>
    <dgm:pt modelId="{781D6EBE-B656-4ACB-A074-1C5555A5074C}">
      <dgm:prSet phldrT="[Text]"/>
      <dgm:spPr/>
      <dgm:t>
        <a:bodyPr/>
        <a:lstStyle/>
        <a:p>
          <a:r>
            <a:rPr lang="en-US" dirty="0"/>
            <a:t>Digital</a:t>
          </a:r>
        </a:p>
      </dgm:t>
    </dgm:pt>
    <dgm:pt modelId="{33893C0A-4EC3-45CE-A97A-5F8D985F57F8}" type="parTrans" cxnId="{DCC9586A-D8B2-41FA-A2E7-F9EEB6A4ADCF}">
      <dgm:prSet/>
      <dgm:spPr/>
      <dgm:t>
        <a:bodyPr/>
        <a:lstStyle/>
        <a:p>
          <a:endParaRPr lang="en-US"/>
        </a:p>
      </dgm:t>
    </dgm:pt>
    <dgm:pt modelId="{B9368C3F-96CA-495F-8061-2C275174E136}" type="sibTrans" cxnId="{DCC9586A-D8B2-41FA-A2E7-F9EEB6A4ADCF}">
      <dgm:prSet/>
      <dgm:spPr/>
      <dgm:t>
        <a:bodyPr/>
        <a:lstStyle/>
        <a:p>
          <a:endParaRPr lang="en-US"/>
        </a:p>
      </dgm:t>
    </dgm:pt>
    <dgm:pt modelId="{5CF828E5-25F6-4A5F-958F-F875C9AB5772}">
      <dgm:prSet phldrT="[Text]"/>
      <dgm:spPr/>
      <dgm:t>
        <a:bodyPr/>
        <a:lstStyle/>
        <a:p>
          <a:r>
            <a:rPr lang="en-US" dirty="0"/>
            <a:t>Memory</a:t>
          </a:r>
        </a:p>
      </dgm:t>
    </dgm:pt>
    <dgm:pt modelId="{32E733C5-8787-47FB-A574-4656A6F0EA27}" type="parTrans" cxnId="{FCCD1EE7-3A0A-41E4-A05A-7E7B3CA29114}">
      <dgm:prSet/>
      <dgm:spPr/>
      <dgm:t>
        <a:bodyPr/>
        <a:lstStyle/>
        <a:p>
          <a:endParaRPr lang="en-US"/>
        </a:p>
      </dgm:t>
    </dgm:pt>
    <dgm:pt modelId="{CB6CE521-8AE3-489C-89C3-A850A8F21126}" type="sibTrans" cxnId="{FCCD1EE7-3A0A-41E4-A05A-7E7B3CA29114}">
      <dgm:prSet/>
      <dgm:spPr/>
      <dgm:t>
        <a:bodyPr/>
        <a:lstStyle/>
        <a:p>
          <a:endParaRPr lang="en-US"/>
        </a:p>
      </dgm:t>
    </dgm:pt>
    <dgm:pt modelId="{A21B2AE3-6F3F-45E4-B4E7-A34C7F3074A7}">
      <dgm:prSet phldrT="[Text]"/>
      <dgm:spPr/>
      <dgm:t>
        <a:bodyPr/>
        <a:lstStyle/>
        <a:p>
          <a:r>
            <a:rPr lang="en-US" dirty="0"/>
            <a:t>Software/ OS</a:t>
          </a:r>
        </a:p>
      </dgm:t>
    </dgm:pt>
    <dgm:pt modelId="{CD2FA1BB-D868-4232-8BD0-FBA6D5F5679A}" type="parTrans" cxnId="{33480905-D449-4A5B-953F-D94FA797E0D6}">
      <dgm:prSet/>
      <dgm:spPr/>
    </dgm:pt>
    <dgm:pt modelId="{76A51933-00D3-4954-B17B-7618FF056C6B}" type="sibTrans" cxnId="{33480905-D449-4A5B-953F-D94FA797E0D6}">
      <dgm:prSet/>
      <dgm:spPr/>
    </dgm:pt>
    <dgm:pt modelId="{0ED5A616-D9FD-4200-A4A4-3A0458567C8D}" type="pres">
      <dgm:prSet presAssocID="{557C8851-045B-4B50-92B6-4FAC991D7E7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D970614-83F7-4AA5-B473-99863C5A83AB}" type="pres">
      <dgm:prSet presAssocID="{557C8851-045B-4B50-92B6-4FAC991D7E78}" presName="cycle" presStyleCnt="0"/>
      <dgm:spPr/>
    </dgm:pt>
    <dgm:pt modelId="{8A8B8062-5E76-41BD-B698-65A991B4C705}" type="pres">
      <dgm:prSet presAssocID="{557C8851-045B-4B50-92B6-4FAC991D7E78}" presName="centerShape" presStyleCnt="0"/>
      <dgm:spPr/>
    </dgm:pt>
    <dgm:pt modelId="{4D990DEF-5ABF-44CB-A01C-903EA7317177}" type="pres">
      <dgm:prSet presAssocID="{557C8851-045B-4B50-92B6-4FAC991D7E78}" presName="connSite" presStyleLbl="node1" presStyleIdx="0" presStyleCnt="5"/>
      <dgm:spPr/>
    </dgm:pt>
    <dgm:pt modelId="{B974C5F5-81D1-4535-90AF-7D30126D2B3F}" type="pres">
      <dgm:prSet presAssocID="{557C8851-045B-4B50-92B6-4FAC991D7E78}" presName="visible" presStyleLbl="nod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69EA871-CD01-4D2A-B24E-F216BD5CB6FA}" type="pres">
      <dgm:prSet presAssocID="{D93A77F3-15F0-45A9-81A5-993FACFDAF5A}" presName="Name25" presStyleLbl="parChTrans1D1" presStyleIdx="0" presStyleCnt="4"/>
      <dgm:spPr/>
    </dgm:pt>
    <dgm:pt modelId="{32D03669-9FC1-4A27-8B04-564C61904E7D}" type="pres">
      <dgm:prSet presAssocID="{54A25CBC-07EF-4818-8675-F252733A6A90}" presName="node" presStyleCnt="0"/>
      <dgm:spPr/>
    </dgm:pt>
    <dgm:pt modelId="{8E9D4397-2713-412C-9078-14F49348B3CB}" type="pres">
      <dgm:prSet presAssocID="{54A25CBC-07EF-4818-8675-F252733A6A90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196A4A3B-6C96-43ED-B2E9-260AEB835735}" type="pres">
      <dgm:prSet presAssocID="{54A25CBC-07EF-4818-8675-F252733A6A90}" presName="childNode" presStyleLbl="revTx" presStyleIdx="0" presStyleCnt="0">
        <dgm:presLayoutVars>
          <dgm:bulletEnabled val="1"/>
        </dgm:presLayoutVars>
      </dgm:prSet>
      <dgm:spPr/>
    </dgm:pt>
    <dgm:pt modelId="{13B49992-9B2A-4C96-9E52-FC9312659639}" type="pres">
      <dgm:prSet presAssocID="{33893C0A-4EC3-45CE-A97A-5F8D985F57F8}" presName="Name25" presStyleLbl="parChTrans1D1" presStyleIdx="1" presStyleCnt="4"/>
      <dgm:spPr/>
    </dgm:pt>
    <dgm:pt modelId="{6D192C4D-6E51-4A86-8CF5-02B1C4CE29E0}" type="pres">
      <dgm:prSet presAssocID="{781D6EBE-B656-4ACB-A074-1C5555A5074C}" presName="node" presStyleCnt="0"/>
      <dgm:spPr/>
    </dgm:pt>
    <dgm:pt modelId="{A619073E-63EB-4D53-BD4E-DE954AF75425}" type="pres">
      <dgm:prSet presAssocID="{781D6EBE-B656-4ACB-A074-1C5555A5074C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7B26F333-BC96-4109-8281-CBBFEAC7BB15}" type="pres">
      <dgm:prSet presAssocID="{781D6EBE-B656-4ACB-A074-1C5555A5074C}" presName="childNode" presStyleLbl="revTx" presStyleIdx="0" presStyleCnt="0">
        <dgm:presLayoutVars>
          <dgm:bulletEnabled val="1"/>
        </dgm:presLayoutVars>
      </dgm:prSet>
      <dgm:spPr/>
    </dgm:pt>
    <dgm:pt modelId="{CB77B72B-744F-42C0-8412-22596E77C3D1}" type="pres">
      <dgm:prSet presAssocID="{32E733C5-8787-47FB-A574-4656A6F0EA27}" presName="Name25" presStyleLbl="parChTrans1D1" presStyleIdx="2" presStyleCnt="4"/>
      <dgm:spPr/>
    </dgm:pt>
    <dgm:pt modelId="{6B5C67A5-8751-40EC-A311-7967A47B468D}" type="pres">
      <dgm:prSet presAssocID="{5CF828E5-25F6-4A5F-958F-F875C9AB5772}" presName="node" presStyleCnt="0"/>
      <dgm:spPr/>
    </dgm:pt>
    <dgm:pt modelId="{5791AAFF-3719-41D8-ACCA-24158D0E2CCA}" type="pres">
      <dgm:prSet presAssocID="{5CF828E5-25F6-4A5F-958F-F875C9AB5772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B49E2A95-9A54-4FC4-B6ED-43C4284AC59A}" type="pres">
      <dgm:prSet presAssocID="{5CF828E5-25F6-4A5F-958F-F875C9AB5772}" presName="childNode" presStyleLbl="revTx" presStyleIdx="0" presStyleCnt="0">
        <dgm:presLayoutVars>
          <dgm:bulletEnabled val="1"/>
        </dgm:presLayoutVars>
      </dgm:prSet>
      <dgm:spPr/>
    </dgm:pt>
    <dgm:pt modelId="{F09DF95E-C04B-4F56-A7EA-A7144E3B40BA}" type="pres">
      <dgm:prSet presAssocID="{CD2FA1BB-D868-4232-8BD0-FBA6D5F5679A}" presName="Name25" presStyleLbl="parChTrans1D1" presStyleIdx="3" presStyleCnt="4"/>
      <dgm:spPr/>
    </dgm:pt>
    <dgm:pt modelId="{E5D6DE2F-0F5B-4E42-867F-8CED6DF201DE}" type="pres">
      <dgm:prSet presAssocID="{A21B2AE3-6F3F-45E4-B4E7-A34C7F3074A7}" presName="node" presStyleCnt="0"/>
      <dgm:spPr/>
    </dgm:pt>
    <dgm:pt modelId="{AF843156-AA84-49DD-B493-395A21ED97AC}" type="pres">
      <dgm:prSet presAssocID="{A21B2AE3-6F3F-45E4-B4E7-A34C7F3074A7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97B19FCA-952A-47CA-AD2D-AC2AA5520D63}" type="pres">
      <dgm:prSet presAssocID="{A21B2AE3-6F3F-45E4-B4E7-A34C7F3074A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AD40303-E303-4019-AC9B-CF6FAC270EC3}" type="presOf" srcId="{A21B2AE3-6F3F-45E4-B4E7-A34C7F3074A7}" destId="{AF843156-AA84-49DD-B493-395A21ED97AC}" srcOrd="0" destOrd="0" presId="urn:microsoft.com/office/officeart/2005/8/layout/radial2"/>
    <dgm:cxn modelId="{33480905-D449-4A5B-953F-D94FA797E0D6}" srcId="{557C8851-045B-4B50-92B6-4FAC991D7E78}" destId="{A21B2AE3-6F3F-45E4-B4E7-A34C7F3074A7}" srcOrd="3" destOrd="0" parTransId="{CD2FA1BB-D868-4232-8BD0-FBA6D5F5679A}" sibTransId="{76A51933-00D3-4954-B17B-7618FF056C6B}"/>
    <dgm:cxn modelId="{C8A79622-C4AE-46E9-8E84-D95DB61AC7D9}" type="presOf" srcId="{781D6EBE-B656-4ACB-A074-1C5555A5074C}" destId="{A619073E-63EB-4D53-BD4E-DE954AF75425}" srcOrd="0" destOrd="0" presId="urn:microsoft.com/office/officeart/2005/8/layout/radial2"/>
    <dgm:cxn modelId="{40D7962C-749B-4534-ACF5-47BA2FD09BD5}" type="presOf" srcId="{D93A77F3-15F0-45A9-81A5-993FACFDAF5A}" destId="{C69EA871-CD01-4D2A-B24E-F216BD5CB6FA}" srcOrd="0" destOrd="0" presId="urn:microsoft.com/office/officeart/2005/8/layout/radial2"/>
    <dgm:cxn modelId="{E9C7A42F-6A80-4357-A535-F620640204DC}" type="presOf" srcId="{CD2FA1BB-D868-4232-8BD0-FBA6D5F5679A}" destId="{F09DF95E-C04B-4F56-A7EA-A7144E3B40BA}" srcOrd="0" destOrd="0" presId="urn:microsoft.com/office/officeart/2005/8/layout/radial2"/>
    <dgm:cxn modelId="{C83AD265-7A46-41C9-8CDA-0D7B08FB0B75}" srcId="{557C8851-045B-4B50-92B6-4FAC991D7E78}" destId="{54A25CBC-07EF-4818-8675-F252733A6A90}" srcOrd="0" destOrd="0" parTransId="{D93A77F3-15F0-45A9-81A5-993FACFDAF5A}" sibTransId="{4AA41A9A-E442-4874-9019-77F9148D3575}"/>
    <dgm:cxn modelId="{DCC9586A-D8B2-41FA-A2E7-F9EEB6A4ADCF}" srcId="{557C8851-045B-4B50-92B6-4FAC991D7E78}" destId="{781D6EBE-B656-4ACB-A074-1C5555A5074C}" srcOrd="1" destOrd="0" parTransId="{33893C0A-4EC3-45CE-A97A-5F8D985F57F8}" sibTransId="{B9368C3F-96CA-495F-8061-2C275174E136}"/>
    <dgm:cxn modelId="{2EF3309B-1D64-45C5-AF77-E1A9526FA12A}" type="presOf" srcId="{32E733C5-8787-47FB-A574-4656A6F0EA27}" destId="{CB77B72B-744F-42C0-8412-22596E77C3D1}" srcOrd="0" destOrd="0" presId="urn:microsoft.com/office/officeart/2005/8/layout/radial2"/>
    <dgm:cxn modelId="{537564A8-24B9-4AB5-B6E7-732CBCA93D0F}" type="presOf" srcId="{33893C0A-4EC3-45CE-A97A-5F8D985F57F8}" destId="{13B49992-9B2A-4C96-9E52-FC9312659639}" srcOrd="0" destOrd="0" presId="urn:microsoft.com/office/officeart/2005/8/layout/radial2"/>
    <dgm:cxn modelId="{6CC51FD8-2D5E-4F2E-92A3-0AC214AF23BD}" type="presOf" srcId="{557C8851-045B-4B50-92B6-4FAC991D7E78}" destId="{0ED5A616-D9FD-4200-A4A4-3A0458567C8D}" srcOrd="0" destOrd="0" presId="urn:microsoft.com/office/officeart/2005/8/layout/radial2"/>
    <dgm:cxn modelId="{097431D9-E4F9-46BB-86C4-C1A736B13E96}" type="presOf" srcId="{54A25CBC-07EF-4818-8675-F252733A6A90}" destId="{8E9D4397-2713-412C-9078-14F49348B3CB}" srcOrd="0" destOrd="0" presId="urn:microsoft.com/office/officeart/2005/8/layout/radial2"/>
    <dgm:cxn modelId="{FCCD1EE7-3A0A-41E4-A05A-7E7B3CA29114}" srcId="{557C8851-045B-4B50-92B6-4FAC991D7E78}" destId="{5CF828E5-25F6-4A5F-958F-F875C9AB5772}" srcOrd="2" destOrd="0" parTransId="{32E733C5-8787-47FB-A574-4656A6F0EA27}" sibTransId="{CB6CE521-8AE3-489C-89C3-A850A8F21126}"/>
    <dgm:cxn modelId="{13515DEB-D0E8-4849-AE90-4DB0D62895BE}" type="presOf" srcId="{5CF828E5-25F6-4A5F-958F-F875C9AB5772}" destId="{5791AAFF-3719-41D8-ACCA-24158D0E2CCA}" srcOrd="0" destOrd="0" presId="urn:microsoft.com/office/officeart/2005/8/layout/radial2"/>
    <dgm:cxn modelId="{EF02FF8D-9E49-4ABF-A55E-28485E5DB169}" type="presParOf" srcId="{0ED5A616-D9FD-4200-A4A4-3A0458567C8D}" destId="{AD970614-83F7-4AA5-B473-99863C5A83AB}" srcOrd="0" destOrd="0" presId="urn:microsoft.com/office/officeart/2005/8/layout/radial2"/>
    <dgm:cxn modelId="{2E7513EC-339E-4F58-A540-F25D1CCB86E1}" type="presParOf" srcId="{AD970614-83F7-4AA5-B473-99863C5A83AB}" destId="{8A8B8062-5E76-41BD-B698-65A991B4C705}" srcOrd="0" destOrd="0" presId="urn:microsoft.com/office/officeart/2005/8/layout/radial2"/>
    <dgm:cxn modelId="{B7ED6E59-8DF3-4B8D-8A09-288164069EB3}" type="presParOf" srcId="{8A8B8062-5E76-41BD-B698-65A991B4C705}" destId="{4D990DEF-5ABF-44CB-A01C-903EA7317177}" srcOrd="0" destOrd="0" presId="urn:microsoft.com/office/officeart/2005/8/layout/radial2"/>
    <dgm:cxn modelId="{B8C5BF3A-B3AE-4ABF-BF67-E5E910515C5D}" type="presParOf" srcId="{8A8B8062-5E76-41BD-B698-65A991B4C705}" destId="{B974C5F5-81D1-4535-90AF-7D30126D2B3F}" srcOrd="1" destOrd="0" presId="urn:microsoft.com/office/officeart/2005/8/layout/radial2"/>
    <dgm:cxn modelId="{FBB64015-0C71-405F-AE8F-CCA484EAC6FE}" type="presParOf" srcId="{AD970614-83F7-4AA5-B473-99863C5A83AB}" destId="{C69EA871-CD01-4D2A-B24E-F216BD5CB6FA}" srcOrd="1" destOrd="0" presId="urn:microsoft.com/office/officeart/2005/8/layout/radial2"/>
    <dgm:cxn modelId="{BE67CDFA-D89E-4B80-9A6C-AD6B070E35A6}" type="presParOf" srcId="{AD970614-83F7-4AA5-B473-99863C5A83AB}" destId="{32D03669-9FC1-4A27-8B04-564C61904E7D}" srcOrd="2" destOrd="0" presId="urn:microsoft.com/office/officeart/2005/8/layout/radial2"/>
    <dgm:cxn modelId="{47FFA089-B817-4ADA-BE8F-C2CF1F183D95}" type="presParOf" srcId="{32D03669-9FC1-4A27-8B04-564C61904E7D}" destId="{8E9D4397-2713-412C-9078-14F49348B3CB}" srcOrd="0" destOrd="0" presId="urn:microsoft.com/office/officeart/2005/8/layout/radial2"/>
    <dgm:cxn modelId="{DD787505-1BFE-4F16-9593-CE481D71FB1D}" type="presParOf" srcId="{32D03669-9FC1-4A27-8B04-564C61904E7D}" destId="{196A4A3B-6C96-43ED-B2E9-260AEB835735}" srcOrd="1" destOrd="0" presId="urn:microsoft.com/office/officeart/2005/8/layout/radial2"/>
    <dgm:cxn modelId="{910818A0-FBF5-4DE3-A014-714ED2F96436}" type="presParOf" srcId="{AD970614-83F7-4AA5-B473-99863C5A83AB}" destId="{13B49992-9B2A-4C96-9E52-FC9312659639}" srcOrd="3" destOrd="0" presId="urn:microsoft.com/office/officeart/2005/8/layout/radial2"/>
    <dgm:cxn modelId="{A29A6CFF-977B-44C1-8E9D-E5CAED492952}" type="presParOf" srcId="{AD970614-83F7-4AA5-B473-99863C5A83AB}" destId="{6D192C4D-6E51-4A86-8CF5-02B1C4CE29E0}" srcOrd="4" destOrd="0" presId="urn:microsoft.com/office/officeart/2005/8/layout/radial2"/>
    <dgm:cxn modelId="{08A8B71B-B381-4C01-BE1B-24C899258678}" type="presParOf" srcId="{6D192C4D-6E51-4A86-8CF5-02B1C4CE29E0}" destId="{A619073E-63EB-4D53-BD4E-DE954AF75425}" srcOrd="0" destOrd="0" presId="urn:microsoft.com/office/officeart/2005/8/layout/radial2"/>
    <dgm:cxn modelId="{B6B2BB1E-78C8-48B2-A0F8-0745C65EF841}" type="presParOf" srcId="{6D192C4D-6E51-4A86-8CF5-02B1C4CE29E0}" destId="{7B26F333-BC96-4109-8281-CBBFEAC7BB15}" srcOrd="1" destOrd="0" presId="urn:microsoft.com/office/officeart/2005/8/layout/radial2"/>
    <dgm:cxn modelId="{B631C321-1AB1-45CA-A431-8A07776EF46B}" type="presParOf" srcId="{AD970614-83F7-4AA5-B473-99863C5A83AB}" destId="{CB77B72B-744F-42C0-8412-22596E77C3D1}" srcOrd="5" destOrd="0" presId="urn:microsoft.com/office/officeart/2005/8/layout/radial2"/>
    <dgm:cxn modelId="{86C88DFF-BC5D-47C9-89FE-7A1136DDC3FA}" type="presParOf" srcId="{AD970614-83F7-4AA5-B473-99863C5A83AB}" destId="{6B5C67A5-8751-40EC-A311-7967A47B468D}" srcOrd="6" destOrd="0" presId="urn:microsoft.com/office/officeart/2005/8/layout/radial2"/>
    <dgm:cxn modelId="{5B92DFBA-BC55-4D16-AE89-DB6D788DDC04}" type="presParOf" srcId="{6B5C67A5-8751-40EC-A311-7967A47B468D}" destId="{5791AAFF-3719-41D8-ACCA-24158D0E2CCA}" srcOrd="0" destOrd="0" presId="urn:microsoft.com/office/officeart/2005/8/layout/radial2"/>
    <dgm:cxn modelId="{F6927BCA-9B87-49B1-89A3-F871FF299B20}" type="presParOf" srcId="{6B5C67A5-8751-40EC-A311-7967A47B468D}" destId="{B49E2A95-9A54-4FC4-B6ED-43C4284AC59A}" srcOrd="1" destOrd="0" presId="urn:microsoft.com/office/officeart/2005/8/layout/radial2"/>
    <dgm:cxn modelId="{EE24E947-2336-4664-9049-A5120E3CB071}" type="presParOf" srcId="{AD970614-83F7-4AA5-B473-99863C5A83AB}" destId="{F09DF95E-C04B-4F56-A7EA-A7144E3B40BA}" srcOrd="7" destOrd="0" presId="urn:microsoft.com/office/officeart/2005/8/layout/radial2"/>
    <dgm:cxn modelId="{FB2CD629-F30F-42A2-A1A5-CC97E1F63400}" type="presParOf" srcId="{AD970614-83F7-4AA5-B473-99863C5A83AB}" destId="{E5D6DE2F-0F5B-4E42-867F-8CED6DF201DE}" srcOrd="8" destOrd="0" presId="urn:microsoft.com/office/officeart/2005/8/layout/radial2"/>
    <dgm:cxn modelId="{8EBCCA6B-26FA-49E7-8921-2FB476E68F60}" type="presParOf" srcId="{E5D6DE2F-0F5B-4E42-867F-8CED6DF201DE}" destId="{AF843156-AA84-49DD-B493-395A21ED97AC}" srcOrd="0" destOrd="0" presId="urn:microsoft.com/office/officeart/2005/8/layout/radial2"/>
    <dgm:cxn modelId="{212BFF26-AF08-4EE5-9E99-9B24AE70A1EB}" type="presParOf" srcId="{E5D6DE2F-0F5B-4E42-867F-8CED6DF201DE}" destId="{97B19FCA-952A-47CA-AD2D-AC2AA5520D6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F95E-C04B-4F56-A7EA-A7144E3B40BA}">
      <dsp:nvSpPr>
        <dsp:cNvPr id="0" name=""/>
        <dsp:cNvSpPr/>
      </dsp:nvSpPr>
      <dsp:spPr>
        <a:xfrm rot="3720450">
          <a:off x="1041183" y="2770370"/>
          <a:ext cx="698707" cy="62402"/>
        </a:xfrm>
        <a:custGeom>
          <a:avLst/>
          <a:gdLst/>
          <a:ahLst/>
          <a:cxnLst/>
          <a:rect l="0" t="0" r="0" b="0"/>
          <a:pathLst>
            <a:path>
              <a:moveTo>
                <a:pt x="0" y="31201"/>
              </a:moveTo>
              <a:lnTo>
                <a:pt x="698707" y="31201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7B72B-744F-42C0-8412-22596E77C3D1}">
      <dsp:nvSpPr>
        <dsp:cNvPr id="0" name=""/>
        <dsp:cNvSpPr/>
      </dsp:nvSpPr>
      <dsp:spPr>
        <a:xfrm rot="1290331">
          <a:off x="1454218" y="2243807"/>
          <a:ext cx="552562" cy="62402"/>
        </a:xfrm>
        <a:custGeom>
          <a:avLst/>
          <a:gdLst/>
          <a:ahLst/>
          <a:cxnLst/>
          <a:rect l="0" t="0" r="0" b="0"/>
          <a:pathLst>
            <a:path>
              <a:moveTo>
                <a:pt x="0" y="31201"/>
              </a:moveTo>
              <a:lnTo>
                <a:pt x="552562" y="31201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49992-9B2A-4C96-9E52-FC9312659639}">
      <dsp:nvSpPr>
        <dsp:cNvPr id="0" name=""/>
        <dsp:cNvSpPr/>
      </dsp:nvSpPr>
      <dsp:spPr>
        <a:xfrm rot="20309669">
          <a:off x="1454218" y="1625929"/>
          <a:ext cx="552562" cy="62402"/>
        </a:xfrm>
        <a:custGeom>
          <a:avLst/>
          <a:gdLst/>
          <a:ahLst/>
          <a:cxnLst/>
          <a:rect l="0" t="0" r="0" b="0"/>
          <a:pathLst>
            <a:path>
              <a:moveTo>
                <a:pt x="0" y="31201"/>
              </a:moveTo>
              <a:lnTo>
                <a:pt x="552562" y="31201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EA871-CD01-4D2A-B24E-F216BD5CB6FA}">
      <dsp:nvSpPr>
        <dsp:cNvPr id="0" name=""/>
        <dsp:cNvSpPr/>
      </dsp:nvSpPr>
      <dsp:spPr>
        <a:xfrm rot="17962568">
          <a:off x="1053516" y="1083564"/>
          <a:ext cx="744270" cy="62402"/>
        </a:xfrm>
        <a:custGeom>
          <a:avLst/>
          <a:gdLst/>
          <a:ahLst/>
          <a:cxnLst/>
          <a:rect l="0" t="0" r="0" b="0"/>
          <a:pathLst>
            <a:path>
              <a:moveTo>
                <a:pt x="0" y="31201"/>
              </a:moveTo>
              <a:lnTo>
                <a:pt x="744270" y="31201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4C5F5-81D1-4535-90AF-7D30126D2B3F}">
      <dsp:nvSpPr>
        <dsp:cNvPr id="0" name=""/>
        <dsp:cNvSpPr/>
      </dsp:nvSpPr>
      <dsp:spPr>
        <a:xfrm>
          <a:off x="193549" y="1213185"/>
          <a:ext cx="1505768" cy="150576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9D4397-2713-412C-9078-14F49348B3CB}">
      <dsp:nvSpPr>
        <dsp:cNvPr id="0" name=""/>
        <dsp:cNvSpPr/>
      </dsp:nvSpPr>
      <dsp:spPr>
        <a:xfrm>
          <a:off x="1393476" y="1733"/>
          <a:ext cx="842940" cy="8429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</a:t>
          </a:r>
        </a:p>
      </dsp:txBody>
      <dsp:txXfrm>
        <a:off x="1516922" y="125179"/>
        <a:ext cx="596048" cy="596048"/>
      </dsp:txXfrm>
    </dsp:sp>
    <dsp:sp modelId="{A619073E-63EB-4D53-BD4E-DE954AF75425}">
      <dsp:nvSpPr>
        <dsp:cNvPr id="0" name=""/>
        <dsp:cNvSpPr/>
      </dsp:nvSpPr>
      <dsp:spPr>
        <a:xfrm>
          <a:off x="1958205" y="979871"/>
          <a:ext cx="842940" cy="8429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Digital</a:t>
          </a:r>
        </a:p>
      </dsp:txBody>
      <dsp:txXfrm>
        <a:off x="2081651" y="1103317"/>
        <a:ext cx="596048" cy="596048"/>
      </dsp:txXfrm>
    </dsp:sp>
    <dsp:sp modelId="{5791AAFF-3719-41D8-ACCA-24158D0E2CCA}">
      <dsp:nvSpPr>
        <dsp:cNvPr id="0" name=""/>
        <dsp:cNvSpPr/>
      </dsp:nvSpPr>
      <dsp:spPr>
        <a:xfrm>
          <a:off x="1958205" y="2109327"/>
          <a:ext cx="842940" cy="8429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Memory</a:t>
          </a:r>
        </a:p>
      </dsp:txBody>
      <dsp:txXfrm>
        <a:off x="2081651" y="2232773"/>
        <a:ext cx="596048" cy="596048"/>
      </dsp:txXfrm>
    </dsp:sp>
    <dsp:sp modelId="{AF843156-AA84-49DD-B493-395A21ED97AC}">
      <dsp:nvSpPr>
        <dsp:cNvPr id="0" name=""/>
        <dsp:cNvSpPr/>
      </dsp:nvSpPr>
      <dsp:spPr>
        <a:xfrm>
          <a:off x="1314800" y="3057205"/>
          <a:ext cx="903461" cy="90346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Software/ OS</a:t>
          </a:r>
        </a:p>
      </dsp:txBody>
      <dsp:txXfrm>
        <a:off x="1447109" y="3189514"/>
        <a:ext cx="638843" cy="638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AB1DF47-C2DE-5A48-6425-2FA86298A6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6A69443-5BC1-6C56-5DFE-737A9E5692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08A833DE-06DF-49AA-B2D1-C43411E5D5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9E07C642-03D6-D010-7374-B1F349D2D8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886DFFE-4951-4F78-A737-8945C21F07F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8D12963-B414-D422-ACC1-9C154AC4B8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AB5C2FB-8326-BB3D-73ED-1379429018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08C6CEB-87C6-9E74-7ADB-2140B8F3186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2187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674BCDD2-2D03-B09D-CB9E-DF09C3C213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A6CB1C11-B62F-2429-6815-57919EF76D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9D349E2-760C-0B4D-8FD4-FE02E4EA6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7" tIns="48353" rIns="96707" bIns="48353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14955C1-6E44-44E4-B0D3-543EE0949C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D767E31-1299-4852-20EB-7364B02911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2747F02-61D4-7CAB-F621-E95E73EA9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AA50164-C2B9-AA07-CD73-D6FF0B3C14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1401B43-0411-1282-2455-9BB5B920D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F5A10D2-7338-8B31-58EF-903F6FFD41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233A522-2753-DFD7-DD38-9B307EF79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27421CC-1DC0-FCD0-D47E-E76D24976F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3B31CA-77EA-4DFF-251B-B29AA2A18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BF41B832-8BB2-BC1B-4ED4-23C381BFC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00" tIns="47010" rIns="95700" bIns="47010"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B386CFD-A534-2506-EF57-E81792AFEB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5238" y="725488"/>
            <a:ext cx="4786312" cy="358933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5DE91BE1-F5B9-8E17-22FC-56BB0E570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00" tIns="47010" rIns="95700" bIns="47010"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06A17D9-867E-BE56-D811-CEB58B0791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5238" y="725488"/>
            <a:ext cx="4786312" cy="358933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385526D-4C5D-74F7-E7E1-0886E73E37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074FB32-B76F-410E-4CC8-EB79896D8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485FFF5-92BE-1831-85EE-B972A5AD13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DDF7A92-9B31-43F8-A242-B4C48A026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8C71978-65D1-6C3D-3817-B029AA6C25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BEE33E3-A1B0-1CA1-FDAC-6D8B4A410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64C1A0D-E5FB-0A08-A4DB-1AB64D4227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B32D88E-7B6A-B9A6-DF1C-3E7C8F51B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AE47A3A-F733-38CB-B03D-FBDA23130C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8FD2B24-B7E8-C6E9-8247-3A2C94FD3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08AC985-A04A-7696-2A5F-B8FDEF7D91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9B79C35-6436-FC09-5CB3-7286CB0B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98F31B7-A028-A370-03E6-70559A3777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B4F3328-0FC8-D4FD-96D2-F608B710D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C5265F8-A304-5ED1-BEEC-933D5B8B43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5329404-6574-59C3-6E04-167131A20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E129882-669C-696E-B48D-67DE3C8E81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400F701-D7CC-FC78-5B86-A08C4015E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12BCBF3-165F-3159-8F6C-3FDEE26542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B3195AD-20A5-13CC-7FD7-9B6B5C532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65F84B1-2C35-7134-D3E5-7231342629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0C5CB72-8F4E-AD03-0318-A76AF6083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7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5892" indent="-28303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32142" indent="-22642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84998" indent="-22642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37855" indent="-22642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90711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43568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96425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49281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B1E886-B359-4C6B-AECC-C77F6484F91C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9C2865-5CE1-C73B-F0B4-79E3230F05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CF0BE35-AB81-37E8-2EE2-1DE4A1C19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1"/>
          <p:cNvSpPr txBox="1">
            <a:spLocks noChangeArrowheads="1"/>
          </p:cNvSpPr>
          <p:nvPr/>
        </p:nvSpPr>
        <p:spPr bwMode="auto">
          <a:xfrm>
            <a:off x="3884316" y="8682707"/>
            <a:ext cx="2959554" cy="44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145" tIns="46355" rIns="89145" bIns="46355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1A1B1918-A699-4489-90F0-CEDB86E41410}" type="slidenum">
              <a:rPr kumimoji="0" lang="en-GB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Mincho" pitchFamily="18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48</a:t>
            </a:fld>
            <a:endParaRPr kumimoji="0" lang="en-GB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Mincho" pitchFamily="18" charset="-128"/>
              <a:cs typeface="Arial" pitchFamily="34" charset="0"/>
            </a:endParaRPr>
          </a:p>
        </p:txBody>
      </p:sp>
      <p:sp>
        <p:nvSpPr>
          <p:cNvPr id="180228" name="Text Box 2"/>
          <p:cNvSpPr txBox="1">
            <a:spLocks noChangeArrowheads="1"/>
          </p:cNvSpPr>
          <p:nvPr/>
        </p:nvSpPr>
        <p:spPr bwMode="auto">
          <a:xfrm>
            <a:off x="3884316" y="8682707"/>
            <a:ext cx="2961124" cy="4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145" tIns="46355" rIns="89145" bIns="46355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3B0217FB-DBA4-40F8-90AE-3A86F338AD94}" type="slidenum">
              <a:rPr kumimoji="0" lang="en-GB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Mincho" pitchFamily="18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48</a:t>
            </a:fld>
            <a:endParaRPr kumimoji="0" lang="en-GB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Mincho" pitchFamily="18" charset="-128"/>
              <a:cs typeface="Arial" pitchFamily="34" charset="0"/>
            </a:endParaRPr>
          </a:p>
        </p:txBody>
      </p:sp>
      <p:sp>
        <p:nvSpPr>
          <p:cNvPr id="180229" name="Text Box 3"/>
          <p:cNvSpPr txBox="1">
            <a:spLocks noChangeArrowheads="1"/>
          </p:cNvSpPr>
          <p:nvPr/>
        </p:nvSpPr>
        <p:spPr bwMode="auto">
          <a:xfrm>
            <a:off x="910632" y="684856"/>
            <a:ext cx="503673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80230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6115" y="4342141"/>
            <a:ext cx="5473212" cy="4104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ja-JP" altLang="ja-JP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1"/>
          <p:cNvSpPr txBox="1">
            <a:spLocks noChangeArrowheads="1"/>
          </p:cNvSpPr>
          <p:nvPr/>
        </p:nvSpPr>
        <p:spPr bwMode="auto">
          <a:xfrm>
            <a:off x="3884316" y="8682707"/>
            <a:ext cx="2959554" cy="44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145" tIns="46355" rIns="89145" bIns="46355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32CD8761-99E2-49AC-AC25-5F59A53E0692}" type="slidenum">
              <a:rPr kumimoji="0" lang="en-GB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Mincho" pitchFamily="18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49</a:t>
            </a:fld>
            <a:endParaRPr kumimoji="0" lang="en-GB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Mincho" pitchFamily="18" charset="-128"/>
              <a:cs typeface="Arial" pitchFamily="34" charset="0"/>
            </a:endParaRPr>
          </a:p>
        </p:txBody>
      </p:sp>
      <p:sp>
        <p:nvSpPr>
          <p:cNvPr id="182276" name="Text Box 2"/>
          <p:cNvSpPr txBox="1">
            <a:spLocks noChangeArrowheads="1"/>
          </p:cNvSpPr>
          <p:nvPr/>
        </p:nvSpPr>
        <p:spPr bwMode="auto">
          <a:xfrm>
            <a:off x="3884316" y="8682707"/>
            <a:ext cx="2961124" cy="4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145" tIns="46355" rIns="89145" bIns="46355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E5BA556A-F023-499D-B58D-25742A3D4CA6}" type="slidenum">
              <a:rPr kumimoji="0" lang="en-GB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Mincho" pitchFamily="18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49</a:t>
            </a:fld>
            <a:endParaRPr kumimoji="0" lang="en-GB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Mincho" pitchFamily="18" charset="-128"/>
              <a:cs typeface="Arial" pitchFamily="34" charset="0"/>
            </a:endParaRPr>
          </a:p>
        </p:txBody>
      </p:sp>
      <p:sp>
        <p:nvSpPr>
          <p:cNvPr id="182277" name="Text Box 3"/>
          <p:cNvSpPr txBox="1">
            <a:spLocks noChangeArrowheads="1"/>
          </p:cNvSpPr>
          <p:nvPr/>
        </p:nvSpPr>
        <p:spPr bwMode="auto">
          <a:xfrm>
            <a:off x="910632" y="684856"/>
            <a:ext cx="503673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82278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6115" y="4342141"/>
            <a:ext cx="5473212" cy="4104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ja-JP" altLang="ja-JP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26FE1B2-DBDC-07C8-F578-8C3D1D17CB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DC85E9A-9814-4EB5-2F0F-A7C5088F7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AB05315-1B34-6204-20C1-81B427BF14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ADD8B10-C1CF-F983-CA58-1EBB3BF64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03A2696-4031-3C08-E037-715DB0CD8C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ADFB5A9-824D-7669-6504-C56BC4BB1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5F0A6CD-CB4C-6C7E-F3E9-016FF6370E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91C42C2-C97C-004E-3147-9EB04903B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53740F8-B640-DCFB-70A4-8C16BFAFAD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5FF451C-BF19-8415-9726-E4CB23BA0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8E77408-56B6-D4DD-737C-0E2632D687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09E509B-FCA2-5A0F-0EF2-B25868F5E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4C9CD45-3E31-6E7A-0215-53D1FD98CD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C8FF634-70E4-D4A9-E2B2-B55BF49EA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BF7093C7-84E7-BA42-AFC5-E67FC62D0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00" tIns="47010" rIns="95700" bIns="47010"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CDB50A2-E7F3-CA01-990C-2409DBF92A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5238" y="725488"/>
            <a:ext cx="4786312" cy="358933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8CEC2E4-9094-B2D6-570C-710897E569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10D0996-5BB7-AA66-A933-3CD9ED501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8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5892" indent="-28303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32142" indent="-22642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84998" indent="-22642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37855" indent="-22642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90711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43568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96425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49281" indent="-2264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E8385F-DD39-4655-B517-9F07A3EA20E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09952CE-522F-4E4B-6628-BF484AE089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5E94B17-9444-ED41-B790-9A5E53F38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0168B2B-A4EC-C144-F111-73B3A7C6DB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6CB7A2F-BC40-FAE5-7D5E-7F4AFD871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89C67E0-F926-0822-64FC-9348D5F690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2CF33CF-6B66-DA8B-9F50-9636946C4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FF94D0B9-6C98-8ED6-9084-78B3F9C4B0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19125"/>
            <a:ext cx="4779963" cy="3584575"/>
          </a:xfrm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0F14C6F8-98BE-2BC1-9B04-B71F942C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275" y="4559300"/>
            <a:ext cx="6307138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3" tIns="45189" rIns="91993" bIns="45189"/>
          <a:lstStyle/>
          <a:p>
            <a:pPr eaLnBrk="1" hangingPunct="1"/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3EA0A9F-D7AA-9A75-5CD3-EE65F34286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EA9A370-0981-90AC-8DD6-689D307F9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D449ADBB-0A57-834F-A54B-E218A245A996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87C23E16-F6FF-5A41-9C9C-F29D18AAAA9E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34FEA6FC-6F61-5349-A08A-43CABC4E8B1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5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0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0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9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9756588A-20FE-FD44-A7D9-EE2E678F350D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6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2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2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7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FF0B-0189-4E52-8A31-714B143EC184}" type="datetime1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System on Chip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8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6EAD-7ED0-400C-9E45-6A46F4A03563}" type="datetime1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 on Chip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2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2779-D9D8-4D77-8FF6-7CA812C31F93}" type="datetime1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 on Chip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E1554F6D-EC00-7D4B-BF14-3FA75327CF96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2795BDC5-3209-DB40-9667-A5820524CA01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C3CD4D29-4A85-604B-8E98-395D54341E81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7F58E615-7D19-BA4E-A60F-28F01869F58F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F6CC004C-F33D-BD4B-94AF-B44AC0BA2E05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56723B14-3D09-9844-8311-FF5A412B054E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178" y="6317302"/>
            <a:ext cx="2291644" cy="404173"/>
          </a:xfrm>
          <a:prstGeom prst="rect">
            <a:avLst/>
          </a:prstGeom>
        </p:spPr>
        <p:txBody>
          <a:bodyPr/>
          <a:lstStyle/>
          <a:p>
            <a:fld id="{B40B88AE-5593-9B4B-81E3-208D802612D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6956" y="6317302"/>
            <a:ext cx="3110088" cy="4041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8EF1-6ECF-694D-9C9B-B4455AF0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6156" y="6537325"/>
            <a:ext cx="2291644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8EF1-6ECF-694D-9C9B-B4455AF052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7" r:id="rId12"/>
    <p:sldLayoutId id="214748367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low-powerdesign.com/cadence_karnane.ht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pci-express1.htm" TargetMode="External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-aizu.ac.jp/~benab/publications/treport/RyuyaOkada-TR2011.pdf" TargetMode="External"/><Relationship Id="rId13" Type="http://schemas.openxmlformats.org/officeDocument/2006/relationships/hyperlink" Target="http://web-ext.u-aizu.ac.jp/~benab/publications/treport/OASIS-SPL_Technical_report_2010.pdf" TargetMode="External"/><Relationship Id="rId18" Type="http://schemas.openxmlformats.org/officeDocument/2006/relationships/hyperlink" Target="http://www.amazon.com/Multicore-Systems-On-Chip-Practical-Intelligence/dp/9491216910" TargetMode="External"/><Relationship Id="rId3" Type="http://schemas.openxmlformats.org/officeDocument/2006/relationships/hyperlink" Target="http://web-ext.u-aizu.ac.jp/~benab/publications/treport/oasis-noc-design-2010.pdf" TargetMode="External"/><Relationship Id="rId7" Type="http://schemas.openxmlformats.org/officeDocument/2006/relationships/hyperlink" Target="http://web-ext.u-aizu.ac.jp/~benab/publications/conferences/MCSOC2012/mcsoc12-paper.pdf" TargetMode="External"/><Relationship Id="rId12" Type="http://schemas.openxmlformats.org/officeDocument/2006/relationships/hyperlink" Target="http://web-ext.u-aizu.ac.jp/~benab/publications/conferences/BWCCA10/BWCCA10-Mori-slides.pdf" TargetMode="External"/><Relationship Id="rId17" Type="http://schemas.openxmlformats.org/officeDocument/2006/relationships/hyperlink" Target="http://www.springer.com/computer/hardware/book/978-94-91216-91-6" TargetMode="External"/><Relationship Id="rId2" Type="http://schemas.openxmlformats.org/officeDocument/2006/relationships/notesSlide" Target="../notesSlides/notesSlide41.xml"/><Relationship Id="rId16" Type="http://schemas.openxmlformats.org/officeDocument/2006/relationships/hyperlink" Target="http://web-ext.u-aizu.ac.jp/~benab/publications/conferences/TJASSST2006/TJASSST2006_manuscript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ieeexplore.ieee.org/xpl/articleDetails.jsp?arnumber=6469623" TargetMode="External"/><Relationship Id="rId11" Type="http://schemas.openxmlformats.org/officeDocument/2006/relationships/hyperlink" Target="http://web-ext.u-aizu.ac.jp/~benab/publications/conferences/BWCCA10/BWCCA10-Mori.pdf" TargetMode="External"/><Relationship Id="rId5" Type="http://schemas.openxmlformats.org/officeDocument/2006/relationships/hyperlink" Target="http://ieeexplore.ieee.org/xpl/articleDetails.jsp?arnumber=6354695" TargetMode="External"/><Relationship Id="rId15" Type="http://schemas.openxmlformats.org/officeDocument/2006/relationships/hyperlink" Target="http://web-ext.u-aizu.ac.jp/~benab/publications/conferences/ICPP2007/Ben-Abderazek-NoCSynthesis.pdf" TargetMode="External"/><Relationship Id="rId10" Type="http://schemas.openxmlformats.org/officeDocument/2006/relationships/hyperlink" Target="http://web-ext.u-aizu.ac.jp/~benab/publications/conferences/BWCCA10/BWCCA10-Akram-slides.pdf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://ieeexplore.ieee.org/xpls/abs_all.jsp?arnumber=6424540&amp;tag=1" TargetMode="External"/><Relationship Id="rId9" Type="http://schemas.openxmlformats.org/officeDocument/2006/relationships/hyperlink" Target="http://web-ext.u-aizu.ac.jp/~benab/publications/conferences/BWCCA10/BWCCA10-Akram.pdf" TargetMode="External"/><Relationship Id="rId14" Type="http://schemas.openxmlformats.org/officeDocument/2006/relationships/hyperlink" Target="http://web-ext.u-aizu.ac.jp/~benab/publications/conferences/FAN2009-1/fan09_Mori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hyperlink" Target="http://www.c-p-e.be/cypros/" TargetMode="External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gif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0EC19B28-051D-C090-B78D-83027D041D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en-US" dirty="0"/>
              <a:t>Advanced Computer Architecture</a:t>
            </a:r>
            <a:br>
              <a:rPr lang="en-US" altLang="en-US" dirty="0"/>
            </a:br>
            <a:r>
              <a:rPr lang="en-US" altLang="en-US" i="1" dirty="0"/>
              <a:t>System-on-Chip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44177ADE-D1DF-C1BA-3776-032607ACE2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/>
          <a:p>
            <a:r>
              <a:rPr lang="en-US" altLang="en-US" dirty="0"/>
              <a:t>By Amirreza Hosseini</a:t>
            </a:r>
          </a:p>
          <a:p>
            <a:r>
              <a:rPr lang="en-US" altLang="en-US" i="1" dirty="0"/>
              <a:t>Dr. </a:t>
            </a:r>
            <a:r>
              <a:rPr lang="en-US" altLang="en-US" i="1" dirty="0" err="1"/>
              <a:t>Farbeh</a:t>
            </a:r>
            <a:endParaRPr lang="en-US" alt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0635-562C-D0E1-6E32-22A1262CE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85" y="0"/>
            <a:ext cx="704215" cy="84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84CC4-CD4E-E12F-8907-2DCC695E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82" y="0"/>
            <a:ext cx="847090" cy="85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741"/>
            <a:ext cx="8229600" cy="1143000"/>
          </a:xfrm>
        </p:spPr>
        <p:txBody>
          <a:bodyPr/>
          <a:lstStyle/>
          <a:p>
            <a:r>
              <a:rPr lang="en-US" dirty="0"/>
              <a:t>System of Chip Components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177544"/>
            <a:ext cx="4171950" cy="511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Diagram 6"/>
          <p:cNvGraphicFramePr/>
          <p:nvPr/>
        </p:nvGraphicFramePr>
        <p:xfrm>
          <a:off x="228600" y="1524000"/>
          <a:ext cx="4343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2951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hlinkClick r:id="rId8"/>
              </a:rPr>
              <a:t>http://low-powerdesign.com/cadence_karnane.htm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Set top box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SoC</a:t>
            </a:r>
            <a:r>
              <a:rPr lang="en-US" dirty="0"/>
              <a:t> Hardware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7F8EF1-6ECF-694D-9C9B-B4455AF052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Narrow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Narrow" charset="0"/>
              <a:ea typeface="ＭＳ Ｐゴシック" charset="0"/>
            </a:endParaRPr>
          </a:p>
        </p:txBody>
      </p:sp>
      <p:pic>
        <p:nvPicPr>
          <p:cNvPr id="6" name="Picture 5" descr="unnamed document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99" y="152400"/>
            <a:ext cx="5514109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15240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Often used in embedded application.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276600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How to implement an application on a HW platform executing some SW programs?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6649" y="6153090"/>
            <a:ext cx="1470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source: wiki</a:t>
            </a:r>
          </a:p>
        </p:txBody>
      </p:sp>
    </p:spTree>
    <p:extLst>
      <p:ext uri="{BB962C8B-B14F-4D97-AF65-F5344CB8AC3E}">
        <p14:creationId xmlns:p14="http://schemas.microsoft.com/office/powerpoint/2010/main" val="87872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D2570DD-315F-0F14-EE9B-89D92974D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SOC design: key ideas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02219-8A3B-B440-518F-5CA8F0E7CD0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19200"/>
            <a:ext cx="90678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to design and evaluate an SOC, designers need to understand: 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its components: processors, memory, interconnect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applications that it targets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SOC economics heavily dependent 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Arial" charset="0"/>
              </a:rPr>
              <a:t>costs: initial design, marginal production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Arial" charset="0"/>
              </a:rPr>
              <a:t>volume: applicability, lifetime</a:t>
            </a: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200" kern="0" dirty="0">
                <a:latin typeface="+mn-lt"/>
              </a:rPr>
              <a:t>reducing design complexity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800" kern="0" dirty="0">
                <a:latin typeface="Arial" charset="0"/>
              </a:rPr>
              <a:t>Intellectual Property (IP)</a:t>
            </a:r>
            <a:endParaRPr lang="en-US" sz="2800" kern="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800" kern="0" dirty="0">
                <a:latin typeface="Arial" charset="0"/>
              </a:rPr>
              <a:t>reconfigurable technology</a:t>
            </a:r>
            <a:endParaRPr lang="en-US" sz="2800" kern="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3E3DD5-A20D-50F2-B772-43FCC2792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 processors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38F8D6-76A8-9338-B0CA-0E550CDBA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usually a mix of special and general purpose (GP)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proprietary design or purchased IP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commonly GP processor is purchased IP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includes OS and compiler support</a:t>
            </a:r>
          </a:p>
          <a:p>
            <a:pPr>
              <a:lnSpc>
                <a:spcPct val="90000"/>
              </a:lnSpc>
            </a:pPr>
            <a:r>
              <a:rPr lang="en-US" altLang="en-US"/>
              <a:t>GP processor optimized for an application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additional instructions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vector units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>
            <a:extLst>
              <a:ext uri="{FF2B5EF4-FFF2-40B4-BE49-F238E27FC236}">
                <a16:creationId xmlns:a16="http://schemas.microsoft.com/office/drawing/2014/main" id="{A211F34B-B79D-8BC1-E4FA-B4987FE1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7325"/>
            <a:ext cx="7999413" cy="64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Interconnect topologies</a:t>
            </a:r>
          </a:p>
          <a:p>
            <a:pPr lvl="1"/>
            <a:r>
              <a:rPr lang="en-US" dirty="0"/>
              <a:t> e.g. bus</a:t>
            </a:r>
          </a:p>
          <a:p>
            <a:r>
              <a:rPr lang="en-US" dirty="0"/>
              <a:t>Hybrid modules, Analog, Digital, ASIP, i.e. integration of mixed signal elements.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chip communication, power, switching delay, performance such as throughput.</a:t>
            </a:r>
          </a:p>
          <a:p>
            <a:r>
              <a:rPr lang="en-US" dirty="0"/>
              <a:t>Hardware software co design for reuse.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23900" y="3733800"/>
            <a:ext cx="7696200" cy="533400"/>
          </a:xfrm>
          <a:prstGeom prst="wedgeRectCallout">
            <a:avLst>
              <a:gd name="adj1" fmla="val -35447"/>
              <a:gd name="adj2" fmla="val -1072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Mixed Signal (integrated analog blocks such as A to D and D to A converters, phase-locked loops, and adaptive filters.)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NOC (arteris.com)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5420" y="1150777"/>
            <a:ext cx="4221380" cy="29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2798" y="4402476"/>
            <a:ext cx="4705350" cy="245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678362"/>
            <a:ext cx="3057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 topologies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</a:t>
            </a:r>
          </a:p>
          <a:p>
            <a:r>
              <a:rPr lang="en-US" dirty="0"/>
              <a:t>Star</a:t>
            </a:r>
          </a:p>
          <a:p>
            <a:r>
              <a:rPr lang="en-US" dirty="0"/>
              <a:t>Cube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Spin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8BC0EFE-5C81-2C44-A67B-C06B59245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processors for SOCs</a:t>
            </a:r>
          </a:p>
        </p:txBody>
      </p:sp>
      <p:graphicFrame>
        <p:nvGraphicFramePr>
          <p:cNvPr id="121905" name="Group 49">
            <a:extLst>
              <a:ext uri="{FF2B5EF4-FFF2-40B4-BE49-F238E27FC236}">
                <a16:creationId xmlns:a16="http://schemas.microsoft.com/office/drawing/2014/main" id="{2C399206-1F8F-F532-E7EF-80497D8CC431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752600"/>
          <a:ext cx="8229600" cy="427672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Freescale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c600: signal processing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Superscalar with vector extension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ClearSpeed CSX600: general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Proprietary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processor with 96 processing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PlayStation 2: gaming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Pipelined with 2 vector coprocessors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 VFP11: general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Configurable vector coprocessor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6D69F5-0192-A72C-27A1-B7289CC83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Processor types: overview</a:t>
            </a:r>
          </a:p>
        </p:txBody>
      </p:sp>
      <p:graphicFrame>
        <p:nvGraphicFramePr>
          <p:cNvPr id="70690" name="Group 34">
            <a:extLst>
              <a:ext uri="{FF2B5EF4-FFF2-40B4-BE49-F238E27FC236}">
                <a16:creationId xmlns:a16="http://schemas.microsoft.com/office/drawing/2014/main" id="{A2346248-0436-7604-8807-BA4BF1D2A4F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752600"/>
          <a:ext cx="8153400" cy="458152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 type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Architecture / Implementation approach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instruction applied to multiple          functional units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instruction applied to multiple pipelined registers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VLIW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instructions issued each cycle under </a:t>
                      </a:r>
                      <a:r>
                        <a:rPr kumimoji="0" 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compiler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control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Superscalar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instructions issued each cycle under </a:t>
                      </a:r>
                      <a:r>
                        <a:rPr kumimoji="0" 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control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30F970B-052F-B7A0-E443-723B56C6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/>
            <a:r>
              <a:rPr lang="en-GB" altLang="en-US"/>
              <a:t>SOC architecture and design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F36CFB3-8BDD-8D6C-BCC9-FBCA72B0F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system-on-chip (SOC)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processors: become components in a system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SOC covers many topics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processors, cache, memory, interconnect, design tools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need to know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user view: variety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basic information: technology and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processor internals: effect on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storage: cache, embedded and external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interconnect: buses, network-on-chip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evaluation: processor, cache, memory, interconnect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advanced: specialized processors, reconfiguration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design productivity: system modelling, design exploration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2B85D29-08D0-E58C-21AA-B0F6EFB1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Adding instructions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CF5578-3FCD-D054-1750-C546FB6B8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additional instructions to support specialized resources</a:t>
            </a:r>
          </a:p>
          <a:p>
            <a:pPr lvl="1" eaLnBrk="1" hangingPunct="1"/>
            <a:r>
              <a:rPr lang="en-US" altLang="en-US"/>
              <a:t>exception: superscalar, with hardware control</a:t>
            </a:r>
          </a:p>
          <a:p>
            <a:pPr eaLnBrk="1" hangingPunct="1"/>
            <a:r>
              <a:rPr lang="en-US" altLang="en-US"/>
              <a:t>instructions can be added to base processor for coprocessor control	</a:t>
            </a:r>
          </a:p>
          <a:p>
            <a:pPr lvl="1" eaLnBrk="1" hangingPunct="1"/>
            <a:r>
              <a:rPr lang="en-US" altLang="en-US"/>
              <a:t>VLIW: Very Large Instruction Word </a:t>
            </a:r>
          </a:p>
          <a:p>
            <a:pPr lvl="1" eaLnBrk="1" hangingPunct="1"/>
            <a:r>
              <a:rPr lang="en-US" altLang="en-US"/>
              <a:t>Array</a:t>
            </a:r>
          </a:p>
          <a:p>
            <a:pPr lvl="1" eaLnBrk="1" hangingPunct="1"/>
            <a:r>
              <a:rPr lang="en-US" altLang="en-US"/>
              <a:t>Vector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CE05F80-70BA-D723-D95B-55F677458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01763"/>
          </a:xfrm>
        </p:spPr>
        <p:txBody>
          <a:bodyPr/>
          <a:lstStyle/>
          <a:p>
            <a:pPr eaLnBrk="1" hangingPunct="1"/>
            <a:r>
              <a:rPr lang="en-US" altLang="en-US"/>
              <a:t>Sequential and parallel machines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F28AEF5-92B6-817A-B426-8978FBC56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single stream processors</a:t>
            </a:r>
          </a:p>
          <a:p>
            <a:pPr lvl="1" eaLnBrk="1" hangingPunct="1"/>
            <a:r>
              <a:rPr lang="en-US" altLang="en-US"/>
              <a:t>pipelined: basic sequential</a:t>
            </a:r>
          </a:p>
          <a:p>
            <a:pPr lvl="1" eaLnBrk="1" hangingPunct="1"/>
            <a:r>
              <a:rPr lang="en-US" altLang="en-US"/>
              <a:t>superscalar: transparently concurrent</a:t>
            </a:r>
          </a:p>
          <a:p>
            <a:pPr lvl="1" eaLnBrk="1" hangingPunct="1"/>
            <a:r>
              <a:rPr lang="en-US" altLang="en-US"/>
              <a:t>VLIW: compiler generated concurrency</a:t>
            </a:r>
          </a:p>
          <a:p>
            <a:pPr eaLnBrk="1" hangingPunct="1"/>
            <a:r>
              <a:rPr lang="en-US" altLang="en-US"/>
              <a:t>multiple stream</a:t>
            </a:r>
          </a:p>
          <a:p>
            <a:pPr lvl="1" eaLnBrk="1" hangingPunct="1"/>
            <a:r>
              <a:rPr lang="en-US" altLang="en-US"/>
              <a:t>array processors</a:t>
            </a:r>
          </a:p>
          <a:p>
            <a:pPr lvl="1" eaLnBrk="1" hangingPunct="1"/>
            <a:r>
              <a:rPr lang="en-US" altLang="en-US"/>
              <a:t>vector processors</a:t>
            </a:r>
          </a:p>
          <a:p>
            <a:pPr eaLnBrk="1" hangingPunct="1"/>
            <a:r>
              <a:rPr lang="en-US" altLang="en-US"/>
              <a:t>multiprocessors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CA36399-3FFC-C9E1-3B4E-8B9DE9B20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Sequential processors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1CAE346-FB48-E094-4105-2A9A62937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operation</a:t>
            </a:r>
          </a:p>
          <a:p>
            <a:pPr lvl="1"/>
            <a:r>
              <a:rPr lang="en-US" altLang="en-US"/>
              <a:t>generally transparent to sequential programmer</a:t>
            </a:r>
          </a:p>
          <a:p>
            <a:pPr lvl="1"/>
            <a:r>
              <a:rPr lang="en-US" altLang="en-US"/>
              <a:t>appear as in order instruction execution</a:t>
            </a:r>
          </a:p>
          <a:p>
            <a:r>
              <a:rPr lang="en-US" altLang="en-US"/>
              <a:t>pipeline processor</a:t>
            </a:r>
          </a:p>
          <a:p>
            <a:pPr lvl="1"/>
            <a:r>
              <a:rPr lang="en-US" altLang="en-US"/>
              <a:t>execution in order</a:t>
            </a:r>
          </a:p>
          <a:p>
            <a:pPr lvl="1"/>
            <a:r>
              <a:rPr lang="en-US" altLang="en-US"/>
              <a:t>limited to one instruction execution / cycle</a:t>
            </a:r>
          </a:p>
          <a:p>
            <a:r>
              <a:rPr lang="en-US" altLang="en-US"/>
              <a:t>superscalar processor</a:t>
            </a:r>
          </a:p>
          <a:p>
            <a:pPr lvl="1"/>
            <a:r>
              <a:rPr lang="en-US" altLang="en-US"/>
              <a:t>multi instructions / cycle, managed by hardware</a:t>
            </a:r>
          </a:p>
          <a:p>
            <a:r>
              <a:rPr lang="en-US" altLang="en-US"/>
              <a:t>VLIW</a:t>
            </a:r>
          </a:p>
          <a:p>
            <a:pPr lvl="1"/>
            <a:r>
              <a:rPr lang="en-US" altLang="en-US"/>
              <a:t>multi op execution / cycle, managed by compiler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PCI serial and parallel</a:t>
            </a:r>
          </a:p>
        </p:txBody>
      </p:sp>
      <p:pic>
        <p:nvPicPr>
          <p:cNvPr id="7" name="Content Placeholder 6" descr="pci-express-compariso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-30398"/>
            <a:ext cx="4191000" cy="6904674"/>
          </a:xfrm>
        </p:spPr>
      </p:pic>
      <p:sp>
        <p:nvSpPr>
          <p:cNvPr id="5" name="Rectangle 4"/>
          <p:cNvSpPr/>
          <p:nvPr/>
        </p:nvSpPr>
        <p:spPr>
          <a:xfrm>
            <a:off x="304800" y="548640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hlinkClick r:id="rId3"/>
              </a:rPr>
              <a:t>http://computer.howstuffworks.com/pci-express1.htm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Chip – Advantages and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Easily reprogrammable, reuse of Intellectual property.</a:t>
            </a:r>
          </a:p>
          <a:p>
            <a:pPr lvl="1"/>
            <a:r>
              <a:rPr lang="en-US" dirty="0"/>
              <a:t>Lower chip area, reduce in silicon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On chip routing and timing.</a:t>
            </a:r>
          </a:p>
          <a:p>
            <a:pPr lvl="1"/>
            <a:r>
              <a:rPr lang="en-US" dirty="0"/>
              <a:t>Limitations of On chip resources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56CB30-BEBB-2B60-1E3F-89383DB5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processors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9AD869A-DCE0-8203-777C-73F7AC740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9067800" cy="4525963"/>
          </a:xfrm>
        </p:spPr>
        <p:txBody>
          <a:bodyPr/>
          <a:lstStyle/>
          <a:p>
            <a:r>
              <a:rPr lang="en-US" altLang="en-US"/>
              <a:t>execution managed by programmer</a:t>
            </a:r>
          </a:p>
          <a:p>
            <a:r>
              <a:rPr lang="en-US" altLang="en-US"/>
              <a:t>array processors</a:t>
            </a:r>
          </a:p>
          <a:p>
            <a:pPr lvl="1"/>
            <a:r>
              <a:rPr lang="en-GB" altLang="en-US"/>
              <a:t>single instruction stream, multiple data streams: SIMD</a:t>
            </a:r>
            <a:endParaRPr lang="en-US" altLang="en-US"/>
          </a:p>
          <a:p>
            <a:r>
              <a:rPr lang="en-US" altLang="en-US"/>
              <a:t>vector processors</a:t>
            </a:r>
          </a:p>
          <a:p>
            <a:pPr lvl="1"/>
            <a:r>
              <a:rPr lang="en-US" altLang="en-US"/>
              <a:t>SIMD </a:t>
            </a:r>
          </a:p>
          <a:p>
            <a:r>
              <a:rPr lang="en-US" altLang="en-US"/>
              <a:t>multiprocessors</a:t>
            </a:r>
          </a:p>
          <a:p>
            <a:pPr lvl="1"/>
            <a:r>
              <a:rPr lang="en-GB" altLang="en-US"/>
              <a:t>multiple instruction streams, multiple data streams: </a:t>
            </a:r>
            <a:r>
              <a:rPr lang="en-US" altLang="en-US"/>
              <a:t>MIMD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7CC4D3-8281-CC47-D76A-8A27B1C42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and addressing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C2C7D8-DD7A-63DA-C827-9052259AE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/>
              <a:t>many SOC memory designs use simple embedded memory</a:t>
            </a:r>
          </a:p>
          <a:p>
            <a:pPr lvl="1"/>
            <a:r>
              <a:rPr lang="en-US" altLang="en-US"/>
              <a:t>a single level cache</a:t>
            </a:r>
          </a:p>
          <a:p>
            <a:pPr lvl="1"/>
            <a:r>
              <a:rPr lang="en-US" altLang="en-US"/>
              <a:t>real (rather than virtual) addressing</a:t>
            </a:r>
          </a:p>
          <a:p>
            <a:r>
              <a:rPr lang="en-US" altLang="en-US"/>
              <a:t>as SOC become more complex</a:t>
            </a:r>
          </a:p>
          <a:p>
            <a:pPr lvl="1"/>
            <a:r>
              <a:rPr lang="en-US" altLang="en-US"/>
              <a:t>their designs are expected to use more complex memory and addressing configurations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37A6B54F-DE79-BA14-5B3B-0BD08297D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52400"/>
            <a:ext cx="5257800" cy="67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>
            <a:extLst>
              <a:ext uri="{FF2B5EF4-FFF2-40B4-BE49-F238E27FC236}">
                <a16:creationId xmlns:a16="http://schemas.microsoft.com/office/drawing/2014/main" id="{4ECA914C-7899-F4E5-B542-8D5C1C8CB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381000"/>
            <a:ext cx="2268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Three levels of </a:t>
            </a:r>
          </a:p>
          <a:p>
            <a:r>
              <a:rPr lang="en-US" altLang="en-US" sz="2400"/>
              <a:t>addressing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484E58F-1C5D-55C6-273E-2512B5B6D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03238"/>
            <a:ext cx="91440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User view of memory: addressing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07DB79-F58C-F3C2-E838-8CD7E041C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9067800" cy="6019800"/>
          </a:xfrm>
        </p:spPr>
        <p:txBody>
          <a:bodyPr/>
          <a:lstStyle/>
          <a:p>
            <a:pPr eaLnBrk="1" hangingPunct="1"/>
            <a:r>
              <a:rPr lang="en-GB" altLang="en-US" sz="2800"/>
              <a:t>a program: process address (offset + base + index)</a:t>
            </a:r>
          </a:p>
          <a:p>
            <a:pPr lvl="1" eaLnBrk="1" hangingPunct="1"/>
            <a:r>
              <a:rPr lang="en-GB" altLang="en-US" sz="2400" b="1" i="1"/>
              <a:t>virtual address:</a:t>
            </a:r>
            <a:r>
              <a:rPr lang="en-GB" altLang="en-US" sz="2400"/>
              <a:t> process address + process id</a:t>
            </a:r>
            <a:endParaRPr lang="en-GB" altLang="en-US" sz="2400" b="1" i="1"/>
          </a:p>
          <a:p>
            <a:pPr eaLnBrk="1" hangingPunct="1"/>
            <a:r>
              <a:rPr lang="en-GB" altLang="en-US" sz="2800"/>
              <a:t>a process: assigned a segment base and bound</a:t>
            </a:r>
          </a:p>
          <a:p>
            <a:pPr lvl="1" eaLnBrk="1" hangingPunct="1"/>
            <a:r>
              <a:rPr lang="en-GB" altLang="en-US" sz="2400" b="1" i="1"/>
              <a:t>system address: </a:t>
            </a:r>
            <a:r>
              <a:rPr lang="en-GB" altLang="en-US" sz="2400"/>
              <a:t>segment base + process address</a:t>
            </a:r>
          </a:p>
          <a:p>
            <a:pPr eaLnBrk="1" hangingPunct="1"/>
            <a:r>
              <a:rPr lang="en-GB" altLang="en-US" sz="2800"/>
              <a:t>pages: active localities in main/real memory          </a:t>
            </a:r>
          </a:p>
          <a:p>
            <a:pPr lvl="1" eaLnBrk="1" hangingPunct="1"/>
            <a:r>
              <a:rPr lang="en-GB" altLang="en-US" sz="2400"/>
              <a:t>virtual address: translated by table lookup to </a:t>
            </a:r>
            <a:r>
              <a:rPr lang="en-GB" altLang="en-US" sz="2400" b="1" i="1"/>
              <a:t>real address</a:t>
            </a:r>
          </a:p>
          <a:p>
            <a:pPr lvl="1" eaLnBrk="1" hangingPunct="1"/>
            <a:r>
              <a:rPr lang="en-GB" altLang="en-US" sz="2400"/>
              <a:t>page miss: virtual pages not in page table</a:t>
            </a:r>
          </a:p>
          <a:p>
            <a:pPr eaLnBrk="1" hangingPunct="1"/>
            <a:r>
              <a:rPr lang="en-GB" altLang="en-US" sz="2800" b="1"/>
              <a:t>TLB</a:t>
            </a:r>
            <a:r>
              <a:rPr lang="en-GB" altLang="en-US" sz="2800"/>
              <a:t> (translation look-aside buffer): recent translations</a:t>
            </a:r>
          </a:p>
          <a:p>
            <a:pPr lvl="1" eaLnBrk="1" hangingPunct="1"/>
            <a:r>
              <a:rPr lang="en-GB" altLang="en-US" sz="2400"/>
              <a:t>TLB entry: corresponding real and (virtual, id) address</a:t>
            </a:r>
          </a:p>
          <a:p>
            <a:pPr eaLnBrk="1" hangingPunct="1"/>
            <a:r>
              <a:rPr lang="en-GB" altLang="en-US" sz="2800"/>
              <a:t>a few hashed virtual address bits address </a:t>
            </a:r>
            <a:r>
              <a:rPr lang="en-GB" altLang="en-US" sz="2800" b="1"/>
              <a:t>TLB</a:t>
            </a:r>
            <a:r>
              <a:rPr lang="en-GB" altLang="en-US" sz="2800"/>
              <a:t> entries                           </a:t>
            </a:r>
          </a:p>
          <a:p>
            <a:pPr lvl="1" eaLnBrk="1" hangingPunct="1"/>
            <a:r>
              <a:rPr lang="en-GB" altLang="en-US" sz="2400"/>
              <a:t>if virtual, id = </a:t>
            </a:r>
            <a:r>
              <a:rPr lang="en-GB" altLang="en-US" sz="2400" b="1"/>
              <a:t>TLB</a:t>
            </a:r>
            <a:r>
              <a:rPr lang="en-GB" altLang="en-US" sz="2400"/>
              <a:t> (virtual, id) then use translation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9BB81A8E-EF81-5353-BD67-3262C3A2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-86"/>
            <a:ext cx="7253288" cy="680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2278A75D-A49C-E0DC-3E93-62BB1823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2775"/>
            <a:ext cx="194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The TLB and</a:t>
            </a:r>
          </a:p>
          <a:p>
            <a:r>
              <a:rPr lang="en-US" altLang="en-US" sz="2400"/>
              <a:t>The MMU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0AF9AD4E-0AEA-0DA4-B742-FFE9ACAB0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on a Chip: driven by            semiconductor advances</a:t>
            </a:r>
          </a:p>
        </p:txBody>
      </p:sp>
      <p:pic>
        <p:nvPicPr>
          <p:cNvPr id="9219" name="Picture 14">
            <a:extLst>
              <a:ext uri="{FF2B5EF4-FFF2-40B4-BE49-F238E27FC236}">
                <a16:creationId xmlns:a16="http://schemas.microsoft.com/office/drawing/2014/main" id="{6DBEE889-E97A-0778-AD85-D0346696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44958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5">
            <a:extLst>
              <a:ext uri="{FF2B5EF4-FFF2-40B4-BE49-F238E27FC236}">
                <a16:creationId xmlns:a16="http://schemas.microsoft.com/office/drawing/2014/main" id="{63A4A015-50B2-582D-911D-C382F80DE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49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81286B7-3EE5-74BD-8326-24B60306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SOC interconnect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CBBB626-D7F3-EB42-4AB3-A0AA97E35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763000" cy="5410200"/>
          </a:xfrm>
        </p:spPr>
        <p:txBody>
          <a:bodyPr/>
          <a:lstStyle/>
          <a:p>
            <a:pPr eaLnBrk="1" hangingPunct="1"/>
            <a:r>
              <a:rPr lang="en-GB" altLang="en-US" sz="2800"/>
              <a:t>interconnecting multiple active agents requires</a:t>
            </a:r>
          </a:p>
          <a:p>
            <a:pPr lvl="1" eaLnBrk="1" hangingPunct="1"/>
            <a:r>
              <a:rPr lang="en-GB" altLang="en-US" sz="2400"/>
              <a:t> bandwidth: capacity to transmit information (bps)</a:t>
            </a:r>
          </a:p>
          <a:p>
            <a:pPr lvl="1" eaLnBrk="1" hangingPunct="1"/>
            <a:r>
              <a:rPr lang="en-GB" altLang="en-US" sz="2400"/>
              <a:t> protocol: logic for non-interfering message transmission</a:t>
            </a:r>
          </a:p>
          <a:p>
            <a:pPr eaLnBrk="1" hangingPunct="1"/>
            <a:r>
              <a:rPr lang="en-GB" altLang="en-US" sz="2800"/>
              <a:t>bus </a:t>
            </a:r>
          </a:p>
          <a:p>
            <a:pPr lvl="1" eaLnBrk="1" hangingPunct="1"/>
            <a:r>
              <a:rPr lang="en-GB" altLang="en-US" sz="2400"/>
              <a:t>AMBA (adv. Microcontroller bus architecture) from ARM,          widely used for SOC</a:t>
            </a:r>
          </a:p>
          <a:p>
            <a:pPr lvl="1" eaLnBrk="1" hangingPunct="1"/>
            <a:r>
              <a:rPr lang="en-GB" altLang="en-US" sz="2400"/>
              <a:t>bus performance: can determine system performance</a:t>
            </a:r>
          </a:p>
          <a:p>
            <a:pPr eaLnBrk="1" hangingPunct="1"/>
            <a:r>
              <a:rPr lang="en-GB" altLang="en-US" sz="2800"/>
              <a:t>network on chip</a:t>
            </a:r>
          </a:p>
          <a:p>
            <a:pPr lvl="1" eaLnBrk="1" hangingPunct="1"/>
            <a:r>
              <a:rPr lang="en-GB" altLang="en-US" sz="2400"/>
              <a:t>array of switches</a:t>
            </a:r>
          </a:p>
          <a:p>
            <a:pPr lvl="1" eaLnBrk="1" hangingPunct="1"/>
            <a:r>
              <a:rPr lang="en-GB" altLang="en-US" sz="2400"/>
              <a:t>statically switched: eg mesh</a:t>
            </a:r>
          </a:p>
          <a:p>
            <a:pPr lvl="1" eaLnBrk="1" hangingPunct="1"/>
            <a:r>
              <a:rPr lang="en-GB" altLang="en-US" sz="2400"/>
              <a:t>dynamically switched: eg crossbar</a:t>
            </a:r>
          </a:p>
          <a:p>
            <a:pPr lvl="1" eaLnBrk="1" hangingPunct="1"/>
            <a:endParaRPr lang="en-GB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FB40203F-AB03-8F10-9E5A-3A922CB24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 based SOC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9176A499-E626-FBDD-6F19-905250FE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285800" cy="50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8219CB7C-7A90-D803-231B-B386A125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on a Chip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08F6D434-57A2-348B-B551-88283527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8" y="1417638"/>
            <a:ext cx="6789836" cy="543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Networks-on-Chip (</a:t>
            </a:r>
            <a:r>
              <a:rPr lang="en-US" dirty="0" err="1"/>
              <a:t>NoCs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81200"/>
          </a:xfrm>
        </p:spPr>
        <p:txBody>
          <a:bodyPr>
            <a:normAutofit/>
          </a:bodyPr>
          <a:lstStyle/>
          <a:p>
            <a:r>
              <a:rPr lang="en-US" sz="2800" dirty="0"/>
              <a:t>Bus has been the most popular interconnect for multiprocessor systems</a:t>
            </a:r>
          </a:p>
          <a:p>
            <a:r>
              <a:rPr lang="en-US" sz="2800" dirty="0"/>
              <a:t>When scaling feature sizes and frequency, wire delays remain larger than clock cycle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10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for interconnect with deterministic delays and scalability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2800"/>
            <a:ext cx="441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expanding to a many core-system, contention decreases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0" y="44196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1" idx="2"/>
          </p:cNvCxnSpPr>
          <p:nvPr/>
        </p:nvCxnSpPr>
        <p:spPr>
          <a:xfrm rot="5400000" flipH="1" flipV="1">
            <a:off x="4762500" y="4229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8115300" y="4229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295900" y="4610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6438900" y="4610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2" idx="2"/>
          </p:cNvCxnSpPr>
          <p:nvPr/>
        </p:nvCxnSpPr>
        <p:spPr>
          <a:xfrm rot="5400000" flipH="1" flipV="1">
            <a:off x="5829300" y="4229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3" idx="2"/>
          </p:cNvCxnSpPr>
          <p:nvPr/>
        </p:nvCxnSpPr>
        <p:spPr>
          <a:xfrm rot="5400000" flipH="1" flipV="1">
            <a:off x="7048500" y="4229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7581900" y="4610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57800" y="4800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0400" y="3581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77200" y="3581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3800" y="4800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0800" y="4800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Network-on-Chip (</a:t>
            </a:r>
            <a:r>
              <a:rPr lang="en-US" dirty="0" err="1"/>
              <a:t>NoC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43200"/>
          </a:xfrm>
        </p:spPr>
        <p:txBody>
          <a:bodyPr>
            <a:noAutofit/>
          </a:bodyPr>
          <a:lstStyle/>
          <a:p>
            <a:pPr lvl="1">
              <a:buFontTx/>
              <a:buChar char="•"/>
            </a:pPr>
            <a:r>
              <a:rPr lang="en-US" dirty="0"/>
              <a:t>Leveraging existing computer networking principles to improve inter-component intra-chip communications</a:t>
            </a:r>
          </a:p>
          <a:p>
            <a:pPr lvl="1">
              <a:buFontTx/>
              <a:buChar char="•"/>
            </a:pPr>
            <a:r>
              <a:rPr lang="en-US" dirty="0"/>
              <a:t>Each on-chip component connected by an intelligent switch to particular communication wire(s)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038600"/>
            <a:ext cx="49530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Improvement over standard bus based interconnections for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architectures in terms of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88728"/>
            <a:ext cx="3352800" cy="324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30BF4-25F4-BB50-D6A3-E37F3ADC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974" y="245045"/>
            <a:ext cx="9161974" cy="5927155"/>
          </a:xfrm>
        </p:spPr>
      </p:pic>
    </p:spTree>
    <p:extLst>
      <p:ext uri="{BB962C8B-B14F-4D97-AF65-F5344CB8AC3E}">
        <p14:creationId xmlns:p14="http://schemas.microsoft.com/office/powerpoint/2010/main" val="4170641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1038" t="21379" r="45777" b="57525"/>
          <a:stretch>
            <a:fillRect/>
          </a:stretch>
        </p:blipFill>
        <p:spPr bwMode="auto">
          <a:xfrm>
            <a:off x="1352634" y="2285999"/>
            <a:ext cx="1923963" cy="19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5371" t="45154" r="60582" b="35051"/>
          <a:stretch>
            <a:fillRect/>
          </a:stretch>
        </p:blipFill>
        <p:spPr bwMode="auto">
          <a:xfrm>
            <a:off x="5619835" y="2209800"/>
            <a:ext cx="2304965" cy="20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6516" t="21379" r="29788" b="57525"/>
          <a:stretch>
            <a:fillRect/>
          </a:stretch>
        </p:blipFill>
        <p:spPr bwMode="auto">
          <a:xfrm>
            <a:off x="3410034" y="2209799"/>
            <a:ext cx="2076365" cy="19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38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/>
              <a:t>		           </a:t>
            </a:r>
            <a:r>
              <a:rPr lang="en-US" sz="2000" dirty="0"/>
              <a:t>CLICHÉ		Torus		Folded torus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contd.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831" t="21729" r="59502" b="57525"/>
          <a:stretch>
            <a:fillRect/>
          </a:stretch>
        </p:blipFill>
        <p:spPr bwMode="auto">
          <a:xfrm>
            <a:off x="914400" y="1447800"/>
            <a:ext cx="2209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5625" t="45932" r="28708" b="35915"/>
          <a:stretch>
            <a:fillRect/>
          </a:stretch>
        </p:blipFill>
        <p:spPr bwMode="auto">
          <a:xfrm>
            <a:off x="5943600" y="16002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1038" t="45491" r="45996" b="35915"/>
          <a:stretch>
            <a:fillRect/>
          </a:stretch>
        </p:blipFill>
        <p:spPr bwMode="auto">
          <a:xfrm>
            <a:off x="3657600" y="1600200"/>
            <a:ext cx="178534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38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/>
              <a:t>		           </a:t>
            </a:r>
            <a:r>
              <a:rPr lang="en-US" sz="2000" dirty="0"/>
              <a:t>SPIN		              Octagon			BFT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5000" t="23916" r="60618" b="54000"/>
          <a:stretch>
            <a:fillRect/>
          </a:stretch>
        </p:blipFill>
        <p:spPr bwMode="auto">
          <a:xfrm>
            <a:off x="990600" y="3352800"/>
            <a:ext cx="2057400" cy="197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40447" t="23916" r="44638" b="54000"/>
          <a:stretch>
            <a:fillRect/>
          </a:stretch>
        </p:blipFill>
        <p:spPr bwMode="auto">
          <a:xfrm>
            <a:off x="3505200" y="3435682"/>
            <a:ext cx="2133600" cy="197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56428" t="23916" r="28125" b="54000"/>
          <a:stretch>
            <a:fillRect/>
          </a:stretch>
        </p:blipFill>
        <p:spPr bwMode="auto">
          <a:xfrm>
            <a:off x="6096000" y="3352800"/>
            <a:ext cx="2209801" cy="197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01716-887F-D169-435E-303B63F01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3400"/>
            <a:ext cx="9448800" cy="5492050"/>
          </a:xfrm>
        </p:spPr>
      </p:pic>
    </p:spTree>
    <p:extLst>
      <p:ext uri="{BB962C8B-B14F-4D97-AF65-F5344CB8AC3E}">
        <p14:creationId xmlns:p14="http://schemas.microsoft.com/office/powerpoint/2010/main" val="122502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F88687-5F48-2FB0-B4C4-0098C4FE0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Basic system-on-chip model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F20E71EE-DD8A-3B5B-7B95-C58CD308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009650"/>
            <a:ext cx="7348537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u="sng" dirty="0"/>
              <a:t>Circuit Switching</a:t>
            </a:r>
          </a:p>
          <a:p>
            <a:pPr lvl="1">
              <a:buFontTx/>
              <a:buChar char="•"/>
            </a:pPr>
            <a:r>
              <a:rPr lang="en-US" sz="2000" dirty="0"/>
              <a:t>Dedicated path, or circuit, is established over which data packets will travel </a:t>
            </a:r>
          </a:p>
          <a:p>
            <a:pPr lvl="1">
              <a:buFontTx/>
              <a:buChar char="•"/>
            </a:pPr>
            <a:r>
              <a:rPr lang="en-US" sz="2000" dirty="0"/>
              <a:t>Naturally lends itself to time-sensitive guaranteed service due to resource allocation</a:t>
            </a:r>
          </a:p>
          <a:p>
            <a:pPr lvl="1">
              <a:buFontTx/>
              <a:buChar char="•"/>
            </a:pPr>
            <a:r>
              <a:rPr lang="en-US" sz="2000" dirty="0"/>
              <a:t>Reservation of bandwidth decreases overall throughput and increases average delays  </a:t>
            </a:r>
          </a:p>
          <a:p>
            <a:pPr lvl="1">
              <a:buNone/>
            </a:pPr>
            <a:endParaRPr lang="en-US" sz="2400" u="sng" dirty="0"/>
          </a:p>
          <a:p>
            <a:pPr lvl="1">
              <a:buNone/>
            </a:pPr>
            <a:r>
              <a:rPr lang="en-US" sz="2400" u="sng" dirty="0"/>
              <a:t>Packet Switching</a:t>
            </a:r>
          </a:p>
          <a:p>
            <a:pPr lvl="1">
              <a:buFontTx/>
              <a:buChar char="•"/>
            </a:pPr>
            <a:r>
              <a:rPr lang="en-US" sz="2000" dirty="0"/>
              <a:t>Intermediate routers are now responsible for the routing of individual packets through the network, rather than following a single path</a:t>
            </a:r>
          </a:p>
          <a:p>
            <a:pPr lvl="1">
              <a:buFontTx/>
              <a:buChar char="•"/>
            </a:pPr>
            <a:r>
              <a:rPr lang="en-US" sz="2000" dirty="0"/>
              <a:t>Provides for so-called best-effort services</a:t>
            </a:r>
          </a:p>
          <a:p>
            <a:pPr lvl="1">
              <a:buFontTx/>
              <a:buChar char="•"/>
            </a:pPr>
            <a:r>
              <a:rPr lang="en-US" sz="2000" dirty="0"/>
              <a:t>Sharing of resources allows for higher throughput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52400"/>
            <a:ext cx="7791450" cy="5635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/>
              <a:t>Circuit Switching Example 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143000" y="4953000"/>
            <a:ext cx="7543800" cy="152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Significant latency overhead prior to data transfer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Other requests forced to wait for resources</a:t>
            </a:r>
          </a:p>
        </p:txBody>
      </p:sp>
      <p:sp>
        <p:nvSpPr>
          <p:cNvPr id="12292" name="Rectangle 4" descr="Large checker board"/>
          <p:cNvSpPr>
            <a:spLocks noChangeArrowheads="1"/>
          </p:cNvSpPr>
          <p:nvPr/>
        </p:nvSpPr>
        <p:spPr bwMode="auto">
          <a:xfrm>
            <a:off x="1828800" y="17526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3" name="Rectangle 5" descr="Large checker board"/>
          <p:cNvSpPr>
            <a:spLocks noChangeArrowheads="1"/>
          </p:cNvSpPr>
          <p:nvPr/>
        </p:nvSpPr>
        <p:spPr bwMode="auto">
          <a:xfrm>
            <a:off x="3276600" y="17526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4" name="Rectangle 6" descr="Large checker board"/>
          <p:cNvSpPr>
            <a:spLocks noChangeArrowheads="1"/>
          </p:cNvSpPr>
          <p:nvPr/>
        </p:nvSpPr>
        <p:spPr bwMode="auto">
          <a:xfrm>
            <a:off x="4724400" y="17526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5" name="Rectangle 7" descr="Large checker board"/>
          <p:cNvSpPr>
            <a:spLocks noChangeArrowheads="1"/>
          </p:cNvSpPr>
          <p:nvPr/>
        </p:nvSpPr>
        <p:spPr bwMode="auto">
          <a:xfrm>
            <a:off x="4724400" y="29718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6" name="Rectangle 8" descr="Large checker board"/>
          <p:cNvSpPr>
            <a:spLocks noChangeArrowheads="1"/>
          </p:cNvSpPr>
          <p:nvPr/>
        </p:nvSpPr>
        <p:spPr bwMode="auto">
          <a:xfrm>
            <a:off x="1828800" y="29718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7" name="Rectangle 9" descr="Large checker board"/>
          <p:cNvSpPr>
            <a:spLocks noChangeArrowheads="1"/>
          </p:cNvSpPr>
          <p:nvPr/>
        </p:nvSpPr>
        <p:spPr bwMode="auto">
          <a:xfrm>
            <a:off x="3276600" y="29718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8" name="Rectangle 10" descr="Large checker board"/>
          <p:cNvSpPr>
            <a:spLocks noChangeArrowheads="1"/>
          </p:cNvSpPr>
          <p:nvPr/>
        </p:nvSpPr>
        <p:spPr bwMode="auto">
          <a:xfrm>
            <a:off x="4724400" y="41910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299" name="Rectangle 11" descr="Large checker board"/>
          <p:cNvSpPr>
            <a:spLocks noChangeArrowheads="1"/>
          </p:cNvSpPr>
          <p:nvPr/>
        </p:nvSpPr>
        <p:spPr bwMode="auto">
          <a:xfrm>
            <a:off x="1828800" y="41910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0" name="Rectangle 12" descr="Large checker board"/>
          <p:cNvSpPr>
            <a:spLocks noChangeArrowheads="1"/>
          </p:cNvSpPr>
          <p:nvPr/>
        </p:nvSpPr>
        <p:spPr bwMode="auto">
          <a:xfrm>
            <a:off x="3276600" y="41910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3622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810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362200" y="3200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3810000" y="3200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2362200" y="441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810000" y="441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057400" y="2286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0574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505200" y="2286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5052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4953000" y="2286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49530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13" name="Rectangle 27"/>
          <p:cNvSpPr>
            <a:spLocks noChangeArrowheads="1"/>
          </p:cNvSpPr>
          <p:nvPr/>
        </p:nvSpPr>
        <p:spPr bwMode="auto">
          <a:xfrm>
            <a:off x="6477000" y="4114800"/>
            <a:ext cx="228600" cy="609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14" name="Text Box 28" descr="Large checker board"/>
          <p:cNvSpPr txBox="1">
            <a:spLocks noChangeArrowheads="1"/>
          </p:cNvSpPr>
          <p:nvPr/>
        </p:nvSpPr>
        <p:spPr bwMode="auto">
          <a:xfrm>
            <a:off x="6858000" y="41751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Acknowledgement</a:t>
            </a:r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2133600" y="1752600"/>
            <a:ext cx="228600" cy="533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7" name="Rectangle 39"/>
          <p:cNvSpPr>
            <a:spLocks noChangeArrowheads="1"/>
          </p:cNvSpPr>
          <p:nvPr/>
        </p:nvSpPr>
        <p:spPr bwMode="auto">
          <a:xfrm>
            <a:off x="2362200" y="1981200"/>
            <a:ext cx="914400" cy="76200"/>
          </a:xfrm>
          <a:prstGeom prst="rect">
            <a:avLst/>
          </a:prstGeom>
          <a:solidFill>
            <a:srgbClr val="00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8" name="Rectangle 40"/>
          <p:cNvSpPr>
            <a:spLocks noChangeArrowheads="1"/>
          </p:cNvSpPr>
          <p:nvPr/>
        </p:nvSpPr>
        <p:spPr bwMode="auto">
          <a:xfrm>
            <a:off x="3276600" y="1981200"/>
            <a:ext cx="1752600" cy="76200"/>
          </a:xfrm>
          <a:prstGeom prst="rect">
            <a:avLst/>
          </a:prstGeom>
          <a:solidFill>
            <a:srgbClr val="00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9" name="Rectangle 41"/>
          <p:cNvSpPr>
            <a:spLocks noChangeArrowheads="1"/>
          </p:cNvSpPr>
          <p:nvPr/>
        </p:nvSpPr>
        <p:spPr bwMode="auto">
          <a:xfrm>
            <a:off x="4953000" y="1981200"/>
            <a:ext cx="76200" cy="990600"/>
          </a:xfrm>
          <a:prstGeom prst="rect">
            <a:avLst/>
          </a:prstGeom>
          <a:solidFill>
            <a:srgbClr val="00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19" name="Rectangle 43"/>
          <p:cNvSpPr>
            <a:spLocks noChangeArrowheads="1"/>
          </p:cNvSpPr>
          <p:nvPr/>
        </p:nvSpPr>
        <p:spPr bwMode="auto">
          <a:xfrm>
            <a:off x="6477000" y="1844675"/>
            <a:ext cx="228600" cy="6096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20" name="Text Box 44" descr="Large checker board"/>
          <p:cNvSpPr txBox="1">
            <a:spLocks noChangeArrowheads="1"/>
          </p:cNvSpPr>
          <p:nvPr/>
        </p:nvSpPr>
        <p:spPr bwMode="auto">
          <a:xfrm>
            <a:off x="6858000" y="18288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Configuration Probe</a:t>
            </a:r>
          </a:p>
        </p:txBody>
      </p:sp>
      <p:sp>
        <p:nvSpPr>
          <p:cNvPr id="12321" name="Rectangle 45"/>
          <p:cNvSpPr>
            <a:spLocks noChangeArrowheads="1"/>
          </p:cNvSpPr>
          <p:nvPr/>
        </p:nvSpPr>
        <p:spPr bwMode="auto">
          <a:xfrm>
            <a:off x="6477000" y="2590800"/>
            <a:ext cx="2286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22" name="Text Box 46" descr="Large checker board"/>
          <p:cNvSpPr txBox="1">
            <a:spLocks noChangeArrowheads="1"/>
          </p:cNvSpPr>
          <p:nvPr/>
        </p:nvSpPr>
        <p:spPr bwMode="auto">
          <a:xfrm>
            <a:off x="6858000" y="2667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12323" name="Rectangle 47"/>
          <p:cNvSpPr>
            <a:spLocks noChangeArrowheads="1"/>
          </p:cNvSpPr>
          <p:nvPr/>
        </p:nvSpPr>
        <p:spPr bwMode="auto">
          <a:xfrm>
            <a:off x="6477000" y="3352800"/>
            <a:ext cx="228600" cy="609600"/>
          </a:xfrm>
          <a:prstGeom prst="rect">
            <a:avLst/>
          </a:prstGeom>
          <a:solidFill>
            <a:srgbClr val="00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24" name="Text Box 48" descr="Large checker board"/>
          <p:cNvSpPr txBox="1">
            <a:spLocks noChangeArrowheads="1"/>
          </p:cNvSpPr>
          <p:nvPr/>
        </p:nvSpPr>
        <p:spPr bwMode="auto">
          <a:xfrm>
            <a:off x="6858000" y="34290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Circuit</a:t>
            </a:r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 rot="5400000">
            <a:off x="4876800" y="2971800"/>
            <a:ext cx="228600" cy="5334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3" name="Rectangle 35"/>
          <p:cNvSpPr>
            <a:spLocks noChangeArrowheads="1"/>
          </p:cNvSpPr>
          <p:nvPr/>
        </p:nvSpPr>
        <p:spPr bwMode="auto">
          <a:xfrm>
            <a:off x="4876800" y="1752600"/>
            <a:ext cx="228600" cy="5334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5" name="Rectangle 37"/>
          <p:cNvSpPr>
            <a:spLocks noChangeArrowheads="1"/>
          </p:cNvSpPr>
          <p:nvPr/>
        </p:nvSpPr>
        <p:spPr bwMode="auto">
          <a:xfrm>
            <a:off x="1828800" y="1752600"/>
            <a:ext cx="5334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0" name="Rectangle 32"/>
          <p:cNvSpPr>
            <a:spLocks noChangeArrowheads="1"/>
          </p:cNvSpPr>
          <p:nvPr/>
        </p:nvSpPr>
        <p:spPr bwMode="auto">
          <a:xfrm>
            <a:off x="3581400" y="1752600"/>
            <a:ext cx="228600" cy="533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4881" name="Rectangle 33"/>
          <p:cNvSpPr>
            <a:spLocks noChangeArrowheads="1"/>
          </p:cNvSpPr>
          <p:nvPr/>
        </p:nvSpPr>
        <p:spPr bwMode="auto">
          <a:xfrm rot="5400000">
            <a:off x="4876800" y="1752600"/>
            <a:ext cx="228600" cy="533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330" name="Text Box 49" descr="Large checker board"/>
          <p:cNvSpPr txBox="1">
            <a:spLocks noChangeArrowheads="1"/>
          </p:cNvSpPr>
          <p:nvPr/>
        </p:nvSpPr>
        <p:spPr bwMode="auto">
          <a:xfrm>
            <a:off x="15240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12331" name="Text Box 50" descr="Large checker board"/>
          <p:cNvSpPr txBox="1">
            <a:spLocks noChangeArrowheads="1"/>
          </p:cNvSpPr>
          <p:nvPr/>
        </p:nvSpPr>
        <p:spPr bwMode="auto">
          <a:xfrm>
            <a:off x="4419600" y="2590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66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4624E-6 L 0.15417 -4.0462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4.04624E-6 L 0.13334 -4.0462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4624E-6 L 3.33333E-6 0.1831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55 L -3.33333E-6 -0.1775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32916 -2.22222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17 3.69942E-6 L 0.31666 3.6994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00555 L 0.31667 0.1831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334879" grpId="0" animBg="1"/>
      <p:bldP spid="334879" grpId="1" animBg="1"/>
      <p:bldP spid="334879" grpId="2" animBg="1"/>
      <p:bldP spid="334887" grpId="0" animBg="1"/>
      <p:bldP spid="334888" grpId="0" animBg="1"/>
      <p:bldP spid="334889" grpId="0" animBg="1"/>
      <p:bldP spid="334882" grpId="0" animBg="1"/>
      <p:bldP spid="334882" grpId="1" animBg="1"/>
      <p:bldP spid="334882" grpId="2" animBg="1"/>
      <p:bldP spid="334883" grpId="0" animBg="1"/>
      <p:bldP spid="334883" grpId="1" animBg="1"/>
      <p:bldP spid="334883" grpId="2" animBg="1"/>
      <p:bldP spid="334885" grpId="0" animBg="1"/>
      <p:bldP spid="334885" grpId="1" animBg="1"/>
      <p:bldP spid="334885" grpId="2" animBg="1"/>
      <p:bldP spid="334880" grpId="0" animBg="1"/>
      <p:bldP spid="334880" grpId="1" animBg="1"/>
      <p:bldP spid="334880" grpId="2" animBg="1"/>
      <p:bldP spid="334881" grpId="0" animBg="1"/>
      <p:bldP spid="334881" grpId="1" animBg="1"/>
      <p:bldP spid="334881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4"/>
          <p:cNvGrpSpPr>
            <a:grpSpLocks/>
          </p:cNvGrpSpPr>
          <p:nvPr/>
        </p:nvGrpSpPr>
        <p:grpSpPr bwMode="auto">
          <a:xfrm>
            <a:off x="8201025" y="1495425"/>
            <a:ext cx="609600" cy="381000"/>
            <a:chOff x="1344" y="2208"/>
            <a:chExt cx="384" cy="240"/>
          </a:xfrm>
        </p:grpSpPr>
        <p:sp>
          <p:nvSpPr>
            <p:cNvPr id="44100" name="Rectangle 25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101" name="Rectangle 26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102" name="Rectangle 27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103" name="Rectangle 28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44035" name="Oval 6"/>
          <p:cNvSpPr>
            <a:spLocks noChangeArrowheads="1"/>
          </p:cNvSpPr>
          <p:nvPr/>
        </p:nvSpPr>
        <p:spPr bwMode="auto">
          <a:xfrm>
            <a:off x="8077200" y="1143000"/>
            <a:ext cx="990600" cy="990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" name="直線コネクタ 2"/>
          <p:cNvCxnSpPr>
            <a:stCxn id="44046" idx="2"/>
            <a:endCxn id="44035" idx="6"/>
          </p:cNvCxnSpPr>
          <p:nvPr/>
        </p:nvCxnSpPr>
        <p:spPr>
          <a:xfrm flipV="1">
            <a:off x="2286000" y="1638300"/>
            <a:ext cx="6781800" cy="285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037" name="Group 14"/>
          <p:cNvGrpSpPr>
            <a:grpSpLocks/>
          </p:cNvGrpSpPr>
          <p:nvPr/>
        </p:nvGrpSpPr>
        <p:grpSpPr bwMode="auto">
          <a:xfrm>
            <a:off x="8315325" y="1471613"/>
            <a:ext cx="609600" cy="381000"/>
            <a:chOff x="1344" y="2208"/>
            <a:chExt cx="384" cy="240"/>
          </a:xfrm>
        </p:grpSpPr>
        <p:sp>
          <p:nvSpPr>
            <p:cNvPr id="44096" name="Rectangle 15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7" name="Rectangle 16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8" name="Rectangle 17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9" name="Rectangle 18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71" name="直線コネクタ 270"/>
          <p:cNvCxnSpPr>
            <a:stCxn id="44046" idx="6"/>
            <a:endCxn id="44042" idx="2"/>
          </p:cNvCxnSpPr>
          <p:nvPr/>
        </p:nvCxnSpPr>
        <p:spPr>
          <a:xfrm flipV="1">
            <a:off x="3276600" y="1657350"/>
            <a:ext cx="990600" cy="95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44042" idx="6"/>
            <a:endCxn id="44041" idx="2"/>
          </p:cNvCxnSpPr>
          <p:nvPr/>
        </p:nvCxnSpPr>
        <p:spPr>
          <a:xfrm flipV="1">
            <a:off x="5257800" y="1652588"/>
            <a:ext cx="952500" cy="4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44041" idx="6"/>
            <a:endCxn id="44035" idx="2"/>
          </p:cNvCxnSpPr>
          <p:nvPr/>
        </p:nvCxnSpPr>
        <p:spPr>
          <a:xfrm flipV="1">
            <a:off x="7200900" y="1638300"/>
            <a:ext cx="876300" cy="142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041" name="Oval 6"/>
          <p:cNvSpPr>
            <a:spLocks noChangeArrowheads="1"/>
          </p:cNvSpPr>
          <p:nvPr/>
        </p:nvSpPr>
        <p:spPr bwMode="auto">
          <a:xfrm>
            <a:off x="6210300" y="1157288"/>
            <a:ext cx="990600" cy="990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042" name="Oval 5"/>
          <p:cNvSpPr>
            <a:spLocks noChangeArrowheads="1"/>
          </p:cNvSpPr>
          <p:nvPr/>
        </p:nvSpPr>
        <p:spPr bwMode="auto">
          <a:xfrm>
            <a:off x="4267200" y="1162050"/>
            <a:ext cx="990600" cy="990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48" name="Group 13"/>
          <p:cNvGrpSpPr>
            <a:grpSpLocks/>
          </p:cNvGrpSpPr>
          <p:nvPr/>
        </p:nvGrpSpPr>
        <p:grpSpPr bwMode="auto">
          <a:xfrm>
            <a:off x="4457700" y="1462088"/>
            <a:ext cx="609600" cy="381000"/>
            <a:chOff x="1344" y="2208"/>
            <a:chExt cx="384" cy="240"/>
          </a:xfrm>
        </p:grpSpPr>
        <p:sp>
          <p:nvSpPr>
            <p:cNvPr id="44092" name="Rectangle 9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3" name="Rectangle 10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4" name="Rectangle 11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5" name="Rectangle 12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781924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Store &amp; Forward Switching</a:t>
            </a:r>
            <a:endParaRPr lang="en-US" sz="4800" b="1" dirty="0"/>
          </a:p>
        </p:txBody>
      </p:sp>
      <p:sp>
        <p:nvSpPr>
          <p:cNvPr id="44046" name="Oval 4"/>
          <p:cNvSpPr>
            <a:spLocks noChangeArrowheads="1"/>
          </p:cNvSpPr>
          <p:nvPr/>
        </p:nvSpPr>
        <p:spPr bwMode="auto">
          <a:xfrm>
            <a:off x="2286000" y="1171575"/>
            <a:ext cx="990600" cy="990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73" name="Group 13"/>
          <p:cNvGrpSpPr>
            <a:grpSpLocks/>
          </p:cNvGrpSpPr>
          <p:nvPr/>
        </p:nvGrpSpPr>
        <p:grpSpPr bwMode="auto">
          <a:xfrm>
            <a:off x="2486025" y="1500188"/>
            <a:ext cx="609600" cy="381000"/>
            <a:chOff x="1344" y="2208"/>
            <a:chExt cx="384" cy="240"/>
          </a:xfrm>
        </p:grpSpPr>
        <p:sp>
          <p:nvSpPr>
            <p:cNvPr id="44088" name="Rectangle 9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9" name="Rectangle 10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0" name="Rectangle 11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91" name="Rectangle 12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55" name="Group 13"/>
          <p:cNvGrpSpPr>
            <a:grpSpLocks/>
          </p:cNvGrpSpPr>
          <p:nvPr/>
        </p:nvGrpSpPr>
        <p:grpSpPr bwMode="auto">
          <a:xfrm>
            <a:off x="6410325" y="1462088"/>
            <a:ext cx="609600" cy="381000"/>
            <a:chOff x="1344" y="2208"/>
            <a:chExt cx="384" cy="240"/>
          </a:xfrm>
        </p:grpSpPr>
        <p:sp>
          <p:nvSpPr>
            <p:cNvPr id="44084" name="Rectangle 9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5" name="Rectangle 10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6" name="Rectangle 11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7" name="Rectangle 12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60" name="Group 69"/>
          <p:cNvGrpSpPr>
            <a:grpSpLocks/>
          </p:cNvGrpSpPr>
          <p:nvPr/>
        </p:nvGrpSpPr>
        <p:grpSpPr bwMode="auto">
          <a:xfrm>
            <a:off x="6438900" y="1457325"/>
            <a:ext cx="566738" cy="385763"/>
            <a:chOff x="1440" y="1440"/>
            <a:chExt cx="336" cy="48"/>
          </a:xfrm>
        </p:grpSpPr>
        <p:sp>
          <p:nvSpPr>
            <p:cNvPr id="44080" name="Oval 65"/>
            <p:cNvSpPr>
              <a:spLocks noChangeArrowheads="1"/>
            </p:cNvSpPr>
            <p:nvPr/>
          </p:nvSpPr>
          <p:spPr bwMode="auto">
            <a:xfrm>
              <a:off x="1440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1" name="Oval 66"/>
            <p:cNvSpPr>
              <a:spLocks noChangeArrowheads="1"/>
            </p:cNvSpPr>
            <p:nvPr/>
          </p:nvSpPr>
          <p:spPr bwMode="auto">
            <a:xfrm>
              <a:off x="1536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2" name="Oval 67"/>
            <p:cNvSpPr>
              <a:spLocks noChangeArrowheads="1"/>
            </p:cNvSpPr>
            <p:nvPr/>
          </p:nvSpPr>
          <p:spPr bwMode="auto">
            <a:xfrm>
              <a:off x="1632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83" name="Oval 68"/>
            <p:cNvSpPr>
              <a:spLocks noChangeArrowheads="1"/>
            </p:cNvSpPr>
            <p:nvPr/>
          </p:nvSpPr>
          <p:spPr bwMode="auto">
            <a:xfrm>
              <a:off x="172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65" name="Group 14"/>
          <p:cNvGrpSpPr>
            <a:grpSpLocks/>
          </p:cNvGrpSpPr>
          <p:nvPr/>
        </p:nvGrpSpPr>
        <p:grpSpPr bwMode="auto">
          <a:xfrm>
            <a:off x="6410325" y="1462088"/>
            <a:ext cx="609600" cy="381000"/>
            <a:chOff x="1344" y="2208"/>
            <a:chExt cx="384" cy="240"/>
          </a:xfrm>
        </p:grpSpPr>
        <p:sp>
          <p:nvSpPr>
            <p:cNvPr id="44076" name="Rectangle 15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7" name="Rectangle 16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8" name="Rectangle 17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9" name="Rectangle 18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43" name="Group 69"/>
          <p:cNvGrpSpPr>
            <a:grpSpLocks/>
          </p:cNvGrpSpPr>
          <p:nvPr/>
        </p:nvGrpSpPr>
        <p:grpSpPr bwMode="auto">
          <a:xfrm>
            <a:off x="4486275" y="1452563"/>
            <a:ext cx="566738" cy="385762"/>
            <a:chOff x="1440" y="1440"/>
            <a:chExt cx="336" cy="48"/>
          </a:xfrm>
        </p:grpSpPr>
        <p:sp>
          <p:nvSpPr>
            <p:cNvPr id="44072" name="Oval 65"/>
            <p:cNvSpPr>
              <a:spLocks noChangeArrowheads="1"/>
            </p:cNvSpPr>
            <p:nvPr/>
          </p:nvSpPr>
          <p:spPr bwMode="auto">
            <a:xfrm>
              <a:off x="1440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3" name="Oval 66"/>
            <p:cNvSpPr>
              <a:spLocks noChangeArrowheads="1"/>
            </p:cNvSpPr>
            <p:nvPr/>
          </p:nvSpPr>
          <p:spPr bwMode="auto">
            <a:xfrm>
              <a:off x="1536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4" name="Oval 67"/>
            <p:cNvSpPr>
              <a:spLocks noChangeArrowheads="1"/>
            </p:cNvSpPr>
            <p:nvPr/>
          </p:nvSpPr>
          <p:spPr bwMode="auto">
            <a:xfrm>
              <a:off x="1632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5" name="Oval 68"/>
            <p:cNvSpPr>
              <a:spLocks noChangeArrowheads="1"/>
            </p:cNvSpPr>
            <p:nvPr/>
          </p:nvSpPr>
          <p:spPr bwMode="auto">
            <a:xfrm>
              <a:off x="172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oup 14"/>
          <p:cNvGrpSpPr>
            <a:grpSpLocks/>
          </p:cNvGrpSpPr>
          <p:nvPr/>
        </p:nvGrpSpPr>
        <p:grpSpPr bwMode="auto">
          <a:xfrm>
            <a:off x="4457700" y="1457325"/>
            <a:ext cx="609600" cy="381000"/>
            <a:chOff x="1344" y="2208"/>
            <a:chExt cx="384" cy="240"/>
          </a:xfrm>
        </p:grpSpPr>
        <p:sp>
          <p:nvSpPr>
            <p:cNvPr id="44068" name="Rectangle 15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9" name="Rectangle 16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0" name="Rectangle 17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71" name="Rectangle 18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3" name="Group 69"/>
          <p:cNvGrpSpPr>
            <a:grpSpLocks/>
          </p:cNvGrpSpPr>
          <p:nvPr/>
        </p:nvGrpSpPr>
        <p:grpSpPr bwMode="auto">
          <a:xfrm>
            <a:off x="2514600" y="1495425"/>
            <a:ext cx="566738" cy="385763"/>
            <a:chOff x="1440" y="1440"/>
            <a:chExt cx="336" cy="48"/>
          </a:xfrm>
        </p:grpSpPr>
        <p:sp>
          <p:nvSpPr>
            <p:cNvPr id="44064" name="Oval 65"/>
            <p:cNvSpPr>
              <a:spLocks noChangeArrowheads="1"/>
            </p:cNvSpPr>
            <p:nvPr/>
          </p:nvSpPr>
          <p:spPr bwMode="auto">
            <a:xfrm>
              <a:off x="1440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5" name="Oval 66"/>
            <p:cNvSpPr>
              <a:spLocks noChangeArrowheads="1"/>
            </p:cNvSpPr>
            <p:nvPr/>
          </p:nvSpPr>
          <p:spPr bwMode="auto">
            <a:xfrm>
              <a:off x="1536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6" name="Oval 67"/>
            <p:cNvSpPr>
              <a:spLocks noChangeArrowheads="1"/>
            </p:cNvSpPr>
            <p:nvPr/>
          </p:nvSpPr>
          <p:spPr bwMode="auto">
            <a:xfrm>
              <a:off x="1632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7" name="Oval 68"/>
            <p:cNvSpPr>
              <a:spLocks noChangeArrowheads="1"/>
            </p:cNvSpPr>
            <p:nvPr/>
          </p:nvSpPr>
          <p:spPr bwMode="auto">
            <a:xfrm>
              <a:off x="172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8" name="Group 13"/>
          <p:cNvGrpSpPr>
            <a:grpSpLocks/>
          </p:cNvGrpSpPr>
          <p:nvPr/>
        </p:nvGrpSpPr>
        <p:grpSpPr bwMode="auto">
          <a:xfrm>
            <a:off x="2486025" y="1495425"/>
            <a:ext cx="609600" cy="381000"/>
            <a:chOff x="1344" y="2208"/>
            <a:chExt cx="384" cy="240"/>
          </a:xfrm>
        </p:grpSpPr>
        <p:sp>
          <p:nvSpPr>
            <p:cNvPr id="44060" name="Rectangle 9"/>
            <p:cNvSpPr>
              <a:spLocks noChangeArrowheads="1"/>
            </p:cNvSpPr>
            <p:nvPr/>
          </p:nvSpPr>
          <p:spPr bwMode="auto">
            <a:xfrm>
              <a:off x="134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1" name="Rectangle 10"/>
            <p:cNvSpPr>
              <a:spLocks noChangeArrowheads="1"/>
            </p:cNvSpPr>
            <p:nvPr/>
          </p:nvSpPr>
          <p:spPr bwMode="auto">
            <a:xfrm>
              <a:off x="144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2" name="Rectangle 11"/>
            <p:cNvSpPr>
              <a:spLocks noChangeArrowheads="1"/>
            </p:cNvSpPr>
            <p:nvPr/>
          </p:nvSpPr>
          <p:spPr bwMode="auto">
            <a:xfrm>
              <a:off x="153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63" name="Rectangle 12"/>
            <p:cNvSpPr>
              <a:spLocks noChangeArrowheads="1"/>
            </p:cNvSpPr>
            <p:nvPr/>
          </p:nvSpPr>
          <p:spPr bwMode="auto">
            <a:xfrm>
              <a:off x="163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5" name="Group 69"/>
          <p:cNvGrpSpPr>
            <a:grpSpLocks/>
          </p:cNvGrpSpPr>
          <p:nvPr/>
        </p:nvGrpSpPr>
        <p:grpSpPr bwMode="auto">
          <a:xfrm>
            <a:off x="1114425" y="1500188"/>
            <a:ext cx="566738" cy="385762"/>
            <a:chOff x="1440" y="1440"/>
            <a:chExt cx="336" cy="48"/>
          </a:xfrm>
        </p:grpSpPr>
        <p:sp>
          <p:nvSpPr>
            <p:cNvPr id="44056" name="Oval 65"/>
            <p:cNvSpPr>
              <a:spLocks noChangeArrowheads="1"/>
            </p:cNvSpPr>
            <p:nvPr/>
          </p:nvSpPr>
          <p:spPr bwMode="auto">
            <a:xfrm>
              <a:off x="1440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57" name="Oval 66"/>
            <p:cNvSpPr>
              <a:spLocks noChangeArrowheads="1"/>
            </p:cNvSpPr>
            <p:nvPr/>
          </p:nvSpPr>
          <p:spPr bwMode="auto">
            <a:xfrm>
              <a:off x="1536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58" name="Oval 67"/>
            <p:cNvSpPr>
              <a:spLocks noChangeArrowheads="1"/>
            </p:cNvSpPr>
            <p:nvPr/>
          </p:nvSpPr>
          <p:spPr bwMode="auto">
            <a:xfrm>
              <a:off x="1632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059" name="Oval 68"/>
            <p:cNvSpPr>
              <a:spLocks noChangeArrowheads="1"/>
            </p:cNvSpPr>
            <p:nvPr/>
          </p:nvSpPr>
          <p:spPr bwMode="auto">
            <a:xfrm>
              <a:off x="172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44267" y="2390745"/>
            <a:ext cx="123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Source node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86350" y="2306106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Intermediate nodes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14277" y="2221468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Destination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20540" y="2221468"/>
            <a:ext cx="134541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14421" y="2162175"/>
            <a:ext cx="238629" cy="9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38850" y="2133600"/>
            <a:ext cx="171450" cy="12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01025" y="2133600"/>
            <a:ext cx="114300" cy="12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476251" y="2466975"/>
            <a:ext cx="802957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indent="-282575">
              <a:spcBef>
                <a:spcPts val="600"/>
              </a:spcBef>
              <a:buClr>
                <a:srgbClr val="4F271C">
                  <a:lumMod val="60000"/>
                  <a:lumOff val="40000"/>
                </a:srgbClr>
              </a:buClr>
              <a:buSzPct val="60000"/>
              <a:buFont typeface="Wingdings" pitchFamily="2" charset="2"/>
              <a:buChar char="q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F271C">
                  <a:lumMod val="60000"/>
                  <a:lumOff val="40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Each node along a route waits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until a packet is completely received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stored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and then the packet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forwarded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to the next node</a:t>
            </a: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F271C">
                  <a:lumMod val="60000"/>
                  <a:lumOff val="40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Two resources are needed</a:t>
            </a:r>
          </a:p>
          <a:p>
            <a:pPr marL="639763" marR="0" lvl="1" indent="-236538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3891A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Packet-sized buffer in the switch</a:t>
            </a:r>
          </a:p>
          <a:p>
            <a:pPr marL="639763" marR="0" lvl="1" indent="-236538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3891A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Exclusive use of the outgoing channel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15312 0.00139 " pathEditMode="relative" ptsTypes="AA">
                                      <p:cBhvr>
                                        <p:cTn id="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21598 -0.006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209 L 0.21528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20799 0.003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781924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Store &amp; Forward Switching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1450" cy="5181600"/>
          </a:xfrm>
        </p:spPr>
        <p:txBody>
          <a:bodyPr/>
          <a:lstStyle/>
          <a:p>
            <a:r>
              <a:rPr lang="en-US" sz="2400" dirty="0"/>
              <a:t>S&amp;F switching forwards a packet only when there is enough space available in the receiving buffer to hold the entire packet. </a:t>
            </a:r>
          </a:p>
          <a:p>
            <a:endParaRPr lang="en-US" sz="2400" dirty="0"/>
          </a:p>
          <a:p>
            <a:r>
              <a:rPr lang="en-US" sz="2400" dirty="0"/>
              <a:t>Thus, there is no need for dividing a packet into flits. This reduces the overhead, as it does not require circuits such as a flit builder, a flit decoder, a flit stripper and a flit sequencer.  </a:t>
            </a:r>
          </a:p>
          <a:p>
            <a:endParaRPr lang="en-US" sz="2400" dirty="0"/>
          </a:p>
          <a:p>
            <a:r>
              <a:rPr lang="en-US" sz="2400" dirty="0"/>
              <a:t>Nevertheless, such a switching technique requires a large amount of buffer space at each node. Thus, it may not be a feasible solution for embedded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782EE9-6320-4821-A6ED-CDE0EA0EFE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577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399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Store &amp; Forward Switching Example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050" y="5257800"/>
            <a:ext cx="7296150" cy="10207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High per-hop latency</a:t>
            </a:r>
          </a:p>
          <a:p>
            <a:pPr>
              <a:defRPr/>
            </a:pPr>
            <a:r>
              <a:rPr lang="en-US" dirty="0"/>
              <a:t>Larger buffering required</a:t>
            </a:r>
          </a:p>
        </p:txBody>
      </p:sp>
      <p:sp>
        <p:nvSpPr>
          <p:cNvPr id="14340" name="Rectangle 4" descr="Large checker board"/>
          <p:cNvSpPr>
            <a:spLocks noChangeArrowheads="1"/>
          </p:cNvSpPr>
          <p:nvPr/>
        </p:nvSpPr>
        <p:spPr bwMode="auto">
          <a:xfrm>
            <a:off x="2590800" y="17526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1" name="Rectangle 5" descr="Large checker board"/>
          <p:cNvSpPr>
            <a:spLocks noChangeArrowheads="1"/>
          </p:cNvSpPr>
          <p:nvPr/>
        </p:nvSpPr>
        <p:spPr bwMode="auto">
          <a:xfrm>
            <a:off x="4038600" y="17526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2" name="Rectangle 6" descr="Large checker board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3" name="Rectangle 7" descr="Large checker board"/>
          <p:cNvSpPr>
            <a:spLocks noChangeArrowheads="1"/>
          </p:cNvSpPr>
          <p:nvPr/>
        </p:nvSpPr>
        <p:spPr bwMode="auto">
          <a:xfrm>
            <a:off x="5486400" y="29718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4" name="Rectangle 8" descr="Large checker board"/>
          <p:cNvSpPr>
            <a:spLocks noChangeArrowheads="1"/>
          </p:cNvSpPr>
          <p:nvPr/>
        </p:nvSpPr>
        <p:spPr bwMode="auto">
          <a:xfrm>
            <a:off x="2590800" y="29718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5" name="Rectangle 9" descr="Large checker board"/>
          <p:cNvSpPr>
            <a:spLocks noChangeArrowheads="1"/>
          </p:cNvSpPr>
          <p:nvPr/>
        </p:nvSpPr>
        <p:spPr bwMode="auto">
          <a:xfrm>
            <a:off x="4038600" y="29718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6" name="Rectangle 10" descr="Large checker board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7" name="Rectangle 11" descr="Large checker board"/>
          <p:cNvSpPr>
            <a:spLocks noChangeArrowheads="1"/>
          </p:cNvSpPr>
          <p:nvPr/>
        </p:nvSpPr>
        <p:spPr bwMode="auto">
          <a:xfrm>
            <a:off x="2590800" y="41910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8" name="Rectangle 12" descr="Large checker board"/>
          <p:cNvSpPr>
            <a:spLocks noChangeArrowheads="1"/>
          </p:cNvSpPr>
          <p:nvPr/>
        </p:nvSpPr>
        <p:spPr bwMode="auto">
          <a:xfrm>
            <a:off x="4038600" y="4191000"/>
            <a:ext cx="533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1242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572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3124200" y="3200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572000" y="3200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124200" y="441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572000" y="441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819400" y="2286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8194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4267200" y="2286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5715000" y="2286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7150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194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196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672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148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24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4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50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26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0200" y="1752600"/>
            <a:ext cx="152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86400" y="3352800"/>
            <a:ext cx="5334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86400" y="3200400"/>
            <a:ext cx="5334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86400" y="3048000"/>
            <a:ext cx="5334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895600"/>
            <a:ext cx="5334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9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781924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Store &amp; Forward Switching</a:t>
            </a:r>
            <a:endParaRPr lang="en-US" sz="4800" b="1" dirty="0"/>
          </a:p>
        </p:txBody>
      </p:sp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1"/>
            <a:ext cx="8001000" cy="4572000"/>
          </a:xfrm>
        </p:spPr>
        <p:txBody>
          <a:bodyPr/>
          <a:lstStyle/>
          <a:p>
            <a:pPr>
              <a:lnSpc>
                <a:spcPct val="80000"/>
              </a:lnSpc>
              <a:buSzPct val="50000"/>
              <a:defRPr/>
            </a:pPr>
            <a:r>
              <a:rPr lang="en-US" dirty="0"/>
              <a:t>Finer grained sharing of the link bandwidth</a:t>
            </a:r>
          </a:p>
          <a:p>
            <a:pPr>
              <a:lnSpc>
                <a:spcPct val="80000"/>
              </a:lnSpc>
              <a:buSzPct val="50000"/>
              <a:defRPr/>
            </a:pPr>
            <a:r>
              <a:rPr lang="en-US" dirty="0"/>
              <a:t>Routing, arbitration, switching overheads experienced for each packet</a:t>
            </a:r>
          </a:p>
          <a:p>
            <a:pPr>
              <a:lnSpc>
                <a:spcPct val="80000"/>
              </a:lnSpc>
              <a:buSzPct val="50000"/>
              <a:defRPr/>
            </a:pPr>
            <a:r>
              <a:rPr lang="en-US" dirty="0"/>
              <a:t>Increased storage requirements at the nodes</a:t>
            </a:r>
          </a:p>
          <a:p>
            <a:pPr>
              <a:lnSpc>
                <a:spcPct val="80000"/>
              </a:lnSpc>
              <a:buSzPct val="50000"/>
              <a:defRPr/>
            </a:pPr>
            <a:r>
              <a:rPr lang="en-US" dirty="0" err="1"/>
              <a:t>Packetization</a:t>
            </a:r>
            <a:r>
              <a:rPr lang="en-US" dirty="0"/>
              <a:t> and in-order delivery requirements</a:t>
            </a:r>
          </a:p>
          <a:p>
            <a:pPr>
              <a:lnSpc>
                <a:spcPct val="80000"/>
              </a:lnSpc>
              <a:buSzPct val="50000"/>
              <a:defRPr/>
            </a:pPr>
            <a:r>
              <a:rPr lang="en-US" dirty="0"/>
              <a:t>Alternative buffering schemes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 of local processor memory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Central (to the switch) queues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66C1E-91A8-49E4-8DC2-074513A5EE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32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u="sng" dirty="0"/>
              <a:t>Wormhole Switching</a:t>
            </a:r>
          </a:p>
          <a:p>
            <a:pPr lvl="1">
              <a:buFontTx/>
              <a:buChar char="•"/>
            </a:pPr>
            <a:r>
              <a:rPr lang="en-US" sz="2000" dirty="0"/>
              <a:t>Message is divided up into smaller, fixed length flow units called flits</a:t>
            </a:r>
          </a:p>
          <a:p>
            <a:pPr lvl="1">
              <a:buFontTx/>
              <a:buChar char="•"/>
            </a:pPr>
            <a:r>
              <a:rPr lang="en-US" sz="2000" dirty="0"/>
              <a:t>Only first flit contains routing information, subsequent flits follow</a:t>
            </a:r>
          </a:p>
          <a:p>
            <a:pPr lvl="1">
              <a:buFontTx/>
              <a:buChar char="•"/>
            </a:pPr>
            <a:r>
              <a:rPr lang="en-US" sz="2000" dirty="0"/>
              <a:t>Buffer size is significantly reduced due to the limitation on the number of flits needed to be buffered at any given time  </a:t>
            </a:r>
          </a:p>
          <a:p>
            <a:pPr lvl="1">
              <a:buNone/>
            </a:pPr>
            <a:endParaRPr lang="en-US" sz="2400" u="sng" dirty="0"/>
          </a:p>
          <a:p>
            <a:pPr lvl="1">
              <a:buNone/>
            </a:pPr>
            <a:r>
              <a:rPr lang="en-US" sz="2400" u="sng" dirty="0"/>
              <a:t>Virtual Channels</a:t>
            </a:r>
          </a:p>
          <a:p>
            <a:pPr lvl="1">
              <a:buFontTx/>
              <a:buChar char="•"/>
            </a:pPr>
            <a:r>
              <a:rPr lang="en-US" sz="2000" dirty="0"/>
              <a:t>Allows for several instances of wormhole switching</a:t>
            </a:r>
          </a:p>
          <a:p>
            <a:pPr lvl="1">
              <a:buFontTx/>
              <a:buChar char="•"/>
            </a:pPr>
            <a:r>
              <a:rPr lang="en-US" sz="2000" dirty="0"/>
              <a:t>Additional buffers are added, which increases overall switch size, but significantly increases throughput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Simulator developed to measure:</a:t>
            </a:r>
          </a:p>
          <a:p>
            <a:r>
              <a:rPr lang="en-US" sz="2800" dirty="0"/>
              <a:t>Throughput (in flits)</a:t>
            </a:r>
          </a:p>
          <a:p>
            <a:r>
              <a:rPr lang="en-US" sz="2800" dirty="0"/>
              <a:t>Latency (of flits)</a:t>
            </a:r>
          </a:p>
          <a:p>
            <a:r>
              <a:rPr lang="en-US" sz="2800" dirty="0"/>
              <a:t>Energy (per packet)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Hardware model developed to estimate:</a:t>
            </a:r>
          </a:p>
          <a:p>
            <a:r>
              <a:rPr lang="en-US" sz="2800" dirty="0"/>
              <a:t>Area (router and link overhead)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990600" y="128588"/>
            <a:ext cx="80010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ja-JP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MS PGothic" pitchFamily="34" charset="-128"/>
                <a:cs typeface="Arial" pitchFamily="34" charset="0"/>
              </a:rPr>
              <a:t>Network Interface</a:t>
            </a:r>
          </a:p>
        </p:txBody>
      </p:sp>
      <p:sp>
        <p:nvSpPr>
          <p:cNvPr id="344" name="Rectangle 1"/>
          <p:cNvSpPr/>
          <p:nvPr/>
        </p:nvSpPr>
        <p:spPr>
          <a:xfrm>
            <a:off x="3070933" y="4101726"/>
            <a:ext cx="1316182" cy="1213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Router</a:t>
            </a:r>
          </a:p>
        </p:txBody>
      </p:sp>
      <p:grpSp>
        <p:nvGrpSpPr>
          <p:cNvPr id="89094" name="グループ化 4"/>
          <p:cNvGrpSpPr>
            <a:grpSpLocks/>
          </p:cNvGrpSpPr>
          <p:nvPr/>
        </p:nvGrpSpPr>
        <p:grpSpPr bwMode="auto">
          <a:xfrm rot="3191064">
            <a:off x="2326482" y="3199606"/>
            <a:ext cx="1084262" cy="835025"/>
            <a:chOff x="3644414" y="2113141"/>
            <a:chExt cx="350528" cy="834795"/>
          </a:xfrm>
        </p:grpSpPr>
        <p:cxnSp>
          <p:nvCxnSpPr>
            <p:cNvPr id="8" name="直線矢印コネクタ 7"/>
            <p:cNvCxnSpPr/>
            <p:nvPr/>
          </p:nvCxnSpPr>
          <p:spPr>
            <a:xfrm rot="18408936">
              <a:off x="3424877" y="2332920"/>
              <a:ext cx="771312" cy="3330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18408936">
              <a:off x="3722635" y="2678429"/>
              <a:ext cx="385656" cy="15755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"/>
          <p:cNvSpPr/>
          <p:nvPr/>
        </p:nvSpPr>
        <p:spPr>
          <a:xfrm>
            <a:off x="5468811" y="4101725"/>
            <a:ext cx="1316182" cy="1213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Router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425950" y="4565650"/>
            <a:ext cx="10318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422775" y="4813300"/>
            <a:ext cx="1031875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100" name="グループ化 3"/>
          <p:cNvGrpSpPr>
            <a:grpSpLocks/>
          </p:cNvGrpSpPr>
          <p:nvPr/>
        </p:nvGrpSpPr>
        <p:grpSpPr bwMode="auto">
          <a:xfrm>
            <a:off x="1857375" y="2441575"/>
            <a:ext cx="989013" cy="1304925"/>
            <a:chOff x="1625185" y="1819057"/>
            <a:chExt cx="988867" cy="1305144"/>
          </a:xfrm>
        </p:grpSpPr>
        <p:sp>
          <p:nvSpPr>
            <p:cNvPr id="189" name="Rectangle 1"/>
            <p:cNvSpPr/>
            <p:nvPr/>
          </p:nvSpPr>
          <p:spPr>
            <a:xfrm>
              <a:off x="1625185" y="1819057"/>
              <a:ext cx="988867" cy="91209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Core</a:t>
              </a:r>
            </a:p>
          </p:txBody>
        </p:sp>
        <p:sp>
          <p:nvSpPr>
            <p:cNvPr id="190" name="Rectangle 14"/>
            <p:cNvSpPr/>
            <p:nvPr/>
          </p:nvSpPr>
          <p:spPr>
            <a:xfrm>
              <a:off x="1625186" y="2746701"/>
              <a:ext cx="988866" cy="3775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NI</a:t>
              </a:r>
            </a:p>
          </p:txBody>
        </p:sp>
      </p:grpSp>
      <p:grpSp>
        <p:nvGrpSpPr>
          <p:cNvPr id="89101" name="グループ化 37"/>
          <p:cNvGrpSpPr>
            <a:grpSpLocks/>
          </p:cNvGrpSpPr>
          <p:nvPr/>
        </p:nvGrpSpPr>
        <p:grpSpPr bwMode="auto">
          <a:xfrm rot="8057274">
            <a:off x="6650038" y="3382962"/>
            <a:ext cx="1085850" cy="835025"/>
            <a:chOff x="3644414" y="2113141"/>
            <a:chExt cx="350528" cy="834795"/>
          </a:xfrm>
        </p:grpSpPr>
        <p:cxnSp>
          <p:nvCxnSpPr>
            <p:cNvPr id="39" name="直線矢印コネクタ 38"/>
            <p:cNvCxnSpPr/>
            <p:nvPr/>
          </p:nvCxnSpPr>
          <p:spPr>
            <a:xfrm rot="18408936">
              <a:off x="3425085" y="2333340"/>
              <a:ext cx="771312" cy="3331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rot="18408936">
              <a:off x="3722883" y="2678093"/>
              <a:ext cx="385656" cy="157840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102" name="グループ化 40"/>
          <p:cNvGrpSpPr>
            <a:grpSpLocks/>
          </p:cNvGrpSpPr>
          <p:nvPr/>
        </p:nvGrpSpPr>
        <p:grpSpPr bwMode="auto">
          <a:xfrm>
            <a:off x="7034213" y="2403475"/>
            <a:ext cx="1103312" cy="1304925"/>
            <a:chOff x="1625185" y="1819057"/>
            <a:chExt cx="988867" cy="1305144"/>
          </a:xfrm>
        </p:grpSpPr>
        <p:sp>
          <p:nvSpPr>
            <p:cNvPr id="42" name="Rectangle 1"/>
            <p:cNvSpPr/>
            <p:nvPr/>
          </p:nvSpPr>
          <p:spPr>
            <a:xfrm>
              <a:off x="1625185" y="1819057"/>
              <a:ext cx="988867" cy="9120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43" name="Rectangle 14"/>
            <p:cNvSpPr/>
            <p:nvPr/>
          </p:nvSpPr>
          <p:spPr>
            <a:xfrm>
              <a:off x="1625186" y="2746701"/>
              <a:ext cx="988866" cy="3775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NI</a:t>
              </a:r>
            </a:p>
          </p:txBody>
        </p:sp>
      </p:grpSp>
      <p:sp>
        <p:nvSpPr>
          <p:cNvPr id="44" name="Rectangle 1"/>
          <p:cNvSpPr/>
          <p:nvPr/>
        </p:nvSpPr>
        <p:spPr>
          <a:xfrm>
            <a:off x="1763713" y="1660525"/>
            <a:ext cx="2803525" cy="39020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Transmitter side</a:t>
            </a:r>
          </a:p>
        </p:txBody>
      </p:sp>
    </p:spTree>
    <p:extLst>
      <p:ext uri="{BB962C8B-B14F-4D97-AF65-F5344CB8AC3E}">
        <p14:creationId xmlns:p14="http://schemas.microsoft.com/office/powerpoint/2010/main" val="1491597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直線矢印コネクタ 384"/>
          <p:cNvCxnSpPr/>
          <p:nvPr/>
        </p:nvCxnSpPr>
        <p:spPr>
          <a:xfrm>
            <a:off x="3070225" y="2717800"/>
            <a:ext cx="10795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Rectangle 1"/>
          <p:cNvSpPr/>
          <p:nvPr/>
        </p:nvSpPr>
        <p:spPr>
          <a:xfrm>
            <a:off x="1143000" y="2209800"/>
            <a:ext cx="1927022" cy="19551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Core</a:t>
            </a:r>
          </a:p>
        </p:txBody>
      </p:sp>
      <p:sp>
        <p:nvSpPr>
          <p:cNvPr id="387" name="Rectangle 1"/>
          <p:cNvSpPr/>
          <p:nvPr/>
        </p:nvSpPr>
        <p:spPr>
          <a:xfrm>
            <a:off x="6499022" y="2209800"/>
            <a:ext cx="1927022" cy="19551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Router</a:t>
            </a:r>
          </a:p>
        </p:txBody>
      </p:sp>
      <p:cxnSp>
        <p:nvCxnSpPr>
          <p:cNvPr id="388" name="直線矢印コネクタ 387"/>
          <p:cNvCxnSpPr/>
          <p:nvPr/>
        </p:nvCxnSpPr>
        <p:spPr>
          <a:xfrm>
            <a:off x="5265738" y="2717800"/>
            <a:ext cx="123348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" name="Rectangle 14"/>
          <p:cNvSpPr/>
          <p:nvPr/>
        </p:nvSpPr>
        <p:spPr>
          <a:xfrm>
            <a:off x="4147469" y="2212975"/>
            <a:ext cx="1115644" cy="1955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NI</a:t>
            </a:r>
          </a:p>
        </p:txBody>
      </p:sp>
      <p:cxnSp>
        <p:nvCxnSpPr>
          <p:cNvPr id="390" name="直線矢印コネクタ 389"/>
          <p:cNvCxnSpPr/>
          <p:nvPr/>
        </p:nvCxnSpPr>
        <p:spPr>
          <a:xfrm>
            <a:off x="3070225" y="3784600"/>
            <a:ext cx="1079500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矢印コネクタ 390"/>
          <p:cNvCxnSpPr/>
          <p:nvPr/>
        </p:nvCxnSpPr>
        <p:spPr>
          <a:xfrm>
            <a:off x="5265738" y="3784600"/>
            <a:ext cx="1233487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線矢印コネクタ 391"/>
          <p:cNvCxnSpPr/>
          <p:nvPr/>
        </p:nvCxnSpPr>
        <p:spPr>
          <a:xfrm>
            <a:off x="8458200" y="2592388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線矢印コネクタ 392"/>
          <p:cNvCxnSpPr/>
          <p:nvPr/>
        </p:nvCxnSpPr>
        <p:spPr>
          <a:xfrm>
            <a:off x="8458200" y="3659188"/>
            <a:ext cx="609600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4" name="グループ化 393"/>
          <p:cNvGrpSpPr>
            <a:grpSpLocks/>
          </p:cNvGrpSpPr>
          <p:nvPr/>
        </p:nvGrpSpPr>
        <p:grpSpPr bwMode="auto">
          <a:xfrm>
            <a:off x="3425825" y="3098800"/>
            <a:ext cx="2657475" cy="207963"/>
            <a:chOff x="2348439" y="3809997"/>
            <a:chExt cx="2657054" cy="208186"/>
          </a:xfrm>
        </p:grpSpPr>
        <p:sp>
          <p:nvSpPr>
            <p:cNvPr id="395" name="Rectangle 14"/>
            <p:cNvSpPr/>
            <p:nvPr/>
          </p:nvSpPr>
          <p:spPr>
            <a:xfrm>
              <a:off x="4667149" y="3810000"/>
              <a:ext cx="338344" cy="20818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FT</a:t>
              </a:r>
            </a:p>
          </p:txBody>
        </p:sp>
        <p:sp>
          <p:nvSpPr>
            <p:cNvPr id="396" name="Rectangle 14"/>
            <p:cNvSpPr/>
            <p:nvPr/>
          </p:nvSpPr>
          <p:spPr>
            <a:xfrm>
              <a:off x="4328805" y="3810000"/>
              <a:ext cx="338344" cy="20818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97" name="Rectangle 14"/>
            <p:cNvSpPr/>
            <p:nvPr/>
          </p:nvSpPr>
          <p:spPr>
            <a:xfrm>
              <a:off x="3990461" y="3809999"/>
              <a:ext cx="338344" cy="20818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98" name="Rectangle 14"/>
            <p:cNvSpPr/>
            <p:nvPr/>
          </p:nvSpPr>
          <p:spPr>
            <a:xfrm>
              <a:off x="3652117" y="3809999"/>
              <a:ext cx="338344" cy="20818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P#</a:t>
              </a:r>
            </a:p>
          </p:txBody>
        </p:sp>
        <p:sp>
          <p:nvSpPr>
            <p:cNvPr id="399" name="Rectangle 14"/>
            <p:cNvSpPr/>
            <p:nvPr/>
          </p:nvSpPr>
          <p:spPr>
            <a:xfrm>
              <a:off x="3313773" y="3809998"/>
              <a:ext cx="338344" cy="20818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PS</a:t>
              </a:r>
            </a:p>
          </p:txBody>
        </p:sp>
        <p:sp>
          <p:nvSpPr>
            <p:cNvPr id="400" name="Rectangle 14"/>
            <p:cNvSpPr/>
            <p:nvPr/>
          </p:nvSpPr>
          <p:spPr>
            <a:xfrm>
              <a:off x="2348439" y="3809997"/>
              <a:ext cx="965334" cy="2081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stw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r9, 0(r10)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90600" y="128588"/>
            <a:ext cx="80010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ja-JP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MS PGothic" pitchFamily="34" charset="-128"/>
                <a:cs typeface="Arial" pitchFamily="34" charset="0"/>
              </a:rPr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622824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05833 -0.075 L 0.18958 -0.075 L 0.29167 -0.01528 " pathEditMode="relative" ptsTypes="AAAA">
                                      <p:cBhvr>
                                        <p:cTn id="6" dur="2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702DE8-4428-3082-DF8E-3AFB82E0E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SOC vs processors on chip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AFE99E7-6FC5-AC75-AA27-EBAE24F1D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/>
          <a:lstStyle/>
          <a:p>
            <a:pPr eaLnBrk="1" hangingPunct="1"/>
            <a:r>
              <a:rPr lang="en-US" altLang="en-US" sz="2800"/>
              <a:t>with lots of transistors, designs move in 2 ways:</a:t>
            </a:r>
          </a:p>
          <a:p>
            <a:pPr lvl="1" eaLnBrk="1" hangingPunct="1"/>
            <a:r>
              <a:rPr lang="en-US" altLang="en-US" sz="2400"/>
              <a:t>complete system on a chip </a:t>
            </a:r>
          </a:p>
          <a:p>
            <a:pPr lvl="1" eaLnBrk="1" hangingPunct="1"/>
            <a:r>
              <a:rPr lang="en-US" altLang="en-US" sz="2400"/>
              <a:t>multi-core processors with lots of cache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86079" name="Group 63">
            <a:extLst>
              <a:ext uri="{FF2B5EF4-FFF2-40B4-BE49-F238E27FC236}">
                <a16:creationId xmlns:a16="http://schemas.microsoft.com/office/drawing/2014/main" id="{1C3E8002-D6F4-B502-9F64-4FA9FCFBC8A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590800"/>
          <a:ext cx="7315200" cy="41910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on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Processors on chip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multiple, simple, heterogeneous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few, complex, homogeneous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level, small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2-3 levels, extensive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embedded, on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large, off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interconnect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wide, high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often through cache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power,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both 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both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largely stand-alone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need other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23C43ED-B705-4788-F93A-FC18E68A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SOC design approach</a:t>
            </a: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B725F3C-2222-CF6C-40AF-DBA894A02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334000"/>
          </a:xfrm>
        </p:spPr>
        <p:txBody>
          <a:bodyPr/>
          <a:lstStyle/>
          <a:p>
            <a:r>
              <a:rPr lang="en-US" altLang="en-US" sz="2800"/>
              <a:t>understand application (compiler, OS, memory and real time constrains)</a:t>
            </a:r>
          </a:p>
          <a:p>
            <a:r>
              <a:rPr lang="en-US" altLang="en-US" sz="2800"/>
              <a:t>select initial die area, power, performance targets; select initial processors, memory, interconnect</a:t>
            </a:r>
          </a:p>
          <a:p>
            <a:r>
              <a:rPr lang="en-US" altLang="en-US" sz="2800"/>
              <a:t>assume target processor and interconnect performance, design and evaluate memory</a:t>
            </a:r>
          </a:p>
          <a:p>
            <a:r>
              <a:rPr lang="en-US" altLang="en-US" sz="2800"/>
              <a:t>evaluate and redesign processors with memory</a:t>
            </a:r>
          </a:p>
          <a:p>
            <a:r>
              <a:rPr lang="en-US" altLang="en-US" sz="2800"/>
              <a:t>design interconnect to support processors and memory </a:t>
            </a:r>
          </a:p>
          <a:p>
            <a:r>
              <a:rPr lang="en-US" altLang="en-US" sz="2800"/>
              <a:t>repeat  and iterate to optimize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96F5C711-598E-76D3-2E80-57ED12E5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335"/>
            <a:ext cx="4724400" cy="67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5">
            <a:extLst>
              <a:ext uri="{FF2B5EF4-FFF2-40B4-BE49-F238E27FC236}">
                <a16:creationId xmlns:a16="http://schemas.microsoft.com/office/drawing/2014/main" id="{8A1773A0-6790-3CDF-1530-375404EF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33400"/>
            <a:ext cx="3429000" cy="1905000"/>
          </a:xfrm>
        </p:spPr>
        <p:txBody>
          <a:bodyPr/>
          <a:lstStyle/>
          <a:p>
            <a:r>
              <a:rPr lang="en-GB" altLang="en-US"/>
              <a:t>SOC design approach</a:t>
            </a: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388A0B9-53A7-2E1A-F9C2-D37664530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Processor optimization example</a:t>
            </a:r>
            <a:endParaRPr lang="en-GB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ECF96D-DF73-7C28-71CB-8E46F5B04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given embedded ARM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in an SOC chip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1 IALU vs 2 IALU vs 3 IALU vs 4 IALU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i="1"/>
              <a:t>instructions per cycle?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16k L1 instruction cache vs 32k L1 i</a:t>
            </a:r>
            <a:r>
              <a:rPr lang="en-GB" altLang="zh-TW">
                <a:ea typeface="PMingLiU" panose="02020500000000000000" pitchFamily="18" charset="-120"/>
              </a:rPr>
              <a:t>-</a:t>
            </a:r>
            <a:r>
              <a:rPr lang="en-GB" altLang="en-US"/>
              <a:t>cache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i="1"/>
              <a:t>how much improvement? less power?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branch predictor: taken vs not-taken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i="1"/>
              <a:t>misprediction rate?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aim: explore this large design space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8F6970F-05F6-4700-B573-7B37934B02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/>
              <a:t>Design cost: product economics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AAF8831-B6BC-1B9E-24E0-F452C51306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increasingly product cost determined by </a:t>
            </a:r>
          </a:p>
          <a:p>
            <a:pPr lvl="1" eaLnBrk="1" hangingPunct="1"/>
            <a:r>
              <a:rPr lang="en-US" altLang="en-US"/>
              <a:t>design costs, including verification</a:t>
            </a:r>
          </a:p>
          <a:p>
            <a:pPr lvl="1" eaLnBrk="1" hangingPunct="1"/>
            <a:r>
              <a:rPr lang="en-US" altLang="en-US"/>
              <a:t>not marginal cost to produce</a:t>
            </a:r>
          </a:p>
          <a:p>
            <a:pPr eaLnBrk="1" hangingPunct="1"/>
            <a:r>
              <a:rPr lang="en-US" altLang="en-US"/>
              <a:t>manage complexity in die technology by </a:t>
            </a:r>
          </a:p>
          <a:p>
            <a:pPr lvl="1" eaLnBrk="1" hangingPunct="1"/>
            <a:r>
              <a:rPr lang="en-US" altLang="en-US"/>
              <a:t>engineering effort</a:t>
            </a:r>
          </a:p>
          <a:p>
            <a:pPr lvl="1" eaLnBrk="1" hangingPunct="1"/>
            <a:r>
              <a:rPr lang="en-US" altLang="en-US"/>
              <a:t>engineering cleverness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6EAC541-8C46-58F8-5E2F-C06B5A1476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Design complexity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8539EF66-FD70-5210-C2A6-8ECFDCAB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71600"/>
            <a:ext cx="8048625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CB6ED6A0-2808-D9CA-5376-61883D4B71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Cost: product program vs engineering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E19BCA0A-CE5C-4403-A931-D32CA25850FE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597025"/>
          <a:ext cx="48006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4895" imgH="3083752" progId="Visio.Drawing.11">
                  <p:embed/>
                </p:oleObj>
              </mc:Choice>
              <mc:Fallback>
                <p:oleObj name="Visio" r:id="rId3" imgW="3214895" imgH="3083752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97025"/>
                        <a:ext cx="4800600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19839156-0894-9732-ACCC-55DD2A10B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0" y="1066800"/>
          <a:ext cx="3651250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375031" imgH="7689604" progId="Visio.Drawing.11">
                  <p:embed/>
                </p:oleObj>
              </mc:Choice>
              <mc:Fallback>
                <p:oleObj name="Visio" r:id="rId5" imgW="4375031" imgH="768960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066800"/>
                        <a:ext cx="3651250" cy="564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850C1C5-3170-9C00-6165-0A5BF594F1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200"/>
              <a:t>Product volume dictates design effort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5FCEF03F-B4A1-DE25-67EF-2115CC5FC0F9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685800" y="1905000"/>
          <a:ext cx="8458200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77751" imgH="1750267" progId="Visio.Drawing.11">
                  <p:embed/>
                </p:oleObj>
              </mc:Choice>
              <mc:Fallback>
                <p:oleObj name="Visio" r:id="rId3" imgW="3277751" imgH="175026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8458200" cy="451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E7B74C9-2D4D-3F80-49ED-BBCD81C797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F0D4-13C7-831F-E3F9-E8EBF9A2075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19200"/>
            <a:ext cx="90678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to design and evaluate an SOC, designers need to understand: 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its components: processors, memory, interconnect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applications that it targets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SOC economics heavily dependent 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Arial" charset="0"/>
              </a:rPr>
              <a:t>costs: initial design, marginal production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Arial" charset="0"/>
              </a:rPr>
              <a:t>volume: applicability, lifetime</a:t>
            </a: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200" kern="0" dirty="0">
                <a:latin typeface="+mn-lt"/>
              </a:rPr>
              <a:t>reducing design complexity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800" kern="0" dirty="0">
                <a:latin typeface="Arial" charset="0"/>
              </a:rPr>
              <a:t>Intellectual Property (IP)</a:t>
            </a:r>
            <a:endParaRPr lang="en-US" sz="2800" kern="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GB" sz="2800" kern="0" dirty="0">
                <a:latin typeface="Arial" charset="0"/>
              </a:rPr>
              <a:t>reconfigurable technology</a:t>
            </a:r>
            <a:endParaRPr lang="en-US" sz="2800" kern="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626"/>
            <a:ext cx="8148861" cy="5594703"/>
          </a:xfrm>
        </p:spPr>
        <p:txBody>
          <a:bodyPr/>
          <a:lstStyle/>
          <a:p>
            <a:pPr>
              <a:defRPr/>
            </a:pPr>
            <a:endParaRPr lang="en-US" sz="1050" dirty="0">
              <a:hlinkClick r:id="rId3"/>
            </a:endParaRPr>
          </a:p>
          <a:p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Ben Ahmed,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Shohei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Miura,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Run-Time Monitoring Mechanism for Efficient Design of Network-on-Chip Architectures, </a:t>
            </a:r>
            <a:r>
              <a:rPr lang="en-US" altLang="ja-JP" sz="1000" i="1" dirty="0">
                <a:latin typeface="Times New Roman" pitchFamily="18" charset="0"/>
                <a:cs typeface="Times New Roman" pitchFamily="18" charset="0"/>
              </a:rPr>
              <a:t>to appear in the 6th International Workshop on Engineering Parallel and Multicore Systems (ePaMuS2013'), July 2013.</a:t>
            </a:r>
            <a:endParaRPr lang="en-US" altLang="ja-JP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Ben Ahmed,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4"/>
              </a:rPr>
              <a:t>Low-overhead Routing Algorithm for 3D Network-on-Chip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i="1" dirty="0">
                <a:latin typeface="Times New Roman" pitchFamily="18" charset="0"/>
                <a:cs typeface="Times New Roman" pitchFamily="18" charset="0"/>
              </a:rPr>
              <a:t>IEEE Proc. of the </a:t>
            </a:r>
            <a:r>
              <a:rPr lang="en-US" altLang="ja-JP" sz="1000" i="1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ja-JP" sz="1000" i="1" dirty="0">
                <a:latin typeface="Times New Roman" pitchFamily="18" charset="0"/>
                <a:cs typeface="Times New Roman" pitchFamily="18" charset="0"/>
              </a:rPr>
              <a:t> Third International Conference on Networking and Computing (ICNC'12), pp. 23-32, 2012.</a:t>
            </a:r>
            <a:endParaRPr lang="en-US" altLang="ja-JP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Ben Ahmed,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5"/>
              </a:rPr>
              <a:t>LA-XYZ: Low Latency, High Throughput Look-Ahead Routing Algorithm for 3D Network-on-Chip (3D-NoC) Architecture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i="1" dirty="0">
                <a:latin typeface="Times New Roman" pitchFamily="18" charset="0"/>
                <a:cs typeface="Times New Roman" pitchFamily="18" charset="0"/>
              </a:rPr>
              <a:t>IEEE Proceedings of the 6th International Symposium on Embedded Multicore </a:t>
            </a:r>
            <a:r>
              <a:rPr lang="en-US" altLang="ja-JP" sz="1000" i="1" dirty="0" err="1">
                <a:latin typeface="Times New Roman" pitchFamily="18" charset="0"/>
                <a:cs typeface="Times New Roman" pitchFamily="18" charset="0"/>
              </a:rPr>
              <a:t>SoCs</a:t>
            </a:r>
            <a:r>
              <a:rPr lang="en-US" altLang="ja-JP" sz="1000" i="1" dirty="0">
                <a:latin typeface="Times New Roman" pitchFamily="18" charset="0"/>
                <a:cs typeface="Times New Roman" pitchFamily="18" charset="0"/>
              </a:rPr>
              <a:t> (MCSoC-12), pp. 167-174, 2012.</a:t>
            </a:r>
            <a:endParaRPr lang="en-US" altLang="ja-JP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Ben Ahmed,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6"/>
              </a:rPr>
              <a:t>ONoC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6"/>
              </a:rPr>
              <a:t>-SPL Customized Network-on-Chip (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6"/>
              </a:rPr>
              <a:t>NoC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6"/>
              </a:rPr>
              <a:t>) Architecture and Prototyping for Data-intensive Computation Applications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i="1" dirty="0">
                <a:latin typeface="Times New Roman" pitchFamily="18" charset="0"/>
                <a:cs typeface="Times New Roman" pitchFamily="18" charset="0"/>
              </a:rPr>
              <a:t>IEEE Proceedings of The 4th International Conference on Awareness Science and Technology, pp. 257-262, 2012.</a:t>
            </a:r>
            <a:endParaRPr lang="en-US" altLang="ja-JP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A. Ben Ahmed,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7"/>
              </a:rPr>
              <a:t>Efficient Look-Ahead Routing Algorithm for 3D Network-on-Chip (3D-NoC)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,IEEE Proceedings of the 6th International Symposium on Embedded Multicore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SoCs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(MCSoC-12,) pp. 167-174,2012.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R. Okada,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8"/>
              </a:rPr>
              <a:t>Architecture and Design of Core Network Interface for Distributed Routing in OASIS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8"/>
              </a:rPr>
              <a:t>NoC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Technical Report, ASL- Parallel Architecture Group, School of Computer Science and Engineering, The University of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Aizu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March 2012.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A. Ben Ahmed,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Kuroda,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9"/>
              </a:rPr>
              <a:t>Architecture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9"/>
              </a:rPr>
              <a:t> and Design of Efficient 3D Network-on-Chip (3D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9"/>
              </a:rPr>
              <a:t>NoC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9"/>
              </a:rPr>
              <a:t>) for Custom Multicore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9"/>
              </a:rPr>
              <a:t>SoC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IEEE Proc. of the 5th International Conference on Broadband, Wireless Computing, Communication and Applications (BWCCA-2010), pp.67-73, Nov. 2010. (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</a:rPr>
              <a:t>best paper award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0"/>
              </a:rPr>
              <a:t>slides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K. Mori, A.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Esch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K. Kuroda,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1"/>
              </a:rPr>
              <a:t>Advanced Design Issues for OASIS Network-on-Chip Architecture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IEEE Proc. of the 5th International Conference on Broadband, Wireless Computing, Communication and Applications (BWCCA-2010),pp.74-79, Nov. 2010.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2"/>
              </a:rPr>
              <a:t>slides</a:t>
            </a:r>
            <a:endParaRPr lang="en-US" altLang="ja-JP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Uesaka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3"/>
              </a:rPr>
              <a:t>OASIS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13"/>
              </a:rPr>
              <a:t>NoC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3"/>
              </a:rPr>
              <a:t> Topology Optimization with Short-Path Link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Technical Report, Systems Architecture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Group,March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2011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K. Mori,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OASIS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NoC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Architecture Design in Verilog HDL, Technical Report,TR-062010-OASIS, Adaptive Systems Laboratory, the University of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Aizu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June 2010.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3"/>
              </a:rPr>
              <a:t>slides</a:t>
            </a:r>
            <a:endParaRPr lang="en-US" altLang="ja-JP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Shohei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Miura,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Abderazek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Kenichi Kuroda,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PNoC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: Design and Preliminary Evaluation of a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Parameterizable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NoC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MCSoC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Generation and Design Space Exploration, The 19th Intelligent System Symposium (FAN 2009), pp.314-317, Sep.2009.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Kenichi Mori,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Abderazek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Kenichi Kuroda,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4"/>
              </a:rPr>
              <a:t>Design and Evaluation of a Complexity Effective Network-on-Chip Architecture on FPGA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The 19th Intelligent System Symposium (FAN 2009), pp.318-321, Sep. 2009.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Yoshinaga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 and M. Sowa, "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5"/>
              </a:rPr>
              <a:t>Mathematical Model for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15"/>
              </a:rPr>
              <a:t>Multiobjective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5"/>
              </a:rPr>
              <a:t> Synthesis of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15"/>
              </a:rPr>
              <a:t>NoC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5"/>
              </a:rPr>
              <a:t> Architectures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", IEEE Proc. of the 36th International Conference on Parallel Processing, Sept. 4-8, 2007.</a:t>
            </a:r>
          </a:p>
          <a:p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Masahiro Sowa, "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6"/>
              </a:rPr>
              <a:t>Basic Network-on-Chip Interconnection for Future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16"/>
              </a:rPr>
              <a:t>Gigascale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6"/>
              </a:rPr>
              <a:t>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16"/>
              </a:rPr>
              <a:t>MCSoCs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  <a:hlinkClick r:id="rId16"/>
              </a:rPr>
              <a:t> Applications: Communication and Computation </a:t>
            </a:r>
            <a:r>
              <a:rPr lang="en-US" altLang="ja-JP" sz="1000" b="1" dirty="0" err="1">
                <a:latin typeface="Times New Roman" pitchFamily="18" charset="0"/>
                <a:cs typeface="Times New Roman" pitchFamily="18" charset="0"/>
                <a:hlinkClick r:id="rId16"/>
              </a:rPr>
              <a:t>Orthogonalization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", JASSST2006, Dec. 4-9th, 2006.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Book: </a:t>
            </a:r>
            <a:r>
              <a:rPr lang="en-US" altLang="ja-JP" sz="1000" b="1" dirty="0">
                <a:latin typeface="Times New Roman" pitchFamily="18" charset="0"/>
                <a:cs typeface="Times New Roman" pitchFamily="18" charset="0"/>
              </a:rPr>
              <a:t>Multicore Systems-on-Chip: Practical Hardware/Software Design, 2nd Edition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Author: A. Ben </a:t>
            </a:r>
            <a:r>
              <a:rPr lang="en-US" altLang="ja-JP" sz="1000" dirty="0" err="1">
                <a:latin typeface="Times New Roman" pitchFamily="18" charset="0"/>
                <a:cs typeface="Times New Roman" pitchFamily="18" charset="0"/>
              </a:rPr>
              <a:t>Abdallah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 Publisher: 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  <a:hlinkClick r:id="rId17"/>
              </a:rPr>
              <a:t>Springer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, (2013) , ISBN-13: 978-9491216916. 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  <a:hlinkClick r:id="rId18"/>
              </a:rPr>
              <a:t>[Amazon</a:t>
            </a:r>
            <a:r>
              <a:rPr lang="en-US" altLang="ja-JP" sz="1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000" dirty="0">
              <a:latin typeface="Times New Roman" pitchFamily="18" charset="0"/>
              <a:ea typeface="Arial Unicode MS" pitchFamily="50" charset="-128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05" y="133267"/>
            <a:ext cx="644777" cy="6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459792" y="162296"/>
            <a:ext cx="483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HGｺﾞｼｯｸE" panose="020B0909000000000000" pitchFamily="49" charset="-128"/>
                <a:cs typeface="+mn-cs"/>
              </a:rPr>
              <a:t>References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4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6BDC3FA-B08B-3419-EAD5-007C49091C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9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iPhone: has System-on-Chip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78623999-194F-5900-651B-C0A8F2B3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700213"/>
            <a:ext cx="7831137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71D2803-3ACC-EAD2-D9D0-4507C76A75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iPhone SOC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A349-6D9F-5F5C-5CE1-E974F02834DA}"/>
              </a:ext>
            </a:extLst>
          </p:cNvPr>
          <p:cNvSpPr txBox="1">
            <a:spLocks noGrp="1"/>
          </p:cNvSpPr>
          <p:nvPr/>
        </p:nvSpPr>
        <p:spPr>
          <a:xfrm>
            <a:off x="6213475" y="6735763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D1D3125-893C-4909-82D8-40D5D89D3A1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D7DF3102-63C8-D0AD-7E83-C31F774B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1781175"/>
            <a:ext cx="5548312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7" name="Group 9">
            <a:extLst>
              <a:ext uri="{FF2B5EF4-FFF2-40B4-BE49-F238E27FC236}">
                <a16:creationId xmlns:a16="http://schemas.microsoft.com/office/drawing/2014/main" id="{743FBB70-5974-626A-8215-785EA591D206}"/>
              </a:ext>
            </a:extLst>
          </p:cNvPr>
          <p:cNvGrpSpPr>
            <a:grpSpLocks/>
          </p:cNvGrpSpPr>
          <p:nvPr/>
        </p:nvGrpSpPr>
        <p:grpSpPr bwMode="auto">
          <a:xfrm>
            <a:off x="1782763" y="1789113"/>
            <a:ext cx="5521325" cy="4132262"/>
            <a:chOff x="1399228" y="1322760"/>
            <a:chExt cx="6393134" cy="4784553"/>
          </a:xfrm>
        </p:grpSpPr>
        <p:pic>
          <p:nvPicPr>
            <p:cNvPr id="13371" name="Picture 3">
              <a:extLst>
                <a:ext uri="{FF2B5EF4-FFF2-40B4-BE49-F238E27FC236}">
                  <a16:creationId xmlns:a16="http://schemas.microsoft.com/office/drawing/2014/main" id="{02433A70-9FB7-8747-6AA5-B5AF73C5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228" y="1322760"/>
              <a:ext cx="6393134" cy="478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72" name="TextBox 8">
              <a:extLst>
                <a:ext uri="{FF2B5EF4-FFF2-40B4-BE49-F238E27FC236}">
                  <a16:creationId xmlns:a16="http://schemas.microsoft.com/office/drawing/2014/main" id="{CD0034B7-AFDF-7AE7-210F-40EAA6870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901" y="4734258"/>
              <a:ext cx="2211376" cy="74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alibri" panose="020F0502020204030204" pitchFamily="34" charset="0"/>
                  <a:cs typeface="Arial" panose="020B0604020202020204" pitchFamily="34" charset="0"/>
                </a:rPr>
                <a:t>1 GHz ARM Cortex A8</a:t>
              </a:r>
            </a:p>
          </p:txBody>
        </p:sp>
      </p:grpSp>
      <p:pic>
        <p:nvPicPr>
          <p:cNvPr id="76806" name="Picture 6">
            <a:extLst>
              <a:ext uri="{FF2B5EF4-FFF2-40B4-BE49-F238E27FC236}">
                <a16:creationId xmlns:a16="http://schemas.microsoft.com/office/drawing/2014/main" id="{F23224BF-E8B0-CF4E-15FE-706A1AA44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0688"/>
            <a:ext cx="7046913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2">
            <a:extLst>
              <a:ext uri="{FF2B5EF4-FFF2-40B4-BE49-F238E27FC236}">
                <a16:creationId xmlns:a16="http://schemas.microsoft.com/office/drawing/2014/main" id="{43A5BAB7-21C0-1309-3957-4F961F018289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1192213"/>
            <a:ext cx="7969250" cy="4791075"/>
            <a:chOff x="1175767" y="812801"/>
            <a:chExt cx="7968233" cy="4789766"/>
          </a:xfrm>
        </p:grpSpPr>
        <p:grpSp>
          <p:nvGrpSpPr>
            <p:cNvPr id="13347" name="Group 84">
              <a:extLst>
                <a:ext uri="{FF2B5EF4-FFF2-40B4-BE49-F238E27FC236}">
                  <a16:creationId xmlns:a16="http://schemas.microsoft.com/office/drawing/2014/main" id="{1CF27ADB-231B-6B50-64B8-DA08B2F5B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767" y="812801"/>
              <a:ext cx="7968233" cy="4789766"/>
              <a:chOff x="1175767" y="812801"/>
              <a:chExt cx="7968233" cy="478976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6C76F3D-11E3-81CB-EBE9-1A47EDC7D11A}"/>
                  </a:ext>
                </a:extLst>
              </p:cNvPr>
              <p:cNvSpPr/>
              <p:nvPr/>
            </p:nvSpPr>
            <p:spPr>
              <a:xfrm>
                <a:off x="5750358" y="3667933"/>
                <a:ext cx="712697" cy="1249022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EF5FCE2-5920-FDF0-FA22-43D0AA7DDFFD}"/>
                  </a:ext>
                </a:extLst>
              </p:cNvPr>
              <p:cNvSpPr/>
              <p:nvPr/>
            </p:nvSpPr>
            <p:spPr>
              <a:xfrm>
                <a:off x="3139254" y="3721893"/>
                <a:ext cx="712696" cy="1250608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257A87-9865-7D74-014E-5BB20C16E816}"/>
                  </a:ext>
                </a:extLst>
              </p:cNvPr>
              <p:cNvSpPr/>
              <p:nvPr/>
            </p:nvSpPr>
            <p:spPr>
              <a:xfrm>
                <a:off x="3644015" y="3118808"/>
                <a:ext cx="714284" cy="111412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1801EA2-A05B-2B61-25BB-D01DB13A9D9D}"/>
                  </a:ext>
                </a:extLst>
              </p:cNvPr>
              <p:cNvSpPr/>
              <p:nvPr/>
            </p:nvSpPr>
            <p:spPr>
              <a:xfrm>
                <a:off x="5551946" y="1211154"/>
                <a:ext cx="879363" cy="909389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CF99BEC-4B53-EC50-EBD5-309D6BCAF08C}"/>
                  </a:ext>
                </a:extLst>
              </p:cNvPr>
              <p:cNvSpPr/>
              <p:nvPr/>
            </p:nvSpPr>
            <p:spPr>
              <a:xfrm>
                <a:off x="1396402" y="4570974"/>
                <a:ext cx="712696" cy="761792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FC84B08-2384-E114-5058-66812C1C7094}"/>
                  </a:ext>
                </a:extLst>
              </p:cNvPr>
              <p:cNvSpPr/>
              <p:nvPr/>
            </p:nvSpPr>
            <p:spPr>
              <a:xfrm>
                <a:off x="7736068" y="1592050"/>
                <a:ext cx="747617" cy="766554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641BA3E-61C0-C641-ABC4-1A4A458C1FD3}"/>
                  </a:ext>
                </a:extLst>
              </p:cNvPr>
              <p:cNvSpPr/>
              <p:nvPr/>
            </p:nvSpPr>
            <p:spPr>
              <a:xfrm>
                <a:off x="7755115" y="2226877"/>
                <a:ext cx="746030" cy="766554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D91F4B-7CF3-2AC4-E08B-6950D237C628}"/>
                  </a:ext>
                </a:extLst>
              </p:cNvPr>
              <p:cNvSpPr/>
              <p:nvPr/>
            </p:nvSpPr>
            <p:spPr>
              <a:xfrm>
                <a:off x="7772575" y="2861703"/>
                <a:ext cx="746030" cy="766554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894C734-4D2A-5678-A46D-128ADEACDB60}"/>
                  </a:ext>
                </a:extLst>
              </p:cNvPr>
              <p:cNvSpPr/>
              <p:nvPr/>
            </p:nvSpPr>
            <p:spPr>
              <a:xfrm>
                <a:off x="7788448" y="3496530"/>
                <a:ext cx="746030" cy="766554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58" name="TextBox 31">
                <a:extLst>
                  <a:ext uri="{FF2B5EF4-FFF2-40B4-BE49-F238E27FC236}">
                    <a16:creationId xmlns:a16="http://schemas.microsoft.com/office/drawing/2014/main" id="{F42CADE4-1833-571A-28E6-6C8637496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6788" y="4825452"/>
                <a:ext cx="677212" cy="519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 b="1">
                    <a:solidFill>
                      <a:srgbClr val="3366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I/O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69268BE-12FC-82C4-D4E4-C9463A5ED81F}"/>
                  </a:ext>
                </a:extLst>
              </p:cNvPr>
              <p:cNvCxnSpPr>
                <a:endCxn id="29" idx="6"/>
              </p:cNvCxnSpPr>
              <p:nvPr/>
            </p:nvCxnSpPr>
            <p:spPr>
              <a:xfrm rot="16200000" flipV="1">
                <a:off x="7836975" y="3925817"/>
                <a:ext cx="1564847" cy="20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5254765-45DE-7151-3A38-0D9CC7CD7704}"/>
                  </a:ext>
                </a:extLst>
              </p:cNvPr>
              <p:cNvCxnSpPr/>
              <p:nvPr/>
            </p:nvCxnSpPr>
            <p:spPr>
              <a:xfrm rot="16200000" flipV="1">
                <a:off x="8111501" y="4538436"/>
                <a:ext cx="507861" cy="333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84000DC-2507-835C-D3D5-C46CD9E6E283}"/>
                  </a:ext>
                </a:extLst>
              </p:cNvPr>
              <p:cNvCxnSpPr>
                <a:stCxn id="13358" idx="1"/>
              </p:cNvCxnSpPr>
              <p:nvPr/>
            </p:nvCxnSpPr>
            <p:spPr>
              <a:xfrm rot="10800000">
                <a:off x="6502737" y="4436073"/>
                <a:ext cx="1963487" cy="650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62" name="TextBox 63">
                <a:extLst>
                  <a:ext uri="{FF2B5EF4-FFF2-40B4-BE49-F238E27FC236}">
                    <a16:creationId xmlns:a16="http://schemas.microsoft.com/office/drawing/2014/main" id="{8B362D86-D3F8-77DC-B325-5B93A8A50C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4468" y="812801"/>
                <a:ext cx="676775" cy="523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 b="1">
                    <a:solidFill>
                      <a:srgbClr val="3366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I/O</a:t>
                </a:r>
              </a:p>
            </p:txBody>
          </p:sp>
          <p:sp>
            <p:nvSpPr>
              <p:cNvPr id="13363" name="TextBox 64">
                <a:extLst>
                  <a:ext uri="{FF2B5EF4-FFF2-40B4-BE49-F238E27FC236}">
                    <a16:creationId xmlns:a16="http://schemas.microsoft.com/office/drawing/2014/main" id="{909AAE7C-ECB3-8B71-5F33-941A34A8D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965" y="5079418"/>
                <a:ext cx="676775" cy="523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 b="1">
                    <a:solidFill>
                      <a:srgbClr val="3366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I/O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BF296B9-807A-0964-5865-4D15883FDDC9}"/>
                  </a:ext>
                </a:extLst>
              </p:cNvPr>
              <p:cNvCxnSpPr/>
              <p:nvPr/>
            </p:nvCxnSpPr>
            <p:spPr>
              <a:xfrm rot="10800000">
                <a:off x="2183701" y="5078835"/>
                <a:ext cx="1203171" cy="2539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B762307-E557-565D-1740-AE374DCC21FF}"/>
                  </a:ext>
                </a:extLst>
              </p:cNvPr>
              <p:cNvCxnSpPr>
                <a:endCxn id="15" idx="4"/>
              </p:cNvCxnSpPr>
              <p:nvPr/>
            </p:nvCxnSpPr>
            <p:spPr>
              <a:xfrm rot="16200000" flipV="1">
                <a:off x="3413875" y="5055022"/>
                <a:ext cx="258692" cy="936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4E3AD4-24EF-2528-ED2B-63019A28910F}"/>
                  </a:ext>
                </a:extLst>
              </p:cNvPr>
              <p:cNvCxnSpPr/>
              <p:nvPr/>
            </p:nvCxnSpPr>
            <p:spPr>
              <a:xfrm rot="5400000" flipH="1" flipV="1">
                <a:off x="3607572" y="4605876"/>
                <a:ext cx="896692" cy="1857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425267D-9312-6144-B24A-824B8C2191D6}"/>
                  </a:ext>
                </a:extLst>
              </p:cNvPr>
              <p:cNvCxnSpPr>
                <a:stCxn id="13362" idx="1"/>
              </p:cNvCxnSpPr>
              <p:nvPr/>
            </p:nvCxnSpPr>
            <p:spPr>
              <a:xfrm rot="10800000" flipV="1">
                <a:off x="6485277" y="1074666"/>
                <a:ext cx="1609520" cy="4316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DE1FBE88-786A-86EF-27F9-33CE0B076649}"/>
                  </a:ext>
                </a:extLst>
              </p:cNvPr>
              <p:cNvCxnSpPr>
                <a:stCxn id="13362" idx="2"/>
              </p:cNvCxnSpPr>
              <p:nvPr/>
            </p:nvCxnSpPr>
            <p:spPr>
              <a:xfrm rot="16200000" flipH="1">
                <a:off x="7941699" y="1827725"/>
                <a:ext cx="1050638" cy="682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76A1462-3456-B1E3-9416-893C4ECB2DB4}"/>
                  </a:ext>
                </a:extLst>
              </p:cNvPr>
              <p:cNvSpPr/>
              <p:nvPr/>
            </p:nvSpPr>
            <p:spPr>
              <a:xfrm>
                <a:off x="1175767" y="2996604"/>
                <a:ext cx="1076188" cy="761792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0E418D6-5A5B-70DB-BD6C-62570468B25A}"/>
                  </a:ext>
                </a:extLst>
              </p:cNvPr>
              <p:cNvCxnSpPr/>
              <p:nvPr/>
            </p:nvCxnSpPr>
            <p:spPr>
              <a:xfrm rot="16200000" flipV="1">
                <a:off x="2090953" y="3751157"/>
                <a:ext cx="1490256" cy="1336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0471BBD-B7E2-A50F-207B-0DA6B1DE4108}"/>
                </a:ext>
              </a:extLst>
            </p:cNvPr>
            <p:cNvCxnSpPr>
              <a:stCxn id="13362" idx="2"/>
              <a:endCxn id="27" idx="7"/>
            </p:cNvCxnSpPr>
            <p:nvPr/>
          </p:nvCxnSpPr>
          <p:spPr>
            <a:xfrm rot="5400000">
              <a:off x="8219427" y="1491267"/>
              <a:ext cx="368199" cy="58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91">
            <a:extLst>
              <a:ext uri="{FF2B5EF4-FFF2-40B4-BE49-F238E27FC236}">
                <a16:creationId xmlns:a16="http://schemas.microsoft.com/office/drawing/2014/main" id="{402CF7EC-7FC4-A742-88C0-F875952130A1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1581150"/>
            <a:ext cx="6264275" cy="3098800"/>
            <a:chOff x="1439334" y="1202267"/>
            <a:chExt cx="6265328" cy="3098800"/>
          </a:xfrm>
        </p:grpSpPr>
        <p:grpSp>
          <p:nvGrpSpPr>
            <p:cNvPr id="13331" name="Group 90">
              <a:extLst>
                <a:ext uri="{FF2B5EF4-FFF2-40B4-BE49-F238E27FC236}">
                  <a16:creationId xmlns:a16="http://schemas.microsoft.com/office/drawing/2014/main" id="{E60E9678-261C-68E9-85FC-AA75F76D5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357" y="1202267"/>
              <a:ext cx="6180305" cy="3098800"/>
              <a:chOff x="1524357" y="1202267"/>
              <a:chExt cx="6180305" cy="3098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3C307D-343F-445B-A673-C47A2F479CFC}"/>
                  </a:ext>
                </a:extLst>
              </p:cNvPr>
              <p:cNvSpPr/>
              <p:nvPr/>
            </p:nvSpPr>
            <p:spPr>
              <a:xfrm>
                <a:off x="3065207" y="1981730"/>
                <a:ext cx="2116493" cy="1031875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7CEB61-D1FE-0FBF-ACBC-158C6B603EAC}"/>
                  </a:ext>
                </a:extLst>
              </p:cNvPr>
              <p:cNvSpPr/>
              <p:nvPr/>
            </p:nvSpPr>
            <p:spPr>
              <a:xfrm>
                <a:off x="1525073" y="3150130"/>
                <a:ext cx="523963" cy="388937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19FFF1-E6A2-0380-95E0-90D36741D8A9}"/>
                  </a:ext>
                </a:extLst>
              </p:cNvPr>
              <p:cNvSpPr/>
              <p:nvPr/>
            </p:nvSpPr>
            <p:spPr>
              <a:xfrm>
                <a:off x="6637683" y="1727730"/>
                <a:ext cx="1016171" cy="592137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B67D3A-3F40-0D79-D258-8D168A40EC52}"/>
                  </a:ext>
                </a:extLst>
              </p:cNvPr>
              <p:cNvSpPr/>
              <p:nvPr/>
            </p:nvSpPr>
            <p:spPr>
              <a:xfrm>
                <a:off x="6655148" y="2438930"/>
                <a:ext cx="1016171" cy="508000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26B7E6C-B14E-1EEA-DA7D-BAF197D5EE35}"/>
                  </a:ext>
                </a:extLst>
              </p:cNvPr>
              <p:cNvSpPr/>
              <p:nvPr/>
            </p:nvSpPr>
            <p:spPr>
              <a:xfrm>
                <a:off x="6671025" y="2997730"/>
                <a:ext cx="1016171" cy="609600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9243E5-4F5E-9918-C150-5B2DC164AD6E}"/>
                  </a:ext>
                </a:extLst>
              </p:cNvPr>
              <p:cNvSpPr/>
              <p:nvPr/>
            </p:nvSpPr>
            <p:spPr>
              <a:xfrm>
                <a:off x="6688491" y="3640667"/>
                <a:ext cx="1016171" cy="660400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5B88533-248D-2786-BCDC-DD63B5CED252}"/>
                  </a:ext>
                </a:extLst>
              </p:cNvPr>
              <p:cNvCxnSpPr/>
              <p:nvPr/>
            </p:nvCxnSpPr>
            <p:spPr>
              <a:xfrm rot="5400000">
                <a:off x="3565381" y="1786467"/>
                <a:ext cx="322262" cy="158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DE32A20-B776-32EB-A042-44107781DA8E}"/>
                  </a:ext>
                </a:extLst>
              </p:cNvPr>
              <p:cNvCxnSpPr/>
              <p:nvPr/>
            </p:nvCxnSpPr>
            <p:spPr>
              <a:xfrm>
                <a:off x="4538655" y="1608667"/>
                <a:ext cx="2030753" cy="5762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4C515AE-6F22-E243-EEBD-A65E0EDD4A1B}"/>
                  </a:ext>
                </a:extLst>
              </p:cNvPr>
              <p:cNvCxnSpPr/>
              <p:nvPr/>
            </p:nvCxnSpPr>
            <p:spPr>
              <a:xfrm>
                <a:off x="4386229" y="1575330"/>
                <a:ext cx="2202232" cy="1016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D879601-1D1B-1711-A909-913E56AD176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4437038" y="1676930"/>
                <a:ext cx="2233988" cy="16256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8D0B16E-A50B-D84E-3F02-EE456EA46A9F}"/>
                  </a:ext>
                </a:extLst>
              </p:cNvPr>
              <p:cNvCxnSpPr/>
              <p:nvPr/>
            </p:nvCxnSpPr>
            <p:spPr>
              <a:xfrm>
                <a:off x="4352886" y="1608667"/>
                <a:ext cx="2368948" cy="2184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45" name="TextBox 30">
                <a:extLst>
                  <a:ext uri="{FF2B5EF4-FFF2-40B4-BE49-F238E27FC236}">
                    <a16:creationId xmlns:a16="http://schemas.microsoft.com/office/drawing/2014/main" id="{B37B6466-C848-D18F-376F-A7EE067B7E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1049" y="1202267"/>
                <a:ext cx="16294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 b="1">
                    <a:solidFill>
                      <a:srgbClr val="FF0000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Processor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2B1D29C-B448-A2D6-880B-6E880F592545}"/>
                  </a:ext>
                </a:extLst>
              </p:cNvPr>
              <p:cNvCxnSpPr/>
              <p:nvPr/>
            </p:nvCxnSpPr>
            <p:spPr>
              <a:xfrm rot="5400000">
                <a:off x="1820526" y="1667281"/>
                <a:ext cx="1524000" cy="14734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685634-7E61-1419-2DC1-26B64A092463}"/>
                </a:ext>
              </a:extLst>
            </p:cNvPr>
            <p:cNvSpPr/>
            <p:nvPr/>
          </p:nvSpPr>
          <p:spPr>
            <a:xfrm>
              <a:off x="1439334" y="3724805"/>
              <a:ext cx="643045" cy="441325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F9C14A3-46E4-4E28-FC7C-BC216B5DCB23}"/>
                </a:ext>
              </a:extLst>
            </p:cNvPr>
            <p:cNvCxnSpPr/>
            <p:nvPr/>
          </p:nvCxnSpPr>
          <p:spPr>
            <a:xfrm rot="5400000">
              <a:off x="1658624" y="2099095"/>
              <a:ext cx="2117725" cy="1305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16">
            <a:extLst>
              <a:ext uri="{FF2B5EF4-FFF2-40B4-BE49-F238E27FC236}">
                <a16:creationId xmlns:a16="http://schemas.microsoft.com/office/drawing/2014/main" id="{4A165DEF-6519-BFB2-A6DD-88BAA091EC11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2800350"/>
            <a:ext cx="3729038" cy="3657600"/>
            <a:chOff x="2302934" y="2421467"/>
            <a:chExt cx="3729405" cy="3656906"/>
          </a:xfrm>
        </p:grpSpPr>
        <p:sp>
          <p:nvSpPr>
            <p:cNvPr id="96" name="Frame 95">
              <a:extLst>
                <a:ext uri="{FF2B5EF4-FFF2-40B4-BE49-F238E27FC236}">
                  <a16:creationId xmlns:a16="http://schemas.microsoft.com/office/drawing/2014/main" id="{5FB06EC5-2CCF-9D37-418C-7662A5EE8182}"/>
                </a:ext>
              </a:extLst>
            </p:cNvPr>
            <p:cNvSpPr/>
            <p:nvPr/>
          </p:nvSpPr>
          <p:spPr>
            <a:xfrm>
              <a:off x="4249401" y="4368960"/>
              <a:ext cx="847808" cy="660275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Frame 96">
              <a:extLst>
                <a:ext uri="{FF2B5EF4-FFF2-40B4-BE49-F238E27FC236}">
                  <a16:creationId xmlns:a16="http://schemas.microsoft.com/office/drawing/2014/main" id="{0564C5CE-0F0A-EE34-E788-3ECBBFC4A18E}"/>
                </a:ext>
              </a:extLst>
            </p:cNvPr>
            <p:cNvSpPr/>
            <p:nvPr/>
          </p:nvSpPr>
          <p:spPr>
            <a:xfrm>
              <a:off x="5063869" y="4368960"/>
              <a:ext cx="844633" cy="660275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Frame 97">
              <a:extLst>
                <a:ext uri="{FF2B5EF4-FFF2-40B4-BE49-F238E27FC236}">
                  <a16:creationId xmlns:a16="http://schemas.microsoft.com/office/drawing/2014/main" id="{B487E791-4530-3EA6-0A24-6492FA99EF1F}"/>
                </a:ext>
              </a:extLst>
            </p:cNvPr>
            <p:cNvSpPr/>
            <p:nvPr/>
          </p:nvSpPr>
          <p:spPr>
            <a:xfrm>
              <a:off x="2302934" y="2421467"/>
              <a:ext cx="847808" cy="660275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326" name="Group 115">
              <a:extLst>
                <a:ext uri="{FF2B5EF4-FFF2-40B4-BE49-F238E27FC236}">
                  <a16:creationId xmlns:a16="http://schemas.microsoft.com/office/drawing/2014/main" id="{8CC94C83-7923-3DEB-DE90-6539234E4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9601" y="3251200"/>
              <a:ext cx="2882738" cy="2827173"/>
              <a:chOff x="3149601" y="3251200"/>
              <a:chExt cx="2882738" cy="2827173"/>
            </a:xfrm>
          </p:grpSpPr>
          <p:sp>
            <p:nvSpPr>
              <p:cNvPr id="13327" name="TextBox 113">
                <a:extLst>
                  <a:ext uri="{FF2B5EF4-FFF2-40B4-BE49-F238E27FC236}">
                    <a16:creationId xmlns:a16="http://schemas.microsoft.com/office/drawing/2014/main" id="{FC82DC65-B60A-D3AD-57F8-E3986696E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689" y="5011635"/>
                <a:ext cx="1646650" cy="106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8000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Memory</a:t>
                </a:r>
              </a:p>
              <a:p>
                <a:pPr eaLnBrk="1" hangingPunct="1"/>
                <a:endParaRPr lang="en-US" altLang="en-US" sz="320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D94354C-14F4-1090-B54D-F70D38A87207}"/>
                  </a:ext>
                </a:extLst>
              </p:cNvPr>
              <p:cNvCxnSpPr/>
              <p:nvPr/>
            </p:nvCxnSpPr>
            <p:spPr>
              <a:xfrm rot="16200000" flipV="1">
                <a:off x="2717615" y="3683113"/>
                <a:ext cx="2099863" cy="1236784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C34355E-9D06-DC21-4A0D-E24C70CE0E0C}"/>
                  </a:ext>
                </a:extLst>
              </p:cNvPr>
              <p:cNvCxnSpPr/>
              <p:nvPr/>
            </p:nvCxnSpPr>
            <p:spPr>
              <a:xfrm rot="5400000" flipH="1" flipV="1">
                <a:off x="5723574" y="5164940"/>
                <a:ext cx="238080" cy="1587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59945996-4994-64B6-7FFA-65103A3B8FA7}"/>
                  </a:ext>
                </a:extLst>
              </p:cNvPr>
              <p:cNvCxnSpPr>
                <a:endCxn id="99" idx="0"/>
              </p:cNvCxnSpPr>
              <p:nvPr/>
            </p:nvCxnSpPr>
            <p:spPr>
              <a:xfrm flipH="1" flipV="1">
                <a:off x="4460559" y="5046694"/>
                <a:ext cx="92084" cy="261888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005391BB-31D9-04CF-BDB6-B493696618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5263"/>
            <a:ext cx="8358188" cy="1404937"/>
          </a:xfrm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en-US"/>
              <a:t>AMD’s Barcelona Multicore Processor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66DF9FE-4F9C-F967-DCC1-D1020EC4A91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0600"/>
            <a:ext cx="5756275" cy="5486400"/>
          </a:xfrm>
        </p:spPr>
      </p:pic>
      <p:sp>
        <p:nvSpPr>
          <p:cNvPr id="20485" name="Rectangle 5">
            <a:extLst>
              <a:ext uri="{FF2B5EF4-FFF2-40B4-BE49-F238E27FC236}">
                <a16:creationId xmlns:a16="http://schemas.microsoft.com/office/drawing/2014/main" id="{69160D3F-8417-48B0-A618-4937F138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447800"/>
            <a:ext cx="1447800" cy="1905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B07BE0F8-7364-D6F5-47E1-68254B18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14800"/>
            <a:ext cx="1447800" cy="1905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C742E73A-6178-483E-4BBF-0C6A2AD3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1447800" cy="1905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796CD913-4C97-7E4D-F292-313AC4D8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1447800" cy="1905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DA1D1D73-52F8-0ED5-7465-4A48A0DEE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3048000" cy="4572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4DF750CA-09E6-972B-9F42-D19C98A56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685800" cy="51054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91" name="Rectangle 12">
            <a:extLst>
              <a:ext uri="{FF2B5EF4-FFF2-40B4-BE49-F238E27FC236}">
                <a16:creationId xmlns:a16="http://schemas.microsoft.com/office/drawing/2014/main" id="{83EEF584-5D01-8D53-3EDC-2F84EE0F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457200" cy="1752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92" name="Rectangle 14">
            <a:extLst>
              <a:ext uri="{FF2B5EF4-FFF2-40B4-BE49-F238E27FC236}">
                <a16:creationId xmlns:a16="http://schemas.microsoft.com/office/drawing/2014/main" id="{8DB88065-D293-690B-4501-D9515C17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14800"/>
            <a:ext cx="457200" cy="1752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93" name="Rectangle 15">
            <a:extLst>
              <a:ext uri="{FF2B5EF4-FFF2-40B4-BE49-F238E27FC236}">
                <a16:creationId xmlns:a16="http://schemas.microsoft.com/office/drawing/2014/main" id="{9ACE5F91-0DE3-1F55-4618-648317031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0200"/>
            <a:ext cx="457200" cy="1752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494" name="Rectangle 16">
            <a:extLst>
              <a:ext uri="{FF2B5EF4-FFF2-40B4-BE49-F238E27FC236}">
                <a16:creationId xmlns:a16="http://schemas.microsoft.com/office/drawing/2014/main" id="{043FBFF9-4951-229E-2BAF-D8860C19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00200"/>
            <a:ext cx="457200" cy="1752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b="1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D9C3C09-A61D-893D-D4CD-5EE805936694}"/>
              </a:ext>
            </a:extLst>
          </p:cNvPr>
          <p:cNvSpPr txBox="1">
            <a:spLocks/>
          </p:cNvSpPr>
          <p:nvPr/>
        </p:nvSpPr>
        <p:spPr bwMode="auto">
          <a:xfrm>
            <a:off x="6019800" y="820340"/>
            <a:ext cx="2895600" cy="2447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kern="0" dirty="0">
                <a:latin typeface="+mn-lt"/>
              </a:rPr>
              <a:t>4 out-of-order cores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kern="0" dirty="0">
                <a:latin typeface="+mn-lt"/>
              </a:rPr>
              <a:t>1.9 GHz clock rate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kern="0" dirty="0">
                <a:latin typeface="+mn-lt"/>
              </a:rPr>
              <a:t>65nm technology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kern="0" dirty="0">
                <a:latin typeface="+mn-lt"/>
              </a:rPr>
              <a:t>3 levels of caches 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kern="0" dirty="0">
                <a:latin typeface="+mn-lt"/>
              </a:rPr>
              <a:t>integrated Northbridge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0495" name="TextBox 17">
            <a:extLst>
              <a:ext uri="{FF2B5EF4-FFF2-40B4-BE49-F238E27FC236}">
                <a16:creationId xmlns:a16="http://schemas.microsoft.com/office/drawing/2014/main" id="{65E6FA74-B052-1AD4-CD96-817F40F3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Core</a:t>
            </a:r>
            <a:r>
              <a:rPr lang="en-US" altLang="en-US" sz="2000" b="1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0496" name="TextBox 18">
            <a:extLst>
              <a:ext uri="{FF2B5EF4-FFF2-40B4-BE49-F238E27FC236}">
                <a16:creationId xmlns:a16="http://schemas.microsoft.com/office/drawing/2014/main" id="{2C9FEFFE-D880-8700-C117-61FA006F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980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Core 2</a:t>
            </a:r>
          </a:p>
        </p:txBody>
      </p:sp>
      <p:sp>
        <p:nvSpPr>
          <p:cNvPr id="20497" name="TextBox 19">
            <a:extLst>
              <a:ext uri="{FF2B5EF4-FFF2-40B4-BE49-F238E27FC236}">
                <a16:creationId xmlns:a16="http://schemas.microsoft.com/office/drawing/2014/main" id="{E158C9E7-AD62-23F8-10F9-B98293A9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80060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Core 3</a:t>
            </a:r>
          </a:p>
        </p:txBody>
      </p:sp>
      <p:pic>
        <p:nvPicPr>
          <p:cNvPr id="14338" name="Picture 3">
            <a:extLst>
              <a:ext uri="{FF2B5EF4-FFF2-40B4-BE49-F238E27FC236}">
                <a16:creationId xmlns:a16="http://schemas.microsoft.com/office/drawing/2014/main" id="{01080743-C9DC-24AE-680F-254A49C9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95" y="2895601"/>
            <a:ext cx="3215061" cy="376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8" name="TextBox 20">
            <a:extLst>
              <a:ext uri="{FF2B5EF4-FFF2-40B4-BE49-F238E27FC236}">
                <a16:creationId xmlns:a16="http://schemas.microsoft.com/office/drawing/2014/main" id="{6CD44F9C-2484-5A29-3C4D-3F72C704F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0060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Core 4</a:t>
            </a:r>
          </a:p>
        </p:txBody>
      </p:sp>
      <p:sp>
        <p:nvSpPr>
          <p:cNvPr id="20499" name="TextBox 22">
            <a:extLst>
              <a:ext uri="{FF2B5EF4-FFF2-40B4-BE49-F238E27FC236}">
                <a16:creationId xmlns:a16="http://schemas.microsoft.com/office/drawing/2014/main" id="{0D56FBBC-4210-5B19-CBE1-4C2AFEFD3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81400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Northbridge</a:t>
            </a:r>
          </a:p>
        </p:txBody>
      </p:sp>
      <p:sp>
        <p:nvSpPr>
          <p:cNvPr id="20500" name="TextBox 23">
            <a:extLst>
              <a:ext uri="{FF2B5EF4-FFF2-40B4-BE49-F238E27FC236}">
                <a16:creationId xmlns:a16="http://schemas.microsoft.com/office/drawing/2014/main" id="{C5B0DF52-259B-356C-08F5-E788910428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34468" y="2294732"/>
            <a:ext cx="1300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512KB L2 </a:t>
            </a:r>
          </a:p>
        </p:txBody>
      </p:sp>
      <p:sp>
        <p:nvSpPr>
          <p:cNvPr id="20501" name="TextBox 24">
            <a:extLst>
              <a:ext uri="{FF2B5EF4-FFF2-40B4-BE49-F238E27FC236}">
                <a16:creationId xmlns:a16="http://schemas.microsoft.com/office/drawing/2014/main" id="{E816FA21-E9E7-4EA7-9132-4ACBC23A268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68662" y="2293938"/>
            <a:ext cx="130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512KB L2 </a:t>
            </a:r>
          </a:p>
        </p:txBody>
      </p:sp>
      <p:sp>
        <p:nvSpPr>
          <p:cNvPr id="20502" name="TextBox 25">
            <a:extLst>
              <a:ext uri="{FF2B5EF4-FFF2-40B4-BE49-F238E27FC236}">
                <a16:creationId xmlns:a16="http://schemas.microsoft.com/office/drawing/2014/main" id="{D6F65DDF-6CE7-5E6A-2E1A-74420037C61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68662" y="4808538"/>
            <a:ext cx="130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512KB L2 </a:t>
            </a:r>
          </a:p>
        </p:txBody>
      </p:sp>
      <p:sp>
        <p:nvSpPr>
          <p:cNvPr id="20503" name="TextBox 26">
            <a:extLst>
              <a:ext uri="{FF2B5EF4-FFF2-40B4-BE49-F238E27FC236}">
                <a16:creationId xmlns:a16="http://schemas.microsoft.com/office/drawing/2014/main" id="{B26FDFBA-5111-2955-4FCB-32D842A25D8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34468" y="4809332"/>
            <a:ext cx="1300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512KB L2 </a:t>
            </a:r>
          </a:p>
        </p:txBody>
      </p:sp>
      <p:sp>
        <p:nvSpPr>
          <p:cNvPr id="20504" name="TextBox 27">
            <a:extLst>
              <a:ext uri="{FF2B5EF4-FFF2-40B4-BE49-F238E27FC236}">
                <a16:creationId xmlns:a16="http://schemas.microsoft.com/office/drawing/2014/main" id="{67A7B11E-5425-51D9-7E5A-B21304F9EE8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758825" y="3595688"/>
            <a:ext cx="4021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FF00"/>
                </a:solidFill>
                <a:cs typeface="Arial" panose="020B0604020202020204" pitchFamily="34" charset="0"/>
              </a:rPr>
              <a:t>2MB shared L3 Cache </a:t>
            </a:r>
          </a:p>
        </p:txBody>
      </p:sp>
      <p:sp>
        <p:nvSpPr>
          <p:cNvPr id="14362" name="TextBox 4">
            <a:extLst>
              <a:ext uri="{FF2B5EF4-FFF2-40B4-BE49-F238E27FC236}">
                <a16:creationId xmlns:a16="http://schemas.microsoft.com/office/drawing/2014/main" id="{45459A60-F0A5-A7B4-3C41-2D8411E5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88113"/>
            <a:ext cx="57912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accent2"/>
                </a:solidFill>
                <a:cs typeface="Arial" panose="020B0604020202020204" pitchFamily="34" charset="0"/>
              </a:rPr>
              <a:t>http://www.techwarelabs.com/reviews/processors/barcelona</a:t>
            </a:r>
            <a:r>
              <a:rPr lang="en-US" altLang="en-US" sz="1600" dirty="0">
                <a:solidFill>
                  <a:schemeClr val="accent1"/>
                </a:solidFill>
                <a:cs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/>
      <p:bldP spid="20496" grpId="0"/>
      <p:bldP spid="20497" grpId="0"/>
      <p:bldP spid="20498" grpId="0"/>
      <p:bldP spid="20499" grpId="0"/>
      <p:bldP spid="20500" grpId="0"/>
      <p:bldP spid="20501" grpId="0"/>
      <p:bldP spid="20502" grpId="0"/>
      <p:bldP spid="20503" grpId="0"/>
      <p:bldP spid="205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048000"/>
            <a:ext cx="32867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System on Chip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3990" y="6269820"/>
            <a:ext cx="320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hlinkClick r:id="rId3"/>
              </a:rPr>
              <a:t>http://www.c-p-e.be/cypros/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2" name="AutoShape 4" descr="data:image/jpg;base64,/9j/4AAQSkZJRgABAQAAAQABAAD/2wCEAAkGBhAQEBISEBQPFBQUFRAUDxQQFBAPDxUQFBAVFRQQFBQXHCYeFxkjGRQUHy8gJScpLCwtFR4xNTAqNSYrLCkBCQoKDgwOGg8PGi0lHyUxLC8qLCwsKSwqKiwpKSwsLywqLCwsKSwtLywpLCksLCwsLSksLCwpKSkuLCkpLCwpLP/AABEIAMwAzAMBIgACEQEDEQH/xAAcAAABBQEBAQAAAAAAAAAAAAAFAAMEBgcCAQj/xABNEAABAwICBgUGCQkECwAAAAABAAIDBBEFMQYSIUFRYRMiMnGBB0JSkaGxFCNicoKywdHwM0NTY3OSosLhJDSDsxUWJTVVdKPD0tPi/8QAGwEAAgMBAQEAAAAAAAAAAAAABAUAAwYCAQf/xAA0EQABAwIDBAkDAwUAAAAAAAABAAIDBBESITEFQVFhEyIycYGhscHRkeHwFCPxM0JSgpL/2gAMAwEAAhEDEQA/ANxSSSUUSSSSUUSSSSUUSSVR0r8plFQXZczTD81ERcHhI7JndtPJVB8+MYptnkNFTnKOG7ZXN4HzvWQOW5MIaCR7cb+q3id/cNSqXzNblvV/xvTmgo7ieeMPGcbPjJb8C1tyPGyBnyjTz/3CgqZAcpaktpYfnC9y4epRsE0SoqSxiiaX/pJLSSX4gnY3wAR5sqv6Knj7LS7mch9B8oczuPJCBPjsu10tBTDhHG+of/Ebe1d/6DxB3bxOp/woaeIe0O96NxH8bES6BoYTwuTy2C6rdUYdGtH+o9wSo0OdvVTGjdR/xLE/3qf/ANS6bg9c3sYlVf4sVNKPGzWo1If6cLck0XroSuPD/lvwuC48UME2MRdmahqOUsMlM88gY3EDxT7dNp4h/a6KoaN76VzK2PvIbZ4/dKlGRcmVQ4Hdpg8MvTLyXolcN6nYNpbRVmynmjc7ewnUlHG8brO2dyLqj4tglNVflo2OcOy8dWVp3Fsg6w9agRVGJ0JvTyfDIRnBVG1QBwjn876XtXBpGP8A6ZseDvnT6gK5tR/ktHSVd0b07pK49G0uinF9enmGpMCM7DzvBWJAyRPidheLFEhwcLhJJJJVr1JJJJRRJJJJRRJJJJRRJJJQ8WxaGlhfNO4MYwXcT7GgbycgF61pcbDVQmydra2OGN0srmsYwXe5xs0DmVj2lPlOqa+T4LhgeyM3BkHVmeN7r/mme3uyVe0s0xqcXnEbQWw63xMIOz9pId7reA3c7HgGER0seq3a826R+9x4Dg3ktPT7PZSNEkwu/cNw7+P53pfLUF2TdE5ozojDS2e+0k2ZeRdrT8gH62fcrS2ZC2TJ9ky4lLpHYnG6GuiLZU42VD2zJwSoYsUxIhHNtVgwo/F+J9wVUjl2q04Kbx/SPuCDqW2aiac3eo9ZR9FdzfyebgPzZ3uA9DiN2Y2XUGYWVlQXEKHo7uaPi94H5s8R8jlu7sqYpNxVs0X9zULdIuDKvamOyhukTBrboLEpBlTbplHMqbdIrAxeYlBx3AYaoAuuyVu2OZnVlaRltGY/AsvMA8os9DI2lxXrMOyKrbc3H6wbxzzG8HNSnSofilHHURmOUXBy4g7nNO4okBr29HKLt8x3fGi7bIWm4WrQzNe0OYWua4Atc0hzS0i4II2ELtYVovphPgs/wecukpHG43loJ/KR/az8Hb6OsjmjbJE5r2PAcxzTdpad4Sason0zuLToeP3TGKUSDJPJJJIFWpJJJKKJJJJKKJuoqGxsc95DWtBc9zjZoaBcknhZfPPlB04fiU9m3bTxk9AzLWOXTPHpHcNw8VafLJppru+AQnqtsaoje7NsPcNhPO3ArO8Go+klAOQ6zu4bvWtdsihETP1EgzOnIce8+iXVM1+qFZNGMMETNdw67x+6zcPHNWFkqGxvUhkivlu92IoAuRFkifbKhzHqTHdDli5xqa2VONlUPaF6JFXgUxohFLtVx0fN4vpH3BUOKTarzo0bwfSPuCXVzbMRdG68iLJJKNBiMb5JImnrxanSNyID2hzXDiCDnxBSgAlN0KxPDujuWj4vf+rP/h7u7IBVxFpV8IVcxfCujBLfyf8Al/8Ax9XuyPpp88LkuqYLddqrD5E06RPVtOWlDnvTlgBCXY066RMvkTbpEy+RWhi9D1DxzD21EZabaw2xng77io/k208dh83weoJ+DvdY635mS9tcfJv2h48bzXyKp6T0dniQZO2O+cN/iPcjI42zMMEmh8irmSFpuF9MNcCLjaDlbKy9WYeR3TTpWfAZ3deMXpic3RDOPvbu5dy09Y6qpnU0pjdu8xxThjw9twkkkkhl2kgWmmkgw+jln2a9tWEHzpXbGjmBmeQKOrD/ACz6QmarbStPUpxd9sjM8XN+5th4uTDZ1L+pnDDoMz3D50VUz8DLrP5JHSOc95LnOJc9x2kuJuSfEo9gMWqwu4n2D+t0DjarJh7bRtHJbqbs2CROciTHJ9j1EYU+woEtVBcimH0zpHBrQSSbADO60fBtG44oyJAHOcLPvtAHoj71WNBK+KN5a8AOdYMed3yeV+K0FZvaU7w/oxkPVNKGJjhjOZ9FR8UwMxOtm036N3H5J+UPbnxQGeItK1GppmyNLXi4P4BB3HmqbjOEOY6ztt76jtzgNx4OG8eI5dUlXi6r9VRWUxj67NPRV2J+1aDoqfiPpO9zVn7oS1yv2iX93+m73NVu0bdFdcbPdebwRpUmKYsxisI/Q0vuKuyz+tfbFa39jS+4pZSDEXDl7hMq1xbFccVeqWqbI248RwKdIvmqNh2LOZJceI3EcCrvDJrNBsRcXsc1xUQGI8lKSqE4sdQqzjeDdGC5o+L/AMvkfkc/N7sqnXUpaStUIvsPiqnpBgfRguaPi/bHy+Zz3d2RtHV2OFyFrKW37jPEKiPcmnPUqui1SUPcVoWi4ulYevHvQ3F49eJw4dYd4/BU15UeXbccdiuYLG6ta5VWgr5KaaOaI2fG4OYd1xuPEHI8ivprR/GmVlNFUR5SNBtmWuycw8wbjwXzFKxaf5ENIbOmonnYfjoL+kLCRo7xqu8HIbbVL0sPSjVvp+Z/VMqSSzsPFa+kkksWmiYrqxsMUkr+zGx73fNY0uPsC+W62tdPNJM/tSPe93e5xNu4Xt4LevKziPQ4XMBnKY4hx6zru/hBWAxNWu2BDaN0vE2+n8pbWPzDU/E1H6Xst7ggsTUZpD1QnkuiTvcpjCnmlMMTrUMQhy5EKKp1SFoujOkQkAjkO3Jjjv8AklZewohRVhaUvq6RszbLqGpdC/E3+VsqZqqVkrS14uD4EHcQdxHFBNG9IhKBHIet5pO/keasKyckboX4TqtTDMydmJqpGJ4O5j9V2++o7IPA9zhvHiOVg0Zj1YbfKd7giNXSNlaWvFxutsIIycDuI4pnDKZ8bC19jZxs4bNZthYkbjy5K+SpMkWE6oSOj6KfG3sm/gpiz6uZfFa0fqaX6pWgoDSaPEV9TVPtqvbAyNufYYLvPiSLcrrmmkEZcTw9wiKuIyx4GpnAdHbESyjmxp+sfuVkSSVUsrpXYnLuCBsLcLf5SWe6W6VvqXuo6F3VFxVTjshuRjYfZffkN5XWlelb6l7qOhdZo2VVQOy1uRjYR6rjPIbygh6OnjEUQsBmfOc7e5x4pnR0ZuHvGe4e59gl9dXCPqM1UWrAaA0EnVAF3bXG28oc4p6aW5UdxWlYywSEPXDyo7ynnKPKbK0BXNcq7UN2nvPvUjRvFjR1kFRujkaX84zseP3SU3M1Q5WowtD2lp0OSNidY3X1cDfJeqv6BYl8Iw2lkO09G1jt51o+oSefVv4qwL5rIwxvLDuNvotC03F1l3l2q7Q0kXpSSvP+GwN/7qyWELSPLpLeopG8I5T+89o/lWcwhbnZLcNGzx9Sk1WeuVLiaiVGdllAhCnQbCj3ZhKZCpzU61NtTrUOUK5y7anWJtoTrQuCqyVPoastIWiaPY+JgGPPW3H0uXesxYiVBVFpFkrrKVszeaJpap1O/E3xHFaykhGB4z0rQ1/aG/0v6ovdZWRhjdhcthDM2ZgexJJJJcK1JZ/pVpVJVSOo6F1mjZVVA7LW5FjCN+64zyG8r3SnSmSqkdRULrNGyqqB2WtyLGEeq4zyG8oU2KOnjEUQsBmfOc7e5x4pvSUmYc8Z7h7n2CUV9cIxgZqm9WOnjEUQsBmfOc7e5x4oVNISn533UZwWiiYGhZguJNymnJtyccE24IkL0OTTlEqz1SpjlAqjcqxozV7XIZM1QZgiMwUGYIoI6MrafIpVa2HOZ+jnkb4Oa1/8xWgLLvITJ8TVt4SRO/ejI/lWorAbUbhq5Bz9RdaKA3jCxny5N/tVMf1Lx6pP6rPoVp3l2p9tFJ/zDD/03D+ZZlAtbso3o2ePqUprMpCp0IU2IKHCp0QRxSaQqVCpDWpmIKZG1DvNkISvGhOtakGJ1jVQ4rxdMYptHSlxAAJJyAzSpKQuIAFycrK7YNhDYRc2Lz/DyCW1dW2FvNG0lI6odYabypGC4X0Lbu2vOfAcgiWsmddLXWYe8vdictfFE2JoYwZJ/pFCxykfUU8sLJHROe2zXtzHI8jkbbdqe10tdeNOE3CsIuLKnU+FspoeijaWlv5QOtrl9s3EZ33HK1rbEGqmm60CvohKLiweBZrjkR6D/k88xnxBq1dQ57CCDZzTmDwP2HIp5SVIdrqspX0bonYtQd6rjmplzVPnhsor2p0110qURwTTgpLmppzVeCpdRZSoEoU+VqhzBENVrCh8wUCdEJ0PnV4TGJan5CW9SsPy4B6mv+9aos38h1PajqH+lPYdzYmfaStIWC2qb1b/AA9AtJTi0YVA8tNDr4e2QZxTRuPzXBzD9YepYtAV9J6VYV8KoqiAbS+N4Z88DWZ/EAvmqArQbClxQFnA+R/CgK5vWuicCnwodTlEISnTkglU+AIjDGh0CLUqClNkC5LolJpaQuIACkwUmtaysWG0DYhc9r3cglVTWCJvNGUdI+pdYabyn8JwxsIubF59nIIl0iidKk+drWufI4MYwa0j3ZNH2ngFm3vdI651WxiiZCzC3RSJ6tkbHSSODGMF3uOQHDmTuCH4Bjhq43ShjmMMjxCHdoxNDQHnvOsq3rPxaQPkDo6KN3xMZ2OmcPPf+NmQ3lWtjgAA0AAAAAbAAMgAr5IREzPtenLvVDakPlwN0UvpFAixcmtqKYgWibA9juUjNrT4i9+ad6RCIT/tat/Y0n1VxCwPxA8PcKyokMbMQVh6RMVlMJRuDwLNcciPQf8AJ55jMbweOlS6RV9aNy9a5lQziCq9XUOewgg2c05g8OfI5HNBJ4LK8zxCUC5AeBZjjkR+jfxbzzG7eCIqcFe6/VIII1gcxe/ryz33TulrARZyzVZQOidduYVUcxNvjRWeh1Tt2ct/9FDnbZN2yA6JQcjZCagIfMiNShs5R0aujUGdDZyp9QVCZTulkZGwXc9zWMHFznAD2lEjLMppCFvPkqoeiwuC+cnSSn6bzb2AK3KPh1E2CGOJvZjYxje5jQ0e5SF82qJOllc/iSVqGNwtASXzv5QsE+CYjM0CzJD00XDVkJJA7naw8F9EKheV7Rv4RSCdgvJTXcbZmE26QeFg7wPFMdj1PQVAB0dl8fnNUVUeNncsep3olA5Bqd6JU71t3BZiZqLwFFqJyCU70UpJEDKMkueFccL1QL7/ALOSn9KgmGVKK2Au5zmtjaC573bGtaMyfu3rJVsLg/FxWl2VUsLOi0I8/unxI0Bz3uDGMGtI92xrWjefsG9Vp8j8VeCQ6Ohid8Ww9V87x57/AMbMhtvbm78VeBZ8dDE7qg9V88g85346uWeVhcA0BrQA1oAaBsAAyACshh6LM9r0+/ovK6vA6jF4HgWa0AAABoGwADIAJ8vtZRmN2rqpfYjuHvK4qeyhtmPxTeCe6VQWf71rf2FH9VdGVcxPAxWtJ2DoKP6qopsi7u9wnNYLxWCnNNivTLt2KNNU3OzLcuWOJIAuSdgAzJXEsmM5LijpjC27tSp8UtyALknIbCvYdK4jO6mjHSOjYeke23RtcD+T1hnv28direK4tI+Q0dCQZTcVM4PUhZk5jXDfuJHcNuRDDMJio4hHH3vee093E/YNyvjphhu/U6D3KqrK4Q5N1TeMMBcSN+3d796rtWUbrpFXq2RPqVpsAsk443EoZUuQydym1L0MqHpzGERE1Q6h6tHkmwM1GICUjqU46Q8OkN2xjv7R+iqhUSLevJpo2aKhbri0s3xs18wSOqw9zbeJKC2rU9BTEDV2Q9/JPaKLE6/BWxJJJYRPUl49gIIIBB2EHaCDuK9SUUXzxp1oscOq3MaD0Ml3053at9sd+LSbdxHFCqeVfQOl+i8eI0zoX2Dh1oX2uWSAbD3HIjgV891dHLTTPhmaWyMOq4HjxHEEbQd4K3WzK4VUWF3aGvPn8pFWU+E3GhRWnlRSmkVfp5kTp5kbI1JJGKzUNRZHGObKwskAc1ws4HIhVKlnRuiqUoqIt6GzabhWCHVa0NYAGtADQNgAG4LohRYJrqSClhFiqnOJ1XrQouIPs4fNHvKmNQ3F32kHzR7yhajspvsc/v8AgVx0q5eQZZJj25NQOPyWNDWtHIW9pUbpF1HdxAaCSdgA2knggQSFrLKWwlxAAJJ2ADaSeChYhiUjpDR0RBmIIqZwepCzJzGuG/cXDuG3LisrZC80dEQ6dwIqZx2IWZOYxw37i4dw2o3hOExUcXRxZ5yPPae7ifsG5HQwhlnvGe4e59gllbWiIYW6pYThEVHF0ceecjz2nu4n7BuSqJU5LMhdZVI2NhcblZOSR0jrlQ6+dV+rmUuuqkFqZ06gjsF2xij1MqGVEqeqJlzg+DzVtQyCEXc47T5rGDtSO5D7hvTG4Y3E7IBMoYiTYKw+THRM1tWJZBeCAtc++T5c2R8/SPIDit4Q3R7AoqKnZBCOq0bSe0557T3cyUSWE2jWGqmxbhkO77rTQRdE2ySSSSXq9JJJJRRJU/yg6BtxCPpItVtTGPi3HYHtz6J59x3E8CVcF4XK6CZ8Lw9hzC5ewPFivl98b4Xujla5j2Ete1ws4EbiFNp6hbHpzoRT4g3XBEdQ0WZLbY4DJkgGbeeY9ixbEMPmpJTFO0tcMt7XD0muyI5rcUddHVtyydvHxySCppSw8kZp6lFaWrVUgqkRgq1bJFdK3xK6UlcikNUCqTT1yJ0+JJZLToV0StscqF44/wCMHzG+9yYpsS2rnEnGSVoaCSWtAA2km52BJ6yMtameyW2n8Cmo7uIa0EkmwA2kk7l7U1UmuaSiIdO4EVM4N2QMycxjhv3Fw7gm6ipe15pKMgzuBFTOD1IGZOjY4eduLh3BFcPgho4ujizzkee093E/YNy4gp7We4Z7h7n2CbVlYIxhbqpeFYXFRxdHFnnI89p7uJ+wbl7NVoZUYrzQyoxNMGU7nG5WYfikNyidVXoJWV6h1OIIXUViZw09l0yJPVNUhVRULmeqXuEYNPWyiOFt/Te7ZGwcXH7MymADY24nGwCOihJNgmKOilqpWwwNL3vNmge0k7gN5W86EaFx4bDqiz5n2M8lszuY3gwbuOab0N0VpsOjtH15XAdLK4AOd8kei2+713VmD1k9p7SNR+3Hkz1+y0FNTCMXOq6SSSSNGpJJJKKJJJJKKLlzrIXX1+qicg2IBi1OTdWxAE5rhxyQavx4jeq3jNSypbqStDhuvmDxadxU2voXXKGPpyM04iaG2LdUC9xORVRrsCkjuY7vb/GO8b/BQ4qqyvIgUerwKKbtt2+k3qu9e/xTmLaBGUgvzQL4gdFWoqxTYq5e1Oh0o2xPa7k/qu9eR9iGz0FTF245AOIBc31hGtkik7JCEdCjtPiNjmi8mMkQWg6szzqOlPmQkbdTgTtuc7bBmqKyu5qQzEyN6rmpGyWuF4wOiN2q40VXHTR6ke/a93nOdxP3KJPjBO9Vl2JE7026uUbSgZqsxlxuUekxHmokteg7q1SYMLqpexFJbi4ajfW6yu6NrBdxsuxCupq1Q5Kkk2FyTkBtKO02hrztmeB8mPaf3js9iL02DRRdhoHEna4+JQ762JnZzPkr2QhVqh0fe8h012t9Eds/crjhlcIGhkbQ1o3N48TxPNMGBJtOUqnnfP29OG5GxgN0VlotIDxVlw/EtZUOioXXVtwilcLJVOxoRsbiVaI33XaZgbsTyWlFpJJJLxRJJJJRRJMS04KfSXoNlEIqMHadyHT6Og7lZ7LzVCtbM4KssBVLk0a5KO7R4hXkxhcGFvBXiqcqzA0qjHBXBeDDHhXd1O3gmzTN4KwVZVRpmqjzYE1/bjjd85jXH1kKI/Q2mOcEfhrN9xWhGmbwXPwZvBWNrnt0JXH6ULPP9R6X9C31v+9OM0Ppm5QReIc73lX/AOCt4JfBW8F0doSHefqVP0gVLhwYM7DGN+Y1rfcE4cMeVcfgreC6+DN4Ko1ZK9FK1Uz/AEM4rtuj5KuYp28F2IW8FyatysFO1VCPRvkpsGjgG5WYRhdhgVTql5VohaEHgwVo3IjDSBqkAL1DueTqrA0BeAL1JJcLpJJJJRR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4" name="AutoShape 6" descr="data:image/jpg;base64,/9j/4AAQSkZJRgABAQAAAQABAAD/2wCEAAkGBhAQEBISEBQPFBQUFRAUDxQQFBAPDxUQFBAVFRQQFBQXHCYeFxkjGRQUHy8gJScpLCwtFR4xNTAqNSYrLCkBCQoKDgwOGg8PGi0lHyUxLC8qLCwsKSwqKiwpKSwsLywqLCwsKSwtLywpLCksLCwsLSksLCwpKSkuLCkpLCwpLP/AABEIAMwAzAMBIgACEQEDEQH/xAAcAAABBQEBAQAAAAAAAAAAAAAFAAMEBgcCAQj/xABNEAABAwICBgUGCQkECwAAAAABAAIDBBEFMQYSIUFRYRMiMnGBB0JSkaGxFCNicoKywdHwM0NTY3OSosLhJDSDsxUWJTVVdKPD0tPi/8QAGwEAAgMBAQEAAAAAAAAAAAAABAUAAwYCAQf/xAA0EQABAwIDBAkDAwUAAAAAAAABAAIDBBESITEFQVFhEyIycYGhscHRkeHwFCPxM0JSgpL/2gAMAwEAAhEDEQA/ANxSSSUUSSSSUUSSSSUUSSVR0r8plFQXZczTD81ERcHhI7JndtPJVB8+MYptnkNFTnKOG7ZXN4HzvWQOW5MIaCR7cb+q3id/cNSqXzNblvV/xvTmgo7ieeMPGcbPjJb8C1tyPGyBnyjTz/3CgqZAcpaktpYfnC9y4epRsE0SoqSxiiaX/pJLSSX4gnY3wAR5sqv6Knj7LS7mch9B8oczuPJCBPjsu10tBTDhHG+of/Ebe1d/6DxB3bxOp/woaeIe0O96NxH8bES6BoYTwuTy2C6rdUYdGtH+o9wSo0OdvVTGjdR/xLE/3qf/ANS6bg9c3sYlVf4sVNKPGzWo1If6cLck0XroSuPD/lvwuC48UME2MRdmahqOUsMlM88gY3EDxT7dNp4h/a6KoaN76VzK2PvIbZ4/dKlGRcmVQ4Hdpg8MvTLyXolcN6nYNpbRVmynmjc7ewnUlHG8brO2dyLqj4tglNVflo2OcOy8dWVp3Fsg6w9agRVGJ0JvTyfDIRnBVG1QBwjn876XtXBpGP8A6ZseDvnT6gK5tR/ktHSVd0b07pK49G0uinF9enmGpMCM7DzvBWJAyRPidheLFEhwcLhJJJJVr1JJJJRRJJJJRRJJJJRRJJJQ8WxaGlhfNO4MYwXcT7GgbycgF61pcbDVQmydra2OGN0srmsYwXe5xs0DmVj2lPlOqa+T4LhgeyM3BkHVmeN7r/mme3uyVe0s0xqcXnEbQWw63xMIOz9pId7reA3c7HgGER0seq3a826R+9x4Dg3ktPT7PZSNEkwu/cNw7+P53pfLUF2TdE5ozojDS2e+0k2ZeRdrT8gH62fcrS2ZC2TJ9ky4lLpHYnG6GuiLZU42VD2zJwSoYsUxIhHNtVgwo/F+J9wVUjl2q04Kbx/SPuCDqW2aiac3eo9ZR9FdzfyebgPzZ3uA9DiN2Y2XUGYWVlQXEKHo7uaPi94H5s8R8jlu7sqYpNxVs0X9zULdIuDKvamOyhukTBrboLEpBlTbplHMqbdIrAxeYlBx3AYaoAuuyVu2OZnVlaRltGY/AsvMA8os9DI2lxXrMOyKrbc3H6wbxzzG8HNSnSofilHHURmOUXBy4g7nNO4okBr29HKLt8x3fGi7bIWm4WrQzNe0OYWua4Atc0hzS0i4II2ELtYVovphPgs/wecukpHG43loJ/KR/az8Hb6OsjmjbJE5r2PAcxzTdpad4Sason0zuLToeP3TGKUSDJPJJJIFWpJJJKKJJJJKKJuoqGxsc95DWtBc9zjZoaBcknhZfPPlB04fiU9m3bTxk9AzLWOXTPHpHcNw8VafLJppru+AQnqtsaoje7NsPcNhPO3ArO8Go+klAOQ6zu4bvWtdsihETP1EgzOnIce8+iXVM1+qFZNGMMETNdw67x+6zcPHNWFkqGxvUhkivlu92IoAuRFkifbKhzHqTHdDli5xqa2VONlUPaF6JFXgUxohFLtVx0fN4vpH3BUOKTarzo0bwfSPuCXVzbMRdG68iLJJKNBiMb5JImnrxanSNyID2hzXDiCDnxBSgAlN0KxPDujuWj4vf+rP/h7u7IBVxFpV8IVcxfCujBLfyf8Al/8Ax9XuyPpp88LkuqYLddqrD5E06RPVtOWlDnvTlgBCXY066RMvkTbpEy+RWhi9D1DxzD21EZabaw2xng77io/k208dh83weoJ+DvdY635mS9tcfJv2h48bzXyKp6T0dniQZO2O+cN/iPcjI42zMMEmh8irmSFpuF9MNcCLjaDlbKy9WYeR3TTpWfAZ3deMXpic3RDOPvbu5dy09Y6qpnU0pjdu8xxThjw9twkkkkhl2kgWmmkgw+jln2a9tWEHzpXbGjmBmeQKOrD/ACz6QmarbStPUpxd9sjM8XN+5th4uTDZ1L+pnDDoMz3D50VUz8DLrP5JHSOc95LnOJc9x2kuJuSfEo9gMWqwu4n2D+t0DjarJh7bRtHJbqbs2CROciTHJ9j1EYU+woEtVBcimH0zpHBrQSSbADO60fBtG44oyJAHOcLPvtAHoj71WNBK+KN5a8AOdYMed3yeV+K0FZvaU7w/oxkPVNKGJjhjOZ9FR8UwMxOtm036N3H5J+UPbnxQGeItK1GppmyNLXi4P4BB3HmqbjOEOY6ztt76jtzgNx4OG8eI5dUlXi6r9VRWUxj67NPRV2J+1aDoqfiPpO9zVn7oS1yv2iX93+m73NVu0bdFdcbPdebwRpUmKYsxisI/Q0vuKuyz+tfbFa39jS+4pZSDEXDl7hMq1xbFccVeqWqbI248RwKdIvmqNh2LOZJceI3EcCrvDJrNBsRcXsc1xUQGI8lKSqE4sdQqzjeDdGC5o+L/AMvkfkc/N7sqnXUpaStUIvsPiqnpBgfRguaPi/bHy+Zz3d2RtHV2OFyFrKW37jPEKiPcmnPUqui1SUPcVoWi4ulYevHvQ3F49eJw4dYd4/BU15UeXbccdiuYLG6ta5VWgr5KaaOaI2fG4OYd1xuPEHI8ivprR/GmVlNFUR5SNBtmWuycw8wbjwXzFKxaf5ENIbOmonnYfjoL+kLCRo7xqu8HIbbVL0sPSjVvp+Z/VMqSSzsPFa+kkksWmiYrqxsMUkr+zGx73fNY0uPsC+W62tdPNJM/tSPe93e5xNu4Xt4LevKziPQ4XMBnKY4hx6zru/hBWAxNWu2BDaN0vE2+n8pbWPzDU/E1H6Xst7ggsTUZpD1QnkuiTvcpjCnmlMMTrUMQhy5EKKp1SFoujOkQkAjkO3Jjjv8AklZewohRVhaUvq6RszbLqGpdC/E3+VsqZqqVkrS14uD4EHcQdxHFBNG9IhKBHIet5pO/keasKyckboX4TqtTDMydmJqpGJ4O5j9V2++o7IPA9zhvHiOVg0Zj1YbfKd7giNXSNlaWvFxutsIIycDuI4pnDKZ8bC19jZxs4bNZthYkbjy5K+SpMkWE6oSOj6KfG3sm/gpiz6uZfFa0fqaX6pWgoDSaPEV9TVPtqvbAyNufYYLvPiSLcrrmmkEZcTw9wiKuIyx4GpnAdHbESyjmxp+sfuVkSSVUsrpXYnLuCBsLcLf5SWe6W6VvqXuo6F3VFxVTjshuRjYfZffkN5XWlelb6l7qOhdZo2VVQOy1uRjYR6rjPIbygh6OnjEUQsBmfOc7e5x4pnR0ZuHvGe4e59gl9dXCPqM1UWrAaA0EnVAF3bXG28oc4p6aW5UdxWlYywSEPXDyo7ynnKPKbK0BXNcq7UN2nvPvUjRvFjR1kFRujkaX84zseP3SU3M1Q5WowtD2lp0OSNidY3X1cDfJeqv6BYl8Iw2lkO09G1jt51o+oSefVv4qwL5rIwxvLDuNvotC03F1l3l2q7Q0kXpSSvP+GwN/7qyWELSPLpLeopG8I5T+89o/lWcwhbnZLcNGzx9Sk1WeuVLiaiVGdllAhCnQbCj3ZhKZCpzU61NtTrUOUK5y7anWJtoTrQuCqyVPoastIWiaPY+JgGPPW3H0uXesxYiVBVFpFkrrKVszeaJpap1O/E3xHFaykhGB4z0rQ1/aG/0v6ovdZWRhjdhcthDM2ZgexJJJJcK1JZ/pVpVJVSOo6F1mjZVVA7LW5FjCN+64zyG8r3SnSmSqkdRULrNGyqqB2WtyLGEeq4zyG8oU2KOnjEUQsBmfOc7e5x4pvSUmYc8Z7h7n2CUV9cIxgZqm9WOnjEUQsBmfOc7e5x4oVNISn533UZwWiiYGhZguJNymnJtyccE24IkL0OTTlEqz1SpjlAqjcqxozV7XIZM1QZgiMwUGYIoI6MrafIpVa2HOZ+jnkb4Oa1/8xWgLLvITJ8TVt4SRO/ejI/lWorAbUbhq5Bz9RdaKA3jCxny5N/tVMf1Lx6pP6rPoVp3l2p9tFJ/zDD/03D+ZZlAtbso3o2ePqUprMpCp0IU2IKHCp0QRxSaQqVCpDWpmIKZG1DvNkISvGhOtakGJ1jVQ4rxdMYptHSlxAAJJyAzSpKQuIAFycrK7YNhDYRc2Lz/DyCW1dW2FvNG0lI6odYabypGC4X0Lbu2vOfAcgiWsmddLXWYe8vdictfFE2JoYwZJ/pFCxykfUU8sLJHROe2zXtzHI8jkbbdqe10tdeNOE3CsIuLKnU+FspoeijaWlv5QOtrl9s3EZ33HK1rbEGqmm60CvohKLiweBZrjkR6D/k88xnxBq1dQ57CCDZzTmDwP2HIp5SVIdrqspX0bonYtQd6rjmplzVPnhsor2p0110qURwTTgpLmppzVeCpdRZSoEoU+VqhzBENVrCh8wUCdEJ0PnV4TGJan5CW9SsPy4B6mv+9aos38h1PajqH+lPYdzYmfaStIWC2qb1b/AA9AtJTi0YVA8tNDr4e2QZxTRuPzXBzD9YepYtAV9J6VYV8KoqiAbS+N4Z88DWZ/EAvmqArQbClxQFnA+R/CgK5vWuicCnwodTlEISnTkglU+AIjDGh0CLUqClNkC5LolJpaQuIACkwUmtaysWG0DYhc9r3cglVTWCJvNGUdI+pdYabyn8JwxsIubF59nIIl0iidKk+drWufI4MYwa0j3ZNH2ngFm3vdI651WxiiZCzC3RSJ6tkbHSSODGMF3uOQHDmTuCH4Bjhq43ShjmMMjxCHdoxNDQHnvOsq3rPxaQPkDo6KN3xMZ2OmcPPf+NmQ3lWtjgAA0AAAAAbAAMgAr5IREzPtenLvVDakPlwN0UvpFAixcmtqKYgWibA9juUjNrT4i9+ad6RCIT/tat/Y0n1VxCwPxA8PcKyokMbMQVh6RMVlMJRuDwLNcciPQf8AJ55jMbweOlS6RV9aNy9a5lQziCq9XUOewgg2c05g8OfI5HNBJ4LK8zxCUC5AeBZjjkR+jfxbzzG7eCIqcFe6/VIII1gcxe/ryz33TulrARZyzVZQOidduYVUcxNvjRWeh1Tt2ct/9FDnbZN2yA6JQcjZCagIfMiNShs5R0aujUGdDZyp9QVCZTulkZGwXc9zWMHFznAD2lEjLMppCFvPkqoeiwuC+cnSSn6bzb2AK3KPh1E2CGOJvZjYxje5jQ0e5SF82qJOllc/iSVqGNwtASXzv5QsE+CYjM0CzJD00XDVkJJA7naw8F9EKheV7Rv4RSCdgvJTXcbZmE26QeFg7wPFMdj1PQVAB0dl8fnNUVUeNncsep3olA5Bqd6JU71t3BZiZqLwFFqJyCU70UpJEDKMkueFccL1QL7/ALOSn9KgmGVKK2Au5zmtjaC573bGtaMyfu3rJVsLg/FxWl2VUsLOi0I8/unxI0Bz3uDGMGtI92xrWjefsG9Vp8j8VeCQ6Ohid8Ww9V87x57/AMbMhtvbm78VeBZ8dDE7qg9V88g85346uWeVhcA0BrQA1oAaBsAAyACshh6LM9r0+/ovK6vA6jF4HgWa0AAABoGwADIAJ8vtZRmN2rqpfYjuHvK4qeyhtmPxTeCe6VQWf71rf2FH9VdGVcxPAxWtJ2DoKP6qopsi7u9wnNYLxWCnNNivTLt2KNNU3OzLcuWOJIAuSdgAzJXEsmM5LijpjC27tSp8UtyALknIbCvYdK4jO6mjHSOjYeke23RtcD+T1hnv28direK4tI+Q0dCQZTcVM4PUhZk5jXDfuJHcNuRDDMJio4hHH3vee093E/YNyvjphhu/U6D3KqrK4Q5N1TeMMBcSN+3d796rtWUbrpFXq2RPqVpsAsk443EoZUuQydym1L0MqHpzGERE1Q6h6tHkmwM1GICUjqU46Q8OkN2xjv7R+iqhUSLevJpo2aKhbri0s3xs18wSOqw9zbeJKC2rU9BTEDV2Q9/JPaKLE6/BWxJJJYRPUl49gIIIBB2EHaCDuK9SUUXzxp1oscOq3MaD0Ml3053at9sd+LSbdxHFCqeVfQOl+i8eI0zoX2Dh1oX2uWSAbD3HIjgV891dHLTTPhmaWyMOq4HjxHEEbQd4K3WzK4VUWF3aGvPn8pFWU+E3GhRWnlRSmkVfp5kTp5kbI1JJGKzUNRZHGObKwskAc1ws4HIhVKlnRuiqUoqIt6GzabhWCHVa0NYAGtADQNgAG4LohRYJrqSClhFiqnOJ1XrQouIPs4fNHvKmNQ3F32kHzR7yhajspvsc/v8AgVx0q5eQZZJj25NQOPyWNDWtHIW9pUbpF1HdxAaCSdgA2knggQSFrLKWwlxAAJJ2ADaSeChYhiUjpDR0RBmIIqZwepCzJzGuG/cXDuG3LisrZC80dEQ6dwIqZx2IWZOYxw37i4dw2o3hOExUcXRxZ5yPPae7ifsG5HQwhlnvGe4e59gllbWiIYW6pYThEVHF0ceecjz2nu4n7BuSqJU5LMhdZVI2NhcblZOSR0jrlQ6+dV+rmUuuqkFqZ06gjsF2xij1MqGVEqeqJlzg+DzVtQyCEXc47T5rGDtSO5D7hvTG4Y3E7IBMoYiTYKw+THRM1tWJZBeCAtc++T5c2R8/SPIDit4Q3R7AoqKnZBCOq0bSe0557T3cyUSWE2jWGqmxbhkO77rTQRdE2ySSSSXq9JJJJRRJU/yg6BtxCPpItVtTGPi3HYHtz6J59x3E8CVcF4XK6CZ8Lw9hzC5ewPFivl98b4Xujla5j2Ete1ws4EbiFNp6hbHpzoRT4g3XBEdQ0WZLbY4DJkgGbeeY9ixbEMPmpJTFO0tcMt7XD0muyI5rcUddHVtyydvHxySCppSw8kZp6lFaWrVUgqkRgq1bJFdK3xK6UlcikNUCqTT1yJ0+JJZLToV0StscqF44/wCMHzG+9yYpsS2rnEnGSVoaCSWtAA2km52BJ6yMtameyW2n8Cmo7uIa0EkmwA2kk7l7U1UmuaSiIdO4EVM4N2QMycxjhv3Fw7gm6ipe15pKMgzuBFTOD1IGZOjY4eduLh3BFcPgho4ujizzkee093E/YNy4gp7We4Z7h7n2CbVlYIxhbqpeFYXFRxdHFnnI89p7uJ+wbl7NVoZUYrzQyoxNMGU7nG5WYfikNyidVXoJWV6h1OIIXUViZw09l0yJPVNUhVRULmeqXuEYNPWyiOFt/Te7ZGwcXH7MymADY24nGwCOihJNgmKOilqpWwwNL3vNmge0k7gN5W86EaFx4bDqiz5n2M8lszuY3gwbuOab0N0VpsOjtH15XAdLK4AOd8kei2+713VmD1k9p7SNR+3Hkz1+y0FNTCMXOq6SSSSNGpJJJKKJJJJKKLlzrIXX1+qicg2IBi1OTdWxAE5rhxyQavx4jeq3jNSypbqStDhuvmDxadxU2voXXKGPpyM04iaG2LdUC9xORVRrsCkjuY7vb/GO8b/BQ4qqyvIgUerwKKbtt2+k3qu9e/xTmLaBGUgvzQL4gdFWoqxTYq5e1Oh0o2xPa7k/qu9eR9iGz0FTF245AOIBc31hGtkik7JCEdCjtPiNjmi8mMkQWg6szzqOlPmQkbdTgTtuc7bBmqKyu5qQzEyN6rmpGyWuF4wOiN2q40VXHTR6ke/a93nOdxP3KJPjBO9Vl2JE7026uUbSgZqsxlxuUekxHmokteg7q1SYMLqpexFJbi4ajfW6yu6NrBdxsuxCupq1Q5Kkk2FyTkBtKO02hrztmeB8mPaf3js9iL02DRRdhoHEna4+JQ762JnZzPkr2QhVqh0fe8h012t9Eds/crjhlcIGhkbQ1o3N48TxPNMGBJtOUqnnfP29OG5GxgN0VlotIDxVlw/EtZUOioXXVtwilcLJVOxoRsbiVaI33XaZgbsTyWlFpJJJLxRJJJJRRJMS04KfSXoNlEIqMHadyHT6Og7lZ7LzVCtbM4KssBVLk0a5KO7R4hXkxhcGFvBXiqcqzA0qjHBXBeDDHhXd1O3gmzTN4KwVZVRpmqjzYE1/bjjd85jXH1kKI/Q2mOcEfhrN9xWhGmbwXPwZvBWNrnt0JXH6ULPP9R6X9C31v+9OM0Ppm5QReIc73lX/AOCt4JfBW8F0doSHefqVP0gVLhwYM7DGN+Y1rfcE4cMeVcfgreC6+DN4Ko1ZK9FK1Uz/AEM4rtuj5KuYp28F2IW8FyatysFO1VCPRvkpsGjgG5WYRhdhgVTql5VohaEHgwVo3IjDSBqkAL1DueTqrA0BeAL1JJcLpJJJJRR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6" name="AutoShape 8" descr="data:image/jpg;base64,/9j/4AAQSkZJRgABAQAAAQABAAD/2wCEAAkGBhAQEBISEBQPFBQUFRAUDxQQFBAPDxUQFBAVFRQQFBQXHCYeFxkjGRQUHy8gJScpLCwtFR4xNTAqNSYrLCkBCQoKDgwOGg8PGi0lHyUxLC8qLCwsKSwqKiwpKSwsLywqLCwsKSwtLywpLCksLCwsLSksLCwpKSkuLCkpLCwpLP/AABEIAMwAzAMBIgACEQEDEQH/xAAcAAABBQEBAQAAAAAAAAAAAAAFAAMEBgcCAQj/xABNEAABAwICBgUGCQkECwAAAAABAAIDBBEFMQYSIUFRYRMiMnGBB0JSkaGxFCNicoKywdHwM0NTY3OSosLhJDSDsxUWJTVVdKPD0tPi/8QAGwEAAgMBAQEAAAAAAAAAAAAABAUAAwYCAQf/xAA0EQABAwIDBAkDAwUAAAAAAAABAAIDBBESITEFQVFhEyIycYGhscHRkeHwFCPxM0JSgpL/2gAMAwEAAhEDEQA/ANxSSSUUSSSSUUSSSSUUSSVR0r8plFQXZczTD81ERcHhI7JndtPJVB8+MYptnkNFTnKOG7ZXN4HzvWQOW5MIaCR7cb+q3id/cNSqXzNblvV/xvTmgo7ieeMPGcbPjJb8C1tyPGyBnyjTz/3CgqZAcpaktpYfnC9y4epRsE0SoqSxiiaX/pJLSSX4gnY3wAR5sqv6Knj7LS7mch9B8oczuPJCBPjsu10tBTDhHG+of/Ebe1d/6DxB3bxOp/woaeIe0O96NxH8bES6BoYTwuTy2C6rdUYdGtH+o9wSo0OdvVTGjdR/xLE/3qf/ANS6bg9c3sYlVf4sVNKPGzWo1If6cLck0XroSuPD/lvwuC48UME2MRdmahqOUsMlM88gY3EDxT7dNp4h/a6KoaN76VzK2PvIbZ4/dKlGRcmVQ4Hdpg8MvTLyXolcN6nYNpbRVmynmjc7ewnUlHG8brO2dyLqj4tglNVflo2OcOy8dWVp3Fsg6w9agRVGJ0JvTyfDIRnBVG1QBwjn876XtXBpGP8A6ZseDvnT6gK5tR/ktHSVd0b07pK49G0uinF9enmGpMCM7DzvBWJAyRPidheLFEhwcLhJJJJVr1JJJJRRJJJJRRJJJJRRJJJQ8WxaGlhfNO4MYwXcT7GgbycgF61pcbDVQmydra2OGN0srmsYwXe5xs0DmVj2lPlOqa+T4LhgeyM3BkHVmeN7r/mme3uyVe0s0xqcXnEbQWw63xMIOz9pId7reA3c7HgGER0seq3a826R+9x4Dg3ktPT7PZSNEkwu/cNw7+P53pfLUF2TdE5ozojDS2e+0k2ZeRdrT8gH62fcrS2ZC2TJ9ky4lLpHYnG6GuiLZU42VD2zJwSoYsUxIhHNtVgwo/F+J9wVUjl2q04Kbx/SPuCDqW2aiac3eo9ZR9FdzfyebgPzZ3uA9DiN2Y2XUGYWVlQXEKHo7uaPi94H5s8R8jlu7sqYpNxVs0X9zULdIuDKvamOyhukTBrboLEpBlTbplHMqbdIrAxeYlBx3AYaoAuuyVu2OZnVlaRltGY/AsvMA8os9DI2lxXrMOyKrbc3H6wbxzzG8HNSnSofilHHURmOUXBy4g7nNO4okBr29HKLt8x3fGi7bIWm4WrQzNe0OYWua4Atc0hzS0i4II2ELtYVovphPgs/wecukpHG43loJ/KR/az8Hb6OsjmjbJE5r2PAcxzTdpad4Sason0zuLToeP3TGKUSDJPJJJIFWpJJJKKJJJJKKJuoqGxsc95DWtBc9zjZoaBcknhZfPPlB04fiU9m3bTxk9AzLWOXTPHpHcNw8VafLJppru+AQnqtsaoje7NsPcNhPO3ArO8Go+klAOQ6zu4bvWtdsihETP1EgzOnIce8+iXVM1+qFZNGMMETNdw67x+6zcPHNWFkqGxvUhkivlu92IoAuRFkifbKhzHqTHdDli5xqa2VONlUPaF6JFXgUxohFLtVx0fN4vpH3BUOKTarzo0bwfSPuCXVzbMRdG68iLJJKNBiMb5JImnrxanSNyID2hzXDiCDnxBSgAlN0KxPDujuWj4vf+rP/h7u7IBVxFpV8IVcxfCujBLfyf8Al/8Ax9XuyPpp88LkuqYLddqrD5E06RPVtOWlDnvTlgBCXY066RMvkTbpEy+RWhi9D1DxzD21EZabaw2xng77io/k208dh83weoJ+DvdY635mS9tcfJv2h48bzXyKp6T0dniQZO2O+cN/iPcjI42zMMEmh8irmSFpuF9MNcCLjaDlbKy9WYeR3TTpWfAZ3deMXpic3RDOPvbu5dy09Y6qpnU0pjdu8xxThjw9twkkkkhl2kgWmmkgw+jln2a9tWEHzpXbGjmBmeQKOrD/ACz6QmarbStPUpxd9sjM8XN+5th4uTDZ1L+pnDDoMz3D50VUz8DLrP5JHSOc95LnOJc9x2kuJuSfEo9gMWqwu4n2D+t0DjarJh7bRtHJbqbs2CROciTHJ9j1EYU+woEtVBcimH0zpHBrQSSbADO60fBtG44oyJAHOcLPvtAHoj71WNBK+KN5a8AOdYMed3yeV+K0FZvaU7w/oxkPVNKGJjhjOZ9FR8UwMxOtm036N3H5J+UPbnxQGeItK1GppmyNLXi4P4BB3HmqbjOEOY6ztt76jtzgNx4OG8eI5dUlXi6r9VRWUxj67NPRV2J+1aDoqfiPpO9zVn7oS1yv2iX93+m73NVu0bdFdcbPdebwRpUmKYsxisI/Q0vuKuyz+tfbFa39jS+4pZSDEXDl7hMq1xbFccVeqWqbI248RwKdIvmqNh2LOZJceI3EcCrvDJrNBsRcXsc1xUQGI8lKSqE4sdQqzjeDdGC5o+L/AMvkfkc/N7sqnXUpaStUIvsPiqnpBgfRguaPi/bHy+Zz3d2RtHV2OFyFrKW37jPEKiPcmnPUqui1SUPcVoWi4ulYevHvQ3F49eJw4dYd4/BU15UeXbccdiuYLG6ta5VWgr5KaaOaI2fG4OYd1xuPEHI8ivprR/GmVlNFUR5SNBtmWuycw8wbjwXzFKxaf5ENIbOmonnYfjoL+kLCRo7xqu8HIbbVL0sPSjVvp+Z/VMqSSzsPFa+kkksWmiYrqxsMUkr+zGx73fNY0uPsC+W62tdPNJM/tSPe93e5xNu4Xt4LevKziPQ4XMBnKY4hx6zru/hBWAxNWu2BDaN0vE2+n8pbWPzDU/E1H6Xst7ggsTUZpD1QnkuiTvcpjCnmlMMTrUMQhy5EKKp1SFoujOkQkAjkO3Jjjv8AklZewohRVhaUvq6RszbLqGpdC/E3+VsqZqqVkrS14uD4EHcQdxHFBNG9IhKBHIet5pO/keasKyckboX4TqtTDMydmJqpGJ4O5j9V2++o7IPA9zhvHiOVg0Zj1YbfKd7giNXSNlaWvFxutsIIycDuI4pnDKZ8bC19jZxs4bNZthYkbjy5K+SpMkWE6oSOj6KfG3sm/gpiz6uZfFa0fqaX6pWgoDSaPEV9TVPtqvbAyNufYYLvPiSLcrrmmkEZcTw9wiKuIyx4GpnAdHbESyjmxp+sfuVkSSVUsrpXYnLuCBsLcLf5SWe6W6VvqXuo6F3VFxVTjshuRjYfZffkN5XWlelb6l7qOhdZo2VVQOy1uRjYR6rjPIbygh6OnjEUQsBmfOc7e5x4pnR0ZuHvGe4e59gl9dXCPqM1UWrAaA0EnVAF3bXG28oc4p6aW5UdxWlYywSEPXDyo7ynnKPKbK0BXNcq7UN2nvPvUjRvFjR1kFRujkaX84zseP3SU3M1Q5WowtD2lp0OSNidY3X1cDfJeqv6BYl8Iw2lkO09G1jt51o+oSefVv4qwL5rIwxvLDuNvotC03F1l3l2q7Q0kXpSSvP+GwN/7qyWELSPLpLeopG8I5T+89o/lWcwhbnZLcNGzx9Sk1WeuVLiaiVGdllAhCnQbCj3ZhKZCpzU61NtTrUOUK5y7anWJtoTrQuCqyVPoastIWiaPY+JgGPPW3H0uXesxYiVBVFpFkrrKVszeaJpap1O/E3xHFaykhGB4z0rQ1/aG/0v6ovdZWRhjdhcthDM2ZgexJJJJcK1JZ/pVpVJVSOo6F1mjZVVA7LW5FjCN+64zyG8r3SnSmSqkdRULrNGyqqB2WtyLGEeq4zyG8oU2KOnjEUQsBmfOc7e5x4pvSUmYc8Z7h7n2CUV9cIxgZqm9WOnjEUQsBmfOc7e5x4oVNISn533UZwWiiYGhZguJNymnJtyccE24IkL0OTTlEqz1SpjlAqjcqxozV7XIZM1QZgiMwUGYIoI6MrafIpVa2HOZ+jnkb4Oa1/8xWgLLvITJ8TVt4SRO/ejI/lWorAbUbhq5Bz9RdaKA3jCxny5N/tVMf1Lx6pP6rPoVp3l2p9tFJ/zDD/03D+ZZlAtbso3o2ePqUprMpCp0IU2IKHCp0QRxSaQqVCpDWpmIKZG1DvNkISvGhOtakGJ1jVQ4rxdMYptHSlxAAJJyAzSpKQuIAFycrK7YNhDYRc2Lz/DyCW1dW2FvNG0lI6odYabypGC4X0Lbu2vOfAcgiWsmddLXWYe8vdictfFE2JoYwZJ/pFCxykfUU8sLJHROe2zXtzHI8jkbbdqe10tdeNOE3CsIuLKnU+FspoeijaWlv5QOtrl9s3EZ33HK1rbEGqmm60CvohKLiweBZrjkR6D/k88xnxBq1dQ57CCDZzTmDwP2HIp5SVIdrqspX0bonYtQd6rjmplzVPnhsor2p0110qURwTTgpLmppzVeCpdRZSoEoU+VqhzBENVrCh8wUCdEJ0PnV4TGJan5CW9SsPy4B6mv+9aos38h1PajqH+lPYdzYmfaStIWC2qb1b/AA9AtJTi0YVA8tNDr4e2QZxTRuPzXBzD9YepYtAV9J6VYV8KoqiAbS+N4Z88DWZ/EAvmqArQbClxQFnA+R/CgK5vWuicCnwodTlEISnTkglU+AIjDGh0CLUqClNkC5LolJpaQuIACkwUmtaysWG0DYhc9r3cglVTWCJvNGUdI+pdYabyn8JwxsIubF59nIIl0iidKk+drWufI4MYwa0j3ZNH2ngFm3vdI651WxiiZCzC3RSJ6tkbHSSODGMF3uOQHDmTuCH4Bjhq43ShjmMMjxCHdoxNDQHnvOsq3rPxaQPkDo6KN3xMZ2OmcPPf+NmQ3lWtjgAA0AAAAAbAAMgAr5IREzPtenLvVDakPlwN0UvpFAixcmtqKYgWibA9juUjNrT4i9+ad6RCIT/tat/Y0n1VxCwPxA8PcKyokMbMQVh6RMVlMJRuDwLNcciPQf8AJ55jMbweOlS6RV9aNy9a5lQziCq9XUOewgg2c05g8OfI5HNBJ4LK8zxCUC5AeBZjjkR+jfxbzzG7eCIqcFe6/VIII1gcxe/ryz33TulrARZyzVZQOidduYVUcxNvjRWeh1Tt2ct/9FDnbZN2yA6JQcjZCagIfMiNShs5R0aujUGdDZyp9QVCZTulkZGwXc9zWMHFznAD2lEjLMppCFvPkqoeiwuC+cnSSn6bzb2AK3KPh1E2CGOJvZjYxje5jQ0e5SF82qJOllc/iSVqGNwtASXzv5QsE+CYjM0CzJD00XDVkJJA7naw8F9EKheV7Rv4RSCdgvJTXcbZmE26QeFg7wPFMdj1PQVAB0dl8fnNUVUeNncsep3olA5Bqd6JU71t3BZiZqLwFFqJyCU70UpJEDKMkueFccL1QL7/ALOSn9KgmGVKK2Au5zmtjaC573bGtaMyfu3rJVsLg/FxWl2VUsLOi0I8/unxI0Bz3uDGMGtI92xrWjefsG9Vp8j8VeCQ6Ohid8Ww9V87x57/AMbMhtvbm78VeBZ8dDE7qg9V88g85346uWeVhcA0BrQA1oAaBsAAyACshh6LM9r0+/ovK6vA6jF4HgWa0AAABoGwADIAJ8vtZRmN2rqpfYjuHvK4qeyhtmPxTeCe6VQWf71rf2FH9VdGVcxPAxWtJ2DoKP6qopsi7u9wnNYLxWCnNNivTLt2KNNU3OzLcuWOJIAuSdgAzJXEsmM5LijpjC27tSp8UtyALknIbCvYdK4jO6mjHSOjYeke23RtcD+T1hnv28direK4tI+Q0dCQZTcVM4PUhZk5jXDfuJHcNuRDDMJio4hHH3vee093E/YNyvjphhu/U6D3KqrK4Q5N1TeMMBcSN+3d796rtWUbrpFXq2RPqVpsAsk443EoZUuQydym1L0MqHpzGERE1Q6h6tHkmwM1GICUjqU46Q8OkN2xjv7R+iqhUSLevJpo2aKhbri0s3xs18wSOqw9zbeJKC2rU9BTEDV2Q9/JPaKLE6/BWxJJJYRPUl49gIIIBB2EHaCDuK9SUUXzxp1oscOq3MaD0Ml3053at9sd+LSbdxHFCqeVfQOl+i8eI0zoX2Dh1oX2uWSAbD3HIjgV891dHLTTPhmaWyMOq4HjxHEEbQd4K3WzK4VUWF3aGvPn8pFWU+E3GhRWnlRSmkVfp5kTp5kbI1JJGKzUNRZHGObKwskAc1ws4HIhVKlnRuiqUoqIt6GzabhWCHVa0NYAGtADQNgAG4LohRYJrqSClhFiqnOJ1XrQouIPs4fNHvKmNQ3F32kHzR7yhajspvsc/v8AgVx0q5eQZZJj25NQOPyWNDWtHIW9pUbpF1HdxAaCSdgA2knggQSFrLKWwlxAAJJ2ADaSeChYhiUjpDR0RBmIIqZwepCzJzGuG/cXDuG3LisrZC80dEQ6dwIqZx2IWZOYxw37i4dw2o3hOExUcXRxZ5yPPae7ifsG5HQwhlnvGe4e59gllbWiIYW6pYThEVHF0ceecjz2nu4n7BuSqJU5LMhdZVI2NhcblZOSR0jrlQ6+dV+rmUuuqkFqZ06gjsF2xij1MqGVEqeqJlzg+DzVtQyCEXc47T5rGDtSO5D7hvTG4Y3E7IBMoYiTYKw+THRM1tWJZBeCAtc++T5c2R8/SPIDit4Q3R7AoqKnZBCOq0bSe0557T3cyUSWE2jWGqmxbhkO77rTQRdE2ySSSSXq9JJJJRRJU/yg6BtxCPpItVtTGPi3HYHtz6J59x3E8CVcF4XK6CZ8Lw9hzC5ewPFivl98b4Xujla5j2Ete1ws4EbiFNp6hbHpzoRT4g3XBEdQ0WZLbY4DJkgGbeeY9ixbEMPmpJTFO0tcMt7XD0muyI5rcUddHVtyydvHxySCppSw8kZp6lFaWrVUgqkRgq1bJFdK3xK6UlcikNUCqTT1yJ0+JJZLToV0StscqF44/wCMHzG+9yYpsS2rnEnGSVoaCSWtAA2km52BJ6yMtameyW2n8Cmo7uIa0EkmwA2kk7l7U1UmuaSiIdO4EVM4N2QMycxjhv3Fw7gm6ipe15pKMgzuBFTOD1IGZOjY4eduLh3BFcPgho4ujizzkee093E/YNy4gp7We4Z7h7n2CbVlYIxhbqpeFYXFRxdHFnnI89p7uJ+wbl7NVoZUYrzQyoxNMGU7nG5WYfikNyidVXoJWV6h1OIIXUViZw09l0yJPVNUhVRULmeqXuEYNPWyiOFt/Te7ZGwcXH7MymADY24nGwCOihJNgmKOilqpWwwNL3vNmge0k7gN5W86EaFx4bDqiz5n2M8lszuY3gwbuOab0N0VpsOjtH15XAdLK4AOd8kei2+713VmD1k9p7SNR+3Hkz1+y0FNTCMXOq6SSSSNGpJJJKKJJJJKKLlzrIXX1+qicg2IBi1OTdWxAE5rhxyQavx4jeq3jNSypbqStDhuvmDxadxU2voXXKGPpyM04iaG2LdUC9xORVRrsCkjuY7vb/GO8b/BQ4qqyvIgUerwKKbtt2+k3qu9e/xTmLaBGUgvzQL4gdFWoqxTYq5e1Oh0o2xPa7k/qu9eR9iGz0FTF245AOIBc31hGtkik7JCEdCjtPiNjmi8mMkQWg6szzqOlPmQkbdTgTtuc7bBmqKyu5qQzEyN6rmpGyWuF4wOiN2q40VXHTR6ke/a93nOdxP3KJPjBO9Vl2JE7026uUbSgZqsxlxuUekxHmokteg7q1SYMLqpexFJbi4ajfW6yu6NrBdxsuxCupq1Q5Kkk2FyTkBtKO02hrztmeB8mPaf3js9iL02DRRdhoHEna4+JQ762JnZzPkr2QhVqh0fe8h012t9Eds/crjhlcIGhkbQ1o3N48TxPNMGBJtOUqnnfP29OG5GxgN0VlotIDxVlw/EtZUOioXXVtwilcLJVOxoRsbiVaI33XaZgbsTyWlFpJJJLxRJJJJRRJMS04KfSXoNlEIqMHadyHT6Og7lZ7LzVCtbM4KssBVLk0a5KO7R4hXkxhcGFvBXiqcqzA0qjHBXBeDDHhXd1O3gmzTN4KwVZVRpmqjzYE1/bjjd85jXH1kKI/Q2mOcEfhrN9xWhGmbwXPwZvBWNrnt0JXH6ULPP9R6X9C31v+9OM0Ppm5QReIc73lX/AOCt4JfBW8F0doSHefqVP0gVLhwYM7DGN+Y1rfcE4cMeVcfgreC6+DN4Ko1ZK9FK1Uz/AEM4rtuj5KuYp28F2IW8FyatysFO1VCPRvkpsGjgG5WYRhdhgVTql5VohaEHgwVo3IjDSBqkAL1DueTqrA0BeAL1JJcLpJJJJRR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3200400"/>
            <a:ext cx="1447800" cy="923331"/>
            <a:chOff x="6096000" y="3200400"/>
            <a:chExt cx="1447800" cy="923331"/>
          </a:xfrm>
        </p:grpSpPr>
        <p:pic>
          <p:nvPicPr>
            <p:cNvPr id="2062" name="Picture 14" descr="http://www.cse.wustl.edu/~jain/cse574-06/ftp/wireless_security/fig7.gif"/>
            <p:cNvPicPr>
              <a:picLocks noChangeAspect="1" noChangeArrowheads="1"/>
            </p:cNvPicPr>
            <p:nvPr/>
          </p:nvPicPr>
          <p:blipFill>
            <a:blip r:embed="rId4"/>
            <a:srcRect l="54667" t="25600" r="34666" b="56800"/>
            <a:stretch>
              <a:fillRect/>
            </a:stretch>
          </p:blipFill>
          <p:spPr bwMode="auto">
            <a:xfrm>
              <a:off x="6096000" y="3200400"/>
              <a:ext cx="609600" cy="8382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705600" y="3200401"/>
              <a:ext cx="838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802.11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9800" y="5105400"/>
            <a:ext cx="1524000" cy="951131"/>
            <a:chOff x="6019800" y="5105400"/>
            <a:chExt cx="1524000" cy="951131"/>
          </a:xfrm>
        </p:grpSpPr>
        <p:pic>
          <p:nvPicPr>
            <p:cNvPr id="2064" name="Picture 16" descr="http://image.yaymicro.com/rz_512x512/0/134/radio-symbol-icon-134d87.jpg"/>
            <p:cNvPicPr>
              <a:picLocks noChangeAspect="1" noChangeArrowheads="1"/>
            </p:cNvPicPr>
            <p:nvPr/>
          </p:nvPicPr>
          <p:blipFill>
            <a:blip r:embed="rId5"/>
            <a:srcRect l="6451" t="33887" r="77487" b="47363"/>
            <a:stretch>
              <a:fillRect/>
            </a:stretch>
          </p:blipFill>
          <p:spPr bwMode="auto">
            <a:xfrm>
              <a:off x="6019800" y="5105400"/>
              <a:ext cx="758825" cy="914400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6705600" y="54102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Radio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86400" y="1295400"/>
            <a:ext cx="2895600" cy="1971676"/>
            <a:chOff x="5486400" y="1295400"/>
            <a:chExt cx="2895600" cy="1971676"/>
          </a:xfrm>
        </p:grpSpPr>
        <p:pic>
          <p:nvPicPr>
            <p:cNvPr id="2077" name="Picture 29" descr="http://t0.gstatic.com/images?q=tbn:ANd9GcRFhjttAjP7kZVkS7QMmqgsazHbj4DGNytCeK04cQ6Ye6HQhkUC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6400" y="1524000"/>
              <a:ext cx="2619375" cy="174307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7162800" y="12954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Video camera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52800" y="990600"/>
            <a:ext cx="2362200" cy="2029522"/>
            <a:chOff x="3352800" y="990600"/>
            <a:chExt cx="2362200" cy="2029522"/>
          </a:xfrm>
        </p:grpSpPr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52800" y="1295400"/>
              <a:ext cx="2133600" cy="1724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3581400" y="990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LCD, TFT display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71600" y="1676400"/>
            <a:ext cx="1600200" cy="1524000"/>
            <a:chOff x="1371600" y="1676400"/>
            <a:chExt cx="1600200" cy="1524000"/>
          </a:xfrm>
        </p:grpSpPr>
        <p:pic>
          <p:nvPicPr>
            <p:cNvPr id="2069" name="Picture 21" descr="http://t0.gstatic.com/images?q=tbn:ANd9GcRWEbg4Xfl4mLrYb3jfcvgyyFtKhb-2WljsS2WY7HCub9EVw0hB3Q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00200" y="1828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371600" y="167640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GPS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8600" y="3276600"/>
            <a:ext cx="2438400" cy="1763776"/>
            <a:chOff x="228600" y="3276600"/>
            <a:chExt cx="2438400" cy="1763776"/>
          </a:xfrm>
        </p:grpSpPr>
        <p:pic>
          <p:nvPicPr>
            <p:cNvPr id="2073" name="Picture 25" descr="http://www.sz-wholesale.com/uploadFiles/upimg3/Mobile-Laptop-10-Key-Keypad-12533.jpg"/>
            <p:cNvPicPr>
              <a:picLocks noChangeAspect="1" noChangeArrowheads="1"/>
            </p:cNvPicPr>
            <p:nvPr/>
          </p:nvPicPr>
          <p:blipFill>
            <a:blip r:embed="rId9"/>
            <a:srcRect t="13333" b="12000"/>
            <a:stretch>
              <a:fillRect/>
            </a:stretch>
          </p:blipFill>
          <p:spPr bwMode="auto">
            <a:xfrm rot="899444">
              <a:off x="304800" y="3276600"/>
              <a:ext cx="2362200" cy="1763776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28600" y="3429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Keypad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0" y="5029200"/>
            <a:ext cx="2147136" cy="1047751"/>
            <a:chOff x="0" y="5029200"/>
            <a:chExt cx="2147136" cy="1047751"/>
          </a:xfrm>
        </p:grpSpPr>
        <p:pic>
          <p:nvPicPr>
            <p:cNvPr id="2050" name="Picture 2" descr="http://t0.gstatic.com/images?q=tbn:ANd9GcRuG8qW3oj02dZigKWqp_DJiQYbMRFoWVgXTnOglJYSdVMUswMVWQ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85800" y="5029200"/>
              <a:ext cx="1461336" cy="1047751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0" y="5334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Camera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81200" y="4800600"/>
            <a:ext cx="1752600" cy="1588532"/>
            <a:chOff x="1981200" y="4800600"/>
            <a:chExt cx="1752600" cy="1588532"/>
          </a:xfrm>
        </p:grpSpPr>
        <p:pic>
          <p:nvPicPr>
            <p:cNvPr id="2075" name="Picture 27" descr="http://t3.gstatic.com/images?q=tbn:ANd9GcQro85gMjQLFTjAOZG2PkfutzOvFxKKJj67TyfnX0vJCKmMO0Ns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 rot="5400000">
              <a:off x="2179195" y="4907405"/>
              <a:ext cx="1371600" cy="1157990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981200" y="60198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Compact Flash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00800" y="4343400"/>
            <a:ext cx="2145632" cy="1143000"/>
            <a:chOff x="6400800" y="4343400"/>
            <a:chExt cx="2145632" cy="1143000"/>
          </a:xfrm>
        </p:grpSpPr>
        <p:pic>
          <p:nvPicPr>
            <p:cNvPr id="2058" name="Picture 10" descr="http://modmyi.com/attachments/forums/skinning-themes-discussion/104401d1223588045-bluetooth-icon-bluetooth_icon_xmi1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400800" y="4419600"/>
              <a:ext cx="821492" cy="838200"/>
            </a:xfrm>
            <a:prstGeom prst="rect">
              <a:avLst/>
            </a:prstGeom>
            <a:noFill/>
          </p:spPr>
        </p:pic>
        <p:pic>
          <p:nvPicPr>
            <p:cNvPr id="2060" name="Picture 12" descr="http://t0.gstatic.com/images?q=tbn:ANd9GcRTcKOB_wVlD9D_9OWoJnsyuv1DSdD62VA-JJdzUGaOMmvOjn9u"/>
            <p:cNvPicPr>
              <a:picLocks noChangeAspect="1" noChangeArrowheads="1"/>
            </p:cNvPicPr>
            <p:nvPr/>
          </p:nvPicPr>
          <p:blipFill>
            <a:blip r:embed="rId13"/>
            <a:srcRect l="14754" t="7767" r="9836" b="18447"/>
            <a:stretch>
              <a:fillRect/>
            </a:stretch>
          </p:blipFill>
          <p:spPr bwMode="auto">
            <a:xfrm>
              <a:off x="7162800" y="4343400"/>
              <a:ext cx="1383632" cy="1143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triangle" w="med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4795</TotalTime>
  <Words>2461</Words>
  <Application>Microsoft Office PowerPoint</Application>
  <PresentationFormat>On-screen Show (4:3)</PresentationFormat>
  <Paragraphs>406</Paragraphs>
  <Slides>58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Wingdings</vt:lpstr>
      <vt:lpstr>PMingLiU</vt:lpstr>
      <vt:lpstr>Times New Roman</vt:lpstr>
      <vt:lpstr>Office Theme</vt:lpstr>
      <vt:lpstr>1_Office Theme</vt:lpstr>
      <vt:lpstr>Microsoft Visio Drawing</vt:lpstr>
      <vt:lpstr>Advanced Computer Architecture System-on-Chip</vt:lpstr>
      <vt:lpstr>SOC architecture and design</vt:lpstr>
      <vt:lpstr>System on a Chip: driven by            semiconductor advances</vt:lpstr>
      <vt:lpstr>Basic system-on-chip model</vt:lpstr>
      <vt:lpstr>SOC vs processors on chip</vt:lpstr>
      <vt:lpstr>iPhone: has System-on-Chip</vt:lpstr>
      <vt:lpstr>iPhone SOC</vt:lpstr>
      <vt:lpstr>AMD’s Barcelona Multicore Processor</vt:lpstr>
      <vt:lpstr>Why System on Chip</vt:lpstr>
      <vt:lpstr>System of Chip Components</vt:lpstr>
      <vt:lpstr>SoC Hardware Architecture</vt:lpstr>
      <vt:lpstr>SOC design: key ideas</vt:lpstr>
      <vt:lpstr>SOC processors</vt:lpstr>
      <vt:lpstr>PowerPoint Presentation</vt:lpstr>
      <vt:lpstr>Research</vt:lpstr>
      <vt:lpstr>Traditional architecture</vt:lpstr>
      <vt:lpstr>Interconnect topologies</vt:lpstr>
      <vt:lpstr>Some processors for SOCs</vt:lpstr>
      <vt:lpstr>Processor types: overview</vt:lpstr>
      <vt:lpstr>Adding instructions</vt:lpstr>
      <vt:lpstr>Sequential and parallel machines</vt:lpstr>
      <vt:lpstr>Sequential processors</vt:lpstr>
      <vt:lpstr>PCI serial and parallel</vt:lpstr>
      <vt:lpstr>System Chip – Advantages and Issues</vt:lpstr>
      <vt:lpstr>Parallel processors</vt:lpstr>
      <vt:lpstr>Memory and addressing</vt:lpstr>
      <vt:lpstr>PowerPoint Presentation</vt:lpstr>
      <vt:lpstr>User view of memory: addressing</vt:lpstr>
      <vt:lpstr>PowerPoint Presentation</vt:lpstr>
      <vt:lpstr>SOC interconnect</vt:lpstr>
      <vt:lpstr>Bus based SOC</vt:lpstr>
      <vt:lpstr>Network on a Chip</vt:lpstr>
      <vt:lpstr>Networks-on-Chip (NoCs)</vt:lpstr>
      <vt:lpstr>Motivation</vt:lpstr>
      <vt:lpstr>What is a Network-on-Chip (NoC)?</vt:lpstr>
      <vt:lpstr>PowerPoint Presentation</vt:lpstr>
      <vt:lpstr>Topologies</vt:lpstr>
      <vt:lpstr>Topologies contd.</vt:lpstr>
      <vt:lpstr>PowerPoint Presentation</vt:lpstr>
      <vt:lpstr>Switching</vt:lpstr>
      <vt:lpstr>Circuit Switching Example </vt:lpstr>
      <vt:lpstr>Store &amp; Forward Switching</vt:lpstr>
      <vt:lpstr>Store &amp; Forward Switching</vt:lpstr>
      <vt:lpstr>Store &amp; Forward Switching Example</vt:lpstr>
      <vt:lpstr>Store &amp; Forward Switching</vt:lpstr>
      <vt:lpstr>Switching contd.</vt:lpstr>
      <vt:lpstr>Performance Metrics </vt:lpstr>
      <vt:lpstr>PowerPoint Presentation</vt:lpstr>
      <vt:lpstr>PowerPoint Presentation</vt:lpstr>
      <vt:lpstr>SOC design approach</vt:lpstr>
      <vt:lpstr>SOC design approach</vt:lpstr>
      <vt:lpstr>Processor optimization example</vt:lpstr>
      <vt:lpstr>Design cost: product economics</vt:lpstr>
      <vt:lpstr>Design complexity</vt:lpstr>
      <vt:lpstr>Cost: product program vs engineering</vt:lpstr>
      <vt:lpstr>Product volume dictates design effort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</dc:creator>
  <cp:lastModifiedBy>Amirreza Hosseini</cp:lastModifiedBy>
  <cp:revision>247</cp:revision>
  <cp:lastPrinted>1601-01-01T00:00:00Z</cp:lastPrinted>
  <dcterms:created xsi:type="dcterms:W3CDTF">1601-01-01T00:00:00Z</dcterms:created>
  <dcterms:modified xsi:type="dcterms:W3CDTF">2023-11-13T15:08:08Z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