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72" r:id="rId2"/>
  </p:sldMasterIdLst>
  <p:notesMasterIdLst>
    <p:notesMasterId r:id="rId20"/>
  </p:notesMasterIdLst>
  <p:handoutMasterIdLst>
    <p:handoutMasterId r:id="rId21"/>
  </p:handoutMasterIdLst>
  <p:sldIdLst>
    <p:sldId id="290" r:id="rId3"/>
    <p:sldId id="305" r:id="rId4"/>
    <p:sldId id="325" r:id="rId5"/>
    <p:sldId id="326" r:id="rId6"/>
    <p:sldId id="346" r:id="rId7"/>
    <p:sldId id="327" r:id="rId8"/>
    <p:sldId id="329" r:id="rId9"/>
    <p:sldId id="328" r:id="rId10"/>
    <p:sldId id="330" r:id="rId11"/>
    <p:sldId id="332" r:id="rId12"/>
    <p:sldId id="333" r:id="rId13"/>
    <p:sldId id="331" r:id="rId14"/>
    <p:sldId id="363" r:id="rId15"/>
    <p:sldId id="364" r:id="rId16"/>
    <p:sldId id="334" r:id="rId17"/>
    <p:sldId id="365" r:id="rId18"/>
    <p:sldId id="366" r:id="rId19"/>
  </p:sldIdLst>
  <p:sldSz cx="9144000" cy="6858000" type="screen4x3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2208">
          <p15:clr>
            <a:srgbClr val="A4A3A4"/>
          </p15:clr>
        </p15:guide>
        <p15:guide id="4" pos="292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0868"/>
    <a:srgbClr val="210DB3"/>
    <a:srgbClr val="106FB0"/>
    <a:srgbClr val="0530BB"/>
    <a:srgbClr val="034ABD"/>
    <a:srgbClr val="0B5C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3" autoAdjust="0"/>
    <p:restoredTop sz="91826" autoAdjust="0"/>
  </p:normalViewPr>
  <p:slideViewPr>
    <p:cSldViewPr>
      <p:cViewPr varScale="1">
        <p:scale>
          <a:sx n="100" d="100"/>
          <a:sy n="100" d="100"/>
        </p:scale>
        <p:origin x="-2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4" d="100"/>
          <a:sy n="74" d="100"/>
        </p:scale>
        <p:origin x="1026" y="60"/>
      </p:cViewPr>
      <p:guideLst>
        <p:guide orient="horz" pos="2880"/>
        <p:guide orient="horz" pos="2208"/>
        <p:guide pos="2160"/>
        <p:guide pos="292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09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33A2C78E-1418-4D80-911C-2F94FB99BDBC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09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804ED39F-E263-4FB0-A586-54AF6DEA8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0500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09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1479DE93-9629-4701-8E4D-06B6CC932194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5463"/>
            <a:ext cx="3505200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29940"/>
            <a:ext cx="7437120" cy="31546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09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BCADB150-CC80-4D38-9C9E-4D16188A4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57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400" b="1"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40281FD0-B2DB-4ECA-ADAD-7146D3D1D0F9}" type="datetime1">
              <a:rPr lang="en-US" smtClean="0"/>
              <a:t>2/10/2024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Memory-Mapped SPM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AF6BC-C327-4940-9830-49E66FCBC3F0}" type="datetime1">
              <a:rPr lang="en-US" smtClean="0"/>
              <a:t>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95183-C90F-4867-BE66-12679E27E67F}" type="datetime1">
              <a:rPr lang="en-US" smtClean="0"/>
              <a:t>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2" y="329185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7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6A59B0B-27CB-4279-84EE-13F34D832C20}" type="datetime1">
              <a:rPr lang="en-US" smtClean="0"/>
              <a:t>2/10/2024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87946A9-DE9C-4C0F-8CC5-C706728E934F}" type="datetime1">
              <a:rPr lang="en-US" smtClean="0"/>
              <a:t>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2" y="329185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7" y="434163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8237A1E-E215-416E-8D25-5F336D5B557C}" type="datetime1">
              <a:rPr lang="en-US" smtClean="0"/>
              <a:t>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3FD8B5B-8A46-412C-A2D2-8F2B1B2EC62B}" type="datetime1">
              <a:rPr lang="en-US" smtClean="0"/>
              <a:t>2/10/2024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D72D1A0-E9CE-4C54-8D41-8DBB9F509117}" type="datetime1">
              <a:rPr lang="en-US" smtClean="0"/>
              <a:t>2/10/2024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84E1B4-9FAF-4C2A-A5AC-8C7F175CBD59}" type="datetime1">
              <a:rPr lang="en-US" smtClean="0"/>
              <a:t>2/10/2024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2" y="329185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2306DEF-8BC5-4D1A-A84F-BC32AA802BDD}" type="datetime1">
              <a:rPr lang="en-US" smtClean="0"/>
              <a:t>2/10/2024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3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4" y="930145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8B8A3B-8A96-493A-9055-E95E174A1B57}" type="datetime1">
              <a:rPr lang="en-US" smtClean="0"/>
              <a:t>2/10/2024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>
            <a:normAutofit/>
          </a:bodyPr>
          <a:lstStyle>
            <a:lvl1pPr algn="l">
              <a:defRPr sz="3600" b="1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1"/>
            <a:ext cx="8229600" cy="4525963"/>
          </a:xfrm>
        </p:spPr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  <a:lvl2pPr>
              <a:defRPr>
                <a:latin typeface="Times New Roman" pitchFamily="18" charset="0"/>
                <a:cs typeface="Times New Roman" pitchFamily="18" charset="0"/>
              </a:defRPr>
            </a:lvl2pPr>
            <a:lvl3pPr>
              <a:defRPr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81100" y="6406402"/>
            <a:ext cx="6781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rtl="1"/>
            <a:r>
              <a:rPr lang="en-US" dirty="0" smtClean="0">
                <a:cs typeface="B Titr" panose="00000700000000000000" pitchFamily="2" charset="-78"/>
              </a:rPr>
              <a:t>Memory Technologies, </a:t>
            </a:r>
            <a:r>
              <a:rPr lang="en-US" dirty="0" smtClean="0">
                <a:cs typeface="B Titr" panose="00000700000000000000" pitchFamily="2" charset="-78"/>
              </a:rPr>
              <a:t>Spring 2024, </a:t>
            </a:r>
            <a:r>
              <a:rPr lang="en-US" dirty="0" smtClean="0">
                <a:cs typeface="B Titr" panose="00000700000000000000" pitchFamily="2" charset="-78"/>
              </a:rPr>
              <a:t>AUT, Tehran, Iran </a:t>
            </a:r>
            <a:endParaRPr lang="en-US" sz="1100" dirty="0">
              <a:cs typeface="B Titr" panose="000007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92100" y="6419101"/>
            <a:ext cx="543128" cy="365125"/>
          </a:xfrm>
        </p:spPr>
        <p:txBody>
          <a:bodyPr lIns="0" tIns="0" rIns="0" bIns="0"/>
          <a:lstStyle>
            <a:lvl1pPr algn="ctr" rtl="0">
              <a:defRPr sz="1400" b="1" baseline="0">
                <a:solidFill>
                  <a:schemeClr val="tx1"/>
                </a:solidFill>
                <a:latin typeface="+mn-lt"/>
                <a:cs typeface="الشهيد محمد الدره" pitchFamily="2" charset="-78"/>
              </a:defRPr>
            </a:lvl1pPr>
          </a:lstStyle>
          <a:p>
            <a:pPr rtl="1"/>
            <a:fld id="{E9D5068C-74C1-4D4E-ACBE-89391498AE93}" type="slidenum">
              <a:rPr lang="en-US" smtClean="0"/>
              <a:pPr rtl="1"/>
              <a:t>‹#›</a:t>
            </a:fld>
            <a:endParaRPr lang="en-US" dirty="0">
              <a:cs typeface="B Nazanin" panose="00000400000000000000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2" y="329185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1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93F6010-06C4-4772-A873-F0169484628B}" type="datetime1">
              <a:rPr lang="en-US" smtClean="0"/>
              <a:t>2/10/2024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D38C875-1C6F-4BBA-A49D-A655DE5157F6}" type="datetime1">
              <a:rPr lang="en-US" smtClean="0"/>
              <a:t>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5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3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5A7C28B-237A-4A16-A330-F744D93506D6}" type="datetime1">
              <a:rPr lang="en-US" smtClean="0"/>
              <a:t>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E2AE1-CBD5-460D-A0C9-6147C2D4C470}" type="datetime1">
              <a:rPr lang="en-US" smtClean="0"/>
              <a:t>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FB3A9-0A90-4E79-85FA-03828B308331}" type="datetime1">
              <a:rPr lang="en-US" smtClean="0"/>
              <a:t>2/10/2024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5B4FA-0F9A-436F-AA41-B89FAC163798}" type="datetime1">
              <a:rPr lang="en-US" smtClean="0"/>
              <a:t>2/10/2024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C8B55-203E-4F94-AE03-50CFB6BD790A}" type="datetime1">
              <a:rPr lang="en-US" smtClean="0"/>
              <a:t>2/10/2024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536A8-DE7E-4A16-B194-971EA3CF9026}" type="datetime1">
              <a:rPr lang="en-US" smtClean="0"/>
              <a:t>2/10/2024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96671-0698-4B48-8CC8-45A9BDA6F14F}" type="datetime1">
              <a:rPr lang="en-US" smtClean="0"/>
              <a:t>2/10/2024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AABE3-8527-4979-BA7D-5506EF11427A}" type="datetime1">
              <a:rPr lang="en-US" smtClean="0"/>
              <a:t>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2" y="329185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7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6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A27B6C89-3F9A-4856-B9C8-0FA30DF0136D}" type="datetime1">
              <a:rPr lang="en-US" smtClean="0"/>
              <a:t>2/10/2024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6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6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earchstorage.techtarget.com/definition/flash-memory#:~:text=Flash%20memory%2C%20also%20known%20as,data%20at%20the%20byte%20level.&amp;text=Flash%20memory%20retains%20data%20for,is%20powered%20on%20or%20off" TargetMode="Externa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11" Type="http://schemas.openxmlformats.org/officeDocument/2006/relationships/image" Target="../media/image13.jpeg"/><Relationship Id="rId5" Type="http://schemas.openxmlformats.org/officeDocument/2006/relationships/image" Target="../media/image7.jpeg"/><Relationship Id="rId10" Type="http://schemas.openxmlformats.org/officeDocument/2006/relationships/image" Target="../media/image12.jpeg"/><Relationship Id="rId4" Type="http://schemas.openxmlformats.org/officeDocument/2006/relationships/image" Target="../media/image6.jpeg"/><Relationship Id="rId9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20000"/>
                <a:lumOff val="80000"/>
              </a:schemeClr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018691"/>
            <a:ext cx="8229600" cy="1254448"/>
          </a:xfrm>
        </p:spPr>
        <p:txBody>
          <a:bodyPr lIns="0" tIns="0"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en-US" sz="3200" dirty="0">
                <a:solidFill>
                  <a:srgbClr val="C00000"/>
                </a:solidFill>
                <a:effectLst/>
                <a:latin typeface="Times New Roman" pitchFamily="18" charset="0"/>
                <a:cs typeface="B Titr" panose="00000700000000000000" pitchFamily="2" charset="-78"/>
              </a:rPr>
              <a:t>Memory Technologies</a:t>
            </a:r>
            <a:r>
              <a:rPr lang="en-US" sz="2400" dirty="0" smtClean="0">
                <a:solidFill>
                  <a:srgbClr val="C00000"/>
                </a:solidFill>
                <a:effectLst/>
                <a:latin typeface="Times New Roman" pitchFamily="18" charset="0"/>
                <a:cs typeface="B Titr" panose="00000700000000000000" pitchFamily="2" charset="-78"/>
              </a:rPr>
              <a:t/>
            </a:r>
            <a:br>
              <a:rPr lang="en-US" sz="2400" dirty="0" smtClean="0">
                <a:solidFill>
                  <a:srgbClr val="C00000"/>
                </a:solidFill>
                <a:effectLst/>
                <a:latin typeface="Times New Roman" pitchFamily="18" charset="0"/>
                <a:cs typeface="B Titr" panose="00000700000000000000" pitchFamily="2" charset="-78"/>
              </a:rPr>
            </a:br>
            <a:r>
              <a:rPr lang="en-US" sz="2400" dirty="0" smtClean="0">
                <a:solidFill>
                  <a:srgbClr val="C00000"/>
                </a:solidFill>
                <a:effectLst/>
                <a:latin typeface="Times New Roman" pitchFamily="18" charset="0"/>
                <a:cs typeface="B Titr" panose="00000700000000000000" pitchFamily="2" charset="-78"/>
              </a:rPr>
              <a:t> </a:t>
            </a:r>
            <a:r>
              <a:rPr lang="en-US" sz="2000" b="0" dirty="0" smtClean="0">
                <a:solidFill>
                  <a:srgbClr val="130868"/>
                </a:solidFill>
                <a:effectLst/>
                <a:latin typeface="Times New Roman" pitchFamily="18" charset="0"/>
                <a:cs typeface="B Titr" panose="00000700000000000000" pitchFamily="2" charset="-78"/>
              </a:rPr>
              <a:t>Spring 2024</a:t>
            </a:r>
            <a:endParaRPr lang="en-US" sz="1600" b="0" dirty="0">
              <a:solidFill>
                <a:srgbClr val="130868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04507" y="610740"/>
            <a:ext cx="1334986" cy="1370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36"/>
          <p:cNvSpPr txBox="1">
            <a:spLocks noChangeArrowheads="1"/>
          </p:cNvSpPr>
          <p:nvPr/>
        </p:nvSpPr>
        <p:spPr bwMode="auto">
          <a:xfrm>
            <a:off x="457200" y="3810000"/>
            <a:ext cx="8382000" cy="2277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Aft>
                <a:spcPts val="600"/>
              </a:spcAft>
            </a:pPr>
            <a:r>
              <a:rPr lang="en-US" sz="2400" b="1" dirty="0" smtClean="0">
                <a:latin typeface="Calibri" panose="020F0502020204030204" pitchFamily="34" charset="0"/>
                <a:cs typeface="B Titr" pitchFamily="2" charset="-78"/>
              </a:rPr>
              <a:t>Hamed Farbeh</a:t>
            </a:r>
          </a:p>
          <a:p>
            <a:pPr algn="ctr" eaLnBrk="1" hangingPunct="1">
              <a:spcAft>
                <a:spcPts val="600"/>
              </a:spcAft>
            </a:pPr>
            <a:r>
              <a:rPr lang="en-US" b="1" dirty="0" smtClean="0">
                <a:latin typeface="Calibri" panose="020F0502020204030204" pitchFamily="34" charset="0"/>
                <a:cs typeface="B Titr" pitchFamily="2" charset="-78"/>
              </a:rPr>
              <a:t>farbeh@aut.ac.ir</a:t>
            </a:r>
            <a:endParaRPr lang="fa-IR" b="1" dirty="0">
              <a:latin typeface="Calibri" panose="020F0502020204030204" pitchFamily="34" charset="0"/>
              <a:cs typeface="B Titr" pitchFamily="2" charset="-78"/>
            </a:endParaRPr>
          </a:p>
          <a:p>
            <a:pPr algn="ctr" eaLnBrk="1" hangingPunct="1">
              <a:lnSpc>
                <a:spcPct val="150000"/>
              </a:lnSpc>
            </a:pPr>
            <a:r>
              <a:rPr lang="en-US" sz="2000" dirty="0">
                <a:latin typeface="Calibri" panose="020F0502020204030204" pitchFamily="34" charset="0"/>
                <a:cs typeface="B Titr" pitchFamily="2" charset="-78"/>
              </a:rPr>
              <a:t>Department of Computer </a:t>
            </a:r>
            <a:r>
              <a:rPr lang="en-US" sz="2000" dirty="0" smtClean="0">
                <a:latin typeface="Calibri" panose="020F0502020204030204" pitchFamily="34" charset="0"/>
                <a:cs typeface="B Titr" pitchFamily="2" charset="-78"/>
              </a:rPr>
              <a:t>Engineering</a:t>
            </a:r>
          </a:p>
          <a:p>
            <a:pPr algn="ctr" eaLnBrk="1" hangingPunct="1">
              <a:lnSpc>
                <a:spcPct val="150000"/>
              </a:lnSpc>
            </a:pPr>
            <a:r>
              <a:rPr lang="en-US" sz="2000" dirty="0">
                <a:latin typeface="Calibri" panose="020F0502020204030204" pitchFamily="34" charset="0"/>
                <a:cs typeface="B Titr" pitchFamily="2" charset="-78"/>
              </a:rPr>
              <a:t>Amirkabir University of </a:t>
            </a:r>
            <a:r>
              <a:rPr lang="en-US" sz="2000" dirty="0" smtClean="0">
                <a:latin typeface="Calibri" panose="020F0502020204030204" pitchFamily="34" charset="0"/>
                <a:cs typeface="B Titr" pitchFamily="2" charset="-78"/>
              </a:rPr>
              <a:t>Technology</a:t>
            </a:r>
          </a:p>
          <a:p>
            <a:pPr algn="ctr" eaLnBrk="1" hangingPunct="1">
              <a:lnSpc>
                <a:spcPct val="150000"/>
              </a:lnSpc>
            </a:pPr>
            <a:endParaRPr lang="en-US" sz="2000" dirty="0">
              <a:latin typeface="Calibri" panose="020F0502020204030204" pitchFamily="34" charset="0"/>
              <a:cs typeface="B Titr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59118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Memories Hierarchy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10</a:t>
            </a:fld>
            <a:endParaRPr lang="en-US" dirty="0">
              <a:latin typeface="+mj-lt"/>
            </a:endParaRPr>
          </a:p>
        </p:txBody>
      </p:sp>
      <p:sp>
        <p:nvSpPr>
          <p:cNvPr id="206" name="TextBox 205"/>
          <p:cNvSpPr txBox="1"/>
          <p:nvPr/>
        </p:nvSpPr>
        <p:spPr>
          <a:xfrm>
            <a:off x="457200" y="1143000"/>
            <a:ext cx="8275627" cy="3373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 sz="2400" b="1" dirty="0" smtClean="0"/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 sz="2400" b="1" dirty="0" smtClean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800" b="1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b="1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b="1" dirty="0"/>
          </a:p>
          <a:p>
            <a:pPr algn="l"/>
            <a:endParaRPr lang="en-US" sz="2600" b="1" dirty="0" smtClean="0">
              <a:solidFill>
                <a:srgbClr val="C00000"/>
              </a:solidFill>
              <a:cs typeface="B Nazanin" pitchFamily="2" charset="-78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600" b="1" dirty="0" smtClean="0">
              <a:solidFill>
                <a:srgbClr val="C00000"/>
              </a:solidFill>
              <a:cs typeface="B Nazanin" pitchFamily="2" charset="-78"/>
            </a:endParaRPr>
          </a:p>
          <a:p>
            <a:pPr algn="l"/>
            <a:endParaRPr lang="fa-IR" sz="2000" b="1" dirty="0">
              <a:cs typeface="B Nazanin" pitchFamily="2" charset="-7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Memory Technologies, </a:t>
            </a:r>
            <a:r>
              <a:rPr lang="en-US" sz="1400" dirty="0" smtClean="0">
                <a:cs typeface="B Titr" panose="00000700000000000000" pitchFamily="2" charset="-78"/>
              </a:rPr>
              <a:t>Spring 2024, </a:t>
            </a:r>
            <a:r>
              <a:rPr lang="en-US" sz="1400" dirty="0" smtClean="0">
                <a:cs typeface="B Titr" panose="00000700000000000000" pitchFamily="2" charset="-78"/>
              </a:rPr>
              <a:t>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9" y="1219200"/>
            <a:ext cx="7649589" cy="4978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6601" y="762000"/>
            <a:ext cx="4313226" cy="1423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1839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Traditional Semiconductor Memories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11</a:t>
            </a:fld>
            <a:endParaRPr lang="en-US" dirty="0">
              <a:latin typeface="+mj-lt"/>
            </a:endParaRPr>
          </a:p>
        </p:txBody>
      </p:sp>
      <p:sp>
        <p:nvSpPr>
          <p:cNvPr id="206" name="TextBox 205"/>
          <p:cNvSpPr txBox="1"/>
          <p:nvPr/>
        </p:nvSpPr>
        <p:spPr>
          <a:xfrm>
            <a:off x="457201" y="1143000"/>
            <a:ext cx="6781800" cy="335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Silicon-transistor-based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Random access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Time it takes to access any data is identical regardless of the data location</a:t>
            </a:r>
            <a:br>
              <a:rPr lang="en-US" sz="2400" dirty="0"/>
            </a:br>
            <a:r>
              <a:rPr lang="en-US" sz="2400" dirty="0"/>
              <a:t> 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Memory Technologies, </a:t>
            </a:r>
            <a:r>
              <a:rPr lang="en-US" sz="1400" dirty="0" smtClean="0">
                <a:cs typeface="B Titr" panose="00000700000000000000" pitchFamily="2" charset="-78"/>
              </a:rPr>
              <a:t>Spring 2024, </a:t>
            </a:r>
            <a:r>
              <a:rPr lang="en-US" sz="1400" dirty="0" smtClean="0">
                <a:cs typeface="B Titr" panose="00000700000000000000" pitchFamily="2" charset="-78"/>
              </a:rPr>
              <a:t>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475819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560512"/>
            <a:ext cx="7239000" cy="4611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Static Random-Access Memory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12</a:t>
            </a:fld>
            <a:endParaRPr lang="en-US" dirty="0">
              <a:latin typeface="+mj-lt"/>
            </a:endParaRPr>
          </a:p>
        </p:txBody>
      </p:sp>
      <p:sp>
        <p:nvSpPr>
          <p:cNvPr id="206" name="TextBox 205"/>
          <p:cNvSpPr txBox="1"/>
          <p:nvPr/>
        </p:nvSpPr>
        <p:spPr>
          <a:xfrm>
            <a:off x="457200" y="1143000"/>
            <a:ext cx="8275627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Read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Write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Standby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800" b="1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b="1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b="1" dirty="0"/>
          </a:p>
          <a:p>
            <a:pPr algn="l"/>
            <a:endParaRPr lang="en-US" sz="2600" b="1" dirty="0" smtClean="0">
              <a:solidFill>
                <a:srgbClr val="C00000"/>
              </a:solidFill>
              <a:cs typeface="B Nazanin" pitchFamily="2" charset="-78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600" b="1" dirty="0" smtClean="0">
              <a:solidFill>
                <a:srgbClr val="C00000"/>
              </a:solidFill>
              <a:cs typeface="B Nazanin" pitchFamily="2" charset="-78"/>
            </a:endParaRPr>
          </a:p>
          <a:p>
            <a:pPr algn="l"/>
            <a:endParaRPr lang="fa-IR" sz="2000" b="1" dirty="0">
              <a:cs typeface="B Nazanin" pitchFamily="2" charset="-7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Memory Technologies, </a:t>
            </a:r>
            <a:r>
              <a:rPr lang="en-US" sz="1400" dirty="0" smtClean="0">
                <a:cs typeface="B Titr" panose="00000700000000000000" pitchFamily="2" charset="-78"/>
              </a:rPr>
              <a:t>Spring 2024, </a:t>
            </a:r>
            <a:r>
              <a:rPr lang="en-US" sz="1400" dirty="0" smtClean="0">
                <a:cs typeface="B Titr" panose="00000700000000000000" pitchFamily="2" charset="-78"/>
              </a:rPr>
              <a:t>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100131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Dynamic Random-Access Memory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13</a:t>
            </a:fld>
            <a:endParaRPr lang="en-US" dirty="0">
              <a:latin typeface="+mj-lt"/>
            </a:endParaRPr>
          </a:p>
        </p:txBody>
      </p:sp>
      <p:sp>
        <p:nvSpPr>
          <p:cNvPr id="206" name="TextBox 205"/>
          <p:cNvSpPr txBox="1"/>
          <p:nvPr/>
        </p:nvSpPr>
        <p:spPr>
          <a:xfrm>
            <a:off x="457200" y="1143000"/>
            <a:ext cx="8275627" cy="603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1T1C DRAM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Data presentation: capacitor charge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Retention time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Refresh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Read out and write back the cell content</a:t>
            </a:r>
            <a:br>
              <a:rPr lang="en-US" sz="2400" dirty="0"/>
            </a:br>
            <a:endParaRPr lang="en-US" sz="2400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800" b="1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b="1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b="1" dirty="0"/>
          </a:p>
          <a:p>
            <a:pPr algn="l"/>
            <a:endParaRPr lang="en-US" sz="2600" b="1" dirty="0" smtClean="0">
              <a:solidFill>
                <a:srgbClr val="C00000"/>
              </a:solidFill>
              <a:cs typeface="B Nazanin" pitchFamily="2" charset="-78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600" b="1" dirty="0" smtClean="0">
              <a:solidFill>
                <a:srgbClr val="C00000"/>
              </a:solidFill>
              <a:cs typeface="B Nazanin" pitchFamily="2" charset="-78"/>
            </a:endParaRPr>
          </a:p>
          <a:p>
            <a:pPr algn="l"/>
            <a:endParaRPr lang="fa-IR" sz="2000" b="1" dirty="0">
              <a:cs typeface="B Nazanin" pitchFamily="2" charset="-7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Memory Technologies, </a:t>
            </a:r>
            <a:r>
              <a:rPr lang="en-US" sz="1400" dirty="0" smtClean="0">
                <a:cs typeface="B Titr" panose="00000700000000000000" pitchFamily="2" charset="-78"/>
              </a:rPr>
              <a:t>Spring 2024, </a:t>
            </a:r>
            <a:r>
              <a:rPr lang="en-US" sz="1400" dirty="0" smtClean="0">
                <a:cs typeface="B Titr" panose="00000700000000000000" pitchFamily="2" charset="-78"/>
              </a:rPr>
              <a:t>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1143000"/>
            <a:ext cx="2476500" cy="219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1269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Dynamic Random-Access Memory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14</a:t>
            </a:fld>
            <a:endParaRPr lang="en-US" dirty="0">
              <a:latin typeface="+mj-lt"/>
            </a:endParaRPr>
          </a:p>
        </p:txBody>
      </p:sp>
      <p:sp>
        <p:nvSpPr>
          <p:cNvPr id="206" name="TextBox 205"/>
          <p:cNvSpPr txBox="1"/>
          <p:nvPr/>
        </p:nvSpPr>
        <p:spPr>
          <a:xfrm>
            <a:off x="457200" y="1143000"/>
            <a:ext cx="827562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Write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Voltage drop on writing “1”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WL: </a:t>
            </a:r>
            <a:r>
              <a:rPr lang="en-US" sz="2400" dirty="0" err="1"/>
              <a:t>Vpp</a:t>
            </a:r>
            <a:r>
              <a:rPr lang="en-US" sz="2400" dirty="0"/>
              <a:t> = </a:t>
            </a:r>
            <a:r>
              <a:rPr lang="en-US" sz="2400" dirty="0" err="1"/>
              <a:t>Vdd+Vth</a:t>
            </a:r>
            <a:endParaRPr lang="en-US" sz="24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Read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Bit-line </a:t>
            </a:r>
            <a:r>
              <a:rPr lang="en-US" sz="2400" dirty="0" err="1" smtClean="0"/>
              <a:t>Precharge</a:t>
            </a:r>
            <a:endParaRPr lang="en-US" sz="2600" b="1" dirty="0" smtClean="0">
              <a:solidFill>
                <a:srgbClr val="C00000"/>
              </a:solidFill>
              <a:cs typeface="B Nazanin" pitchFamily="2" charset="-78"/>
            </a:endParaRPr>
          </a:p>
          <a:p>
            <a:pPr algn="l"/>
            <a:endParaRPr lang="fa-IR" sz="2000" b="1" dirty="0">
              <a:cs typeface="B Nazanin" pitchFamily="2" charset="-7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Memory Technologies, </a:t>
            </a:r>
            <a:r>
              <a:rPr lang="en-US" sz="1400" dirty="0" smtClean="0">
                <a:cs typeface="B Titr" panose="00000700000000000000" pitchFamily="2" charset="-78"/>
              </a:rPr>
              <a:t>Spring 2024, </a:t>
            </a:r>
            <a:r>
              <a:rPr lang="en-US" sz="1400" dirty="0" smtClean="0">
                <a:cs typeface="B Titr" panose="00000700000000000000" pitchFamily="2" charset="-78"/>
              </a:rPr>
              <a:t>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1143000"/>
            <a:ext cx="2476500" cy="219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4309075"/>
            <a:ext cx="3719945" cy="1135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5799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Flash Nonvolatile Memory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15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Memory Technologies, </a:t>
            </a:r>
            <a:r>
              <a:rPr lang="en-US" sz="1400" dirty="0" smtClean="0">
                <a:cs typeface="B Titr" panose="00000700000000000000" pitchFamily="2" charset="-78"/>
              </a:rPr>
              <a:t>Spring 2024, </a:t>
            </a:r>
            <a:r>
              <a:rPr lang="en-US" sz="1400" dirty="0" smtClean="0">
                <a:cs typeface="B Titr" panose="00000700000000000000" pitchFamily="2" charset="-78"/>
              </a:rPr>
              <a:t>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3400" y="1200150"/>
            <a:ext cx="6096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Floating gate transistors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Trap charges and </a:t>
            </a:r>
            <a:r>
              <a:rPr lang="en-US" sz="2000" dirty="0" smtClean="0"/>
              <a:t>keep them </a:t>
            </a:r>
            <a:r>
              <a:rPr lang="en-US" sz="2000" dirty="0"/>
              <a:t>for years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2525" y="1490453"/>
            <a:ext cx="3675705" cy="2209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08036"/>
            <a:ext cx="2645004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 descr="https://www.electronicspecifier.com/cms/images/inline-2019-06/toshibam200619fig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892" y="3700252"/>
            <a:ext cx="4434473" cy="2494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5129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914401"/>
            <a:ext cx="342221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Flash Nonvolatile Memory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16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Memory Technologies, </a:t>
            </a:r>
            <a:r>
              <a:rPr lang="en-US" sz="1400" dirty="0" smtClean="0">
                <a:cs typeface="B Titr" panose="00000700000000000000" pitchFamily="2" charset="-78"/>
              </a:rPr>
              <a:t>Spring 2024, </a:t>
            </a:r>
            <a:r>
              <a:rPr lang="en-US" sz="1400" dirty="0" smtClean="0">
                <a:cs typeface="B Titr" panose="00000700000000000000" pitchFamily="2" charset="-78"/>
              </a:rPr>
              <a:t>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3400" y="1200150"/>
            <a:ext cx="60960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Read operation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No charge trapped: Vth0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Negative charge trapped: Vth1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Apply </a:t>
            </a:r>
            <a:r>
              <a:rPr lang="en-US" sz="2000" dirty="0" err="1"/>
              <a:t>intermidiate</a:t>
            </a:r>
            <a:r>
              <a:rPr lang="en-US" sz="2000" dirty="0"/>
              <a:t> control gate voltage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Vth0 &lt; Vg &lt; Vth1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Measure the current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Write operation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Inject or pull electrons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Damaging oxide lattice: limited write cycle (10</a:t>
            </a:r>
            <a:r>
              <a:rPr lang="en-US" sz="2000" baseline="30000" dirty="0"/>
              <a:t>5</a:t>
            </a:r>
            <a:r>
              <a:rPr lang="en-US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49112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Flash Nonvolatile Memory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17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Memory Technologies, </a:t>
            </a:r>
            <a:r>
              <a:rPr lang="en-US" sz="1400" dirty="0" smtClean="0">
                <a:cs typeface="B Titr" panose="00000700000000000000" pitchFamily="2" charset="-78"/>
              </a:rPr>
              <a:t>Spring 2024, </a:t>
            </a:r>
            <a:r>
              <a:rPr lang="en-US" sz="1400" dirty="0" smtClean="0">
                <a:cs typeface="B Titr" panose="00000700000000000000" pitchFamily="2" charset="-78"/>
              </a:rPr>
              <a:t>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3400" y="1200150"/>
            <a:ext cx="60960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NAND </a:t>
            </a:r>
            <a:r>
              <a:rPr lang="en-US" sz="2000" dirty="0" smtClean="0"/>
              <a:t>flash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NOR </a:t>
            </a:r>
            <a:r>
              <a:rPr lang="en-US" sz="2000" dirty="0"/>
              <a:t>flash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557962"/>
            <a:ext cx="6502142" cy="185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581400"/>
            <a:ext cx="4267201" cy="67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981" y="4114800"/>
            <a:ext cx="7731579" cy="192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352424" y="5834064"/>
            <a:ext cx="861060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hlinkClick r:id="rId5"/>
              </a:rPr>
              <a:t>https://searchstorage.techtarget.com/definition/flash-memory#:~:text=Flash%20memory%2C%20also%20known%20as,data%20at%20the%20byte%20level.&amp;text=Flash%20memory%20retains%20data%20for,is%20powered%20on%20or%20off</a:t>
            </a:r>
            <a:r>
              <a:rPr lang="en-US" sz="900" dirty="0" smtClean="0"/>
              <a:t>. 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60518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 smtClean="0">
                <a:latin typeface="+mj-lt"/>
                <a:cs typeface="B Titr" panose="00000700000000000000" pitchFamily="2" charset="-78"/>
              </a:rPr>
              <a:t>Grading</a:t>
            </a:r>
            <a:endParaRPr lang="en-US" sz="3200" dirty="0">
              <a:latin typeface="+mj-lt"/>
              <a:cs typeface="B Titr" panose="000007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2</a:t>
            </a:fld>
            <a:endParaRPr lang="en-US" dirty="0">
              <a:latin typeface="+mj-lt"/>
            </a:endParaRPr>
          </a:p>
        </p:txBody>
      </p:sp>
      <p:sp>
        <p:nvSpPr>
          <p:cNvPr id="206" name="TextBox 205"/>
          <p:cNvSpPr txBox="1"/>
          <p:nvPr/>
        </p:nvSpPr>
        <p:spPr>
          <a:xfrm>
            <a:off x="457200" y="1371600"/>
            <a:ext cx="8275627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600" dirty="0" smtClean="0"/>
              <a:t>Final Exam: 65%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Homework and Project: 20%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Class Activities and Presentation: 15%</a:t>
            </a: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Memory Technologies, </a:t>
            </a:r>
            <a:r>
              <a:rPr lang="en-US" sz="1400" dirty="0" smtClean="0">
                <a:cs typeface="B Titr" panose="00000700000000000000" pitchFamily="2" charset="-78"/>
              </a:rPr>
              <a:t>Spring 2024, </a:t>
            </a:r>
            <a:r>
              <a:rPr lang="en-US" sz="1400" dirty="0" smtClean="0">
                <a:cs typeface="B Titr" panose="00000700000000000000" pitchFamily="2" charset="-78"/>
              </a:rPr>
              <a:t>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488766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 smtClean="0">
                <a:latin typeface="+mj-lt"/>
                <a:cs typeface="B Titr" panose="00000700000000000000" pitchFamily="2" charset="-78"/>
              </a:rPr>
              <a:t>Course Outline</a:t>
            </a:r>
            <a:endParaRPr lang="en-US" sz="3200" dirty="0">
              <a:latin typeface="+mj-lt"/>
              <a:cs typeface="B Titr" panose="000007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3</a:t>
            </a:fld>
            <a:endParaRPr lang="en-US" dirty="0">
              <a:latin typeface="+mj-lt"/>
            </a:endParaRPr>
          </a:p>
        </p:txBody>
      </p:sp>
      <p:sp>
        <p:nvSpPr>
          <p:cNvPr id="206" name="TextBox 205"/>
          <p:cNvSpPr txBox="1"/>
          <p:nvPr/>
        </p:nvSpPr>
        <p:spPr>
          <a:xfrm>
            <a:off x="533400" y="964823"/>
            <a:ext cx="8610600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Memory Design and Memory Hierarchy </a:t>
            </a:r>
            <a:endParaRPr lang="en-US" sz="2400" dirty="0" smtClean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cs typeface="B Nazanin" pitchFamily="2" charset="-78"/>
              </a:rPr>
              <a:t>Traditional Semiconductor </a:t>
            </a:r>
            <a:r>
              <a:rPr lang="en-US" sz="2400" dirty="0" smtClean="0">
                <a:cs typeface="B Nazanin" pitchFamily="2" charset="-78"/>
              </a:rPr>
              <a:t>Memories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Nonvolatile Memories (NVMs)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An Overview of Cache Principles </a:t>
            </a:r>
            <a:endParaRPr lang="en-US" sz="2400" dirty="0" smtClean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An Overview </a:t>
            </a:r>
            <a:r>
              <a:rPr lang="en-US" sz="2400" dirty="0"/>
              <a:t>of DRAMs </a:t>
            </a:r>
            <a:endParaRPr lang="en-US" sz="2400" dirty="0" smtClean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Replacing SRAM/DRAM with Emerging NVMs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 Challenges and Opportunities </a:t>
            </a: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PCM, STT-MRAM, SOT-MRAM, </a:t>
            </a:r>
            <a:r>
              <a:rPr lang="en-US" sz="2000" dirty="0" err="1" smtClean="0"/>
              <a:t>ReRAM</a:t>
            </a:r>
            <a:r>
              <a:rPr lang="en-US" sz="2000" dirty="0" smtClean="0"/>
              <a:t>, </a:t>
            </a:r>
            <a:r>
              <a:rPr lang="en-US" sz="2000" dirty="0" err="1" smtClean="0"/>
              <a:t>FeRAM</a:t>
            </a:r>
            <a:endParaRPr lang="en-US" sz="2000" dirty="0" smtClean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Cutting-edge topics</a:t>
            </a:r>
            <a:endParaRPr lang="fa-IR" sz="2400" dirty="0">
              <a:cs typeface="B Nazanin" pitchFamily="2" charset="-7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Memory Technologies, </a:t>
            </a:r>
            <a:r>
              <a:rPr lang="en-US" sz="1400" dirty="0" smtClean="0">
                <a:cs typeface="B Titr" panose="00000700000000000000" pitchFamily="2" charset="-78"/>
              </a:rPr>
              <a:t>Spring 2024, </a:t>
            </a:r>
            <a:r>
              <a:rPr lang="en-US" sz="1400" dirty="0" smtClean="0">
                <a:cs typeface="B Titr" panose="00000700000000000000" pitchFamily="2" charset="-78"/>
              </a:rPr>
              <a:t>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499045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 smtClean="0">
                <a:latin typeface="+mj-lt"/>
                <a:cs typeface="B Titr" panose="00000700000000000000" pitchFamily="2" charset="-78"/>
              </a:rPr>
              <a:t>Reference (for this lecture)</a:t>
            </a:r>
            <a:endParaRPr lang="en-US" sz="3200" dirty="0">
              <a:latin typeface="+mj-lt"/>
              <a:cs typeface="B Titr" panose="000007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4</a:t>
            </a:fld>
            <a:endParaRPr lang="en-US" dirty="0">
              <a:latin typeface="+mj-lt"/>
            </a:endParaRPr>
          </a:p>
        </p:txBody>
      </p:sp>
      <p:sp>
        <p:nvSpPr>
          <p:cNvPr id="206" name="TextBox 205"/>
          <p:cNvSpPr txBox="1"/>
          <p:nvPr/>
        </p:nvSpPr>
        <p:spPr>
          <a:xfrm>
            <a:off x="457200" y="964823"/>
            <a:ext cx="827562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Tx/>
              <a:buSzTx/>
            </a:pPr>
            <a:endParaRPr lang="en-US" sz="2400" b="1" i="1" dirty="0" smtClean="0">
              <a:solidFill>
                <a:srgbClr val="FF0000"/>
              </a:solidFill>
            </a:endParaRP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prstClr val="black"/>
                </a:solidFill>
              </a:rPr>
              <a:t>Design Exploration of Emerging Nano-scale Non-volatile Memory, </a:t>
            </a:r>
            <a:r>
              <a:rPr lang="en-US" sz="2000" i="1" dirty="0" err="1">
                <a:solidFill>
                  <a:prstClr val="black"/>
                </a:solidFill>
              </a:rPr>
              <a:t>Hao</a:t>
            </a:r>
            <a:r>
              <a:rPr lang="en-US" sz="2000" i="1" dirty="0">
                <a:solidFill>
                  <a:prstClr val="black"/>
                </a:solidFill>
              </a:rPr>
              <a:t> Yu and </a:t>
            </a:r>
            <a:r>
              <a:rPr lang="en-US" sz="2000" i="1" dirty="0" err="1">
                <a:solidFill>
                  <a:prstClr val="black"/>
                </a:solidFill>
              </a:rPr>
              <a:t>Yuhao</a:t>
            </a:r>
            <a:r>
              <a:rPr lang="en-US" sz="2000" i="1" dirty="0">
                <a:solidFill>
                  <a:prstClr val="black"/>
                </a:solidFill>
              </a:rPr>
              <a:t> Wang, Springer, </a:t>
            </a:r>
            <a:r>
              <a:rPr lang="en-US" sz="2000" i="1" dirty="0" smtClean="0">
                <a:solidFill>
                  <a:prstClr val="black"/>
                </a:solidFill>
              </a:rPr>
              <a:t>2014</a:t>
            </a:r>
            <a:endParaRPr lang="en-US" sz="2400" b="1" dirty="0" smtClean="0">
              <a:solidFill>
                <a:prstClr val="black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Memory Technologies, </a:t>
            </a:r>
            <a:r>
              <a:rPr lang="en-US" sz="1400" dirty="0" smtClean="0">
                <a:cs typeface="B Titr" panose="00000700000000000000" pitchFamily="2" charset="-78"/>
              </a:rPr>
              <a:t>Spring 2024, </a:t>
            </a:r>
            <a:r>
              <a:rPr lang="en-US" sz="1400" dirty="0" smtClean="0">
                <a:cs typeface="B Titr" panose="00000700000000000000" pitchFamily="2" charset="-78"/>
              </a:rPr>
              <a:t>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238468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Memory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5</a:t>
            </a:fld>
            <a:endParaRPr lang="en-US" dirty="0">
              <a:latin typeface="+mj-lt"/>
            </a:endParaRPr>
          </a:p>
        </p:txBody>
      </p:sp>
      <p:sp>
        <p:nvSpPr>
          <p:cNvPr id="206" name="TextBox 205"/>
          <p:cNvSpPr txBox="1"/>
          <p:nvPr/>
        </p:nvSpPr>
        <p:spPr>
          <a:xfrm>
            <a:off x="457200" y="1143000"/>
            <a:ext cx="8275627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Memory is any physical device that is able to temporarily or permanently hold the state of information</a:t>
            </a:r>
            <a:r>
              <a:rPr lang="en-US" sz="2800" b="1" dirty="0" smtClean="0"/>
              <a:t>.</a:t>
            </a:r>
          </a:p>
          <a:p>
            <a:pPr marL="914400" lvl="1" indent="-4572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SRAM, DRAM, HDD, …</a:t>
            </a:r>
            <a:endParaRPr lang="en-US" sz="2800" b="1" dirty="0"/>
          </a:p>
          <a:p>
            <a:endParaRPr lang="en-US" sz="2800" b="1" dirty="0"/>
          </a:p>
          <a:p>
            <a:pPr algn="l"/>
            <a:endParaRPr lang="en-US" sz="2600" b="1" dirty="0" smtClean="0">
              <a:solidFill>
                <a:srgbClr val="C00000"/>
              </a:solidFill>
              <a:cs typeface="B Nazanin" pitchFamily="2" charset="-78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600" b="1" dirty="0" smtClean="0">
              <a:solidFill>
                <a:srgbClr val="C00000"/>
              </a:solidFill>
              <a:cs typeface="B Nazanin" pitchFamily="2" charset="-78"/>
            </a:endParaRPr>
          </a:p>
          <a:p>
            <a:pPr algn="l"/>
            <a:endParaRPr lang="fa-IR" sz="2000" b="1" dirty="0">
              <a:cs typeface="B Nazanin" pitchFamily="2" charset="-7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Memory Technologies, </a:t>
            </a:r>
            <a:r>
              <a:rPr lang="en-US" sz="1400" dirty="0" smtClean="0">
                <a:cs typeface="B Titr" panose="00000700000000000000" pitchFamily="2" charset="-78"/>
              </a:rPr>
              <a:t>Spring 2024, </a:t>
            </a:r>
            <a:r>
              <a:rPr lang="en-US" sz="1400" dirty="0" smtClean="0">
                <a:cs typeface="B Titr" panose="00000700000000000000" pitchFamily="2" charset="-78"/>
              </a:rPr>
              <a:t>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pic>
        <p:nvPicPr>
          <p:cNvPr id="9" name="Picture 10" descr="C:\Users\hamed\Dropbox\New\1396-2\ComputerArchitecture\MainSlides\download (5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2656" y="4884934"/>
            <a:ext cx="1696944" cy="1271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1" descr="C:\Users\hamed\Dropbox\New\1396-2\ComputerArchitecture\MainSlides\download (6)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5" t="10786" r="10747" b="6429"/>
          <a:stretch>
            <a:fillRect/>
          </a:stretch>
        </p:blipFill>
        <p:spPr bwMode="auto">
          <a:xfrm>
            <a:off x="1949917" y="3427283"/>
            <a:ext cx="1357789" cy="1260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2" descr="C:\Users\hamed\Dropbox\New\1396-2\ComputerArchitecture\MainSlides\download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3200400"/>
            <a:ext cx="1487603" cy="1487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3" descr="C:\Users\hamed\Dropbox\New\1396-2\ComputerArchitecture\MainSlides\images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1961" y="4856074"/>
            <a:ext cx="1272415" cy="1272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4" descr="C:\Users\hamed\Dropbox\New\1396-2\ComputerArchitecture\MainSlides\KVR16N118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162" b="28664"/>
          <a:stretch>
            <a:fillRect/>
          </a:stretch>
        </p:blipFill>
        <p:spPr bwMode="auto">
          <a:xfrm>
            <a:off x="3461143" y="3767466"/>
            <a:ext cx="2175269" cy="761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7" descr="C:\Users\hamed\Dropbox\New\1396-2\ComputerArchitecture\MainSlides\download (7)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07" t="14343" r="13048" b="9238"/>
          <a:stretch>
            <a:fillRect/>
          </a:stretch>
        </p:blipFill>
        <p:spPr bwMode="auto">
          <a:xfrm>
            <a:off x="6571917" y="5460529"/>
            <a:ext cx="1185872" cy="1206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5" descr="C:\Users\hamed\Dropbox\New\1396-2\ComputerArchitecture\MainSlides\download (9)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0" y="3088905"/>
            <a:ext cx="1694605" cy="1056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16" descr="C:\Users\hamed\Dropbox\New\1396-2\ComputerArchitecture\MainSlides\download (8)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8287" y="4947385"/>
            <a:ext cx="1146109" cy="1120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19" descr="C:\Users\hamed\Dropbox\New\1396-2\ComputerArchitecture\MainSlides\images (1).jp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46" t="4820" r="6070"/>
          <a:stretch>
            <a:fillRect/>
          </a:stretch>
        </p:blipFill>
        <p:spPr bwMode="auto">
          <a:xfrm>
            <a:off x="4590053" y="4623554"/>
            <a:ext cx="1658350" cy="1229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 descr="C:\Users\hamed\Dropbox\New\1396-2\ComputerArchitecture\MainSlides\download (2).jp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7914" y="4276964"/>
            <a:ext cx="2013878" cy="1234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6194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6</a:t>
            </a:fld>
            <a:endParaRPr lang="en-US" dirty="0">
              <a:latin typeface="+mj-lt"/>
            </a:endParaRPr>
          </a:p>
        </p:txBody>
      </p:sp>
      <p:sp>
        <p:nvSpPr>
          <p:cNvPr id="206" name="TextBox 205"/>
          <p:cNvSpPr txBox="1"/>
          <p:nvPr/>
        </p:nvSpPr>
        <p:spPr>
          <a:xfrm>
            <a:off x="457200" y="1143000"/>
            <a:ext cx="827562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Access time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Energy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Density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Cost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Volatility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Retention time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Endurance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Scalability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Reliability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…</a:t>
            </a:r>
            <a:endParaRPr lang="fa-IR" sz="2000" b="1" dirty="0">
              <a:cs typeface="B Nazanin" pitchFamily="2" charset="-7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Memory Technologies, </a:t>
            </a:r>
            <a:r>
              <a:rPr lang="en-US" sz="1400" dirty="0" smtClean="0">
                <a:cs typeface="B Titr" panose="00000700000000000000" pitchFamily="2" charset="-78"/>
              </a:rPr>
              <a:t>Spring 2024, </a:t>
            </a:r>
            <a:r>
              <a:rPr lang="en-US" sz="1400" dirty="0" smtClean="0">
                <a:cs typeface="B Titr" panose="00000700000000000000" pitchFamily="2" charset="-78"/>
              </a:rPr>
              <a:t>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Memory Characteristics</a:t>
            </a:r>
          </a:p>
        </p:txBody>
      </p:sp>
    </p:spTree>
    <p:extLst>
      <p:ext uri="{BB962C8B-B14F-4D97-AF65-F5344CB8AC3E}">
        <p14:creationId xmlns:p14="http://schemas.microsoft.com/office/powerpoint/2010/main" val="3351381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Memory Organization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7</a:t>
            </a:fld>
            <a:endParaRPr lang="en-US" dirty="0">
              <a:latin typeface="+mj-lt"/>
            </a:endParaRPr>
          </a:p>
        </p:txBody>
      </p:sp>
      <p:sp>
        <p:nvSpPr>
          <p:cNvPr id="206" name="TextBox 205"/>
          <p:cNvSpPr txBox="1"/>
          <p:nvPr/>
        </p:nvSpPr>
        <p:spPr>
          <a:xfrm>
            <a:off x="457200" y="1143000"/>
            <a:ext cx="827562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b="1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b="1" dirty="0"/>
          </a:p>
          <a:p>
            <a:pPr algn="l"/>
            <a:endParaRPr lang="en-US" sz="2600" b="1" dirty="0" smtClean="0">
              <a:solidFill>
                <a:srgbClr val="C00000"/>
              </a:solidFill>
              <a:cs typeface="B Nazanin" pitchFamily="2" charset="-78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600" b="1" dirty="0" smtClean="0">
              <a:solidFill>
                <a:srgbClr val="C00000"/>
              </a:solidFill>
              <a:cs typeface="B Nazanin" pitchFamily="2" charset="-78"/>
            </a:endParaRPr>
          </a:p>
          <a:p>
            <a:pPr algn="l"/>
            <a:endParaRPr lang="fa-IR" sz="2000" b="1" dirty="0">
              <a:cs typeface="B Nazanin" pitchFamily="2" charset="-7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Memory Technologies, </a:t>
            </a:r>
            <a:r>
              <a:rPr lang="en-US" sz="1400" dirty="0" smtClean="0">
                <a:cs typeface="B Titr" panose="00000700000000000000" pitchFamily="2" charset="-78"/>
              </a:rPr>
              <a:t>Spring 2024, </a:t>
            </a:r>
            <a:r>
              <a:rPr lang="en-US" sz="1400" dirty="0" smtClean="0">
                <a:cs typeface="B Titr" panose="00000700000000000000" pitchFamily="2" charset="-78"/>
              </a:rPr>
              <a:t>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150" y="1219200"/>
            <a:ext cx="6624637" cy="4846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7932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Data Array Structure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8</a:t>
            </a:fld>
            <a:endParaRPr lang="en-US" dirty="0">
              <a:latin typeface="+mj-lt"/>
            </a:endParaRPr>
          </a:p>
        </p:txBody>
      </p:sp>
      <p:sp>
        <p:nvSpPr>
          <p:cNvPr id="206" name="TextBox 205"/>
          <p:cNvSpPr txBox="1"/>
          <p:nvPr/>
        </p:nvSpPr>
        <p:spPr>
          <a:xfrm>
            <a:off x="457200" y="1143000"/>
            <a:ext cx="8275627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800" b="1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b="1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b="1" dirty="0"/>
          </a:p>
          <a:p>
            <a:pPr algn="l"/>
            <a:endParaRPr lang="en-US" sz="2600" b="1" dirty="0" smtClean="0">
              <a:solidFill>
                <a:srgbClr val="C00000"/>
              </a:solidFill>
              <a:cs typeface="B Nazanin" pitchFamily="2" charset="-78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600" b="1" dirty="0" smtClean="0">
              <a:solidFill>
                <a:srgbClr val="C00000"/>
              </a:solidFill>
              <a:cs typeface="B Nazanin" pitchFamily="2" charset="-78"/>
            </a:endParaRPr>
          </a:p>
          <a:p>
            <a:pPr algn="l"/>
            <a:endParaRPr lang="fa-IR" sz="2000" b="1" dirty="0">
              <a:cs typeface="B Nazanin" pitchFamily="2" charset="-7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Memory Technologies, </a:t>
            </a:r>
            <a:r>
              <a:rPr lang="en-US" sz="1400" dirty="0" smtClean="0">
                <a:cs typeface="B Titr" panose="00000700000000000000" pitchFamily="2" charset="-78"/>
              </a:rPr>
              <a:t>Spring 2024, </a:t>
            </a:r>
            <a:r>
              <a:rPr lang="en-US" sz="1400" dirty="0" smtClean="0">
                <a:cs typeface="B Titr" panose="00000700000000000000" pitchFamily="2" charset="-78"/>
              </a:rPr>
              <a:t>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100" y="1066800"/>
            <a:ext cx="5715000" cy="4795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1123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Latch-type </a:t>
            </a:r>
            <a:r>
              <a:rPr lang="en-US" sz="3200" dirty="0" smtClean="0">
                <a:latin typeface="+mj-lt"/>
                <a:cs typeface="B Titr" panose="00000700000000000000" pitchFamily="2" charset="-78"/>
              </a:rPr>
              <a:t>Sense Amplifier</a:t>
            </a:r>
            <a:endParaRPr lang="en-US" sz="3200" dirty="0">
              <a:latin typeface="+mj-lt"/>
              <a:cs typeface="B Titr" panose="000007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9</a:t>
            </a:fld>
            <a:endParaRPr lang="en-US" dirty="0">
              <a:latin typeface="+mj-lt"/>
            </a:endParaRPr>
          </a:p>
        </p:txBody>
      </p:sp>
      <p:sp>
        <p:nvSpPr>
          <p:cNvPr id="206" name="TextBox 205"/>
          <p:cNvSpPr txBox="1"/>
          <p:nvPr/>
        </p:nvSpPr>
        <p:spPr>
          <a:xfrm>
            <a:off x="457200" y="1143000"/>
            <a:ext cx="8275627" cy="3373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0150" lvl="2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 sz="2400" b="1" dirty="0" smtClean="0"/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 sz="2400" b="1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800" b="1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b="1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b="1" dirty="0"/>
          </a:p>
          <a:p>
            <a:pPr algn="l"/>
            <a:endParaRPr lang="en-US" sz="2600" b="1" dirty="0" smtClean="0">
              <a:solidFill>
                <a:srgbClr val="C00000"/>
              </a:solidFill>
              <a:cs typeface="B Nazanin" pitchFamily="2" charset="-78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600" b="1" dirty="0" smtClean="0">
              <a:solidFill>
                <a:srgbClr val="C00000"/>
              </a:solidFill>
              <a:cs typeface="B Nazanin" pitchFamily="2" charset="-78"/>
            </a:endParaRPr>
          </a:p>
          <a:p>
            <a:pPr algn="l"/>
            <a:endParaRPr lang="fa-IR" sz="2000" b="1" dirty="0">
              <a:cs typeface="B Nazanin" pitchFamily="2" charset="-7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Memory Technologies, </a:t>
            </a:r>
            <a:r>
              <a:rPr lang="en-US" sz="1400" dirty="0" smtClean="0">
                <a:cs typeface="B Titr" panose="00000700000000000000" pitchFamily="2" charset="-78"/>
              </a:rPr>
              <a:t>Spring 2024, </a:t>
            </a:r>
            <a:r>
              <a:rPr lang="en-US" sz="1400" dirty="0" smtClean="0">
                <a:cs typeface="B Titr" panose="00000700000000000000" pitchFamily="2" charset="-78"/>
              </a:rPr>
              <a:t>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1672" y="1066800"/>
            <a:ext cx="6491287" cy="4875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0382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36028</TotalTime>
  <Words>479</Words>
  <Application>Microsoft Office PowerPoint</Application>
  <PresentationFormat>On-screen Show (4:3)</PresentationFormat>
  <Paragraphs>144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Office Theme</vt:lpstr>
      <vt:lpstr>Aspect</vt:lpstr>
      <vt:lpstr>Memory Technologies  Spring 2024</vt:lpstr>
      <vt:lpstr>Grading</vt:lpstr>
      <vt:lpstr>Course Outline</vt:lpstr>
      <vt:lpstr>Reference (for this lecture)</vt:lpstr>
      <vt:lpstr>Memory</vt:lpstr>
      <vt:lpstr>Memory Characteristics</vt:lpstr>
      <vt:lpstr>Memory Organization</vt:lpstr>
      <vt:lpstr>Data Array Structure</vt:lpstr>
      <vt:lpstr>Latch-type Sense Amplifier</vt:lpstr>
      <vt:lpstr>Memories Hierarchy</vt:lpstr>
      <vt:lpstr>Traditional Semiconductor Memories</vt:lpstr>
      <vt:lpstr>Static Random-Access Memory</vt:lpstr>
      <vt:lpstr>Dynamic Random-Access Memory</vt:lpstr>
      <vt:lpstr>Dynamic Random-Access Memory</vt:lpstr>
      <vt:lpstr>Flash Nonvolatile Memory</vt:lpstr>
      <vt:lpstr>Flash Nonvolatile Memory</vt:lpstr>
      <vt:lpstr>Flash Nonvolatile Memory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MMSPM</dc:title>
  <dc:creator>FT_DSL</dc:creator>
  <cp:lastModifiedBy>Hamed</cp:lastModifiedBy>
  <cp:revision>585</cp:revision>
  <cp:lastPrinted>2017-02-07T08:08:08Z</cp:lastPrinted>
  <dcterms:created xsi:type="dcterms:W3CDTF">2006-08-16T00:00:00Z</dcterms:created>
  <dcterms:modified xsi:type="dcterms:W3CDTF">2024-02-10T12:08:28Z</dcterms:modified>
</cp:coreProperties>
</file>