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90" r:id="rId3"/>
    <p:sldId id="326" r:id="rId4"/>
    <p:sldId id="346" r:id="rId5"/>
    <p:sldId id="374" r:id="rId6"/>
    <p:sldId id="375" r:id="rId7"/>
    <p:sldId id="376" r:id="rId8"/>
    <p:sldId id="377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208">
          <p15:clr>
            <a:srgbClr val="A4A3A4"/>
          </p15:clr>
        </p15:guide>
        <p15:guide id="4" pos="292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868"/>
    <a:srgbClr val="210DB3"/>
    <a:srgbClr val="106FB0"/>
    <a:srgbClr val="0530BB"/>
    <a:srgbClr val="034ABD"/>
    <a:srgbClr val="0B5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3" autoAdjust="0"/>
    <p:restoredTop sz="91826" autoAdjust="0"/>
  </p:normalViewPr>
  <p:slideViewPr>
    <p:cSldViewPr>
      <p:cViewPr varScale="1">
        <p:scale>
          <a:sx n="100" d="100"/>
          <a:sy n="100" d="100"/>
        </p:scale>
        <p:origin x="-2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026" y="60"/>
      </p:cViewPr>
      <p:guideLst>
        <p:guide orient="horz" pos="2880"/>
        <p:guide orient="horz" pos="2208"/>
        <p:guide pos="2160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3A2C78E-1418-4D80-911C-2F94FB99BDBC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4ED39F-E263-4FB0-A586-54AF6DEA8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479DE93-9629-4701-8E4D-06B6CC93219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CADB150-CC80-4D38-9C9E-4D16188A4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7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281FD0-B2DB-4ECA-ADAD-7146D3D1D0F9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AF6BC-C327-4940-9830-49E66FCBC3F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5183-C90F-4867-BE66-12679E27E67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 algn="l">
              <a:defRPr sz="36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81100" y="6406402"/>
            <a:ext cx="6781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rtl="1"/>
            <a:r>
              <a:rPr lang="en-US" dirty="0" smtClean="0">
                <a:cs typeface="B Titr" panose="00000700000000000000" pitchFamily="2" charset="-78"/>
              </a:rPr>
              <a:t>Memory Technologies, </a:t>
            </a:r>
            <a:r>
              <a:rPr lang="en-US" dirty="0" smtClean="0">
                <a:cs typeface="B Titr" panose="00000700000000000000" pitchFamily="2" charset="-78"/>
              </a:rPr>
              <a:t>Spring 2024, </a:t>
            </a:r>
            <a:r>
              <a:rPr lang="en-US" dirty="0" smtClean="0">
                <a:cs typeface="B Titr" panose="00000700000000000000" pitchFamily="2" charset="-78"/>
              </a:rPr>
              <a:t>AUT, Tehran, Iran </a:t>
            </a:r>
            <a:endParaRPr lang="en-US" sz="1100" dirty="0"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2100" y="6419101"/>
            <a:ext cx="543128" cy="365125"/>
          </a:xfrm>
        </p:spPr>
        <p:txBody>
          <a:bodyPr lIns="0" tIns="0" rIns="0" bIns="0"/>
          <a:lstStyle>
            <a:lvl1pPr algn="ctr" rtl="0">
              <a:defRPr sz="1400" b="1" baseline="0">
                <a:solidFill>
                  <a:schemeClr val="tx1"/>
                </a:solidFill>
                <a:latin typeface="+mn-lt"/>
                <a:cs typeface="الشهيد محمد الدره" pitchFamily="2" charset="-78"/>
              </a:defRPr>
            </a:lvl1pPr>
          </a:lstStyle>
          <a:p>
            <a:pPr rtl="1"/>
            <a:fld id="{E9D5068C-74C1-4D4E-ACBE-89391498AE93}" type="slidenum">
              <a:rPr lang="en-US" smtClean="0"/>
              <a:pPr rtl="1"/>
              <a:t>‹#›</a:t>
            </a:fld>
            <a:endParaRPr lang="en-US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2AE1-CBD5-460D-A0C9-6147C2D4C47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B3A9-0A90-4E79-85FA-03828B308331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B4FA-0F9A-436F-AA41-B89FAC163798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C8B55-203E-4F94-AE03-50CFB6BD790A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36A8-DE7E-4A16-B194-971EA3CF9026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6671-0698-4B48-8CC8-45A9BDA6F14F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AABE3-8527-4979-BA7D-5506EF11427A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/>
              <a:t>2/10/2024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/>
              <a:t>Memory-Mapped SPM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Memory Technologies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2024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9118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124200"/>
            <a:ext cx="3376887" cy="313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Conductive Bridging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4388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CBRAM OR programmable </a:t>
            </a:r>
            <a:r>
              <a:rPr lang="en-US" sz="3200" dirty="0" err="1">
                <a:solidFill>
                  <a:prstClr val="black"/>
                </a:solidFill>
              </a:rPr>
              <a:t>metalization</a:t>
            </a:r>
            <a:r>
              <a:rPr lang="en-US" sz="3200" dirty="0">
                <a:solidFill>
                  <a:prstClr val="black"/>
                </a:solidFill>
              </a:rPr>
              <a:t> cell (PMC)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Filament vertically growth by active voltage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Electrode bridge together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Low-resistance or ON-state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Filament vertically shrinks by negative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voltage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High-resistance or OFF-state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 err="1">
                <a:solidFill>
                  <a:prstClr val="black"/>
                </a:solidFill>
                <a:latin typeface="Calibri"/>
                <a:cs typeface="+mj-cs"/>
              </a:rPr>
              <a:t>Magnetoresistive</a:t>
            </a:r>
            <a:r>
              <a:rPr lang="en-US" sz="4000" b="0" dirty="0">
                <a:solidFill>
                  <a:prstClr val="black"/>
                </a:solidFill>
                <a:latin typeface="Calibri"/>
                <a:cs typeface="+mj-cs"/>
              </a:rPr>
              <a:t> Random-Access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4942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Giant </a:t>
            </a:r>
            <a:r>
              <a:rPr lang="en-US" sz="3200" dirty="0" err="1">
                <a:solidFill>
                  <a:prstClr val="black"/>
                </a:solidFill>
              </a:rPr>
              <a:t>magnetoresistance</a:t>
            </a:r>
            <a:r>
              <a:rPr lang="en-US" sz="3200" dirty="0">
                <a:solidFill>
                  <a:prstClr val="black"/>
                </a:solidFill>
              </a:rPr>
              <a:t> (GMR): 1988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Groups of Albert </a:t>
            </a:r>
            <a:r>
              <a:rPr lang="en-US" sz="2400" dirty="0" err="1">
                <a:solidFill>
                  <a:prstClr val="black"/>
                </a:solidFill>
              </a:rPr>
              <a:t>Fert</a:t>
            </a:r>
            <a:r>
              <a:rPr lang="en-US" sz="2400" dirty="0">
                <a:solidFill>
                  <a:prstClr val="black"/>
                </a:solidFill>
              </a:rPr>
              <a:t> of the University of Paris-</a:t>
            </a:r>
            <a:r>
              <a:rPr lang="en-US" sz="2400" dirty="0" err="1">
                <a:solidFill>
                  <a:prstClr val="black"/>
                </a:solidFill>
              </a:rPr>
              <a:t>Sud</a:t>
            </a:r>
            <a:r>
              <a:rPr lang="en-US" sz="2400" dirty="0">
                <a:solidFill>
                  <a:prstClr val="black"/>
                </a:solidFill>
              </a:rPr>
              <a:t>, France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de-DE" sz="2400" dirty="0">
                <a:solidFill>
                  <a:prstClr val="black"/>
                </a:solidFill>
              </a:rPr>
              <a:t>Peter Grünberg of Forschungszentrum Jülich, Germany 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de-DE" sz="3200" dirty="0">
                <a:solidFill>
                  <a:prstClr val="black"/>
                </a:solidFill>
              </a:rPr>
              <a:t>GMR Effect</a:t>
            </a:r>
            <a:endParaRPr lang="fa-IR" sz="32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A significant change in the electrical resistance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Depending on the magnetization of adjacent ferromagnetic layers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381052"/>
            <a:ext cx="5334000" cy="20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0" dirty="0" err="1">
                <a:solidFill>
                  <a:prstClr val="black"/>
                </a:solidFill>
                <a:latin typeface="Calibri"/>
                <a:cs typeface="+mj-cs"/>
              </a:rPr>
              <a:t>Magnetoresistive</a:t>
            </a:r>
            <a:r>
              <a:rPr lang="en-US" sz="4000" b="0" dirty="0">
                <a:solidFill>
                  <a:prstClr val="black"/>
                </a:solidFill>
                <a:latin typeface="Calibri"/>
                <a:cs typeface="+mj-cs"/>
              </a:rPr>
              <a:t> Random-Access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12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5250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MRAM: </a:t>
            </a:r>
            <a:r>
              <a:rPr lang="en-US" sz="2400" dirty="0" err="1">
                <a:solidFill>
                  <a:prstClr val="black"/>
                </a:solidFill>
              </a:rPr>
              <a:t>Magnetoresistive</a:t>
            </a:r>
            <a:r>
              <a:rPr lang="en-US" sz="2400" dirty="0">
                <a:solidFill>
                  <a:prstClr val="black"/>
                </a:solidFill>
              </a:rPr>
              <a:t> random-access memory (MRAM)</a:t>
            </a:r>
            <a:endParaRPr lang="en-US" sz="32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Toggle mode MRAM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First generation of the MRAM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External magnetic field is needed</a:t>
            </a:r>
            <a:endParaRPr lang="fa-IR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Current-induced magnetic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field: 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To be compatible with </a:t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</a:rPr>
              <a:t>the electronic system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519" y="3200400"/>
            <a:ext cx="3945499" cy="30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352800"/>
            <a:ext cx="4495800" cy="30979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 err="1">
                <a:solidFill>
                  <a:prstClr val="black"/>
                </a:solidFill>
                <a:latin typeface="Calibri"/>
                <a:cs typeface="+mj-cs"/>
              </a:rPr>
              <a:t>Magnetoresistive</a:t>
            </a:r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 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13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398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Spin-Transfer Torque MRAM (STT-MRAM)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Based on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Spin-polarized current-induced MTJ switching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spin-transfer torque effect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Fast, lower power consumption, better scalability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Spin-transfer phenomena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Spin polarized current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pPr lvl="1">
              <a:spcBef>
                <a:spcPct val="20000"/>
              </a:spcBef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4648200"/>
            <a:ext cx="4494731" cy="165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Racetrack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14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Racetrack or Domain Wall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A thin ferromagnetic film strip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Consists of many magnetic domains</a:t>
            </a:r>
            <a:endParaRPr lang="fa-IR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Train-like domains can be pushed to move</a:t>
            </a:r>
            <a:r>
              <a:rPr lang="fa-IR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bidirectionally</a:t>
            </a:r>
            <a:r>
              <a:rPr lang="en-US" sz="2800" dirty="0">
                <a:solidFill>
                  <a:prstClr val="black"/>
                </a:solidFill>
              </a:rPr>
              <a:t> synchronously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63" y="3501691"/>
            <a:ext cx="7465219" cy="28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Racetrack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309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Racetrack or Domain Wall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Access time?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RAM?!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Density?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64" y="3401643"/>
            <a:ext cx="4452686" cy="2508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76600"/>
            <a:ext cx="5291145" cy="29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Phase-Change 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PCM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Phase changing technology of </a:t>
            </a:r>
            <a:r>
              <a:rPr lang="en-US" sz="2800" dirty="0" err="1">
                <a:solidFill>
                  <a:prstClr val="black"/>
                </a:solidFill>
              </a:rPr>
              <a:t>chalcogenide</a:t>
            </a:r>
            <a:r>
              <a:rPr lang="en-US" sz="2800" dirty="0">
                <a:solidFill>
                  <a:prstClr val="black"/>
                </a:solidFill>
              </a:rPr>
              <a:t> materials such as Ge</a:t>
            </a:r>
            <a:r>
              <a:rPr lang="en-US" sz="2800" baseline="-25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SbTe</a:t>
            </a:r>
            <a:r>
              <a:rPr lang="en-US" sz="2800" baseline="-25000" dirty="0">
                <a:solidFill>
                  <a:prstClr val="black"/>
                </a:solidFill>
              </a:rPr>
              <a:t>5</a:t>
            </a:r>
            <a:r>
              <a:rPr lang="en-US" sz="2800" dirty="0">
                <a:solidFill>
                  <a:prstClr val="black"/>
                </a:solidFill>
              </a:rPr>
              <a:t> (GST)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Two different stable states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Crystalline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Amorphous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038600"/>
            <a:ext cx="6486525" cy="225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Phase-Change 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203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dirty="0" err="1">
                <a:solidFill>
                  <a:prstClr val="black"/>
                </a:solidFill>
              </a:rPr>
              <a:t>chalcogenide</a:t>
            </a:r>
            <a:r>
              <a:rPr lang="en-US" sz="3200" dirty="0">
                <a:solidFill>
                  <a:prstClr val="black"/>
                </a:solidFill>
              </a:rPr>
              <a:t> crystal structure can be thermally switched between the two states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4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2920"/>
            <a:ext cx="3328987" cy="30836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895600"/>
            <a:ext cx="4643437" cy="307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prstClr val="black"/>
                </a:solidFill>
                <a:latin typeface="Calibri"/>
                <a:cs typeface="+mj-cs"/>
              </a:rPr>
              <a:t>Ferroelectric Random-Access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3834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FeRAM</a:t>
            </a:r>
            <a:endParaRPr lang="en-US" sz="32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Ferroelectric capacitor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Ferroelectric instead of dielectric material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Ferroelectric capacitors characteristics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Have two stable states</a:t>
            </a:r>
            <a:endParaRPr lang="fa-IR" sz="2400" dirty="0">
              <a:solidFill>
                <a:prstClr val="black"/>
              </a:solidFill>
            </a:endParaRP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Retain their states without 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</a:rPr>
              <a:t>electrical power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3124200"/>
            <a:ext cx="3586162" cy="29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9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dirty="0">
                <a:solidFill>
                  <a:prstClr val="black"/>
                </a:solidFill>
                <a:latin typeface="Calibri"/>
                <a:cs typeface="+mj-cs"/>
              </a:rPr>
              <a:t>Ferroelectric Random-Access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19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566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Bistable</a:t>
            </a:r>
            <a:r>
              <a:rPr lang="en-US" sz="3200" dirty="0">
                <a:solidFill>
                  <a:prstClr val="black"/>
                </a:solidFill>
              </a:rPr>
              <a:t> states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Polarization states of the ferroelectric material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Positive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Negative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Write operation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±V</a:t>
            </a:r>
            <a:r>
              <a:rPr lang="en-US" sz="2800" baseline="-25000" dirty="0">
                <a:solidFill>
                  <a:prstClr val="black"/>
                </a:solidFill>
              </a:rPr>
              <a:t>DD</a:t>
            </a:r>
            <a:r>
              <a:rPr lang="en-US" sz="2800" dirty="0">
                <a:solidFill>
                  <a:prstClr val="black"/>
                </a:solidFill>
              </a:rPr>
              <a:t> is applied across the ferroelectric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capacitor</a:t>
            </a:r>
            <a:endParaRPr lang="fa-IR" sz="2800" dirty="0">
              <a:solidFill>
                <a:prstClr val="black"/>
              </a:solidFill>
            </a:endParaRP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Read operation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Float BL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err="1">
                <a:solidFill>
                  <a:prstClr val="black"/>
                </a:solidFill>
              </a:rPr>
              <a:t>Distructive</a:t>
            </a: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267200"/>
            <a:ext cx="2443162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+mj-lt"/>
                <a:cs typeface="B Titr" panose="00000700000000000000" pitchFamily="2" charset="-78"/>
              </a:rPr>
              <a:t>Reference (for this lecture)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64823"/>
            <a:ext cx="82756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sz="2400" b="1" i="1" dirty="0" smtClean="0">
              <a:solidFill>
                <a:srgbClr val="FF0000"/>
              </a:solidFill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prstClr val="black"/>
                </a:solidFill>
              </a:rPr>
              <a:t>Design Exploration of Emerging Nano-scale Non-volatile Memory, </a:t>
            </a:r>
            <a:r>
              <a:rPr lang="en-US" sz="2000" i="1" dirty="0" err="1">
                <a:solidFill>
                  <a:prstClr val="black"/>
                </a:solidFill>
              </a:rPr>
              <a:t>Hao</a:t>
            </a:r>
            <a:r>
              <a:rPr lang="en-US" sz="2000" i="1" dirty="0">
                <a:solidFill>
                  <a:prstClr val="black"/>
                </a:solidFill>
              </a:rPr>
              <a:t> Yu and </a:t>
            </a:r>
            <a:r>
              <a:rPr lang="en-US" sz="2000" i="1" dirty="0" err="1">
                <a:solidFill>
                  <a:prstClr val="black"/>
                </a:solidFill>
              </a:rPr>
              <a:t>Yuhao</a:t>
            </a:r>
            <a:r>
              <a:rPr lang="en-US" sz="2000" i="1" dirty="0">
                <a:solidFill>
                  <a:prstClr val="black"/>
                </a:solidFill>
              </a:rPr>
              <a:t> Wang, Springer, </a:t>
            </a:r>
            <a:r>
              <a:rPr lang="en-US" sz="2000" i="1" dirty="0" smtClean="0">
                <a:solidFill>
                  <a:prstClr val="black"/>
                </a:solidFill>
              </a:rPr>
              <a:t>2014</a:t>
            </a:r>
            <a:endParaRPr lang="en-US" sz="2400" b="1" dirty="0" smtClean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46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 err="1">
                <a:solidFill>
                  <a:prstClr val="black"/>
                </a:solidFill>
                <a:latin typeface="Calibri"/>
                <a:cs typeface="+mj-cs"/>
              </a:rPr>
              <a:t>FeRAM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20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479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Pros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No leakage and refresh power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Unlimited write-erase cycle (10</a:t>
            </a:r>
            <a:r>
              <a:rPr lang="en-US" sz="2800" baseline="30000" dirty="0">
                <a:solidFill>
                  <a:prstClr val="black"/>
                </a:solidFill>
              </a:rPr>
              <a:t>15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Faster than flash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Symmetric read/write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Cons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Density and scaling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Manufacturing difficulties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267200"/>
            <a:ext cx="2443162" cy="19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Conclusion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21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7" y="1066800"/>
            <a:ext cx="8882843" cy="532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Nonvolatile Memories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3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914400"/>
            <a:ext cx="8275627" cy="550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SRAM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Fastest memory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Significant leakage power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Limited capacity (few megabyte)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DRAM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Fastest after SRAM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Large refresh power in large capacity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</a:rPr>
              <a:t>Flash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No leakage power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Slow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600" dirty="0">
                <a:solidFill>
                  <a:prstClr val="black"/>
                </a:solidFill>
              </a:rPr>
              <a:t>Limited </a:t>
            </a:r>
            <a:r>
              <a:rPr lang="en-US" sz="2600" dirty="0" smtClean="0">
                <a:solidFill>
                  <a:prstClr val="black"/>
                </a:solidFill>
              </a:rPr>
              <a:t>endurance</a:t>
            </a:r>
            <a:endParaRPr lang="fa-IR" sz="2000" b="1" dirty="0">
              <a:cs typeface="B Nazanin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4619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Nonvolatile Memories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4</a:t>
            </a:fld>
            <a:endParaRPr lang="en-US" dirty="0">
              <a:latin typeface="+mj-lt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57200" y="1015425"/>
            <a:ext cx="8275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Memory Hierarchy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0" y="1828800"/>
            <a:ext cx="7654465" cy="4176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594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latin typeface="+mj-lt"/>
                <a:cs typeface="B Titr" panose="00000700000000000000" pitchFamily="2" charset="-78"/>
              </a:rPr>
              <a:t>Nanoscale</a:t>
            </a:r>
            <a:r>
              <a:rPr lang="en-US" sz="3200" dirty="0">
                <a:latin typeface="+mj-lt"/>
                <a:cs typeface="B Titr" panose="00000700000000000000" pitchFamily="2" charset="-78"/>
              </a:rPr>
              <a:t> Nonvolatile Memories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5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2" y="1371600"/>
            <a:ext cx="6543675" cy="481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50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Resistive Random-Access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6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69" y="1371600"/>
            <a:ext cx="5830661" cy="433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849091" y="3886200"/>
            <a:ext cx="22860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1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Resistive Random-Access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7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930223"/>
            <a:ext cx="8610600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Memristor</a:t>
            </a:r>
            <a:endParaRPr lang="en-US" sz="32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Predicted in 1976 by Leon Chua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Discovered 30 years later in HP Labs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Its resistance is determined by the current passed through in the past as if it can remember its history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When </a:t>
            </a:r>
            <a:r>
              <a:rPr lang="en-US" sz="2800" dirty="0">
                <a:solidFill>
                  <a:prstClr val="black"/>
                </a:solidFill>
              </a:rPr>
              <a:t>current flows in one direction, its electrical resistance increases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When current flows in the opposite direction, resistance decreases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When the current is stopped, retains its previous resistance 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 err="1">
                <a:solidFill>
                  <a:prstClr val="black"/>
                </a:solidFill>
                <a:latin typeface="Calibri"/>
                <a:cs typeface="+mj-cs"/>
              </a:rPr>
              <a:t>Memristor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8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 err="1">
                <a:solidFill>
                  <a:prstClr val="black"/>
                </a:solidFill>
              </a:rPr>
              <a:t>Bistable</a:t>
            </a:r>
            <a:r>
              <a:rPr lang="en-US" sz="3200" dirty="0">
                <a:solidFill>
                  <a:prstClr val="black"/>
                </a:solidFill>
              </a:rPr>
              <a:t> states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High resistance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smtClean="0">
                <a:solidFill>
                  <a:prstClr val="black"/>
                </a:solidFill>
              </a:rPr>
              <a:t>Low resistance </a:t>
            </a:r>
            <a:endParaRPr lang="en-US" sz="28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Write </a:t>
            </a:r>
            <a:r>
              <a:rPr lang="en-US" sz="2800" dirty="0">
                <a:solidFill>
                  <a:prstClr val="black"/>
                </a:solidFill>
              </a:rPr>
              <a:t>operation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Applying large current: changes its resistance rapidly 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Read operation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small current is applied to detect its resistance without significantly changing its </a:t>
            </a:r>
            <a:r>
              <a:rPr lang="en-US" sz="2400" dirty="0" smtClean="0">
                <a:solidFill>
                  <a:prstClr val="black"/>
                </a:solidFill>
              </a:rPr>
              <a:t>resistance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First physical realization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2008: HP Labs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/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dirty="0">
                <a:solidFill>
                  <a:prstClr val="black"/>
                </a:solidFill>
                <a:latin typeface="Calibri"/>
                <a:cs typeface="+mj-cs"/>
              </a:rPr>
              <a:t>Conductive Bridging Memory</a:t>
            </a:r>
            <a:endParaRPr lang="en-US" sz="3200" dirty="0">
              <a:latin typeface="+mj-lt"/>
              <a:cs typeface="B Titr" panose="00000700000000000000" pitchFamily="2" charset="-7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0360" y="6400224"/>
            <a:ext cx="543128" cy="365125"/>
          </a:xfrm>
        </p:spPr>
        <p:txBody>
          <a:bodyPr/>
          <a:lstStyle/>
          <a:p>
            <a:pPr rtl="1"/>
            <a:fld id="{B6F15528-21DE-4FAA-801E-634DDDAF4B2B}" type="slidenum">
              <a:rPr lang="en-US" smtClean="0">
                <a:latin typeface="+mj-lt"/>
              </a:rPr>
              <a:pPr rtl="1"/>
              <a:t>9</a:t>
            </a:fld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6412468"/>
            <a:ext cx="685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en-US" sz="1400" dirty="0" smtClean="0">
                <a:cs typeface="B Titr" panose="00000700000000000000" pitchFamily="2" charset="-78"/>
              </a:rPr>
              <a:t>Memory Technologies, </a:t>
            </a:r>
            <a:r>
              <a:rPr lang="en-US" sz="1400" dirty="0" smtClean="0">
                <a:cs typeface="B Titr" panose="00000700000000000000" pitchFamily="2" charset="-78"/>
              </a:rPr>
              <a:t>Spring 2024, </a:t>
            </a:r>
            <a:r>
              <a:rPr lang="en-US" sz="1400" dirty="0" smtClean="0">
                <a:cs typeface="B Titr" panose="00000700000000000000" pitchFamily="2" charset="-78"/>
              </a:rPr>
              <a:t>AUT, Tehran, Iran </a:t>
            </a:r>
            <a:endParaRPr lang="en-US" sz="1400" dirty="0">
              <a:cs typeface="B Titr" panose="000007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73" y="1066800"/>
            <a:ext cx="8610600" cy="499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CBRAM OR programmable </a:t>
            </a:r>
            <a:r>
              <a:rPr lang="en-US" sz="3200" dirty="0" err="1">
                <a:solidFill>
                  <a:prstClr val="black"/>
                </a:solidFill>
              </a:rPr>
              <a:t>metalization</a:t>
            </a:r>
            <a:r>
              <a:rPr lang="en-US" sz="3200" dirty="0">
                <a:solidFill>
                  <a:prstClr val="black"/>
                </a:solidFill>
              </a:rPr>
              <a:t> cell (PMC)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Two-terminal cylinder-shaped </a:t>
            </a:r>
            <a:r>
              <a:rPr lang="en-US" sz="2800" dirty="0" err="1">
                <a:solidFill>
                  <a:prstClr val="black"/>
                </a:solidFill>
              </a:rPr>
              <a:t>nanoscale</a:t>
            </a:r>
            <a:r>
              <a:rPr lang="en-US" sz="2800" dirty="0">
                <a:solidFill>
                  <a:prstClr val="black"/>
                </a:solidFill>
              </a:rPr>
              <a:t> device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>
                <a:solidFill>
                  <a:prstClr val="black"/>
                </a:solidFill>
              </a:rPr>
              <a:t>Each CBRAM memory cell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two metal electrodes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One relatively inert (e.g., tungsten) 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One electrochemically active (e.g., silver or copper)</a:t>
            </a:r>
          </a:p>
          <a:p>
            <a:pPr marL="1600200" lvl="3" indent="-22860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000" dirty="0">
                <a:solidFill>
                  <a:prstClr val="black"/>
                </a:solidFill>
              </a:rPr>
              <a:t>A solid electrolyte between them</a:t>
            </a:r>
          </a:p>
          <a:p>
            <a:pPr marL="1143000" lvl="2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Within the solid electrolyte, there exists a vertical conductive filament that grows from the inert electrode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38724</TotalTime>
  <Words>757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Aspect</vt:lpstr>
      <vt:lpstr>Memory Technologies  Spring 2024</vt:lpstr>
      <vt:lpstr>Reference (for this lecture)</vt:lpstr>
      <vt:lpstr>Nanoscale Nonvolatile Memories</vt:lpstr>
      <vt:lpstr>Nanoscale Nonvolatile Memories</vt:lpstr>
      <vt:lpstr>Nanoscale Nonvolatile Memories</vt:lpstr>
      <vt:lpstr>Resistive Random-Access Memory</vt:lpstr>
      <vt:lpstr>Resistive Random-Access Memory</vt:lpstr>
      <vt:lpstr>Memristor</vt:lpstr>
      <vt:lpstr>Conductive Bridging Memory</vt:lpstr>
      <vt:lpstr>Conductive Bridging Memory</vt:lpstr>
      <vt:lpstr>Magnetoresistive Random-Access Memory</vt:lpstr>
      <vt:lpstr>Magnetoresistive Random-Access Memory</vt:lpstr>
      <vt:lpstr>Magnetoresistive RAM</vt:lpstr>
      <vt:lpstr>Racetrack Memory</vt:lpstr>
      <vt:lpstr>Racetrack Memory</vt:lpstr>
      <vt:lpstr>Phase-Change RAM</vt:lpstr>
      <vt:lpstr>Phase-Change RAM</vt:lpstr>
      <vt:lpstr>Ferroelectric Random-Access Memory</vt:lpstr>
      <vt:lpstr>Ferroelectric Random-Access Memory</vt:lpstr>
      <vt:lpstr>FeRAM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MMSPM</dc:title>
  <dc:creator>FT_DSL</dc:creator>
  <cp:lastModifiedBy>Hamed</cp:lastModifiedBy>
  <cp:revision>589</cp:revision>
  <cp:lastPrinted>2017-02-07T08:08:08Z</cp:lastPrinted>
  <dcterms:created xsi:type="dcterms:W3CDTF">2006-08-16T00:00:00Z</dcterms:created>
  <dcterms:modified xsi:type="dcterms:W3CDTF">2024-02-10T12:08:14Z</dcterms:modified>
</cp:coreProperties>
</file>