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90" r:id="rId3"/>
    <p:sldId id="326" r:id="rId4"/>
    <p:sldId id="365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60" r:id="rId18"/>
    <p:sldId id="359" r:id="rId19"/>
    <p:sldId id="361" r:id="rId20"/>
    <p:sldId id="363" r:id="rId21"/>
    <p:sldId id="362" r:id="rId22"/>
    <p:sldId id="364" r:id="rId2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Memory Technologies, </a:t>
            </a:r>
            <a:r>
              <a:rPr lang="en-US" dirty="0" smtClean="0">
                <a:cs typeface="B Titr" panose="00000700000000000000" pitchFamily="2" charset="-78"/>
              </a:rPr>
              <a:t>Spring 2024,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2/10/2024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Memory Technologies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2024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Current </a:t>
            </a:r>
            <a:r>
              <a:rPr lang="en-US" sz="3200" dirty="0" err="1">
                <a:latin typeface="+mj-lt"/>
              </a:rPr>
              <a:t>Mem</a:t>
            </a:r>
            <a:r>
              <a:rPr lang="en-US" sz="3200" dirty="0">
                <a:latin typeface="+mj-lt"/>
              </a:rPr>
              <a:t>. Hierarchy 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Cache (SRAM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 smtClean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Very </a:t>
            </a:r>
            <a:r>
              <a:rPr lang="en-US" sz="2000" dirty="0">
                <a:latin typeface="+mj-lt"/>
              </a:rPr>
              <a:t>low </a:t>
            </a:r>
            <a:r>
              <a:rPr lang="en-US" sz="2000" dirty="0" smtClean="0">
                <a:latin typeface="+mj-lt"/>
              </a:rPr>
              <a:t>latency (0.25 ns)</a:t>
            </a:r>
          </a:p>
          <a:p>
            <a:pPr lvl="1"/>
            <a:r>
              <a:rPr lang="en-US" sz="2000" dirty="0" smtClean="0">
                <a:latin typeface="+mj-lt"/>
              </a:rPr>
              <a:t>Very </a:t>
            </a:r>
            <a:r>
              <a:rPr lang="en-US" sz="2000" dirty="0">
                <a:latin typeface="+mj-lt"/>
              </a:rPr>
              <a:t>high bandwidth  (16-byte instruction/data block: 128 GB/s) </a:t>
            </a:r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DRAM</a:t>
            </a:r>
          </a:p>
          <a:p>
            <a:pPr lvl="1"/>
            <a:r>
              <a:rPr lang="en-US" sz="2000" dirty="0" smtClean="0">
                <a:latin typeface="+mj-lt"/>
              </a:rPr>
              <a:t>Relatively large</a:t>
            </a:r>
          </a:p>
          <a:p>
            <a:pPr lvl="1"/>
            <a:r>
              <a:rPr lang="en-US" sz="2000" dirty="0" smtClean="0">
                <a:latin typeface="+mj-lt"/>
              </a:rPr>
              <a:t>Relatively fast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Relatively cheap</a:t>
            </a:r>
          </a:p>
          <a:p>
            <a:pPr lvl="1"/>
            <a:r>
              <a:rPr lang="en-US" sz="2000" dirty="0" smtClean="0">
                <a:latin typeface="+mj-lt"/>
              </a:rPr>
              <a:t>Fast enough and cheap enough</a:t>
            </a:r>
          </a:p>
          <a:p>
            <a:r>
              <a:rPr lang="en-US" sz="2400" dirty="0" smtClean="0">
                <a:latin typeface="+mj-lt"/>
              </a:rPr>
              <a:t>Disk</a:t>
            </a:r>
          </a:p>
          <a:p>
            <a:pPr lvl="1"/>
            <a:r>
              <a:rPr lang="en-US" sz="2000" dirty="0" smtClean="0">
                <a:latin typeface="+mj-lt"/>
              </a:rPr>
              <a:t>Permanent </a:t>
            </a:r>
            <a:r>
              <a:rPr lang="en-US" sz="2000" dirty="0">
                <a:latin typeface="+mj-lt"/>
              </a:rPr>
              <a:t>storage </a:t>
            </a:r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Ultra-low </a:t>
            </a:r>
            <a:r>
              <a:rPr lang="en-US" sz="2000" dirty="0">
                <a:latin typeface="+mj-lt"/>
              </a:rPr>
              <a:t>cost per bit (less than 50¢ </a:t>
            </a:r>
            <a:r>
              <a:rPr lang="en-US" sz="2000" dirty="0" smtClean="0">
                <a:latin typeface="+mj-lt"/>
              </a:rPr>
              <a:t>per gigabyte</a:t>
            </a:r>
            <a:r>
              <a:rPr lang="en-US" sz="20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73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Important Figures of Merit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Performance</a:t>
            </a:r>
          </a:p>
          <a:p>
            <a:r>
              <a:rPr lang="en-US" sz="2400" dirty="0" smtClean="0">
                <a:latin typeface="+mj-lt"/>
              </a:rPr>
              <a:t>Energy consumption</a:t>
            </a:r>
          </a:p>
          <a:p>
            <a:r>
              <a:rPr lang="en-US" sz="2400" dirty="0" smtClean="0">
                <a:latin typeface="+mj-lt"/>
              </a:rPr>
              <a:t>Power dissipation</a:t>
            </a:r>
          </a:p>
          <a:p>
            <a:r>
              <a:rPr lang="en-US" sz="2400" dirty="0" smtClean="0">
                <a:latin typeface="+mj-lt"/>
              </a:rPr>
              <a:t>Predictability </a:t>
            </a:r>
            <a:r>
              <a:rPr lang="en-US" sz="2400" dirty="0">
                <a:latin typeface="+mj-lt"/>
              </a:rPr>
              <a:t>of behavior (i.e</a:t>
            </a:r>
            <a:r>
              <a:rPr lang="en-US" sz="2400" dirty="0" smtClean="0">
                <a:latin typeface="+mj-lt"/>
              </a:rPr>
              <a:t>., real </a:t>
            </a:r>
            <a:r>
              <a:rPr lang="en-US" sz="2400" dirty="0">
                <a:latin typeface="+mj-lt"/>
              </a:rPr>
              <a:t>time</a:t>
            </a:r>
            <a:r>
              <a:rPr lang="en-US" sz="2400" dirty="0" smtClean="0">
                <a:latin typeface="+mj-lt"/>
              </a:rPr>
              <a:t>) </a:t>
            </a:r>
          </a:p>
          <a:p>
            <a:r>
              <a:rPr lang="en-US" sz="2400" dirty="0" smtClean="0">
                <a:latin typeface="+mj-lt"/>
              </a:rPr>
              <a:t>Manufacturing costs</a:t>
            </a:r>
          </a:p>
          <a:p>
            <a:r>
              <a:rPr lang="en-US" sz="2400" dirty="0" smtClean="0">
                <a:latin typeface="+mj-lt"/>
              </a:rPr>
              <a:t>Reliability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04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Performance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Cycles per Instruction (</a:t>
            </a:r>
            <a:r>
              <a:rPr lang="en-US" sz="2400" dirty="0" smtClean="0">
                <a:latin typeface="+mj-lt"/>
              </a:rPr>
              <a:t>CPI)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Memory-system </a:t>
            </a:r>
            <a:r>
              <a:rPr lang="en-US" sz="2400" dirty="0">
                <a:latin typeface="+mj-lt"/>
              </a:rPr>
              <a:t>CPI overhead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		      = </a:t>
            </a:r>
            <a:r>
              <a:rPr lang="en-US" sz="2000" dirty="0">
                <a:latin typeface="+mj-lt"/>
              </a:rPr>
              <a:t>Real CPI – CPI assuming perfect </a:t>
            </a:r>
            <a:r>
              <a:rPr lang="en-US" sz="2000" dirty="0" smtClean="0">
                <a:latin typeface="+mj-lt"/>
              </a:rPr>
              <a:t>memory</a:t>
            </a:r>
          </a:p>
          <a:p>
            <a:r>
              <a:rPr lang="en-US" sz="2400" dirty="0">
                <a:latin typeface="+mj-lt"/>
              </a:rPr>
              <a:t>Memory Cycles per Instruction (MCPI</a:t>
            </a:r>
            <a:r>
              <a:rPr lang="en-US" sz="2400" dirty="0" smtClean="0">
                <a:latin typeface="+mj-lt"/>
              </a:rPr>
              <a:t>)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Cache miss rate</a:t>
            </a:r>
          </a:p>
          <a:p>
            <a:endParaRPr lang="en-US" sz="2400" dirty="0" smtClean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28800"/>
            <a:ext cx="4419600" cy="7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038600"/>
            <a:ext cx="4648200" cy="71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97288"/>
            <a:ext cx="2531533" cy="6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2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Performance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Average access time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	 	= (</a:t>
            </a:r>
            <a:r>
              <a:rPr lang="en-US" sz="2400" dirty="0">
                <a:latin typeface="+mj-lt"/>
              </a:rPr>
              <a:t>hit </a:t>
            </a:r>
            <a:r>
              <a:rPr lang="en-US" sz="2400" dirty="0" err="1" smtClean="0">
                <a:latin typeface="+mj-lt"/>
              </a:rPr>
              <a:t>rate.average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to service hit</a:t>
            </a:r>
            <a:r>
              <a:rPr lang="en-US" sz="2400" dirty="0" smtClean="0">
                <a:latin typeface="+mj-lt"/>
              </a:rPr>
              <a:t>) +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		   (</a:t>
            </a:r>
            <a:r>
              <a:rPr lang="en-US" sz="2400" dirty="0">
                <a:latin typeface="+mj-lt"/>
              </a:rPr>
              <a:t>miss </a:t>
            </a:r>
            <a:r>
              <a:rPr lang="en-US" sz="2400" dirty="0" err="1" smtClean="0">
                <a:latin typeface="+mj-lt"/>
              </a:rPr>
              <a:t>rate.average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to service miss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Million Instructions per Second (MIPS</a:t>
            </a:r>
            <a:r>
              <a:rPr lang="en-US" sz="2400" dirty="0" smtClean="0">
                <a:latin typeface="+mj-lt"/>
              </a:rPr>
              <a:t>)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Comparing Performance</a:t>
            </a:r>
          </a:p>
          <a:p>
            <a:pPr lvl="1"/>
            <a:r>
              <a:rPr lang="en-US" sz="2000" dirty="0">
                <a:latin typeface="+mj-lt"/>
              </a:rPr>
              <a:t>The amount of time saved by using one design over another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		</a:t>
            </a:r>
            <a:endParaRPr lang="en-US" sz="2400" dirty="0" smtClean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495800" cy="97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6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Energy Consumption/Power Dissipation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Energy consumption is related to work </a:t>
            </a:r>
            <a:r>
              <a:rPr lang="en-US" sz="2400" dirty="0" smtClean="0">
                <a:latin typeface="+mj-lt"/>
              </a:rPr>
              <a:t>accomplished</a:t>
            </a:r>
          </a:p>
          <a:p>
            <a:r>
              <a:rPr lang="en-US" sz="2400" dirty="0" smtClean="0">
                <a:latin typeface="+mj-lt"/>
              </a:rPr>
              <a:t>Power dissipation: the </a:t>
            </a:r>
            <a:r>
              <a:rPr lang="en-US" sz="2400" dirty="0">
                <a:latin typeface="+mj-lt"/>
              </a:rPr>
              <a:t>rate of consumption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Active (Dynamic) power</a:t>
            </a:r>
          </a:p>
          <a:p>
            <a:pPr lvl="1"/>
            <a:r>
              <a:rPr lang="en-US" sz="2000" dirty="0">
                <a:latin typeface="+mj-lt"/>
              </a:rPr>
              <a:t>D</a:t>
            </a:r>
            <a:r>
              <a:rPr lang="en-US" sz="2000" dirty="0" smtClean="0">
                <a:latin typeface="+mj-lt"/>
              </a:rPr>
              <a:t>ue </a:t>
            </a:r>
            <a:r>
              <a:rPr lang="en-US" sz="2000" dirty="0">
                <a:latin typeface="+mj-lt"/>
              </a:rPr>
              <a:t>to </a:t>
            </a:r>
            <a:r>
              <a:rPr lang="en-US" sz="2000" dirty="0" smtClean="0">
                <a:latin typeface="+mj-lt"/>
              </a:rPr>
              <a:t>switching activity		</a:t>
            </a:r>
          </a:p>
          <a:p>
            <a:r>
              <a:rPr lang="en-US" sz="2400" dirty="0">
                <a:latin typeface="+mj-lt"/>
              </a:rPr>
              <a:t>Static </a:t>
            </a:r>
            <a:r>
              <a:rPr lang="en-US" sz="2400" dirty="0" smtClean="0">
                <a:latin typeface="+mj-lt"/>
              </a:rPr>
              <a:t>power </a:t>
            </a:r>
          </a:p>
          <a:p>
            <a:pPr lvl="1"/>
            <a:r>
              <a:rPr lang="en-US" sz="2000" dirty="0" smtClean="0">
                <a:latin typeface="+mj-lt"/>
              </a:rPr>
              <a:t>Due primarily </a:t>
            </a:r>
            <a:r>
              <a:rPr lang="en-US" sz="2000" dirty="0">
                <a:latin typeface="+mj-lt"/>
              </a:rPr>
              <a:t>to </a:t>
            </a:r>
            <a:r>
              <a:rPr lang="en-US" sz="2000" dirty="0" err="1">
                <a:latin typeface="+mj-lt"/>
              </a:rPr>
              <a:t>subthreshold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leakage</a:t>
            </a:r>
          </a:p>
          <a:p>
            <a:pPr lvl="1"/>
            <a:endParaRPr lang="en-US" sz="2000" dirty="0">
              <a:latin typeface="+mj-lt"/>
            </a:endParaRP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4274629"/>
            <a:ext cx="5181600" cy="67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Energy Consumption/Power Dissipation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With each generation in process </a:t>
            </a:r>
            <a:r>
              <a:rPr lang="en-US" sz="2400" dirty="0" smtClean="0">
                <a:latin typeface="+mj-lt"/>
              </a:rPr>
              <a:t>technology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ctive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power </a:t>
            </a:r>
          </a:p>
          <a:p>
            <a:pPr lvl="2"/>
            <a:r>
              <a:rPr lang="en-US" sz="1800" dirty="0">
                <a:latin typeface="+mj-lt"/>
              </a:rPr>
              <a:t>I</a:t>
            </a:r>
            <a:r>
              <a:rPr lang="en-US" sz="1800" dirty="0" smtClean="0">
                <a:latin typeface="+mj-lt"/>
              </a:rPr>
              <a:t>s </a:t>
            </a:r>
            <a:r>
              <a:rPr lang="en-US" sz="1800" dirty="0">
                <a:latin typeface="+mj-lt"/>
              </a:rPr>
              <a:t>decreasing on a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device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level</a:t>
            </a:r>
          </a:p>
          <a:p>
            <a:pPr lvl="2"/>
            <a:r>
              <a:rPr lang="en-US" sz="1800" dirty="0" smtClean="0">
                <a:latin typeface="+mj-lt"/>
              </a:rPr>
              <a:t>Remains </a:t>
            </a:r>
            <a:r>
              <a:rPr lang="en-US" sz="1800" dirty="0">
                <a:latin typeface="+mj-lt"/>
              </a:rPr>
              <a:t>roughly </a:t>
            </a:r>
            <a:r>
              <a:rPr lang="en-US" sz="1800" dirty="0" smtClean="0">
                <a:latin typeface="+mj-lt"/>
              </a:rPr>
              <a:t>constant on </a:t>
            </a:r>
            <a:r>
              <a:rPr lang="en-US" sz="1800" dirty="0">
                <a:latin typeface="+mj-lt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chip level</a:t>
            </a:r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Leakage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power</a:t>
            </a:r>
          </a:p>
          <a:p>
            <a:pPr lvl="2"/>
            <a:r>
              <a:rPr lang="en-US" sz="1800" dirty="0" smtClean="0">
                <a:latin typeface="+mj-lt"/>
              </a:rPr>
              <a:t>Used </a:t>
            </a:r>
            <a:r>
              <a:rPr lang="en-US" sz="1800" dirty="0">
                <a:latin typeface="+mj-lt"/>
              </a:rPr>
              <a:t>to </a:t>
            </a:r>
            <a:r>
              <a:rPr lang="en-US" sz="1800" dirty="0" smtClean="0">
                <a:latin typeface="+mj-lt"/>
              </a:rPr>
              <a:t>be insignificant </a:t>
            </a:r>
            <a:r>
              <a:rPr lang="en-US" sz="1800" dirty="0">
                <a:latin typeface="+mj-lt"/>
              </a:rPr>
              <a:t>relative to switching </a:t>
            </a:r>
            <a:r>
              <a:rPr lang="en-US" sz="1800" dirty="0" smtClean="0">
                <a:latin typeface="+mj-lt"/>
              </a:rPr>
              <a:t>power</a:t>
            </a:r>
          </a:p>
          <a:p>
            <a:pPr lvl="2"/>
            <a:r>
              <a:rPr lang="en-US" sz="1800" dirty="0" smtClean="0">
                <a:latin typeface="+mj-lt"/>
              </a:rPr>
              <a:t>Increases as devices </a:t>
            </a:r>
            <a:r>
              <a:rPr lang="en-US" sz="1800" dirty="0">
                <a:latin typeface="+mj-lt"/>
              </a:rPr>
              <a:t>become smaller </a:t>
            </a:r>
            <a:endParaRPr lang="en-US" sz="1800" dirty="0" smtClean="0">
              <a:latin typeface="+mj-lt"/>
            </a:endParaRPr>
          </a:p>
          <a:p>
            <a:pPr lvl="2"/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Energy consumption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334000"/>
            <a:ext cx="4495800" cy="63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7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Energy Consumption/Power Dissipation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Power-Delay </a:t>
            </a:r>
            <a:r>
              <a:rPr lang="en-US" sz="2400" dirty="0" smtClean="0">
                <a:latin typeface="+mj-lt"/>
              </a:rPr>
              <a:t>Product </a:t>
            </a:r>
          </a:p>
          <a:p>
            <a:pPr lvl="1"/>
            <a:endParaRPr lang="en-US" sz="2000" dirty="0" smtClean="0">
              <a:solidFill>
                <a:srgbClr val="FF0000"/>
              </a:solidFill>
              <a:latin typeface="+mj-lt"/>
            </a:endParaRPr>
          </a:p>
          <a:p>
            <a:pPr lvl="2"/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Energy-Delay Product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MIPS per watt</a:t>
            </a:r>
            <a:endParaRPr lang="en-US" sz="2400" dirty="0" smtClean="0">
              <a:latin typeface="+mj-lt"/>
            </a:endParaRPr>
          </a:p>
          <a:p>
            <a:pPr lvl="1"/>
            <a:endParaRPr lang="en-US" sz="2000" dirty="0">
              <a:latin typeface="+mj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828800"/>
            <a:ext cx="4876800" cy="90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3648076"/>
            <a:ext cx="5332363" cy="92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4" y="5163616"/>
            <a:ext cx="5457826" cy="87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60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Predictable (Real-Time) Behavior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Popular </a:t>
            </a:r>
            <a:r>
              <a:rPr lang="en-US" sz="2400" dirty="0" smtClean="0">
                <a:latin typeface="+mj-lt"/>
              </a:rPr>
              <a:t>figures of merit </a:t>
            </a:r>
            <a:r>
              <a:rPr lang="en-US" sz="2400" dirty="0">
                <a:latin typeface="+mj-lt"/>
              </a:rPr>
              <a:t>for </a:t>
            </a:r>
            <a:r>
              <a:rPr lang="en-US" sz="2400" dirty="0" smtClean="0">
                <a:latin typeface="+mj-lt"/>
              </a:rPr>
              <a:t>predictability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Worst-Case Execution Time 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WCET):</a:t>
            </a:r>
            <a:r>
              <a:rPr lang="en-US" sz="2000" dirty="0" smtClean="0">
                <a:latin typeface="+mj-lt"/>
              </a:rPr>
              <a:t> The </a:t>
            </a:r>
            <a:r>
              <a:rPr lang="en-US" sz="2000" dirty="0">
                <a:latin typeface="+mj-lt"/>
              </a:rPr>
              <a:t>longest amount of time a function could take to execute </a:t>
            </a:r>
            <a:endParaRPr lang="en-US" sz="2000" dirty="0" smtClean="0">
              <a:latin typeface="+mj-lt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Response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time:  </a:t>
            </a:r>
            <a:r>
              <a:rPr lang="en-US" sz="2000" dirty="0" smtClean="0">
                <a:latin typeface="+mj-lt"/>
              </a:rPr>
              <a:t>the time between </a:t>
            </a:r>
            <a:r>
              <a:rPr lang="en-US" sz="2000" dirty="0">
                <a:latin typeface="+mj-lt"/>
              </a:rPr>
              <a:t>a stimulus to the system and </a:t>
            </a:r>
            <a:r>
              <a:rPr lang="en-US" sz="2000" dirty="0" smtClean="0">
                <a:latin typeface="+mj-lt"/>
              </a:rPr>
              <a:t>the system’s </a:t>
            </a:r>
            <a:r>
              <a:rPr lang="en-US" sz="2000" dirty="0">
                <a:latin typeface="+mj-lt"/>
              </a:rPr>
              <a:t>response (e.g., time to respond </a:t>
            </a:r>
            <a:r>
              <a:rPr lang="en-US" sz="2000" dirty="0" smtClean="0">
                <a:latin typeface="+mj-lt"/>
              </a:rPr>
              <a:t>to an </a:t>
            </a:r>
            <a:r>
              <a:rPr lang="en-US" sz="2000" dirty="0">
                <a:latin typeface="+mj-lt"/>
              </a:rPr>
              <a:t>external interrupt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Jitter: </a:t>
            </a:r>
            <a:r>
              <a:rPr lang="en-US" sz="2000" dirty="0">
                <a:latin typeface="+mj-lt"/>
              </a:rPr>
              <a:t>the amount of deviation from </a:t>
            </a:r>
            <a:r>
              <a:rPr lang="en-US" sz="2000" dirty="0" smtClean="0">
                <a:latin typeface="+mj-lt"/>
              </a:rPr>
              <a:t>an average </a:t>
            </a:r>
            <a:r>
              <a:rPr lang="en-US" sz="2000" dirty="0">
                <a:latin typeface="+mj-lt"/>
              </a:rPr>
              <a:t>timing value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Question</a:t>
            </a:r>
          </a:p>
          <a:p>
            <a:pPr lvl="1"/>
            <a:r>
              <a:rPr lang="en-US" sz="2000" dirty="0" smtClean="0">
                <a:latin typeface="+mj-lt"/>
              </a:rPr>
              <a:t>Which one is predictable: </a:t>
            </a:r>
          </a:p>
          <a:p>
            <a:pPr lvl="2"/>
            <a:r>
              <a:rPr lang="en-US" sz="1600" dirty="0" smtClean="0">
                <a:latin typeface="+mj-lt"/>
              </a:rPr>
              <a:t>Register file</a:t>
            </a:r>
          </a:p>
          <a:p>
            <a:pPr lvl="2"/>
            <a:r>
              <a:rPr lang="en-US" sz="1600" dirty="0" smtClean="0">
                <a:latin typeface="+mj-lt"/>
              </a:rPr>
              <a:t>Caches</a:t>
            </a:r>
          </a:p>
          <a:p>
            <a:pPr lvl="2"/>
            <a:r>
              <a:rPr lang="en-US" sz="1600" dirty="0" smtClean="0">
                <a:latin typeface="+mj-lt"/>
              </a:rPr>
              <a:t>On-chip RAM</a:t>
            </a:r>
          </a:p>
          <a:p>
            <a:pPr lvl="2"/>
            <a:r>
              <a:rPr lang="en-US" sz="1600" dirty="0" smtClean="0">
                <a:latin typeface="+mj-lt"/>
              </a:rPr>
              <a:t>Main memory</a:t>
            </a:r>
          </a:p>
          <a:p>
            <a:pPr lvl="2"/>
            <a:r>
              <a:rPr lang="en-US" sz="1600" dirty="0" smtClean="0">
                <a:latin typeface="+mj-lt"/>
              </a:rPr>
              <a:t>HDD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1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Design (and Fabrication and Test) Costs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+mj-lt"/>
              </a:rPr>
              <a:t>Cost can be represented in </a:t>
            </a:r>
            <a:r>
              <a:rPr lang="en-US" sz="2400" dirty="0" smtClean="0">
                <a:latin typeface="+mj-lt"/>
              </a:rPr>
              <a:t>many different </a:t>
            </a:r>
            <a:r>
              <a:rPr lang="en-US" sz="2400" dirty="0">
                <a:latin typeface="+mj-lt"/>
              </a:rPr>
              <a:t>ways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By “cost</a:t>
            </a:r>
            <a:r>
              <a:rPr lang="en-US" sz="2400" dirty="0">
                <a:latin typeface="+mj-lt"/>
              </a:rPr>
              <a:t>” we mean the cost of producing an item 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Design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Test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Manufacture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Test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r>
              <a:rPr lang="en-US" sz="2400" dirty="0">
                <a:latin typeface="+mj-lt"/>
              </a:rPr>
              <a:t>Popular </a:t>
            </a:r>
            <a:r>
              <a:rPr lang="en-US" sz="2400" dirty="0" smtClean="0">
                <a:latin typeface="+mj-lt"/>
              </a:rPr>
              <a:t>figures of </a:t>
            </a:r>
            <a:r>
              <a:rPr lang="en-US" sz="2400" dirty="0">
                <a:latin typeface="+mj-lt"/>
              </a:rPr>
              <a:t>merit for </a:t>
            </a:r>
            <a:r>
              <a:rPr lang="en-US" sz="2400" dirty="0" smtClean="0">
                <a:latin typeface="+mj-lt"/>
              </a:rPr>
              <a:t>cost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Dollar cost </a:t>
            </a:r>
            <a:r>
              <a:rPr lang="en-US" sz="2000" dirty="0">
                <a:latin typeface="+mj-lt"/>
              </a:rPr>
              <a:t>(best, but often hard to </a:t>
            </a:r>
            <a:r>
              <a:rPr lang="en-US" sz="2000" dirty="0" smtClean="0">
                <a:latin typeface="+mj-lt"/>
              </a:rPr>
              <a:t>even approximate)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Design size</a:t>
            </a:r>
            <a:r>
              <a:rPr lang="en-US" sz="2000" dirty="0">
                <a:latin typeface="+mj-lt"/>
              </a:rPr>
              <a:t>, e.g., die area (cost of manufacturing a VLSI </a:t>
            </a:r>
            <a:r>
              <a:rPr lang="en-US" sz="2000" dirty="0" smtClean="0">
                <a:latin typeface="+mj-lt"/>
              </a:rPr>
              <a:t>design is </a:t>
            </a:r>
            <a:r>
              <a:rPr lang="en-US" sz="2000" dirty="0">
                <a:latin typeface="+mj-lt"/>
              </a:rPr>
              <a:t>proportional to its area cubed or more</a:t>
            </a:r>
            <a:r>
              <a:rPr lang="en-US" sz="2000" dirty="0" smtClean="0">
                <a:latin typeface="+mj-lt"/>
              </a:rPr>
              <a:t>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Packaging costs</a:t>
            </a:r>
            <a:r>
              <a:rPr lang="en-US" sz="2000" dirty="0">
                <a:latin typeface="+mj-lt"/>
              </a:rPr>
              <a:t>, e.g., pin </a:t>
            </a:r>
            <a:r>
              <a:rPr lang="en-US" sz="2000" dirty="0" smtClean="0">
                <a:latin typeface="+mj-lt"/>
              </a:rPr>
              <a:t>count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j-lt"/>
              </a:rPr>
              <a:t>Design complexity </a:t>
            </a:r>
            <a:r>
              <a:rPr lang="en-US" sz="2000" dirty="0" smtClean="0">
                <a:latin typeface="+mj-lt"/>
              </a:rPr>
              <a:t>(number </a:t>
            </a:r>
            <a:r>
              <a:rPr lang="en-US" sz="2000" dirty="0">
                <a:latin typeface="+mj-lt"/>
              </a:rPr>
              <a:t>of logic </a:t>
            </a:r>
            <a:r>
              <a:rPr lang="en-US" sz="2000" dirty="0" smtClean="0">
                <a:latin typeface="+mj-lt"/>
              </a:rPr>
              <a:t>gates and/or transistors</a:t>
            </a:r>
            <a:r>
              <a:rPr lang="en-US" sz="2000" dirty="0">
                <a:latin typeface="+mj-lt"/>
              </a:rPr>
              <a:t>, lines of code, time to </a:t>
            </a:r>
            <a:r>
              <a:rPr lang="en-US" sz="2000" dirty="0" smtClean="0">
                <a:latin typeface="+mj-lt"/>
              </a:rPr>
              <a:t>compile or </a:t>
            </a:r>
            <a:r>
              <a:rPr lang="en-US" sz="2000" dirty="0">
                <a:latin typeface="+mj-lt"/>
              </a:rPr>
              <a:t>synthesize, time to verify or run </a:t>
            </a:r>
            <a:r>
              <a:rPr lang="en-US" sz="2000" dirty="0" smtClean="0">
                <a:latin typeface="+mj-lt"/>
              </a:rPr>
              <a:t>DRC (design-rule </a:t>
            </a:r>
            <a:r>
              <a:rPr lang="en-US" sz="2000" dirty="0">
                <a:latin typeface="+mj-lt"/>
              </a:rPr>
              <a:t>check), and many </a:t>
            </a:r>
            <a:r>
              <a:rPr lang="en-US" sz="2000" dirty="0" smtClean="0">
                <a:latin typeface="+mj-lt"/>
              </a:rPr>
              <a:t>others, including </a:t>
            </a:r>
            <a:r>
              <a:rPr lang="en-US" sz="2000" dirty="0">
                <a:latin typeface="+mj-lt"/>
              </a:rPr>
              <a:t>a design’s impact on clock </a:t>
            </a:r>
            <a:r>
              <a:rPr lang="en-US" sz="2000" dirty="0" smtClean="0">
                <a:latin typeface="+mj-lt"/>
              </a:rPr>
              <a:t>cycle time</a:t>
            </a:r>
          </a:p>
        </p:txBody>
      </p:sp>
    </p:spTree>
    <p:extLst>
      <p:ext uri="{BB962C8B-B14F-4D97-AF65-F5344CB8AC3E}">
        <p14:creationId xmlns:p14="http://schemas.microsoft.com/office/powerpoint/2010/main" val="7265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Design (and Fabrication and Test) Costs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Relative cost</a:t>
            </a:r>
          </a:p>
          <a:p>
            <a:pPr lvl="1"/>
            <a:r>
              <a:rPr lang="en-US" sz="2000" dirty="0" smtClean="0">
                <a:latin typeface="+mj-lt"/>
              </a:rPr>
              <a:t>Allowing differing </a:t>
            </a:r>
            <a:r>
              <a:rPr lang="en-US" sz="2000" dirty="0">
                <a:latin typeface="+mj-lt"/>
              </a:rPr>
              <a:t>technologies or approaches to be placed </a:t>
            </a:r>
            <a:r>
              <a:rPr lang="en-US" sz="2000" dirty="0" smtClean="0">
                <a:latin typeface="+mj-lt"/>
              </a:rPr>
              <a:t>on equal </a:t>
            </a:r>
            <a:r>
              <a:rPr lang="en-US" sz="2000" dirty="0">
                <a:latin typeface="+mj-lt"/>
              </a:rPr>
              <a:t>footing for a </a:t>
            </a:r>
            <a:r>
              <a:rPr lang="en-US" sz="2000" dirty="0" smtClean="0">
                <a:latin typeface="+mj-lt"/>
              </a:rPr>
              <a:t>comparison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Cost per storage bit/byte/KB/MB/etc.</a:t>
            </a:r>
          </a:p>
          <a:p>
            <a:pPr lvl="1"/>
            <a:r>
              <a:rPr lang="en-US" sz="2100" dirty="0" smtClean="0">
                <a:latin typeface="+mj-lt"/>
              </a:rPr>
              <a:t>allows </a:t>
            </a:r>
            <a:r>
              <a:rPr lang="en-US" sz="2100" dirty="0">
                <a:latin typeface="+mj-lt"/>
              </a:rPr>
              <a:t>cost comparison between </a:t>
            </a:r>
            <a:r>
              <a:rPr lang="en-US" sz="2100" dirty="0" smtClean="0">
                <a:latin typeface="+mj-lt"/>
              </a:rPr>
              <a:t>different storage technologies</a:t>
            </a:r>
          </a:p>
          <a:p>
            <a:pPr lvl="1"/>
            <a:endParaRPr lang="en-US" sz="21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Die area per storage bit 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100" dirty="0" smtClean="0">
                <a:latin typeface="+mj-lt"/>
              </a:rPr>
              <a:t>Allows size efficiency </a:t>
            </a:r>
            <a:r>
              <a:rPr lang="en-US" sz="2100" dirty="0">
                <a:latin typeface="+mj-lt"/>
              </a:rPr>
              <a:t>comparison within same </a:t>
            </a:r>
            <a:r>
              <a:rPr lang="en-US" sz="2100" dirty="0" smtClean="0">
                <a:latin typeface="+mj-lt"/>
              </a:rPr>
              <a:t>process technology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3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+mj-lt"/>
                <a:cs typeface="B Titr" panose="00000700000000000000" pitchFamily="2" charset="-78"/>
              </a:rPr>
              <a:t>Reference (for this lecture)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64823"/>
            <a:ext cx="8275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prstClr val="black"/>
                </a:solidFill>
              </a:rPr>
              <a:t>Memory Systems: Cache, DRAM, Disk, Bruce Jacob, Spencer W. Ng, and David T. Wang, Morgan Kaufmann, 2008</a:t>
            </a:r>
            <a:endParaRPr lang="en-US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4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Reliability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6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“Reliability</a:t>
            </a:r>
            <a:r>
              <a:rPr lang="en-US" sz="2200" dirty="0">
                <a:latin typeface="+mj-lt"/>
              </a:rPr>
              <a:t>” means many things to many different </a:t>
            </a:r>
            <a:r>
              <a:rPr lang="en-US" sz="2200" dirty="0" smtClean="0">
                <a:latin typeface="+mj-lt"/>
              </a:rPr>
              <a:t>people</a:t>
            </a:r>
          </a:p>
          <a:p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Reliability is achieved by 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redundancy</a:t>
            </a:r>
          </a:p>
          <a:p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We </a:t>
            </a:r>
            <a:r>
              <a:rPr lang="en-US" sz="2200" dirty="0">
                <a:latin typeface="+mj-lt"/>
              </a:rPr>
              <a:t>mean reliability of the data </a:t>
            </a:r>
            <a:r>
              <a:rPr lang="en-US" sz="2200" dirty="0" smtClean="0">
                <a:latin typeface="+mj-lt"/>
              </a:rPr>
              <a:t>stored within </a:t>
            </a:r>
            <a:r>
              <a:rPr lang="en-US" sz="2200" dirty="0">
                <a:latin typeface="+mj-lt"/>
              </a:rPr>
              <a:t>the memory </a:t>
            </a:r>
            <a:r>
              <a:rPr lang="en-US" sz="2200" dirty="0" smtClean="0">
                <a:latin typeface="+mj-lt"/>
              </a:rPr>
              <a:t>system</a:t>
            </a:r>
          </a:p>
          <a:p>
            <a:pPr lvl="1"/>
            <a:r>
              <a:rPr lang="en-US" sz="1900" dirty="0" smtClean="0">
                <a:latin typeface="+mj-lt"/>
              </a:rPr>
              <a:t>How </a:t>
            </a:r>
            <a:r>
              <a:rPr lang="en-US" sz="1900" dirty="0">
                <a:latin typeface="+mj-lt"/>
              </a:rPr>
              <a:t>easily is our </a:t>
            </a:r>
            <a:r>
              <a:rPr lang="en-US" sz="1900" dirty="0" smtClean="0">
                <a:latin typeface="+mj-lt"/>
              </a:rPr>
              <a:t>stored data </a:t>
            </a:r>
            <a:r>
              <a:rPr lang="en-US" sz="1900" dirty="0">
                <a:latin typeface="+mj-lt"/>
              </a:rPr>
              <a:t>corrupted or </a:t>
            </a:r>
            <a:r>
              <a:rPr lang="en-US" sz="1900" dirty="0" smtClean="0">
                <a:latin typeface="+mj-lt"/>
              </a:rPr>
              <a:t>lost</a:t>
            </a:r>
          </a:p>
          <a:p>
            <a:pPr lvl="1"/>
            <a:r>
              <a:rPr lang="en-US" sz="1900" dirty="0" smtClean="0">
                <a:latin typeface="+mj-lt"/>
              </a:rPr>
              <a:t>How </a:t>
            </a:r>
            <a:r>
              <a:rPr lang="en-US" sz="1900" dirty="0">
                <a:latin typeface="+mj-lt"/>
              </a:rPr>
              <a:t>can it be </a:t>
            </a:r>
            <a:r>
              <a:rPr lang="en-US" sz="1900" dirty="0" smtClean="0">
                <a:latin typeface="+mj-lt"/>
              </a:rPr>
              <a:t>protected from </a:t>
            </a:r>
            <a:r>
              <a:rPr lang="en-US" sz="1900" dirty="0">
                <a:latin typeface="+mj-lt"/>
              </a:rPr>
              <a:t>corruption or </a:t>
            </a:r>
            <a:r>
              <a:rPr lang="en-US" sz="1900" dirty="0" smtClean="0">
                <a:latin typeface="+mj-lt"/>
              </a:rPr>
              <a:t>loss</a:t>
            </a:r>
            <a:endParaRPr lang="en-US" sz="21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3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Reliability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Popular figures of merit for measuring reliability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  <a:latin typeface="+mj-lt"/>
              </a:rPr>
              <a:t>Mean Time Between Failures (MTBF): </a:t>
            </a:r>
            <a:r>
              <a:rPr lang="en-US" sz="2100" dirty="0">
                <a:latin typeface="+mj-lt"/>
              </a:rPr>
              <a:t>given in time (seconds, hours, etc.) or number of uses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  <a:latin typeface="+mj-lt"/>
              </a:rPr>
              <a:t>Bit-error tolerance:</a:t>
            </a:r>
            <a:r>
              <a:rPr lang="en-US" sz="2100" dirty="0">
                <a:latin typeface="+mj-lt"/>
              </a:rPr>
              <a:t> how many bit errors in a data word or packet the mechanism can correct, and how many it can detect (but not necessarily correct</a:t>
            </a:r>
            <a:r>
              <a:rPr lang="en-US" sz="2100" dirty="0" smtClean="0">
                <a:latin typeface="+mj-lt"/>
              </a:rPr>
              <a:t>)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  <a:latin typeface="+mj-lt"/>
              </a:rPr>
              <a:t>Error-rate </a:t>
            </a:r>
            <a:r>
              <a:rPr lang="en-US" sz="2100" dirty="0" smtClean="0">
                <a:solidFill>
                  <a:srgbClr val="FF0000"/>
                </a:solidFill>
                <a:latin typeface="+mj-lt"/>
              </a:rPr>
              <a:t>tolerance:</a:t>
            </a:r>
            <a:r>
              <a:rPr lang="en-US" sz="2100" dirty="0" smtClean="0">
                <a:latin typeface="+mj-lt"/>
              </a:rPr>
              <a:t> how </a:t>
            </a:r>
            <a:r>
              <a:rPr lang="en-US" sz="2100" dirty="0">
                <a:latin typeface="+mj-lt"/>
              </a:rPr>
              <a:t>many </a:t>
            </a:r>
            <a:r>
              <a:rPr lang="en-US" sz="2100" dirty="0" smtClean="0">
                <a:latin typeface="+mj-lt"/>
              </a:rPr>
              <a:t>errors per </a:t>
            </a:r>
            <a:r>
              <a:rPr lang="en-US" sz="2100" dirty="0">
                <a:latin typeface="+mj-lt"/>
              </a:rPr>
              <a:t>second in a data stream the </a:t>
            </a:r>
            <a:r>
              <a:rPr lang="en-US" sz="2100" dirty="0" smtClean="0">
                <a:latin typeface="+mj-lt"/>
              </a:rPr>
              <a:t>mechanism can correct</a:t>
            </a:r>
          </a:p>
          <a:p>
            <a:pPr lvl="1"/>
            <a:r>
              <a:rPr lang="en-US" sz="2100" dirty="0">
                <a:solidFill>
                  <a:srgbClr val="FF0000"/>
                </a:solidFill>
                <a:latin typeface="+mj-lt"/>
              </a:rPr>
              <a:t>Application-specific </a:t>
            </a:r>
            <a:r>
              <a:rPr lang="en-US" sz="2100" dirty="0" smtClean="0">
                <a:solidFill>
                  <a:srgbClr val="FF0000"/>
                </a:solidFill>
                <a:latin typeface="+mj-lt"/>
              </a:rPr>
              <a:t>metrics: </a:t>
            </a:r>
            <a:r>
              <a:rPr lang="en-US" sz="2100" dirty="0" smtClean="0">
                <a:latin typeface="+mj-lt"/>
              </a:rPr>
              <a:t>how much </a:t>
            </a:r>
            <a:r>
              <a:rPr lang="en-US" sz="2100" dirty="0">
                <a:latin typeface="+mj-lt"/>
              </a:rPr>
              <a:t>radiation a design can tolerate </a:t>
            </a:r>
            <a:r>
              <a:rPr lang="en-US" sz="2100" dirty="0" smtClean="0">
                <a:latin typeface="+mj-lt"/>
              </a:rPr>
              <a:t>before failure</a:t>
            </a:r>
            <a:r>
              <a:rPr lang="en-US" sz="2100" dirty="0">
                <a:latin typeface="+mj-lt"/>
              </a:rPr>
              <a:t>, etc.</a:t>
            </a:r>
          </a:p>
          <a:p>
            <a:pPr lvl="1"/>
            <a:endParaRPr lang="en-US" sz="21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05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Memory Subsystem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Richard </a:t>
            </a:r>
            <a:r>
              <a:rPr lang="en-US" dirty="0" smtClean="0">
                <a:latin typeface="+mj-lt"/>
              </a:rPr>
              <a:t>Sites, 1996</a:t>
            </a:r>
          </a:p>
          <a:p>
            <a:pPr lvl="1"/>
            <a:r>
              <a:rPr lang="en-US" sz="2000" dirty="0" smtClean="0">
                <a:latin typeface="+mj-lt"/>
              </a:rPr>
              <a:t>“Across </a:t>
            </a:r>
            <a:r>
              <a:rPr lang="en-US" sz="2000" dirty="0">
                <a:latin typeface="+mj-lt"/>
              </a:rPr>
              <a:t>the industry, today’s chips are </a:t>
            </a:r>
            <a:r>
              <a:rPr lang="en-US" sz="2000" dirty="0" smtClean="0">
                <a:latin typeface="+mj-lt"/>
              </a:rPr>
              <a:t>largely able </a:t>
            </a:r>
            <a:r>
              <a:rPr lang="en-US" sz="2000" dirty="0">
                <a:latin typeface="+mj-lt"/>
              </a:rPr>
              <a:t>to execute code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faster than we can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feed </a:t>
            </a:r>
            <a:r>
              <a:rPr lang="en-US" sz="2000" dirty="0" smtClean="0">
                <a:latin typeface="+mj-lt"/>
              </a:rPr>
              <a:t>them </a:t>
            </a:r>
            <a:r>
              <a:rPr lang="en-US" sz="2000" dirty="0">
                <a:latin typeface="+mj-lt"/>
              </a:rPr>
              <a:t>with instructions and data. There </a:t>
            </a:r>
            <a:r>
              <a:rPr lang="en-US" sz="2000" dirty="0" smtClean="0">
                <a:latin typeface="+mj-lt"/>
              </a:rPr>
              <a:t>are no </a:t>
            </a:r>
            <a:r>
              <a:rPr lang="en-US" sz="2000" dirty="0">
                <a:latin typeface="+mj-lt"/>
              </a:rPr>
              <a:t>longer performance bottlenecks in </a:t>
            </a:r>
            <a:r>
              <a:rPr lang="en-US" sz="2000" dirty="0" smtClean="0">
                <a:latin typeface="+mj-lt"/>
              </a:rPr>
              <a:t>the floating-point </a:t>
            </a:r>
            <a:r>
              <a:rPr lang="en-US" sz="2000" dirty="0">
                <a:latin typeface="+mj-lt"/>
              </a:rPr>
              <a:t>multiplier or in having </a:t>
            </a:r>
            <a:r>
              <a:rPr lang="en-US" sz="2000" dirty="0" smtClean="0">
                <a:latin typeface="+mj-lt"/>
              </a:rPr>
              <a:t>only a </a:t>
            </a:r>
            <a:r>
              <a:rPr lang="en-US" sz="2000" dirty="0">
                <a:latin typeface="+mj-lt"/>
              </a:rPr>
              <a:t>single integer unit. The real design </a:t>
            </a:r>
            <a:r>
              <a:rPr lang="en-US" sz="2000" dirty="0" smtClean="0">
                <a:latin typeface="+mj-lt"/>
              </a:rPr>
              <a:t>action is </a:t>
            </a:r>
            <a:r>
              <a:rPr lang="en-US" sz="2000" dirty="0">
                <a:latin typeface="+mj-lt"/>
              </a:rPr>
              <a:t>in memory subsystems—caches, </a:t>
            </a:r>
            <a:r>
              <a:rPr lang="en-US" sz="2000" dirty="0" smtClean="0">
                <a:latin typeface="+mj-lt"/>
              </a:rPr>
              <a:t>buses, bandwidth</a:t>
            </a:r>
            <a:r>
              <a:rPr lang="en-US" sz="2000" dirty="0">
                <a:latin typeface="+mj-lt"/>
              </a:rPr>
              <a:t>, and </a:t>
            </a:r>
            <a:r>
              <a:rPr lang="en-US" sz="2000" dirty="0" smtClean="0">
                <a:latin typeface="+mj-lt"/>
              </a:rPr>
              <a:t>latency. </a:t>
            </a:r>
            <a:br>
              <a:rPr lang="en-US" sz="2000" dirty="0" smtClean="0">
                <a:latin typeface="+mj-lt"/>
              </a:rPr>
            </a:br>
            <a:r>
              <a:rPr lang="en-US" sz="2000" dirty="0">
                <a:latin typeface="+mj-lt"/>
              </a:rPr>
              <a:t>… .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Increasing </a:t>
            </a:r>
            <a:r>
              <a:rPr lang="en-US" sz="2000" dirty="0">
                <a:latin typeface="+mj-lt"/>
              </a:rPr>
              <a:t>the width of instruction </a:t>
            </a:r>
            <a:r>
              <a:rPr lang="en-US" sz="2000" dirty="0" smtClean="0">
                <a:latin typeface="+mj-lt"/>
              </a:rPr>
              <a:t>issue  and </a:t>
            </a:r>
            <a:r>
              <a:rPr lang="en-US" sz="2000" dirty="0">
                <a:latin typeface="+mj-lt"/>
              </a:rPr>
              <a:t>increasing the number of </a:t>
            </a:r>
            <a:r>
              <a:rPr lang="en-US" sz="2000" dirty="0" smtClean="0">
                <a:latin typeface="+mj-lt"/>
              </a:rPr>
              <a:t>simultaneous instruction </a:t>
            </a:r>
            <a:r>
              <a:rPr lang="en-US" sz="2000" dirty="0">
                <a:latin typeface="+mj-lt"/>
              </a:rPr>
              <a:t>streams only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makes the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memory bottleneck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worse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.</a:t>
            </a:r>
            <a:br>
              <a:rPr lang="en-US" sz="2000" dirty="0" smtClean="0">
                <a:solidFill>
                  <a:srgbClr val="FF0000"/>
                </a:solidFill>
                <a:latin typeface="+mj-lt"/>
              </a:rPr>
            </a:br>
            <a:r>
              <a:rPr lang="en-US" sz="2000" dirty="0">
                <a:latin typeface="+mj-lt"/>
              </a:rPr>
              <a:t>… .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I expect that over the coming decade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memory subsystems </a:t>
            </a:r>
            <a:r>
              <a:rPr lang="en-US" sz="2000" dirty="0">
                <a:latin typeface="+mj-lt"/>
              </a:rPr>
              <a:t>design will be the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only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important design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issue </a:t>
            </a:r>
            <a:r>
              <a:rPr lang="en-US" sz="2000" dirty="0">
                <a:latin typeface="+mj-lt"/>
              </a:rPr>
              <a:t>for microprocessors. </a:t>
            </a:r>
            <a:r>
              <a:rPr lang="en-US" sz="2000" dirty="0" smtClean="0">
                <a:latin typeface="+mj-lt"/>
              </a:rPr>
              <a:t>” 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56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Memory Subsystem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Flat memory system</a:t>
            </a:r>
          </a:p>
          <a:p>
            <a:pPr lvl="1"/>
            <a:r>
              <a:rPr lang="en-US" sz="2000" dirty="0" smtClean="0">
                <a:latin typeface="+mj-lt"/>
              </a:rPr>
              <a:t>Attractive for simplicity</a:t>
            </a:r>
          </a:p>
          <a:p>
            <a:r>
              <a:rPr lang="en-US" sz="2400" dirty="0" smtClean="0">
                <a:latin typeface="+mj-lt"/>
              </a:rPr>
              <a:t>Memory hierarchy</a:t>
            </a:r>
          </a:p>
          <a:p>
            <a:pPr lvl="1"/>
            <a:r>
              <a:rPr lang="en-US" sz="2000" dirty="0" smtClean="0">
                <a:latin typeface="+mj-lt"/>
              </a:rPr>
              <a:t>Performance </a:t>
            </a:r>
            <a:r>
              <a:rPr lang="en-US" sz="2000" dirty="0">
                <a:latin typeface="+mj-lt"/>
              </a:rPr>
              <a:t>of the fastest </a:t>
            </a:r>
            <a:r>
              <a:rPr lang="en-US" sz="2000" dirty="0" smtClean="0">
                <a:latin typeface="+mj-lt"/>
              </a:rPr>
              <a:t>component</a:t>
            </a:r>
          </a:p>
          <a:p>
            <a:pPr lvl="1"/>
            <a:r>
              <a:rPr lang="en-US" sz="2000" dirty="0" smtClean="0">
                <a:latin typeface="+mj-lt"/>
              </a:rPr>
              <a:t>Cost </a:t>
            </a:r>
            <a:r>
              <a:rPr lang="en-US" sz="2000" dirty="0">
                <a:latin typeface="+mj-lt"/>
              </a:rPr>
              <a:t>per bit </a:t>
            </a:r>
            <a:r>
              <a:rPr lang="en-US" sz="2000" dirty="0" smtClean="0">
                <a:latin typeface="+mj-lt"/>
              </a:rPr>
              <a:t>of the </a:t>
            </a:r>
            <a:r>
              <a:rPr lang="en-US" sz="2000" dirty="0">
                <a:latin typeface="+mj-lt"/>
              </a:rPr>
              <a:t>cheapest </a:t>
            </a:r>
            <a:r>
              <a:rPr lang="en-US" sz="2000" dirty="0" smtClean="0">
                <a:latin typeface="+mj-lt"/>
              </a:rPr>
              <a:t>component</a:t>
            </a:r>
          </a:p>
          <a:p>
            <a:pPr lvl="1"/>
            <a:r>
              <a:rPr lang="en-US" sz="2000" dirty="0" smtClean="0">
                <a:latin typeface="+mj-lt"/>
              </a:rPr>
              <a:t>Energy </a:t>
            </a:r>
            <a:r>
              <a:rPr lang="en-US" sz="2000" dirty="0">
                <a:latin typeface="+mj-lt"/>
              </a:rPr>
              <a:t>consumption of the most energy-efficient component</a:t>
            </a:r>
            <a:endParaRPr lang="en-US" sz="20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The use of </a:t>
            </a:r>
            <a:r>
              <a:rPr lang="en-US" sz="2400" dirty="0" smtClean="0">
                <a:latin typeface="+mj-lt"/>
              </a:rPr>
              <a:t>a hierarchy </a:t>
            </a:r>
            <a:r>
              <a:rPr lang="en-US" sz="2400" dirty="0">
                <a:latin typeface="+mj-lt"/>
              </a:rPr>
              <a:t>allowed designers to treat system </a:t>
            </a:r>
            <a:r>
              <a:rPr lang="en-US" sz="2400" dirty="0" smtClean="0">
                <a:latin typeface="+mj-lt"/>
              </a:rPr>
              <a:t>design as </a:t>
            </a:r>
            <a:r>
              <a:rPr lang="en-US" sz="2400" dirty="0">
                <a:latin typeface="+mj-lt"/>
              </a:rPr>
              <a:t>a modularized process</a:t>
            </a:r>
          </a:p>
        </p:txBody>
      </p:sp>
    </p:spTree>
    <p:extLst>
      <p:ext uri="{BB962C8B-B14F-4D97-AF65-F5344CB8AC3E}">
        <p14:creationId xmlns:p14="http://schemas.microsoft.com/office/powerpoint/2010/main" val="28821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Memory Hierarchy 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dirty="0">
                <a:latin typeface="+mj-lt"/>
              </a:rPr>
              <a:t>set of disparate </a:t>
            </a:r>
            <a:r>
              <a:rPr lang="en-US" sz="2400" dirty="0" smtClean="0">
                <a:latin typeface="+mj-lt"/>
              </a:rPr>
              <a:t>subsystems that </a:t>
            </a:r>
            <a:r>
              <a:rPr lang="en-US" sz="2400" dirty="0">
                <a:latin typeface="+mj-lt"/>
              </a:rPr>
              <a:t>interact only through well-defined </a:t>
            </a:r>
            <a:r>
              <a:rPr lang="en-US" sz="2400" dirty="0" smtClean="0">
                <a:latin typeface="+mj-lt"/>
              </a:rPr>
              <a:t>functional interfaces </a:t>
            </a:r>
            <a:r>
              <a:rPr lang="en-US" sz="2400" dirty="0">
                <a:latin typeface="+mj-lt"/>
              </a:rPr>
              <a:t>and that can be optimized in isolation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No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longer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suffices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for the design of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modern memory systems</a:t>
            </a:r>
          </a:p>
          <a:p>
            <a:r>
              <a:rPr lang="en-US" sz="2400" dirty="0" smtClean="0">
                <a:latin typeface="+mj-lt"/>
              </a:rPr>
              <a:t>Many </a:t>
            </a:r>
            <a:r>
              <a:rPr lang="en-US" sz="2400" dirty="0">
                <a:latin typeface="+mj-lt"/>
              </a:rPr>
              <a:t>of the underlying implementation </a:t>
            </a:r>
            <a:r>
              <a:rPr lang="en-US" sz="2400" dirty="0" smtClean="0">
                <a:latin typeface="+mj-lt"/>
              </a:rPr>
              <a:t>issues are </a:t>
            </a:r>
            <a:r>
              <a:rPr lang="en-US" sz="2400" dirty="0">
                <a:latin typeface="+mj-lt"/>
              </a:rPr>
              <a:t>becoming </a:t>
            </a:r>
            <a:r>
              <a:rPr lang="en-US" sz="2400" dirty="0" smtClean="0">
                <a:latin typeface="+mj-lt"/>
              </a:rPr>
              <a:t>significant</a:t>
            </a:r>
          </a:p>
          <a:p>
            <a:pPr lvl="1"/>
            <a:r>
              <a:rPr lang="en-US" sz="2000" dirty="0" smtClean="0">
                <a:latin typeface="+mj-lt"/>
              </a:rPr>
              <a:t>Physics </a:t>
            </a:r>
            <a:r>
              <a:rPr lang="en-US" sz="2000" dirty="0">
                <a:latin typeface="+mj-lt"/>
              </a:rPr>
              <a:t>of device and interconnect </a:t>
            </a:r>
            <a:r>
              <a:rPr lang="en-US" sz="2000" dirty="0" smtClean="0">
                <a:latin typeface="+mj-lt"/>
              </a:rPr>
              <a:t>scaling</a:t>
            </a:r>
          </a:p>
          <a:p>
            <a:pPr lvl="1"/>
            <a:r>
              <a:rPr lang="en-US" sz="2000" dirty="0" smtClean="0">
                <a:latin typeface="+mj-lt"/>
              </a:rPr>
              <a:t>The choice of </a:t>
            </a:r>
            <a:r>
              <a:rPr lang="en-US" sz="2000" dirty="0">
                <a:latin typeface="+mj-lt"/>
              </a:rPr>
              <a:t>signaling protocols and topologies to </a:t>
            </a:r>
            <a:r>
              <a:rPr lang="en-US" sz="2000" dirty="0" smtClean="0">
                <a:latin typeface="+mj-lt"/>
              </a:rPr>
              <a:t>ensure signal integrity</a:t>
            </a:r>
          </a:p>
          <a:p>
            <a:pPr lvl="1"/>
            <a:r>
              <a:rPr lang="en-US" sz="2000" dirty="0" smtClean="0">
                <a:latin typeface="+mj-lt"/>
              </a:rPr>
              <a:t>Design </a:t>
            </a:r>
            <a:r>
              <a:rPr lang="en-US" sz="2000" dirty="0">
                <a:latin typeface="+mj-lt"/>
              </a:rPr>
              <a:t>parameters such as granularity of access and support for </a:t>
            </a:r>
            <a:r>
              <a:rPr lang="en-US" sz="2000" dirty="0" smtClean="0">
                <a:latin typeface="+mj-lt"/>
              </a:rPr>
              <a:t>concurrency</a:t>
            </a:r>
          </a:p>
          <a:p>
            <a:pPr lvl="1"/>
            <a:r>
              <a:rPr lang="en-US" sz="2000" dirty="0" smtClean="0">
                <a:latin typeface="+mj-lt"/>
              </a:rPr>
              <a:t>Communication-related </a:t>
            </a:r>
            <a:r>
              <a:rPr lang="en-US" sz="2000" dirty="0">
                <a:latin typeface="+mj-lt"/>
              </a:rPr>
              <a:t>issues such as </a:t>
            </a:r>
            <a:r>
              <a:rPr lang="en-US" sz="2000" dirty="0" smtClean="0">
                <a:latin typeface="+mj-lt"/>
              </a:rPr>
              <a:t>scheduling algorithms </a:t>
            </a:r>
            <a:r>
              <a:rPr lang="en-US" sz="2000" dirty="0">
                <a:latin typeface="+mj-lt"/>
              </a:rPr>
              <a:t>and queueing</a:t>
            </a:r>
          </a:p>
        </p:txBody>
      </p:sp>
    </p:spTree>
    <p:extLst>
      <p:ext uri="{BB962C8B-B14F-4D97-AF65-F5344CB8AC3E}">
        <p14:creationId xmlns:p14="http://schemas.microsoft.com/office/powerpoint/2010/main" val="23227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Memory Hierarchy 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The real loss of performance is not seen in </a:t>
            </a:r>
            <a:r>
              <a:rPr lang="en-US" sz="2400" dirty="0" smtClean="0">
                <a:latin typeface="+mj-lt"/>
              </a:rPr>
              <a:t>the CPU </a:t>
            </a:r>
            <a:r>
              <a:rPr lang="en-US" sz="2400" dirty="0">
                <a:latin typeface="+mj-lt"/>
              </a:rPr>
              <a:t>or caches or DRAM devices or disk </a:t>
            </a:r>
            <a:r>
              <a:rPr lang="en-US" sz="2400" dirty="0" smtClean="0">
                <a:latin typeface="+mj-lt"/>
              </a:rPr>
              <a:t>assemblies themselves</a:t>
            </a:r>
          </a:p>
          <a:p>
            <a:pPr lvl="1"/>
            <a:r>
              <a:rPr lang="en-US" sz="2000" dirty="0" smtClean="0">
                <a:latin typeface="+mj-lt"/>
              </a:rPr>
              <a:t>But, </a:t>
            </a:r>
            <a:r>
              <a:rPr lang="en-US" sz="2000" dirty="0">
                <a:latin typeface="+mj-lt"/>
              </a:rPr>
              <a:t>in the subtle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interactions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between </a:t>
            </a:r>
            <a:r>
              <a:rPr lang="en-US" sz="2000" dirty="0" smtClean="0">
                <a:latin typeface="+mj-lt"/>
              </a:rPr>
              <a:t>these </a:t>
            </a:r>
            <a:r>
              <a:rPr lang="en-US" sz="2000" dirty="0">
                <a:latin typeface="+mj-lt"/>
              </a:rPr>
              <a:t>subsystems and in the manner in </a:t>
            </a:r>
            <a:r>
              <a:rPr lang="en-US" sz="2000" dirty="0" smtClean="0">
                <a:latin typeface="+mj-lt"/>
              </a:rPr>
              <a:t>which these </a:t>
            </a:r>
            <a:r>
              <a:rPr lang="en-US" sz="2000" dirty="0">
                <a:latin typeface="+mj-lt"/>
              </a:rPr>
              <a:t>subsystems are </a:t>
            </a:r>
            <a:r>
              <a:rPr lang="en-US" sz="2000" dirty="0" smtClean="0">
                <a:latin typeface="+mj-lt"/>
              </a:rPr>
              <a:t>connected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It </a:t>
            </a:r>
            <a:r>
              <a:rPr lang="en-US" sz="2400" dirty="0">
                <a:latin typeface="+mj-lt"/>
              </a:rPr>
              <a:t>has now become the case that </a:t>
            </a:r>
            <a:r>
              <a:rPr lang="en-US" sz="2400" dirty="0" smtClean="0">
                <a:latin typeface="+mj-lt"/>
              </a:rPr>
              <a:t>a memory-systems designer,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wishing to build a properly behaved memory hierarchy</a:t>
            </a:r>
            <a:r>
              <a:rPr lang="en-US" sz="2400" dirty="0" smtClean="0">
                <a:latin typeface="+mj-lt"/>
              </a:rPr>
              <a:t>, must be intimately familiar </a:t>
            </a:r>
            <a:r>
              <a:rPr lang="en-US" sz="2400" dirty="0">
                <a:latin typeface="+mj-lt"/>
              </a:rPr>
              <a:t>with issues involved at all levels of an implementation,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from cache to DRAM to disk</a:t>
            </a:r>
            <a:endParaRPr lang="en-US" sz="24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83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Memory Systems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Von Neumann model</a:t>
            </a:r>
          </a:p>
          <a:p>
            <a:pPr lvl="1"/>
            <a:r>
              <a:rPr lang="en-US" sz="2000" dirty="0" smtClean="0">
                <a:latin typeface="+mj-lt"/>
              </a:rPr>
              <a:t>Code </a:t>
            </a:r>
            <a:r>
              <a:rPr lang="en-US" sz="2000" dirty="0">
                <a:latin typeface="+mj-lt"/>
              </a:rPr>
              <a:t>and data are essentially the same and reside </a:t>
            </a:r>
            <a:r>
              <a:rPr lang="en-US" sz="2000" dirty="0" smtClean="0">
                <a:latin typeface="+mj-lt"/>
              </a:rPr>
              <a:t>in the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same place</a:t>
            </a:r>
            <a:endParaRPr lang="en-US" sz="2000" dirty="0" smtClean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All requests, </a:t>
            </a:r>
            <a:r>
              <a:rPr lang="en-US" sz="2000" dirty="0" smtClean="0">
                <a:latin typeface="+mj-lt"/>
              </a:rPr>
              <a:t>whether for </a:t>
            </a:r>
            <a:r>
              <a:rPr lang="en-US" sz="2000" dirty="0">
                <a:latin typeface="+mj-lt"/>
              </a:rPr>
              <a:t>instructions or for data, go to this </a:t>
            </a:r>
            <a:r>
              <a:rPr lang="en-US" sz="2000" dirty="0" smtClean="0">
                <a:latin typeface="+mj-lt"/>
              </a:rPr>
              <a:t>random-access memory</a:t>
            </a:r>
            <a:r>
              <a:rPr lang="en-US" sz="2000" dirty="0">
                <a:latin typeface="+mj-lt"/>
              </a:rPr>
              <a:t>. </a:t>
            </a:r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memory system must be able </a:t>
            </a:r>
            <a:r>
              <a:rPr lang="en-US" sz="2400" dirty="0" smtClean="0">
                <a:latin typeface="+mj-lt"/>
              </a:rPr>
              <a:t>to handle </a:t>
            </a:r>
            <a:r>
              <a:rPr lang="en-US" sz="2400" dirty="0">
                <a:latin typeface="+mj-lt"/>
              </a:rPr>
              <a:t>randomly </a:t>
            </a:r>
            <a:r>
              <a:rPr lang="en-US" sz="2400" dirty="0" smtClean="0">
                <a:latin typeface="+mj-lt"/>
              </a:rPr>
              <a:t>addressed requests</a:t>
            </a:r>
          </a:p>
          <a:p>
            <a:pPr lvl="1"/>
            <a:r>
              <a:rPr lang="en-US" sz="2000" dirty="0" smtClean="0">
                <a:latin typeface="+mj-lt"/>
              </a:rPr>
              <a:t>In </a:t>
            </a:r>
            <a:r>
              <a:rPr lang="en-US" sz="2000" dirty="0">
                <a:latin typeface="+mj-lt"/>
              </a:rPr>
              <a:t>a </a:t>
            </a:r>
            <a:r>
              <a:rPr lang="en-US" sz="2000" dirty="0" smtClean="0">
                <a:latin typeface="+mj-lt"/>
              </a:rPr>
              <a:t>manner that </a:t>
            </a:r>
            <a:r>
              <a:rPr lang="en-US" sz="2000" dirty="0">
                <a:latin typeface="+mj-lt"/>
              </a:rPr>
              <a:t>favors no particular </a:t>
            </a:r>
            <a:r>
              <a:rPr lang="en-US" sz="2000" dirty="0" smtClean="0">
                <a:latin typeface="+mj-lt"/>
              </a:rPr>
              <a:t>request</a:t>
            </a:r>
          </a:p>
          <a:p>
            <a:r>
              <a:rPr lang="en-US" sz="2400" dirty="0" smtClean="0">
                <a:latin typeface="+mj-lt"/>
              </a:rPr>
              <a:t>Modern </a:t>
            </a:r>
            <a:r>
              <a:rPr lang="en-US" sz="2400" dirty="0">
                <a:latin typeface="+mj-lt"/>
              </a:rPr>
              <a:t>software is written to expect gigabytes of storage for </a:t>
            </a:r>
            <a:r>
              <a:rPr lang="en-US" sz="2400" dirty="0" smtClean="0">
                <a:latin typeface="+mj-lt"/>
              </a:rPr>
              <a:t>data and</a:t>
            </a:r>
          </a:p>
          <a:p>
            <a:pPr lvl="1"/>
            <a:r>
              <a:rPr lang="en-US" sz="2000" dirty="0" smtClean="0">
                <a:latin typeface="+mj-lt"/>
              </a:rPr>
              <a:t>Modern </a:t>
            </a:r>
            <a:r>
              <a:rPr lang="en-US" sz="2000" dirty="0">
                <a:latin typeface="+mj-lt"/>
              </a:rPr>
              <a:t>consumer expects this storage to </a:t>
            </a:r>
            <a:r>
              <a:rPr lang="en-US" sz="2000" dirty="0" smtClean="0">
                <a:latin typeface="+mj-lt"/>
              </a:rPr>
              <a:t>be cheap</a:t>
            </a:r>
          </a:p>
          <a:p>
            <a:r>
              <a:rPr lang="en-US" sz="2400" dirty="0">
                <a:latin typeface="+mj-lt"/>
              </a:rPr>
              <a:t>How many memory technologies provide </a:t>
            </a:r>
            <a:r>
              <a:rPr lang="en-US" sz="2400" dirty="0" smtClean="0">
                <a:latin typeface="+mj-lt"/>
              </a:rPr>
              <a:t>both tremendous </a:t>
            </a:r>
            <a:r>
              <a:rPr lang="en-US" sz="2400" dirty="0">
                <a:latin typeface="+mj-lt"/>
              </a:rPr>
              <a:t>speed and tremendous storage </a:t>
            </a:r>
            <a:r>
              <a:rPr lang="en-US" sz="2400" dirty="0" smtClean="0">
                <a:latin typeface="+mj-lt"/>
              </a:rPr>
              <a:t>capacity at </a:t>
            </a:r>
            <a:r>
              <a:rPr lang="en-US" sz="2400" dirty="0">
                <a:latin typeface="+mj-lt"/>
              </a:rPr>
              <a:t>a low price? 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19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Memory </a:t>
            </a:r>
            <a:r>
              <a:rPr lang="en-US" sz="3200" dirty="0" smtClean="0">
                <a:latin typeface="+mj-lt"/>
              </a:rPr>
              <a:t>System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Modern memory systems </a:t>
            </a:r>
            <a:r>
              <a:rPr lang="en-US" sz="2400" dirty="0" smtClean="0">
                <a:latin typeface="+mj-lt"/>
              </a:rPr>
              <a:t>often have </a:t>
            </a:r>
            <a:r>
              <a:rPr lang="en-US" sz="2400" dirty="0">
                <a:latin typeface="+mj-lt"/>
              </a:rPr>
              <a:t>a terabyte of storage on the desktop and </a:t>
            </a:r>
            <a:endParaRPr lang="en-US" sz="24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Provide instruction-fetch </a:t>
            </a:r>
            <a:r>
              <a:rPr lang="en-US" sz="2000" dirty="0">
                <a:latin typeface="+mj-lt"/>
              </a:rPr>
              <a:t>and data-access bandwidths of </a:t>
            </a:r>
            <a:r>
              <a:rPr lang="en-US" sz="2000" dirty="0" smtClean="0">
                <a:latin typeface="+mj-lt"/>
              </a:rPr>
              <a:t>128 GB/s </a:t>
            </a:r>
            <a:r>
              <a:rPr lang="en-US" sz="2000" dirty="0">
                <a:latin typeface="+mj-lt"/>
              </a:rPr>
              <a:t>or </a:t>
            </a:r>
            <a:r>
              <a:rPr lang="en-US" sz="2000" dirty="0" smtClean="0">
                <a:latin typeface="+mj-lt"/>
              </a:rPr>
              <a:t>more</a:t>
            </a:r>
          </a:p>
          <a:p>
            <a:r>
              <a:rPr lang="en-US" sz="2400" dirty="0" smtClean="0">
                <a:latin typeface="+mj-lt"/>
              </a:rPr>
              <a:t>Nearly </a:t>
            </a:r>
            <a:r>
              <a:rPr lang="en-US" sz="2400" dirty="0">
                <a:latin typeface="+mj-lt"/>
              </a:rPr>
              <a:t>all of the storage in the </a:t>
            </a:r>
            <a:r>
              <a:rPr lang="en-US" sz="2400" dirty="0" smtClean="0">
                <a:latin typeface="+mj-lt"/>
              </a:rPr>
              <a:t>system is non-volatile</a:t>
            </a:r>
          </a:p>
          <a:p>
            <a:r>
              <a:rPr lang="en-US" sz="2400" dirty="0" smtClean="0">
                <a:latin typeface="+mj-lt"/>
              </a:rPr>
              <a:t>Speculative </a:t>
            </a:r>
            <a:r>
              <a:rPr lang="en-US" sz="2400" dirty="0">
                <a:latin typeface="+mj-lt"/>
              </a:rPr>
              <a:t>execution on the </a:t>
            </a:r>
            <a:r>
              <a:rPr lang="en-US" sz="2400" dirty="0" smtClean="0">
                <a:latin typeface="+mj-lt"/>
              </a:rPr>
              <a:t>part of </a:t>
            </a:r>
            <a:r>
              <a:rPr lang="en-US" sz="2400" dirty="0">
                <a:latin typeface="+mj-lt"/>
              </a:rPr>
              <a:t>the microprocessor is </a:t>
            </a:r>
            <a:r>
              <a:rPr lang="en-US" sz="2400" dirty="0" smtClean="0">
                <a:latin typeface="+mj-lt"/>
              </a:rPr>
              <a:t>supported </a:t>
            </a:r>
          </a:p>
          <a:p>
            <a:r>
              <a:rPr lang="en-US" sz="2400" dirty="0" smtClean="0">
                <a:latin typeface="+mj-lt"/>
              </a:rPr>
              <a:t>All </a:t>
            </a:r>
            <a:r>
              <a:rPr lang="en-US" sz="2400" dirty="0">
                <a:latin typeface="+mj-lt"/>
              </a:rPr>
              <a:t>of this can </a:t>
            </a:r>
            <a:r>
              <a:rPr lang="en-US" sz="2400" dirty="0" smtClean="0">
                <a:latin typeface="+mj-lt"/>
              </a:rPr>
              <a:t>be found </a:t>
            </a:r>
            <a:r>
              <a:rPr lang="en-US" sz="2400" dirty="0">
                <a:latin typeface="+mj-lt"/>
              </a:rPr>
              <a:t>in a memory system that has an average cost </a:t>
            </a:r>
            <a:r>
              <a:rPr lang="en-US" sz="2400" dirty="0" smtClean="0">
                <a:latin typeface="+mj-lt"/>
              </a:rPr>
              <a:t>of </a:t>
            </a:r>
          </a:p>
          <a:p>
            <a:pPr lvl="1"/>
            <a:r>
              <a:rPr lang="en-US" sz="2000" dirty="0" smtClean="0">
                <a:latin typeface="+mj-lt"/>
              </a:rPr>
              <a:t>roughly </a:t>
            </a:r>
            <a:r>
              <a:rPr lang="en-US" sz="2000" dirty="0">
                <a:latin typeface="+mj-lt"/>
              </a:rPr>
              <a:t>1/100,000,000 pennies per bit of </a:t>
            </a:r>
            <a:r>
              <a:rPr lang="en-US" sz="2000" dirty="0" smtClean="0">
                <a:latin typeface="+mj-lt"/>
              </a:rPr>
              <a:t>storage</a:t>
            </a:r>
          </a:p>
          <a:p>
            <a:r>
              <a:rPr lang="en-US" sz="2400" dirty="0">
                <a:latin typeface="+mj-lt"/>
              </a:rPr>
              <a:t>The reason all of this is possible is because of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locality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of reference</a:t>
            </a:r>
            <a:endParaRPr lang="en-US" sz="2400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088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Locality of Reference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latin typeface="+mj-lt"/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latin typeface="+mj-lt"/>
                <a:cs typeface="B Titr" panose="00000700000000000000" pitchFamily="2" charset="-78"/>
              </a:rPr>
              <a:t>AUT, Tehran, Iran </a:t>
            </a:r>
            <a:endParaRPr lang="en-US" sz="1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+mj-lt"/>
              </a:rPr>
              <a:t>Memory </a:t>
            </a:r>
            <a:r>
              <a:rPr lang="en-US" sz="2400" dirty="0">
                <a:latin typeface="+mj-lt"/>
              </a:rPr>
              <a:t>references tend to be localized in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time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space</a:t>
            </a:r>
            <a:endParaRPr lang="en-US" sz="2400" dirty="0" smtClean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Temporal locality</a:t>
            </a:r>
            <a:r>
              <a:rPr lang="en-US" sz="2000" dirty="0" smtClean="0">
                <a:latin typeface="+mj-lt"/>
              </a:rPr>
              <a:t>: If </a:t>
            </a:r>
            <a:r>
              <a:rPr lang="en-US" sz="2000" dirty="0">
                <a:latin typeface="+mj-lt"/>
              </a:rPr>
              <a:t>you use something once, you are likely </a:t>
            </a:r>
            <a:r>
              <a:rPr lang="en-US" sz="2000" dirty="0" smtClean="0">
                <a:latin typeface="+mj-lt"/>
              </a:rPr>
              <a:t>to use </a:t>
            </a:r>
            <a:r>
              <a:rPr lang="en-US" sz="2000" dirty="0">
                <a:latin typeface="+mj-lt"/>
              </a:rPr>
              <a:t>it </a:t>
            </a:r>
            <a:r>
              <a:rPr lang="en-US" sz="2000" dirty="0" smtClean="0">
                <a:latin typeface="+mj-lt"/>
              </a:rPr>
              <a:t>again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Spatial locality</a:t>
            </a:r>
            <a:r>
              <a:rPr lang="en-US" sz="2000" dirty="0" smtClean="0">
                <a:latin typeface="+mj-lt"/>
              </a:rPr>
              <a:t>: If </a:t>
            </a:r>
            <a:r>
              <a:rPr lang="en-US" sz="2000" dirty="0">
                <a:latin typeface="+mj-lt"/>
              </a:rPr>
              <a:t>you use something once, you are likely </a:t>
            </a:r>
            <a:r>
              <a:rPr lang="en-US" sz="2000" dirty="0" smtClean="0">
                <a:latin typeface="+mj-lt"/>
              </a:rPr>
              <a:t>to use </a:t>
            </a:r>
            <a:r>
              <a:rPr lang="en-US" sz="2000" dirty="0">
                <a:latin typeface="+mj-lt"/>
              </a:rPr>
              <a:t>its </a:t>
            </a:r>
            <a:r>
              <a:rPr lang="en-US" sz="2000" dirty="0" smtClean="0">
                <a:latin typeface="+mj-lt"/>
              </a:rPr>
              <a:t>neighbor</a:t>
            </a:r>
          </a:p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dirty="0">
                <a:latin typeface="+mj-lt"/>
              </a:rPr>
              <a:t>program does not need </a:t>
            </a:r>
            <a:r>
              <a:rPr lang="en-US" sz="2400" dirty="0" smtClean="0">
                <a:latin typeface="+mj-lt"/>
              </a:rPr>
              <a:t>all of </a:t>
            </a:r>
            <a:r>
              <a:rPr lang="en-US" sz="2400" dirty="0">
                <a:latin typeface="+mj-lt"/>
              </a:rPr>
              <a:t>its data immediately </a:t>
            </a:r>
            <a:r>
              <a:rPr lang="en-US" sz="2400" dirty="0" smtClean="0">
                <a:latin typeface="+mj-lt"/>
              </a:rPr>
              <a:t>accessible</a:t>
            </a:r>
          </a:p>
          <a:p>
            <a:r>
              <a:rPr lang="en-US" sz="2400" dirty="0" smtClean="0">
                <a:latin typeface="+mj-lt"/>
              </a:rPr>
              <a:t>A two level storage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First level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provides </a:t>
            </a:r>
            <a:r>
              <a:rPr lang="en-US" sz="2000" dirty="0" smtClean="0">
                <a:latin typeface="+mj-lt"/>
              </a:rPr>
              <a:t>immediate access </a:t>
            </a:r>
            <a:r>
              <a:rPr lang="en-US" sz="2000" dirty="0">
                <a:latin typeface="+mj-lt"/>
              </a:rPr>
              <a:t>to a subset of the program’s </a:t>
            </a:r>
            <a:r>
              <a:rPr lang="en-US" sz="2000" dirty="0" smtClean="0">
                <a:latin typeface="+mj-lt"/>
              </a:rPr>
              <a:t>data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Second level</a:t>
            </a:r>
            <a:r>
              <a:rPr lang="en-US" sz="2000" dirty="0" smtClean="0">
                <a:latin typeface="+mj-lt"/>
              </a:rPr>
              <a:t>: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holds the remainder of the </a:t>
            </a:r>
            <a:r>
              <a:rPr lang="en-US" sz="2000" dirty="0" smtClean="0">
                <a:latin typeface="+mj-lt"/>
              </a:rPr>
              <a:t>data: slower and cheaper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An appropriate heuristic</a:t>
            </a:r>
            <a:r>
              <a:rPr lang="en-US" sz="2000" dirty="0" smtClean="0">
                <a:latin typeface="+mj-lt"/>
              </a:rPr>
              <a:t>: to </a:t>
            </a:r>
            <a:r>
              <a:rPr lang="en-US" sz="2000" dirty="0">
                <a:latin typeface="+mj-lt"/>
              </a:rPr>
              <a:t>manage the movement of data back and </a:t>
            </a:r>
            <a:r>
              <a:rPr lang="en-US" sz="2000" dirty="0" smtClean="0">
                <a:latin typeface="+mj-lt"/>
              </a:rPr>
              <a:t>forth between </a:t>
            </a:r>
            <a:r>
              <a:rPr lang="en-US" sz="2000" dirty="0">
                <a:latin typeface="+mj-lt"/>
              </a:rPr>
              <a:t>the </a:t>
            </a:r>
            <a:r>
              <a:rPr lang="en-US" sz="2000" dirty="0" smtClean="0">
                <a:latin typeface="+mj-lt"/>
              </a:rPr>
              <a:t>levels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Memory hierarchy</a:t>
            </a:r>
            <a:r>
              <a:rPr lang="en-US" sz="2400" dirty="0" smtClean="0">
                <a:latin typeface="+mj-lt"/>
              </a:rPr>
              <a:t>: multiple levels </a:t>
            </a:r>
            <a:r>
              <a:rPr lang="en-US" sz="2400" dirty="0">
                <a:latin typeface="+mj-lt"/>
              </a:rPr>
              <a:t>of storage, each optimized for its assigned </a:t>
            </a:r>
            <a:r>
              <a:rPr lang="en-US" sz="2400" dirty="0" smtClean="0">
                <a:latin typeface="+mj-lt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429085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38846</TotalTime>
  <Words>1389</Words>
  <Application>Microsoft Office PowerPoint</Application>
  <PresentationFormat>On-screen Show (4:3)</PresentationFormat>
  <Paragraphs>216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Aspect</vt:lpstr>
      <vt:lpstr>Memory Technologies  Spring 2024</vt:lpstr>
      <vt:lpstr>Reference (for this lecture)</vt:lpstr>
      <vt:lpstr>Memory Subsystem</vt:lpstr>
      <vt:lpstr>Memory Subsystem</vt:lpstr>
      <vt:lpstr>Memory Hierarchy </vt:lpstr>
      <vt:lpstr>Memory Hierarchy </vt:lpstr>
      <vt:lpstr>Memory Systems</vt:lpstr>
      <vt:lpstr>Memory System</vt:lpstr>
      <vt:lpstr>Locality of Reference</vt:lpstr>
      <vt:lpstr>Current Mem. Hierarchy </vt:lpstr>
      <vt:lpstr>Important Figures of Merit</vt:lpstr>
      <vt:lpstr>Performance</vt:lpstr>
      <vt:lpstr>Performance</vt:lpstr>
      <vt:lpstr>Energy Consumption/Power Dissipation</vt:lpstr>
      <vt:lpstr>Energy Consumption/Power Dissipation</vt:lpstr>
      <vt:lpstr>Energy Consumption/Power Dissipation</vt:lpstr>
      <vt:lpstr>Predictable (Real-Time) Behavior</vt:lpstr>
      <vt:lpstr>Design (and Fabrication and Test) Costs</vt:lpstr>
      <vt:lpstr>Design (and Fabrication and Test) Costs</vt:lpstr>
      <vt:lpstr>Reliability</vt:lpstr>
      <vt:lpstr>Reliability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594</cp:revision>
  <cp:lastPrinted>2017-02-07T08:08:08Z</cp:lastPrinted>
  <dcterms:created xsi:type="dcterms:W3CDTF">2006-08-16T00:00:00Z</dcterms:created>
  <dcterms:modified xsi:type="dcterms:W3CDTF">2024-02-10T12:08:06Z</dcterms:modified>
</cp:coreProperties>
</file>