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7"/>
  </p:notesMasterIdLst>
  <p:sldIdLst>
    <p:sldId id="338" r:id="rId3"/>
    <p:sldId id="257" r:id="rId4"/>
    <p:sldId id="258" r:id="rId5"/>
    <p:sldId id="318" r:id="rId6"/>
    <p:sldId id="319" r:id="rId7"/>
    <p:sldId id="300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3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24" autoAdjust="0"/>
    <p:restoredTop sz="94434" autoAdjust="0"/>
  </p:normalViewPr>
  <p:slideViewPr>
    <p:cSldViewPr>
      <p:cViewPr>
        <p:scale>
          <a:sx n="75" d="100"/>
          <a:sy n="75" d="100"/>
        </p:scale>
        <p:origin x="-894" y="-8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BE9FE-6220-43BA-BE7A-E86648D0F90A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84FA2-8AD8-4DAB-9451-D51F57B25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92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1FC80-FC3C-414C-BD6C-3405DB069076}" type="datetime1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0249-D464-4463-89C0-48EFC824295E}" type="datetime1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BD5C-3DCF-48A4-A38A-1F08C49AEBC0}" type="datetime1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18597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A59B0B-27CB-4279-84EE-13F34D832C20}" type="datetime1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2/10/2024</a:t>
            </a:fld>
            <a:endParaRPr lang="en-US" dirty="0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srgbClr val="E3DED1">
                    <a:shade val="50000"/>
                  </a:srgbClr>
                </a:solidFill>
              </a:rPr>
              <a:t>Memory-Mapped SPM</a:t>
            </a:r>
            <a:endParaRPr lang="en-US" dirty="0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988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7946A9-DE9C-4C0F-8CC5-C706728E934F}" type="datetime1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2/10/2024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srgbClr val="E3DED1">
                    <a:shade val="50000"/>
                  </a:srgbClr>
                </a:solidFill>
              </a:rPr>
              <a:t>Memory-Mapped SPM</a:t>
            </a:r>
            <a:endParaRPr lang="en-US" dirty="0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072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18597" y="434163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237A1E-E215-416E-8D25-5F336D5B557C}" type="datetime1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2/10/2024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srgbClr val="E3DED1">
                    <a:shade val="50000"/>
                  </a:srgbClr>
                </a:solidFill>
              </a:rPr>
              <a:t>Memory-Mapped SPM</a:t>
            </a:r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790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FD8B5B-8A46-412C-A2D2-8F2B1B2EC62B}" type="datetime1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2/10/2024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srgbClr val="E3DED1">
                    <a:shade val="50000"/>
                  </a:srgbClr>
                </a:solidFill>
              </a:rPr>
              <a:t>Memory-Mapped SPM</a:t>
            </a:r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438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72D1A0-E9CE-4C54-8D41-8DBB9F509117}" type="datetime1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2/10/2024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srgbClr val="E3DED1">
                    <a:shade val="50000"/>
                  </a:srgbClr>
                </a:solidFill>
              </a:rPr>
              <a:t>Memory-Mapped SPM</a:t>
            </a:r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6939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84E1B4-9FAF-4C2A-A5AC-8C7F175CBD59}" type="datetime1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2/10/2024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srgbClr val="E3DED1">
                    <a:shade val="50000"/>
                  </a:srgbClr>
                </a:solidFill>
              </a:rPr>
              <a:t>Memory-Mapped SPM</a:t>
            </a:r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9569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306DEF-8BC5-4D1A-A84F-BC32AA802BDD}" type="datetime1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2/10/2024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srgbClr val="E3DED1">
                    <a:shade val="50000"/>
                  </a:srgbClr>
                </a:solidFill>
              </a:rPr>
              <a:t>Memory-Mapped SPM</a:t>
            </a:r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5261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3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4" y="930145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8B8A3B-8A96-493A-9055-E95E174A1B57}" type="datetime1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2/10/2024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srgbClr val="E3DED1">
                    <a:shade val="50000"/>
                  </a:srgbClr>
                </a:solidFill>
              </a:rPr>
              <a:t>Memory-Mapped SPM</a:t>
            </a:r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273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A746-2223-4064-B483-7FB2EEDC0423}" type="datetime1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1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3F6010-06C4-4772-A873-F0169484628B}" type="datetime1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2/10/2024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srgbClr val="E3DED1">
                    <a:shade val="50000"/>
                  </a:srgbClr>
                </a:solidFill>
              </a:rPr>
              <a:t>Memory-Mapped SPM</a:t>
            </a:r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95628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38C875-1C6F-4BBA-A49D-A655DE5157F6}" type="datetime1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2/10/2024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srgbClr val="E3DED1">
                    <a:shade val="50000"/>
                  </a:srgbClr>
                </a:solidFill>
              </a:rPr>
              <a:t>Memory-Mapped SPM</a:t>
            </a:r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4058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5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3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7C28B-237A-4A16-A330-F744D93506D6}" type="datetime1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2/10/2024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srgbClr val="E3DED1">
                    <a:shade val="50000"/>
                  </a:srgbClr>
                </a:solidFill>
              </a:rPr>
              <a:t>Memory-Mapped SPM</a:t>
            </a:r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301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4618C-FB6C-4090-90A8-34B5E6E50FB9}" type="datetime1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AC56-71E9-4D04-A79D-B15205391911}" type="datetime1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A0867-FAEA-409B-A2F8-D137A3E3DC58}" type="datetime1">
              <a:rPr lang="en-US" smtClean="0"/>
              <a:t>2/10/2024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FAE7-D21E-42BC-8482-FCD9CAF7EBCF}" type="datetime1">
              <a:rPr lang="en-US" smtClean="0"/>
              <a:t>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EF8CD-974F-4A42-B59D-E8BE18104BFE}" type="datetime1">
              <a:rPr lang="en-US" smtClean="0"/>
              <a:t>2/10/2024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FE27F-F29D-4322-B989-B1CE6DD64EC3}" type="datetime1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E492-2AEF-46CE-86E9-61ED0A8DF1C4}" type="datetime1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99168-B6BA-4D74-9918-E4824A299568}" type="datetime1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18597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6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27B6C89-3F9A-4856-B9C8-0FA30DF0136D}" type="datetime1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2/10/2024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6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smtClean="0">
                <a:solidFill>
                  <a:srgbClr val="E3DED1">
                    <a:shade val="50000"/>
                  </a:srgbClr>
                </a:solidFill>
              </a:rPr>
              <a:t>Memory-Mapped SPM</a:t>
            </a:r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6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409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20000"/>
                <a:lumOff val="8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018691"/>
            <a:ext cx="8229600" cy="1254448"/>
          </a:xfrm>
        </p:spPr>
        <p:txBody>
          <a:bodyPr lIns="0" tIns="0"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Memory Technologies</a:t>
            </a:r>
            <a: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/>
            </a:r>
            <a:b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</a:br>
            <a: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 </a:t>
            </a:r>
            <a:r>
              <a:rPr lang="en-US" sz="2000" b="0" dirty="0" smtClean="0">
                <a:solidFill>
                  <a:srgbClr val="130868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Spring 2024</a:t>
            </a:r>
            <a:endParaRPr lang="en-US" sz="1600" b="0" dirty="0">
              <a:solidFill>
                <a:srgbClr val="130868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04507" y="610740"/>
            <a:ext cx="1334986" cy="137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36"/>
          <p:cNvSpPr txBox="1">
            <a:spLocks noChangeArrowheads="1"/>
          </p:cNvSpPr>
          <p:nvPr/>
        </p:nvSpPr>
        <p:spPr bwMode="auto">
          <a:xfrm>
            <a:off x="457200" y="3810000"/>
            <a:ext cx="8382000" cy="227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Aft>
                <a:spcPts val="600"/>
              </a:spcAft>
            </a:pPr>
            <a:r>
              <a:rPr lang="en-US" sz="2400" b="1" dirty="0" smtClean="0">
                <a:solidFill>
                  <a:prstClr val="black"/>
                </a:solidFill>
                <a:latin typeface="Calibri" panose="020F0502020204030204" pitchFamily="34" charset="0"/>
                <a:cs typeface="B Titr" pitchFamily="2" charset="-78"/>
              </a:rPr>
              <a:t>Hamed Farbeh</a:t>
            </a:r>
          </a:p>
          <a:p>
            <a:pPr algn="ctr" eaLnBrk="1" hangingPunct="1">
              <a:spcAft>
                <a:spcPts val="600"/>
              </a:spcAft>
            </a:pPr>
            <a:r>
              <a:rPr lang="en-US" b="1" dirty="0" smtClean="0">
                <a:solidFill>
                  <a:prstClr val="black"/>
                </a:solidFill>
                <a:latin typeface="Calibri" panose="020F0502020204030204" pitchFamily="34" charset="0"/>
                <a:cs typeface="B Titr" pitchFamily="2" charset="-78"/>
              </a:rPr>
              <a:t>farbeh@aut.ac.ir</a:t>
            </a:r>
            <a:endParaRPr lang="fa-IR" b="1" dirty="0">
              <a:solidFill>
                <a:prstClr val="black"/>
              </a:solidFill>
              <a:latin typeface="Calibri" panose="020F0502020204030204" pitchFamily="34" charset="0"/>
              <a:cs typeface="B Titr" pitchFamily="2" charset="-78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cs typeface="B Titr" pitchFamily="2" charset="-78"/>
              </a:rPr>
              <a:t>Department of Computer </a:t>
            </a:r>
            <a:r>
              <a:rPr lang="en-US" sz="2000" dirty="0" smtClean="0">
                <a:solidFill>
                  <a:prstClr val="black"/>
                </a:solidFill>
                <a:latin typeface="Calibri" panose="020F0502020204030204" pitchFamily="34" charset="0"/>
                <a:cs typeface="B Titr" pitchFamily="2" charset="-78"/>
              </a:rPr>
              <a:t>Engineering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cs typeface="B Titr" pitchFamily="2" charset="-78"/>
              </a:rPr>
              <a:t>Amirkabir University of </a:t>
            </a:r>
            <a:r>
              <a:rPr lang="en-US" sz="2000" dirty="0" smtClean="0">
                <a:solidFill>
                  <a:prstClr val="black"/>
                </a:solidFill>
                <a:latin typeface="Calibri" panose="020F0502020204030204" pitchFamily="34" charset="0"/>
                <a:cs typeface="B Titr" pitchFamily="2" charset="-78"/>
              </a:rPr>
              <a:t>Technology</a:t>
            </a:r>
          </a:p>
          <a:p>
            <a:pPr algn="ctr" eaLnBrk="1" hangingPunct="1">
              <a:lnSpc>
                <a:spcPct val="150000"/>
              </a:lnSpc>
            </a:pPr>
            <a:endParaRPr lang="en-US" sz="2000" dirty="0">
              <a:solidFill>
                <a:prstClr val="black"/>
              </a:solidFill>
              <a:latin typeface="Calibri" panose="020F0502020204030204" pitchFamily="34" charset="0"/>
              <a:cs typeface="B Tit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1765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700"/>
            <a:ext cx="8229600" cy="9017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Cache Addressing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Physically</a:t>
            </a:r>
            <a:r>
              <a:rPr lang="en-US" sz="2800" dirty="0"/>
              <a:t> indexed, </a:t>
            </a:r>
            <a:r>
              <a:rPr lang="en-US" sz="2800" dirty="0">
                <a:solidFill>
                  <a:srgbClr val="FF0000"/>
                </a:solidFill>
              </a:rPr>
              <a:t>physically</a:t>
            </a:r>
            <a:r>
              <a:rPr lang="en-US" sz="2800" dirty="0"/>
              <a:t> </a:t>
            </a:r>
            <a:r>
              <a:rPr lang="en-US" sz="2800" dirty="0" smtClean="0"/>
              <a:t>tagged</a:t>
            </a:r>
          </a:p>
          <a:p>
            <a:pPr lvl="1"/>
            <a:r>
              <a:rPr lang="en-US" sz="2000" dirty="0" smtClean="0"/>
              <a:t>The cache </a:t>
            </a:r>
            <a:r>
              <a:rPr lang="en-US" sz="2000" dirty="0"/>
              <a:t>is indexed and tagged by its </a:t>
            </a:r>
            <a:r>
              <a:rPr lang="en-US" sz="2000" dirty="0" smtClean="0"/>
              <a:t>physical address</a:t>
            </a:r>
          </a:p>
          <a:p>
            <a:pPr lvl="1"/>
            <a:r>
              <a:rPr lang="en-US" sz="2000" dirty="0"/>
              <a:t>the virtual address must </a:t>
            </a:r>
            <a:r>
              <a:rPr lang="en-US" sz="2000" dirty="0" smtClean="0"/>
              <a:t>be</a:t>
            </a:r>
            <a:r>
              <a:rPr lang="fa-IR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translated</a:t>
            </a:r>
            <a:r>
              <a:rPr lang="en-US" sz="2000" dirty="0" smtClean="0"/>
              <a:t> </a:t>
            </a:r>
            <a:r>
              <a:rPr lang="en-US" sz="2000" dirty="0"/>
              <a:t>before the cache can be </a:t>
            </a:r>
            <a:r>
              <a:rPr lang="en-US" sz="2000" dirty="0" smtClean="0"/>
              <a:t>accessed</a:t>
            </a:r>
            <a:endParaRPr lang="fa-IR" sz="2000" dirty="0" smtClean="0"/>
          </a:p>
          <a:p>
            <a:r>
              <a:rPr lang="en-US" sz="2800" dirty="0" smtClean="0"/>
              <a:t>Pros</a:t>
            </a:r>
            <a:endParaRPr lang="en-US" sz="2400" dirty="0" smtClean="0"/>
          </a:p>
          <a:p>
            <a:pPr lvl="1"/>
            <a:r>
              <a:rPr lang="en-US" sz="2000" dirty="0"/>
              <a:t>since the </a:t>
            </a:r>
            <a:r>
              <a:rPr lang="en-US" sz="2000" dirty="0" smtClean="0"/>
              <a:t>cache uses </a:t>
            </a:r>
            <a:r>
              <a:rPr lang="en-US" sz="2000" dirty="0"/>
              <a:t>the same namespace as physical </a:t>
            </a:r>
            <a:r>
              <a:rPr lang="en-US" sz="2000" dirty="0" smtClean="0"/>
              <a:t>memory, it </a:t>
            </a:r>
            <a:r>
              <a:rPr lang="en-US" sz="2000" dirty="0"/>
              <a:t>can be entirely controlled by hardware, </a:t>
            </a:r>
            <a:r>
              <a:rPr lang="en-US" sz="2000" dirty="0" smtClean="0"/>
              <a:t>and the </a:t>
            </a:r>
            <a:r>
              <a:rPr lang="en-US" sz="2000" dirty="0"/>
              <a:t>operating system need not concern </a:t>
            </a:r>
            <a:r>
              <a:rPr lang="en-US" sz="2000" dirty="0" smtClean="0"/>
              <a:t>itself with </a:t>
            </a:r>
            <a:r>
              <a:rPr lang="en-US" sz="2000" dirty="0"/>
              <a:t>managing the cache</a:t>
            </a:r>
            <a:r>
              <a:rPr lang="en-US" sz="2000" dirty="0" smtClean="0"/>
              <a:t>.</a:t>
            </a:r>
          </a:p>
          <a:p>
            <a:r>
              <a:rPr lang="en-US" sz="2800" dirty="0" smtClean="0"/>
              <a:t>Cons</a:t>
            </a:r>
            <a:endParaRPr lang="en-US" sz="2400" dirty="0"/>
          </a:p>
          <a:p>
            <a:pPr lvl="1"/>
            <a:r>
              <a:rPr lang="en-US" sz="2000" dirty="0" smtClean="0"/>
              <a:t>Address </a:t>
            </a:r>
            <a:r>
              <a:rPr lang="en-US" sz="2000" dirty="0"/>
              <a:t>translation is in the </a:t>
            </a:r>
            <a:r>
              <a:rPr lang="en-US" sz="2000" dirty="0" smtClean="0"/>
              <a:t>critical path (TLB)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algn="ctr" rtl="1"/>
            <a:fld id="{B6F15528-21DE-4FAA-801E-634DDDAF4B2B}" type="slidenum">
              <a:rPr lang="en-US" sz="1400" smtClean="0">
                <a:solidFill>
                  <a:schemeClr val="tx1"/>
                </a:solidFill>
                <a:latin typeface="+mj-lt"/>
              </a:rPr>
              <a:pPr algn="ctr" rtl="1"/>
              <a:t>10</a:t>
            </a:fld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Memory Technologies, </a:t>
            </a:r>
            <a:r>
              <a:rPr lang="en-US" sz="1400" dirty="0" smtClean="0">
                <a:cs typeface="B Titr" panose="00000700000000000000" pitchFamily="2" charset="-78"/>
              </a:rPr>
              <a:t>Spring 2024,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3260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9144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Cache Addressing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496" y="2286000"/>
            <a:ext cx="422636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algn="ctr" rtl="1"/>
            <a:fld id="{B6F15528-21DE-4FAA-801E-634DDDAF4B2B}" type="slidenum">
              <a:rPr lang="en-US" sz="1400" smtClean="0">
                <a:solidFill>
                  <a:schemeClr val="tx1"/>
                </a:solidFill>
                <a:latin typeface="+mj-lt"/>
              </a:rPr>
              <a:pPr algn="ctr" rtl="1"/>
              <a:t>11</a:t>
            </a:fld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Memory Technologies, </a:t>
            </a:r>
            <a:r>
              <a:rPr lang="en-US" sz="1400" dirty="0" smtClean="0">
                <a:cs typeface="B Titr" panose="00000700000000000000" pitchFamily="2" charset="-78"/>
              </a:rPr>
              <a:t>Spring 2024,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1" y="1676400"/>
            <a:ext cx="4737011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12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9144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Cache Addressing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Physically</a:t>
            </a:r>
            <a:r>
              <a:rPr lang="en-US" sz="2800" dirty="0"/>
              <a:t> indexed, </a:t>
            </a:r>
            <a:r>
              <a:rPr lang="en-US" sz="2800" dirty="0">
                <a:solidFill>
                  <a:srgbClr val="FF0000"/>
                </a:solidFill>
              </a:rPr>
              <a:t>virtually</a:t>
            </a:r>
            <a:r>
              <a:rPr lang="en-US" sz="2800" dirty="0"/>
              <a:t> </a:t>
            </a:r>
            <a:r>
              <a:rPr lang="en-US" sz="2800" dirty="0" smtClean="0"/>
              <a:t>tagged</a:t>
            </a:r>
          </a:p>
          <a:p>
            <a:pPr lvl="1"/>
            <a:r>
              <a:rPr lang="en-US" sz="2000" dirty="0"/>
              <a:t>The </a:t>
            </a:r>
            <a:r>
              <a:rPr lang="en-US" sz="2000" dirty="0" smtClean="0"/>
              <a:t>cache is </a:t>
            </a:r>
            <a:r>
              <a:rPr lang="en-US" sz="2000" dirty="0"/>
              <a:t>indexed by its physical address, but the </a:t>
            </a:r>
            <a:r>
              <a:rPr lang="en-US" sz="2000" dirty="0" smtClean="0"/>
              <a:t>tag contains </a:t>
            </a:r>
            <a:r>
              <a:rPr lang="en-US" sz="2000" dirty="0"/>
              <a:t>the virtual </a:t>
            </a:r>
            <a:r>
              <a:rPr lang="en-US" sz="2000" dirty="0" smtClean="0"/>
              <a:t>address</a:t>
            </a:r>
          </a:p>
          <a:p>
            <a:pPr lvl="1"/>
            <a:r>
              <a:rPr lang="en-US" sz="2000" dirty="0" smtClean="0"/>
              <a:t>If the </a:t>
            </a:r>
            <a:r>
              <a:rPr lang="en-US" sz="2000" dirty="0"/>
              <a:t>physical address is available at the start </a:t>
            </a:r>
            <a:r>
              <a:rPr lang="en-US" sz="2000" dirty="0" smtClean="0"/>
              <a:t>of the procedure, then </a:t>
            </a:r>
            <a:r>
              <a:rPr lang="en-US" sz="2000" dirty="0"/>
              <a:t>why not </a:t>
            </a:r>
            <a:r>
              <a:rPr lang="en-US" sz="2000" dirty="0" smtClean="0"/>
              <a:t>use the </a:t>
            </a:r>
            <a:r>
              <a:rPr lang="en-US" sz="2000" dirty="0"/>
              <a:t>physical address as a tag?  </a:t>
            </a:r>
            <a:endParaRPr lang="en-US" sz="2000" dirty="0" smtClean="0"/>
          </a:p>
          <a:p>
            <a:pPr lvl="1"/>
            <a:r>
              <a:rPr lang="en-US" sz="2000" dirty="0"/>
              <a:t>If a single physical page is being shared at two different </a:t>
            </a:r>
            <a:r>
              <a:rPr lang="en-US" sz="2000" dirty="0" smtClean="0"/>
              <a:t>virtual addresses</a:t>
            </a:r>
            <a:r>
              <a:rPr lang="en-US" sz="2000" dirty="0"/>
              <a:t>, then there will be contention </a:t>
            </a:r>
            <a:r>
              <a:rPr lang="en-US" sz="2000" dirty="0" smtClean="0"/>
              <a:t>for the </a:t>
            </a:r>
            <a:r>
              <a:rPr lang="en-US" sz="2000" dirty="0"/>
              <a:t>cache </a:t>
            </a:r>
            <a:r>
              <a:rPr lang="en-US" sz="2000" dirty="0" smtClean="0"/>
              <a:t>line</a:t>
            </a:r>
          </a:p>
          <a:p>
            <a:r>
              <a:rPr lang="en-US" sz="2400" dirty="0" smtClean="0"/>
              <a:t>Pros</a:t>
            </a:r>
          </a:p>
          <a:p>
            <a:pPr lvl="1"/>
            <a:r>
              <a:rPr lang="en-US" sz="2000" dirty="0" smtClean="0"/>
              <a:t>The </a:t>
            </a:r>
            <a:r>
              <a:rPr lang="en-US" sz="2000" dirty="0"/>
              <a:t>operating system need not perform explicit </a:t>
            </a:r>
            <a:r>
              <a:rPr lang="en-US" sz="2000" dirty="0" smtClean="0"/>
              <a:t>cache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algn="ctr" rtl="1"/>
            <a:fld id="{B6F15528-21DE-4FAA-801E-634DDDAF4B2B}" type="slidenum">
              <a:rPr lang="en-US" sz="1400" smtClean="0">
                <a:solidFill>
                  <a:schemeClr val="tx1"/>
                </a:solidFill>
                <a:latin typeface="+mj-lt"/>
              </a:rPr>
              <a:pPr algn="ctr" rtl="1"/>
              <a:t>12</a:t>
            </a:fld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Memory Technologies, </a:t>
            </a:r>
            <a:r>
              <a:rPr lang="en-US" sz="1400" dirty="0" smtClean="0">
                <a:cs typeface="B Titr" panose="00000700000000000000" pitchFamily="2" charset="-78"/>
              </a:rPr>
              <a:t>Spring 2024,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9932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76200"/>
            <a:ext cx="8229600" cy="990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Cache Addressing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3600"/>
            <a:ext cx="443865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00200"/>
            <a:ext cx="4332514" cy="4616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algn="ctr" rtl="1"/>
            <a:fld id="{B6F15528-21DE-4FAA-801E-634DDDAF4B2B}" type="slidenum">
              <a:rPr lang="en-US" sz="1400" smtClean="0">
                <a:solidFill>
                  <a:schemeClr val="tx1"/>
                </a:solidFill>
                <a:latin typeface="+mj-lt"/>
              </a:rPr>
              <a:pPr algn="ctr" rtl="1"/>
              <a:t>13</a:t>
            </a:fld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Memory Technologies, </a:t>
            </a:r>
            <a:r>
              <a:rPr lang="en-US" sz="1400" dirty="0" smtClean="0">
                <a:cs typeface="B Titr" panose="00000700000000000000" pitchFamily="2" charset="-78"/>
              </a:rPr>
              <a:t>Spring 2024,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7018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9144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Cache Addressing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Virtually</a:t>
            </a:r>
            <a:r>
              <a:rPr lang="en-US" sz="2400" dirty="0"/>
              <a:t> indexed, </a:t>
            </a:r>
            <a:r>
              <a:rPr lang="en-US" sz="2400" dirty="0">
                <a:solidFill>
                  <a:srgbClr val="FF0000"/>
                </a:solidFill>
              </a:rPr>
              <a:t>physically</a:t>
            </a:r>
            <a:r>
              <a:rPr lang="en-US" sz="2400" dirty="0"/>
              <a:t> </a:t>
            </a:r>
            <a:r>
              <a:rPr lang="en-US" sz="2400" dirty="0" smtClean="0"/>
              <a:t>tagged</a:t>
            </a:r>
          </a:p>
          <a:p>
            <a:pPr lvl="1"/>
            <a:r>
              <a:rPr lang="en-US" sz="2000" dirty="0"/>
              <a:t>The </a:t>
            </a:r>
            <a:r>
              <a:rPr lang="en-US" sz="2000" dirty="0" smtClean="0"/>
              <a:t>cache index is </a:t>
            </a:r>
            <a:r>
              <a:rPr lang="en-US" sz="2000" dirty="0"/>
              <a:t>available immediately since it needs no </a:t>
            </a:r>
            <a:r>
              <a:rPr lang="en-US" sz="2000" dirty="0" smtClean="0"/>
              <a:t>translation, and </a:t>
            </a:r>
            <a:r>
              <a:rPr lang="en-US" sz="2000" dirty="0"/>
              <a:t>the </a:t>
            </a:r>
            <a:r>
              <a:rPr lang="en-US" sz="2000" dirty="0" smtClean="0"/>
              <a:t>tag requires translation</a:t>
            </a:r>
          </a:p>
          <a:p>
            <a:pPr lvl="1"/>
            <a:r>
              <a:rPr lang="en-US" sz="2000" dirty="0" smtClean="0"/>
              <a:t>The translation </a:t>
            </a:r>
            <a:r>
              <a:rPr lang="en-US" sz="2000" dirty="0"/>
              <a:t>of the virtual address can happen </a:t>
            </a:r>
            <a:r>
              <a:rPr lang="en-US" sz="2000" dirty="0" smtClean="0"/>
              <a:t>at the </a:t>
            </a:r>
            <a:r>
              <a:rPr lang="en-US" sz="2000" dirty="0">
                <a:solidFill>
                  <a:srgbClr val="FF0000"/>
                </a:solidFill>
              </a:rPr>
              <a:t>same time </a:t>
            </a:r>
            <a:r>
              <a:rPr lang="en-US" sz="2000" dirty="0"/>
              <a:t>as the cache </a:t>
            </a:r>
            <a:r>
              <a:rPr lang="en-US" sz="2000" dirty="0" smtClean="0"/>
              <a:t>index</a:t>
            </a:r>
          </a:p>
          <a:p>
            <a:pPr lvl="2"/>
            <a:r>
              <a:rPr lang="en-US" sz="1600" dirty="0" smtClean="0"/>
              <a:t>Address translation is </a:t>
            </a:r>
            <a:r>
              <a:rPr lang="en-US" sz="1600" dirty="0"/>
              <a:t>not in the critical </a:t>
            </a:r>
            <a:r>
              <a:rPr lang="en-US" sz="1600" dirty="0" smtClean="0"/>
              <a:t>path</a:t>
            </a:r>
          </a:p>
          <a:p>
            <a:r>
              <a:rPr lang="en-US" sz="2400" dirty="0" smtClean="0"/>
              <a:t>Pros</a:t>
            </a:r>
          </a:p>
          <a:p>
            <a:pPr lvl="1"/>
            <a:r>
              <a:rPr lang="en-US" sz="2000" dirty="0"/>
              <a:t> </a:t>
            </a:r>
            <a:r>
              <a:rPr lang="en-US" sz="2000" dirty="0" smtClean="0"/>
              <a:t>Much faster access </a:t>
            </a:r>
            <a:r>
              <a:rPr lang="en-US" sz="2000" dirty="0"/>
              <a:t>time than a physically indexed </a:t>
            </a:r>
            <a:r>
              <a:rPr lang="en-US" sz="2000" dirty="0" smtClean="0"/>
              <a:t>cache</a:t>
            </a:r>
          </a:p>
          <a:p>
            <a:pPr lvl="1"/>
            <a:r>
              <a:rPr lang="en-US" sz="2000" dirty="0" smtClean="0"/>
              <a:t>Reduced </a:t>
            </a:r>
            <a:r>
              <a:rPr lang="en-US" sz="2000" dirty="0"/>
              <a:t>need for management as compared to a virtually indexed, virtually </a:t>
            </a:r>
            <a:r>
              <a:rPr lang="en-US" sz="2000" dirty="0" smtClean="0"/>
              <a:t>tagged cache</a:t>
            </a:r>
          </a:p>
          <a:p>
            <a:pPr lvl="2"/>
            <a:r>
              <a:rPr lang="en-US" sz="1600" dirty="0" smtClean="0"/>
              <a:t>Hardware </a:t>
            </a:r>
            <a:r>
              <a:rPr lang="en-US" sz="1600" dirty="0"/>
              <a:t>can ensure that </a:t>
            </a:r>
            <a:r>
              <a:rPr lang="en-US" sz="1600" dirty="0" smtClean="0"/>
              <a:t>multiple aliases </a:t>
            </a:r>
            <a:r>
              <a:rPr lang="en-US" sz="1600" dirty="0"/>
              <a:t>to the same physical block do not </a:t>
            </a:r>
            <a:r>
              <a:rPr lang="en-US" sz="1600" dirty="0" smtClean="0"/>
              <a:t>reside in </a:t>
            </a:r>
            <a:r>
              <a:rPr lang="en-US" sz="1600" dirty="0"/>
              <a:t>multiple entries of a set</a:t>
            </a:r>
            <a:endParaRPr lang="en-US" sz="16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algn="ctr" rtl="1"/>
            <a:fld id="{B6F15528-21DE-4FAA-801E-634DDDAF4B2B}" type="slidenum">
              <a:rPr lang="en-US" sz="1400" smtClean="0">
                <a:solidFill>
                  <a:schemeClr val="tx1"/>
                </a:solidFill>
                <a:latin typeface="+mj-lt"/>
              </a:rPr>
              <a:pPr algn="ctr" rtl="1"/>
              <a:t>14</a:t>
            </a:fld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Memory Technologies, </a:t>
            </a:r>
            <a:r>
              <a:rPr lang="en-US" sz="1400" dirty="0" smtClean="0">
                <a:cs typeface="B Titr" panose="00000700000000000000" pitchFamily="2" charset="-78"/>
              </a:rPr>
              <a:t>Spring 2024,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4900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12700"/>
            <a:ext cx="8229600" cy="9271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Cache Addressing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6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43587"/>
            <a:ext cx="5284264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algn="ctr" rtl="1"/>
            <a:fld id="{B6F15528-21DE-4FAA-801E-634DDDAF4B2B}" type="slidenum">
              <a:rPr lang="en-US" sz="1400" smtClean="0">
                <a:solidFill>
                  <a:schemeClr val="tx1"/>
                </a:solidFill>
                <a:latin typeface="+mj-lt"/>
              </a:rPr>
              <a:pPr algn="ctr" rtl="1"/>
              <a:t>15</a:t>
            </a:fld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Memory Technologies, </a:t>
            </a:r>
            <a:r>
              <a:rPr lang="en-US" sz="1400" dirty="0" smtClean="0">
                <a:cs typeface="B Titr" panose="00000700000000000000" pitchFamily="2" charset="-78"/>
              </a:rPr>
              <a:t>Spring 2024,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1109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9144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Cache Addressing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Virtually</a:t>
            </a:r>
            <a:r>
              <a:rPr lang="en-US" sz="2400" dirty="0"/>
              <a:t> indexed, </a:t>
            </a:r>
            <a:r>
              <a:rPr lang="en-US" sz="2400" dirty="0">
                <a:solidFill>
                  <a:srgbClr val="FF0000"/>
                </a:solidFill>
              </a:rPr>
              <a:t>virtually</a:t>
            </a:r>
            <a:r>
              <a:rPr lang="en-US" sz="2400" dirty="0"/>
              <a:t> </a:t>
            </a:r>
            <a:r>
              <a:rPr lang="en-US" sz="2400" dirty="0" smtClean="0"/>
              <a:t>tagged</a:t>
            </a:r>
          </a:p>
          <a:p>
            <a:pPr lvl="1"/>
            <a:r>
              <a:rPr lang="en-US" sz="2000" dirty="0"/>
              <a:t>The cache </a:t>
            </a:r>
            <a:r>
              <a:rPr lang="en-US" sz="2000" dirty="0" smtClean="0"/>
              <a:t>is indexed </a:t>
            </a:r>
            <a:r>
              <a:rPr lang="en-US" sz="2000" dirty="0"/>
              <a:t>and tagged by the virtual </a:t>
            </a:r>
            <a:r>
              <a:rPr lang="en-US" sz="2000" dirty="0" smtClean="0"/>
              <a:t>address</a:t>
            </a:r>
          </a:p>
          <a:p>
            <a:r>
              <a:rPr lang="en-US" sz="2400" dirty="0" smtClean="0"/>
              <a:t>Pros</a:t>
            </a:r>
          </a:p>
          <a:p>
            <a:pPr lvl="1"/>
            <a:r>
              <a:rPr lang="en-US" sz="2000" dirty="0" smtClean="0"/>
              <a:t>Address </a:t>
            </a:r>
            <a:r>
              <a:rPr lang="en-US" sz="2000" dirty="0"/>
              <a:t>translation is not needed anywhere in the </a:t>
            </a:r>
            <a:r>
              <a:rPr lang="en-US" sz="2000" dirty="0" smtClean="0"/>
              <a:t>process</a:t>
            </a:r>
          </a:p>
          <a:p>
            <a:pPr lvl="1"/>
            <a:r>
              <a:rPr lang="en-US" sz="2000" dirty="0"/>
              <a:t>A translation </a:t>
            </a:r>
            <a:r>
              <a:rPr lang="en-US" sz="2000" dirty="0" err="1"/>
              <a:t>lookaside</a:t>
            </a:r>
            <a:r>
              <a:rPr lang="en-US" sz="2000" dirty="0"/>
              <a:t> buffer is not </a:t>
            </a:r>
            <a:r>
              <a:rPr lang="en-US" sz="2000" dirty="0" smtClean="0"/>
              <a:t>needed</a:t>
            </a:r>
          </a:p>
          <a:p>
            <a:pPr lvl="2"/>
            <a:r>
              <a:rPr lang="en-US" sz="1600" dirty="0" smtClean="0"/>
              <a:t>If </a:t>
            </a:r>
            <a:r>
              <a:rPr lang="en-US" sz="1600" dirty="0"/>
              <a:t>one is used, it only needs to be </a:t>
            </a:r>
            <a:r>
              <a:rPr lang="en-US" sz="1600" dirty="0" smtClean="0"/>
              <a:t>accessed when </a:t>
            </a:r>
            <a:r>
              <a:rPr lang="en-US" sz="1600" dirty="0"/>
              <a:t>a requested datum is not in the </a:t>
            </a:r>
            <a:r>
              <a:rPr lang="en-US" sz="1600" dirty="0" smtClean="0"/>
              <a:t>cache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algn="ctr" rtl="1"/>
            <a:fld id="{B6F15528-21DE-4FAA-801E-634DDDAF4B2B}" type="slidenum">
              <a:rPr lang="en-US" sz="1400" smtClean="0">
                <a:solidFill>
                  <a:schemeClr val="tx1"/>
                </a:solidFill>
                <a:latin typeface="+mj-lt"/>
              </a:rPr>
              <a:pPr algn="ctr" rtl="1"/>
              <a:t>16</a:t>
            </a:fld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Memory Technologies, </a:t>
            </a:r>
            <a:r>
              <a:rPr lang="en-US" sz="1400" dirty="0" smtClean="0">
                <a:cs typeface="B Titr" panose="00000700000000000000" pitchFamily="2" charset="-78"/>
              </a:rPr>
              <a:t>Spring 2024,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99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9144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Cache Addressing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6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49192"/>
            <a:ext cx="6617456" cy="37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algn="ctr" rtl="1"/>
            <a:fld id="{B6F15528-21DE-4FAA-801E-634DDDAF4B2B}" type="slidenum">
              <a:rPr lang="en-US" sz="1400" smtClean="0">
                <a:solidFill>
                  <a:schemeClr val="tx1"/>
                </a:solidFill>
                <a:latin typeface="+mj-lt"/>
              </a:rPr>
              <a:pPr algn="ctr" rtl="1"/>
              <a:t>17</a:t>
            </a:fld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Memory Technologies, </a:t>
            </a:r>
            <a:r>
              <a:rPr lang="en-US" sz="1400" dirty="0" smtClean="0">
                <a:cs typeface="B Titr" panose="00000700000000000000" pitchFamily="2" charset="-78"/>
              </a:rPr>
              <a:t>Spring 2024,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0430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b="1" dirty="0"/>
              <a:t>Implementation Issues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algn="ctr" rtl="1"/>
            <a:fld id="{B6F15528-21DE-4FAA-801E-634DDDAF4B2B}" type="slidenum">
              <a:rPr lang="en-US" sz="1400" smtClean="0">
                <a:solidFill>
                  <a:schemeClr val="tx1"/>
                </a:solidFill>
                <a:latin typeface="+mj-lt"/>
              </a:rPr>
              <a:pPr algn="ctr" rtl="1"/>
              <a:t>18</a:t>
            </a:fld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Memory Technologies, </a:t>
            </a:r>
            <a:r>
              <a:rPr lang="en-US" sz="1400" dirty="0" smtClean="0">
                <a:cs typeface="B Titr" panose="00000700000000000000" pitchFamily="2" charset="-78"/>
              </a:rPr>
              <a:t>Spring 2024,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6380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9144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Read Operation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6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09800"/>
            <a:ext cx="4384430" cy="3600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143000"/>
            <a:ext cx="3786187" cy="522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algn="ctr" rtl="1"/>
            <a:fld id="{B6F15528-21DE-4FAA-801E-634DDDAF4B2B}" type="slidenum">
              <a:rPr lang="en-US" sz="1400" smtClean="0">
                <a:solidFill>
                  <a:schemeClr val="tx1"/>
                </a:solidFill>
                <a:latin typeface="+mj-lt"/>
              </a:rPr>
              <a:pPr algn="ctr" rtl="1"/>
              <a:t>19</a:t>
            </a:fld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Memory Technologies, </a:t>
            </a:r>
            <a:r>
              <a:rPr lang="en-US" sz="1400" dirty="0" smtClean="0">
                <a:cs typeface="B Titr" panose="00000700000000000000" pitchFamily="2" charset="-78"/>
              </a:rPr>
              <a:t>Spring 2024,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2688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</a:p>
          <a:p>
            <a:pPr marL="400050" lvl="1" indent="0">
              <a:buNone/>
            </a:pPr>
            <a:r>
              <a:rPr lang="en-US" sz="2400" dirty="0"/>
              <a:t>Memory Systems: Cache, DRAM, Disk, Bruce Jacob, Spencer W. </a:t>
            </a:r>
            <a:r>
              <a:rPr lang="en-US" sz="2400" dirty="0" smtClean="0"/>
              <a:t>Ng, and </a:t>
            </a:r>
            <a:r>
              <a:rPr lang="en-US" sz="2400" dirty="0"/>
              <a:t>David T. Wang, Morgan Kaufmann, </a:t>
            </a:r>
            <a:r>
              <a:rPr lang="en-US" sz="2400" dirty="0" smtClean="0"/>
              <a:t>2008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algn="ctr" rtl="1"/>
            <a:fld id="{B6F15528-21DE-4FAA-801E-634DDDAF4B2B}" type="slidenum">
              <a:rPr lang="en-US" sz="1400" smtClean="0">
                <a:solidFill>
                  <a:schemeClr val="tx1"/>
                </a:solidFill>
                <a:latin typeface="+mj-lt"/>
              </a:rPr>
              <a:pPr algn="ctr" rtl="1"/>
              <a:t>2</a:t>
            </a:fld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Memory Technologies, </a:t>
            </a:r>
            <a:r>
              <a:rPr lang="en-US" sz="1400" dirty="0" smtClean="0">
                <a:cs typeface="B Titr" panose="00000700000000000000" pitchFamily="2" charset="-78"/>
              </a:rPr>
              <a:t>Spring 2024,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0518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260"/>
            <a:ext cx="8229600" cy="91014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Address Decoding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6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4" y="1452060"/>
            <a:ext cx="8677275" cy="4796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algn="ctr" rtl="1"/>
            <a:fld id="{B6F15528-21DE-4FAA-801E-634DDDAF4B2B}" type="slidenum">
              <a:rPr lang="en-US" sz="1400" smtClean="0">
                <a:solidFill>
                  <a:schemeClr val="tx1"/>
                </a:solidFill>
                <a:latin typeface="+mj-lt"/>
              </a:rPr>
              <a:pPr algn="ctr" rtl="1"/>
              <a:t>20</a:t>
            </a:fld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Memory Technologies, </a:t>
            </a:r>
            <a:r>
              <a:rPr lang="en-US" sz="1400" dirty="0" smtClean="0">
                <a:cs typeface="B Titr" panose="00000700000000000000" pitchFamily="2" charset="-78"/>
              </a:rPr>
              <a:t>Spring 2024,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4261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0"/>
            <a:ext cx="8229600" cy="914400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Predecoding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</a:rPr>
              <a:t>Predecoding</a:t>
            </a:r>
            <a:r>
              <a:rPr lang="en-US" sz="2000" dirty="0" smtClean="0">
                <a:solidFill>
                  <a:srgbClr val="FF0000"/>
                </a:solidFill>
              </a:rPr>
              <a:t>:</a:t>
            </a:r>
            <a:r>
              <a:rPr lang="en-US" sz="2000" dirty="0" smtClean="0"/>
              <a:t> using </a:t>
            </a:r>
            <a:r>
              <a:rPr lang="en-US" sz="2000" dirty="0"/>
              <a:t>one level of logic to AND subsets of the address</a:t>
            </a:r>
          </a:p>
          <a:p>
            <a:r>
              <a:rPr lang="en-US" sz="2000" dirty="0" smtClean="0"/>
              <a:t>Minimizing fan-in</a:t>
            </a:r>
            <a:endParaRPr lang="en-US" sz="16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algn="ctr" rtl="1"/>
            <a:fld id="{B6F15528-21DE-4FAA-801E-634DDDAF4B2B}" type="slidenum">
              <a:rPr lang="en-US" sz="1400" smtClean="0">
                <a:solidFill>
                  <a:schemeClr val="tx1"/>
                </a:solidFill>
                <a:latin typeface="+mj-lt"/>
              </a:rPr>
              <a:pPr algn="ctr" rtl="1"/>
              <a:t>21</a:t>
            </a:fld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Memory Technologies, </a:t>
            </a:r>
            <a:r>
              <a:rPr lang="en-US" sz="1400" dirty="0" smtClean="0">
                <a:cs typeface="B Titr" panose="00000700000000000000" pitchFamily="2" charset="-78"/>
              </a:rPr>
              <a:t>Spring 2024,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00300"/>
            <a:ext cx="7620000" cy="41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051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700"/>
            <a:ext cx="8229600" cy="9017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Row and Column Decoding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Two-dimensional decoding</a:t>
            </a:r>
          </a:p>
          <a:p>
            <a:pPr lvl="1"/>
            <a:r>
              <a:rPr lang="en-US" sz="1800" dirty="0" smtClean="0"/>
              <a:t>A subset of </a:t>
            </a:r>
            <a:r>
              <a:rPr lang="en-US" sz="1800" dirty="0"/>
              <a:t>the address accesses a single row of the array (</a:t>
            </a:r>
            <a:r>
              <a:rPr lang="en-US" sz="1800" dirty="0" smtClean="0"/>
              <a:t>the row </a:t>
            </a:r>
            <a:r>
              <a:rPr lang="en-US" sz="1800" dirty="0"/>
              <a:t>address), and a separate subset is used to select </a:t>
            </a:r>
            <a:r>
              <a:rPr lang="en-US" sz="1800" dirty="0" smtClean="0"/>
              <a:t>a fraction </a:t>
            </a:r>
            <a:r>
              <a:rPr lang="en-US" sz="1800" dirty="0"/>
              <a:t>of all of the columns accessed within the </a:t>
            </a:r>
            <a:r>
              <a:rPr lang="en-US" sz="1800" dirty="0" smtClean="0"/>
              <a:t>row</a:t>
            </a:r>
          </a:p>
          <a:p>
            <a:pPr lvl="1"/>
            <a:endParaRPr lang="en-US" sz="1800" dirty="0"/>
          </a:p>
          <a:p>
            <a:r>
              <a:rPr lang="en-US" sz="2400" dirty="0" smtClean="0"/>
              <a:t>Non-Partitioned Decoding</a:t>
            </a:r>
          </a:p>
          <a:p>
            <a:pPr lvl="1"/>
            <a:r>
              <a:rPr lang="en-US" sz="1800" dirty="0" smtClean="0"/>
              <a:t>Number of connected cells to the row’s </a:t>
            </a:r>
            <a:br>
              <a:rPr lang="en-US" sz="1800" dirty="0" smtClean="0"/>
            </a:br>
            <a:r>
              <a:rPr lang="en-US" sz="1800" dirty="0" err="1" smtClean="0"/>
              <a:t>wordlines</a:t>
            </a:r>
            <a:r>
              <a:rPr lang="en-US" sz="1800" dirty="0" smtClean="0"/>
              <a:t> and </a:t>
            </a:r>
            <a:r>
              <a:rPr lang="en-US" sz="1800" dirty="0"/>
              <a:t>the column’s </a:t>
            </a:r>
            <a:r>
              <a:rPr lang="en-US" sz="1800" dirty="0" err="1" smtClean="0"/>
              <a:t>bitlines</a:t>
            </a:r>
            <a:endParaRPr lang="en-US" sz="1800" dirty="0" smtClean="0"/>
          </a:p>
          <a:p>
            <a:pPr lvl="2"/>
            <a:r>
              <a:rPr lang="en-US" sz="1600" dirty="0" smtClean="0"/>
              <a:t>Total capacitance and power dissipation</a:t>
            </a:r>
          </a:p>
          <a:p>
            <a:pPr lvl="1"/>
            <a:r>
              <a:rPr lang="en-US" sz="1800" dirty="0"/>
              <a:t>physical lengthening of </a:t>
            </a:r>
            <a:r>
              <a:rPr lang="en-US" sz="1800" dirty="0" smtClean="0"/>
              <a:t>the SRAM array</a:t>
            </a:r>
          </a:p>
          <a:p>
            <a:pPr lvl="2"/>
            <a:r>
              <a:rPr lang="en-US" sz="1600" dirty="0" smtClean="0"/>
              <a:t>increasing the </a:t>
            </a:r>
            <a:r>
              <a:rPr lang="en-US" sz="1600" dirty="0" err="1" smtClean="0"/>
              <a:t>wordline</a:t>
            </a:r>
            <a:r>
              <a:rPr lang="en-US" sz="1600" dirty="0" smtClean="0"/>
              <a:t> wire length </a:t>
            </a:r>
            <a:br>
              <a:rPr lang="en-US" sz="1600" dirty="0" smtClean="0"/>
            </a:br>
            <a:r>
              <a:rPr lang="en-US" sz="1600" dirty="0" smtClean="0"/>
              <a:t>and </a:t>
            </a:r>
            <a:r>
              <a:rPr lang="en-US" sz="1600" dirty="0"/>
              <a:t>its parasitic wiring </a:t>
            </a:r>
            <a:r>
              <a:rPr lang="en-US" sz="1600" dirty="0" smtClean="0"/>
              <a:t>capacitance</a:t>
            </a:r>
          </a:p>
          <a:p>
            <a:pPr lvl="1"/>
            <a:r>
              <a:rPr lang="en-US" sz="1800" dirty="0"/>
              <a:t>More power in the </a:t>
            </a:r>
            <a:r>
              <a:rPr lang="en-US" sz="1800" dirty="0" err="1"/>
              <a:t>bitlines</a:t>
            </a:r>
            <a:r>
              <a:rPr lang="en-US" sz="1800" dirty="0"/>
              <a:t> is </a:t>
            </a:r>
            <a:r>
              <a:rPr lang="en-US" sz="1800" dirty="0" smtClean="0"/>
              <a:t>wasted</a:t>
            </a:r>
            <a:br>
              <a:rPr lang="en-US" sz="1800" dirty="0" smtClean="0"/>
            </a:br>
            <a:r>
              <a:rPr lang="en-US" sz="1800" dirty="0" smtClean="0"/>
              <a:t> </a:t>
            </a:r>
            <a:r>
              <a:rPr lang="en-US" sz="1800" dirty="0"/>
              <a:t>during each access </a:t>
            </a:r>
            <a:endParaRPr lang="en-US" sz="18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algn="ctr" rtl="1"/>
            <a:fld id="{B6F15528-21DE-4FAA-801E-634DDDAF4B2B}" type="slidenum">
              <a:rPr lang="en-US" sz="1400" smtClean="0">
                <a:solidFill>
                  <a:schemeClr val="tx1"/>
                </a:solidFill>
                <a:latin typeface="+mj-lt"/>
              </a:rPr>
              <a:pPr algn="ctr" rtl="1"/>
              <a:t>22</a:t>
            </a:fld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Memory Technologies, </a:t>
            </a:r>
            <a:r>
              <a:rPr lang="en-US" sz="1400" dirty="0" smtClean="0">
                <a:cs typeface="B Titr" panose="00000700000000000000" pitchFamily="2" charset="-78"/>
              </a:rPr>
              <a:t>Spring 2024,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124200"/>
            <a:ext cx="37338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265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9144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Divided </a:t>
            </a:r>
            <a:r>
              <a:rPr lang="en-US" dirty="0" err="1"/>
              <a:t>Wordline</a:t>
            </a:r>
            <a:r>
              <a:rPr lang="en-US" dirty="0"/>
              <a:t> (DWL)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Dividing </a:t>
            </a:r>
            <a:r>
              <a:rPr lang="en-US" sz="2400" dirty="0"/>
              <a:t>the memory array </a:t>
            </a:r>
            <a:r>
              <a:rPr lang="en-US" sz="2400" dirty="0" smtClean="0"/>
              <a:t>along the </a:t>
            </a:r>
            <a:r>
              <a:rPr lang="en-US" sz="2400" dirty="0"/>
              <a:t>top-level </a:t>
            </a:r>
            <a:r>
              <a:rPr lang="en-US" sz="2400" dirty="0" err="1" smtClean="0"/>
              <a:t>wordline</a:t>
            </a:r>
            <a:endParaRPr lang="en-US" sz="2400" dirty="0" smtClean="0"/>
          </a:p>
          <a:p>
            <a:pPr lvl="1"/>
            <a:r>
              <a:rPr lang="en-US" sz="1800" dirty="0" smtClean="0"/>
              <a:t>into </a:t>
            </a:r>
            <a:r>
              <a:rPr lang="en-US" sz="1800" dirty="0"/>
              <a:t>a </a:t>
            </a:r>
            <a:r>
              <a:rPr lang="en-US" sz="1800" dirty="0" smtClean="0"/>
              <a:t>fixed </a:t>
            </a:r>
            <a:r>
              <a:rPr lang="en-US" sz="1800" dirty="0"/>
              <a:t>number of </a:t>
            </a:r>
            <a:r>
              <a:rPr lang="en-US" sz="1800" dirty="0" smtClean="0"/>
              <a:t>blocks</a:t>
            </a:r>
          </a:p>
          <a:p>
            <a:pPr lvl="1"/>
            <a:endParaRPr 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726274"/>
            <a:ext cx="7696200" cy="3615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algn="ctr" rtl="1"/>
            <a:fld id="{B6F15528-21DE-4FAA-801E-634DDDAF4B2B}" type="slidenum">
              <a:rPr lang="en-US" sz="1400" smtClean="0">
                <a:solidFill>
                  <a:schemeClr val="tx1"/>
                </a:solidFill>
                <a:latin typeface="+mj-lt"/>
              </a:rPr>
              <a:pPr algn="ctr" rtl="1"/>
              <a:t>23</a:t>
            </a:fld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Memory Technologies, </a:t>
            </a:r>
            <a:r>
              <a:rPr lang="en-US" sz="1400" dirty="0" smtClean="0">
                <a:cs typeface="B Titr" panose="00000700000000000000" pitchFamily="2" charset="-78"/>
              </a:rPr>
              <a:t>Spring 2024,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6960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-12700"/>
            <a:ext cx="8229600" cy="9271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Divided </a:t>
            </a:r>
            <a:r>
              <a:rPr lang="en-US" dirty="0" err="1"/>
              <a:t>Wordline</a:t>
            </a:r>
            <a:r>
              <a:rPr lang="en-US" dirty="0"/>
              <a:t> (DWL)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Partitioning effect on power and delay</a:t>
            </a:r>
          </a:p>
          <a:p>
            <a:pPr lvl="1"/>
            <a:r>
              <a:rPr lang="en-US" sz="1800" dirty="0" smtClean="0"/>
              <a:t>8K x 8 SRAM</a:t>
            </a:r>
          </a:p>
          <a:p>
            <a:pPr lvl="1"/>
            <a:endParaRPr 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3303297"/>
            <a:ext cx="4572000" cy="2147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700874"/>
            <a:ext cx="4047716" cy="3352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algn="ctr" rtl="1"/>
            <a:fld id="{B6F15528-21DE-4FAA-801E-634DDDAF4B2B}" type="slidenum">
              <a:rPr lang="en-US" sz="1400" smtClean="0">
                <a:solidFill>
                  <a:schemeClr val="tx1"/>
                </a:solidFill>
                <a:latin typeface="+mj-lt"/>
              </a:rPr>
              <a:pPr algn="ctr" rtl="1"/>
              <a:t>24</a:t>
            </a:fld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Memory Technologies, </a:t>
            </a:r>
            <a:r>
              <a:rPr lang="en-US" sz="1400" dirty="0" smtClean="0">
                <a:cs typeface="B Titr" panose="00000700000000000000" pitchFamily="2" charset="-78"/>
              </a:rPr>
              <a:t>Spring 2024,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9402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914400"/>
          </a:xfrm>
        </p:spPr>
        <p:txBody>
          <a:bodyPr/>
          <a:lstStyle/>
          <a:p>
            <a:pPr algn="l"/>
            <a:r>
              <a:rPr lang="en-US" dirty="0" smtClean="0"/>
              <a:t>Cache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Caches are transparent memories</a:t>
            </a:r>
          </a:p>
          <a:p>
            <a:pPr lvl="1"/>
            <a:r>
              <a:rPr lang="en-US" sz="1900" dirty="0" smtClean="0"/>
              <a:t>They work </a:t>
            </a:r>
            <a:r>
              <a:rPr lang="en-US" sz="1900" dirty="0">
                <a:solidFill>
                  <a:srgbClr val="FF0000"/>
                </a:solidFill>
              </a:rPr>
              <a:t>independently</a:t>
            </a:r>
            <a:r>
              <a:rPr lang="en-US" sz="1900" dirty="0"/>
              <a:t> of the client making the request </a:t>
            </a:r>
            <a:endParaRPr lang="en-US" sz="1900" dirty="0" smtClean="0"/>
          </a:p>
          <a:p>
            <a:pPr lvl="1"/>
            <a:r>
              <a:rPr lang="en-US" sz="1900" dirty="0" smtClean="0"/>
              <a:t>Have </a:t>
            </a:r>
            <a:r>
              <a:rPr lang="en-US" sz="1900" dirty="0"/>
              <a:t>built-in </a:t>
            </a:r>
            <a:r>
              <a:rPr lang="en-US" sz="1900" dirty="0">
                <a:solidFill>
                  <a:srgbClr val="FF0000"/>
                </a:solidFill>
              </a:rPr>
              <a:t>heuristics </a:t>
            </a:r>
            <a:r>
              <a:rPr lang="en-US" sz="1900" dirty="0" smtClean="0"/>
              <a:t>that determine </a:t>
            </a:r>
            <a:r>
              <a:rPr lang="en-US" sz="1900" dirty="0"/>
              <a:t>what data to </a:t>
            </a:r>
            <a:r>
              <a:rPr lang="en-US" sz="1900" dirty="0" smtClean="0"/>
              <a:t>retain</a:t>
            </a:r>
          </a:p>
          <a:p>
            <a:r>
              <a:rPr lang="en-US" sz="2200" dirty="0" smtClean="0"/>
              <a:t>Caches that are explicitly </a:t>
            </a:r>
            <a:r>
              <a:rPr lang="en-US" sz="2200" dirty="0"/>
              <a:t>managed </a:t>
            </a:r>
            <a:r>
              <a:rPr lang="en-US" sz="2200" dirty="0" smtClean="0"/>
              <a:t>by </a:t>
            </a:r>
            <a:r>
              <a:rPr lang="en-US" sz="2200" dirty="0"/>
              <a:t>the client making the </a:t>
            </a:r>
            <a:r>
              <a:rPr lang="en-US" sz="2200" dirty="0" smtClean="0"/>
              <a:t>request are called: </a:t>
            </a:r>
            <a:r>
              <a:rPr lang="en-US" sz="2200" dirty="0" smtClean="0">
                <a:solidFill>
                  <a:srgbClr val="FF0000"/>
                </a:solidFill>
              </a:rPr>
              <a:t>scratch-pads</a:t>
            </a:r>
            <a:r>
              <a:rPr lang="en-US" sz="2200" dirty="0" smtClean="0"/>
              <a:t> or </a:t>
            </a:r>
            <a:r>
              <a:rPr lang="en-US" sz="2200" dirty="0" smtClean="0">
                <a:solidFill>
                  <a:srgbClr val="FF0000"/>
                </a:solidFill>
              </a:rPr>
              <a:t>scratchpad </a:t>
            </a:r>
            <a:r>
              <a:rPr lang="en-US" sz="2200" dirty="0" smtClean="0"/>
              <a:t>memories</a:t>
            </a:r>
            <a:r>
              <a:rPr lang="en-US" sz="2200" dirty="0" smtClean="0">
                <a:solidFill>
                  <a:srgbClr val="FF0000"/>
                </a:solidFill>
              </a:rPr>
              <a:t> (SPMs)</a:t>
            </a:r>
          </a:p>
          <a:p>
            <a:r>
              <a:rPr lang="en-US" sz="2200" dirty="0"/>
              <a:t>Locality </a:t>
            </a:r>
            <a:r>
              <a:rPr lang="en-US" sz="2200" dirty="0" smtClean="0"/>
              <a:t>Principles</a:t>
            </a:r>
          </a:p>
          <a:p>
            <a:pPr lvl="1"/>
            <a:r>
              <a:rPr lang="en-US" sz="1800" dirty="0"/>
              <a:t>Temporal </a:t>
            </a:r>
            <a:r>
              <a:rPr lang="en-US" sz="1800" dirty="0" smtClean="0"/>
              <a:t>Locality</a:t>
            </a:r>
          </a:p>
          <a:p>
            <a:pPr lvl="1"/>
            <a:r>
              <a:rPr lang="en-US" sz="1800" dirty="0"/>
              <a:t>Spatial </a:t>
            </a:r>
            <a:r>
              <a:rPr lang="en-US" sz="1800" dirty="0" smtClean="0"/>
              <a:t>Locality</a:t>
            </a:r>
          </a:p>
          <a:p>
            <a:pPr lvl="1"/>
            <a:r>
              <a:rPr lang="en-US" sz="1800" dirty="0" smtClean="0"/>
              <a:t>Anything else?</a:t>
            </a:r>
          </a:p>
          <a:p>
            <a:r>
              <a:rPr lang="en-US" sz="2400" dirty="0"/>
              <a:t>Algorithmic </a:t>
            </a:r>
            <a:r>
              <a:rPr lang="en-US" sz="2400" dirty="0" smtClean="0"/>
              <a:t>Locality</a:t>
            </a:r>
            <a:endParaRPr lang="en-US" sz="2400" dirty="0"/>
          </a:p>
          <a:p>
            <a:pPr lvl="1"/>
            <a:r>
              <a:rPr lang="en-US" sz="2000" dirty="0" smtClean="0"/>
              <a:t>When </a:t>
            </a:r>
            <a:r>
              <a:rPr lang="en-US" sz="2000" dirty="0"/>
              <a:t>a program repeatedly accesses data items or executes code blocks </a:t>
            </a:r>
            <a:r>
              <a:rPr lang="en-US" sz="2000" dirty="0" smtClean="0"/>
              <a:t>that are </a:t>
            </a:r>
            <a:r>
              <a:rPr lang="en-US" sz="2000" dirty="0">
                <a:solidFill>
                  <a:srgbClr val="FF0000"/>
                </a:solidFill>
              </a:rPr>
              <a:t>distributed widely across </a:t>
            </a:r>
            <a:r>
              <a:rPr lang="en-US" sz="2000" dirty="0"/>
              <a:t>the memory space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algn="ctr" rtl="1"/>
            <a:fld id="{B6F15528-21DE-4FAA-801E-634DDDAF4B2B}" type="slidenum">
              <a:rPr lang="en-US" sz="1400" smtClean="0">
                <a:solidFill>
                  <a:schemeClr val="tx1"/>
                </a:solidFill>
                <a:latin typeface="+mj-lt"/>
              </a:rPr>
              <a:pPr algn="ctr" rtl="1"/>
              <a:t>3</a:t>
            </a:fld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Memory Technologies, </a:t>
            </a:r>
            <a:r>
              <a:rPr lang="en-US" sz="1400" dirty="0" smtClean="0">
                <a:cs typeface="B Titr" panose="00000700000000000000" pitchFamily="2" charset="-78"/>
              </a:rPr>
              <a:t>Spring 2024,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3032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700"/>
            <a:ext cx="8229600" cy="9017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Logical Organization </a:t>
            </a:r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Blocks, sets, tags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133600"/>
            <a:ext cx="2938463" cy="1178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6" y="3836469"/>
            <a:ext cx="9018104" cy="2183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algn="ctr" rtl="1"/>
            <a:fld id="{B6F15528-21DE-4FAA-801E-634DDDAF4B2B}" type="slidenum">
              <a:rPr lang="en-US" sz="1400" smtClean="0">
                <a:solidFill>
                  <a:schemeClr val="tx1"/>
                </a:solidFill>
                <a:latin typeface="+mj-lt"/>
              </a:rPr>
              <a:pPr algn="ctr" rtl="1"/>
              <a:t>4</a:t>
            </a:fld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Memory Technologies, </a:t>
            </a:r>
            <a:r>
              <a:rPr lang="en-US" sz="1400" dirty="0" smtClean="0">
                <a:cs typeface="B Titr" panose="00000700000000000000" pitchFamily="2" charset="-78"/>
              </a:rPr>
              <a:t>Spring 2024,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0218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700"/>
            <a:ext cx="8229600" cy="9017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Content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 </a:t>
            </a:r>
            <a:r>
              <a:rPr lang="en-US" sz="2400" dirty="0" smtClean="0"/>
              <a:t>Cache or Not to </a:t>
            </a:r>
            <a:r>
              <a:rPr lang="en-US" sz="2400" dirty="0"/>
              <a:t>Cache</a:t>
            </a:r>
            <a:endParaRPr lang="en-US" sz="2400" dirty="0" smtClean="0"/>
          </a:p>
          <a:p>
            <a:pPr lvl="1"/>
            <a:r>
              <a:rPr lang="en-US" sz="2000" dirty="0"/>
              <a:t>determine which references </a:t>
            </a:r>
            <a:r>
              <a:rPr lang="en-US" sz="2000" dirty="0" smtClean="0"/>
              <a:t>are the </a:t>
            </a:r>
            <a:r>
              <a:rPr lang="en-US" sz="2000" dirty="0">
                <a:solidFill>
                  <a:srgbClr val="FF0000"/>
                </a:solidFill>
              </a:rPr>
              <a:t>best candidates </a:t>
            </a:r>
            <a:r>
              <a:rPr lang="en-US" sz="2000" dirty="0"/>
              <a:t>for caching and to ensure </a:t>
            </a:r>
            <a:r>
              <a:rPr lang="en-US" sz="2000" dirty="0" smtClean="0"/>
              <a:t>that their </a:t>
            </a:r>
            <a:r>
              <a:rPr lang="en-US" sz="2000" dirty="0"/>
              <a:t>corresponding data values are in the cache at </a:t>
            </a:r>
            <a:r>
              <a:rPr lang="en-US" sz="2000" dirty="0" smtClean="0"/>
              <a:t>the time </a:t>
            </a:r>
            <a:r>
              <a:rPr lang="en-US" sz="2000" dirty="0"/>
              <a:t>the application requests </a:t>
            </a:r>
            <a:r>
              <a:rPr lang="en-US" sz="2000" dirty="0" smtClean="0"/>
              <a:t>them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/>
              <a:t>must consider the currently cached items and </a:t>
            </a:r>
            <a:r>
              <a:rPr lang="en-US" sz="2000" dirty="0" smtClean="0"/>
              <a:t>decide which </a:t>
            </a:r>
            <a:r>
              <a:rPr lang="en-US" sz="2000" dirty="0"/>
              <a:t>should be </a:t>
            </a:r>
            <a:r>
              <a:rPr lang="en-US" sz="2000" dirty="0">
                <a:solidFill>
                  <a:srgbClr val="FF0000"/>
                </a:solidFill>
              </a:rPr>
              <a:t>evicted</a:t>
            </a:r>
            <a:r>
              <a:rPr lang="en-US" sz="2000" dirty="0"/>
              <a:t> to make room for </a:t>
            </a:r>
            <a:r>
              <a:rPr lang="en-US" sz="2000" dirty="0" smtClean="0"/>
              <a:t>more important </a:t>
            </a:r>
            <a:r>
              <a:rPr lang="en-US" sz="2000" dirty="0"/>
              <a:t>data not yet </a:t>
            </a:r>
            <a:r>
              <a:rPr lang="en-US" sz="2000" dirty="0" smtClean="0"/>
              <a:t>cached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Cache Replacement algorithms</a:t>
            </a:r>
            <a:endParaRPr lang="en-US" sz="2000" dirty="0"/>
          </a:p>
          <a:p>
            <a:pPr lvl="1"/>
            <a:endParaRPr lang="en-US" sz="20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algn="ctr" rtl="1"/>
            <a:fld id="{B6F15528-21DE-4FAA-801E-634DDDAF4B2B}" type="slidenum">
              <a:rPr lang="en-US" sz="1400" smtClean="0">
                <a:solidFill>
                  <a:schemeClr val="tx1"/>
                </a:solidFill>
                <a:latin typeface="+mj-lt"/>
              </a:rPr>
              <a:pPr algn="ctr" rtl="1"/>
              <a:t>5</a:t>
            </a:fld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Memory Technologies, </a:t>
            </a:r>
            <a:r>
              <a:rPr lang="en-US" sz="1400" dirty="0" smtClean="0">
                <a:cs typeface="B Titr" panose="00000700000000000000" pitchFamily="2" charset="-78"/>
              </a:rPr>
              <a:t>Spring 2024,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0255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9144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Consistency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Keep the cache consistent with </a:t>
            </a:r>
            <a:r>
              <a:rPr lang="en-US" sz="2400" dirty="0" smtClean="0"/>
              <a:t>itself</a:t>
            </a:r>
          </a:p>
          <a:p>
            <a:pPr lvl="1"/>
            <a:r>
              <a:rPr lang="en-US" sz="2000" dirty="0"/>
              <a:t>There should never be two copies of a single </a:t>
            </a:r>
            <a:r>
              <a:rPr lang="en-US" sz="2000" dirty="0" smtClean="0"/>
              <a:t>item in </a:t>
            </a:r>
            <a:r>
              <a:rPr lang="en-US" sz="2000" dirty="0"/>
              <a:t>different places of the cache, unless it is </a:t>
            </a:r>
            <a:r>
              <a:rPr lang="en-US" sz="2000" dirty="0" smtClean="0"/>
              <a:t>guaranteed that </a:t>
            </a:r>
            <a:r>
              <a:rPr lang="en-US" sz="2000" dirty="0"/>
              <a:t>they will always have the same value</a:t>
            </a:r>
            <a:endParaRPr lang="en-US" sz="2000" dirty="0" smtClean="0"/>
          </a:p>
          <a:p>
            <a:r>
              <a:rPr lang="en-US" sz="2400" dirty="0"/>
              <a:t>Keep the cache consistent with the </a:t>
            </a:r>
            <a:r>
              <a:rPr lang="en-US" sz="2400" dirty="0" smtClean="0"/>
              <a:t>backing store</a:t>
            </a:r>
          </a:p>
          <a:p>
            <a:pPr lvl="1"/>
            <a:r>
              <a:rPr lang="en-US" sz="2000" dirty="0"/>
              <a:t>The value kept in the backing store should be </a:t>
            </a:r>
            <a:r>
              <a:rPr lang="en-US" sz="2000" dirty="0" smtClean="0"/>
              <a:t>up-to-date </a:t>
            </a:r>
            <a:r>
              <a:rPr lang="en-US" sz="2000" dirty="0"/>
              <a:t>with any changes made to the version </a:t>
            </a:r>
            <a:r>
              <a:rPr lang="en-US" sz="2000" dirty="0" smtClean="0"/>
              <a:t>stored in </a:t>
            </a:r>
            <a:r>
              <a:rPr lang="en-US" sz="2000" dirty="0"/>
              <a:t>the </a:t>
            </a:r>
            <a:r>
              <a:rPr lang="en-US" sz="2000" dirty="0" smtClean="0"/>
              <a:t>cache</a:t>
            </a:r>
          </a:p>
          <a:p>
            <a:pPr lvl="2"/>
            <a:r>
              <a:rPr lang="en-US" sz="1600" dirty="0" smtClean="0">
                <a:solidFill>
                  <a:srgbClr val="FF0000"/>
                </a:solidFill>
              </a:rPr>
              <a:t>Write-back</a:t>
            </a:r>
            <a:r>
              <a:rPr lang="en-US" sz="1600" dirty="0" smtClean="0"/>
              <a:t> and </a:t>
            </a:r>
            <a:r>
              <a:rPr lang="en-US" sz="1600" dirty="0" smtClean="0">
                <a:solidFill>
                  <a:srgbClr val="FF0000"/>
                </a:solidFill>
              </a:rPr>
              <a:t>write-through</a:t>
            </a:r>
            <a:r>
              <a:rPr lang="en-US" sz="1600" dirty="0" smtClean="0"/>
              <a:t> policies</a:t>
            </a:r>
          </a:p>
          <a:p>
            <a:r>
              <a:rPr lang="en-US" sz="2400" dirty="0"/>
              <a:t>Keep the Cache Consistent with Other </a:t>
            </a:r>
            <a:r>
              <a:rPr lang="en-US" sz="2400" dirty="0" smtClean="0"/>
              <a:t>Caches</a:t>
            </a:r>
          </a:p>
          <a:p>
            <a:pPr lvl="1"/>
            <a:r>
              <a:rPr lang="en-US" sz="2000" dirty="0"/>
              <a:t>Other caches in the system should all be </a:t>
            </a:r>
            <a:r>
              <a:rPr lang="en-US" sz="2000" dirty="0" smtClean="0"/>
              <a:t>treated much </a:t>
            </a:r>
            <a:r>
              <a:rPr lang="en-US" sz="2000" dirty="0"/>
              <a:t>like the backing store in terms of keeping </a:t>
            </a:r>
            <a:r>
              <a:rPr lang="en-US" sz="2000" dirty="0" smtClean="0"/>
              <a:t>the various </a:t>
            </a:r>
            <a:r>
              <a:rPr lang="en-US" sz="2000" dirty="0"/>
              <a:t>copies of a datum up-to-date</a:t>
            </a:r>
            <a:endParaRPr lang="en-US" sz="2000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algn="ctr" rtl="1"/>
            <a:fld id="{B6F15528-21DE-4FAA-801E-634DDDAF4B2B}" type="slidenum">
              <a:rPr lang="en-US" sz="1400" smtClean="0">
                <a:solidFill>
                  <a:schemeClr val="tx1"/>
                </a:solidFill>
                <a:latin typeface="+mj-lt"/>
              </a:rPr>
              <a:pPr algn="ctr" rtl="1"/>
              <a:t>6</a:t>
            </a:fld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Memory Technologies, </a:t>
            </a:r>
            <a:r>
              <a:rPr lang="en-US" sz="1400" dirty="0" smtClean="0">
                <a:cs typeface="B Titr" panose="00000700000000000000" pitchFamily="2" charset="-78"/>
              </a:rPr>
              <a:t>Spring 2024,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05216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12700"/>
            <a:ext cx="8229600" cy="9271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Inclusion and Exclusion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algn="ctr" rtl="1"/>
            <a:fld id="{B6F15528-21DE-4FAA-801E-634DDDAF4B2B}" type="slidenum">
              <a:rPr lang="en-US" sz="1400" smtClean="0">
                <a:solidFill>
                  <a:schemeClr val="tx1"/>
                </a:solidFill>
                <a:latin typeface="+mj-lt"/>
              </a:rPr>
              <a:pPr algn="ctr" rtl="1"/>
              <a:t>7</a:t>
            </a:fld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Memory Technologies, </a:t>
            </a:r>
            <a:r>
              <a:rPr lang="en-US" sz="1400" dirty="0" smtClean="0">
                <a:cs typeface="B Titr" panose="00000700000000000000" pitchFamily="2" charset="-78"/>
              </a:rPr>
              <a:t>Spring 2024,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19200"/>
            <a:ext cx="7302708" cy="5551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055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9144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 </a:t>
            </a:r>
            <a:r>
              <a:rPr lang="en-US" dirty="0" smtClean="0"/>
              <a:t>Taxonomy </a:t>
            </a:r>
            <a:r>
              <a:rPr lang="en-US" dirty="0"/>
              <a:t>of </a:t>
            </a:r>
            <a:r>
              <a:rPr lang="en-US" dirty="0" smtClean="0"/>
              <a:t>Cache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8" r="7057"/>
          <a:stretch/>
        </p:blipFill>
        <p:spPr bwMode="auto">
          <a:xfrm>
            <a:off x="152400" y="2286000"/>
            <a:ext cx="8814126" cy="2113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algn="ctr" rtl="1"/>
            <a:fld id="{B6F15528-21DE-4FAA-801E-634DDDAF4B2B}" type="slidenum">
              <a:rPr lang="en-US" sz="1400" smtClean="0">
                <a:solidFill>
                  <a:schemeClr val="tx1"/>
                </a:solidFill>
                <a:latin typeface="+mj-lt"/>
              </a:rPr>
              <a:pPr algn="ctr" rtl="1"/>
              <a:t>8</a:t>
            </a:fld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Memory Technologies, </a:t>
            </a:r>
            <a:r>
              <a:rPr lang="en-US" sz="1400" dirty="0" smtClean="0">
                <a:cs typeface="B Titr" panose="00000700000000000000" pitchFamily="2" charset="-78"/>
              </a:rPr>
              <a:t>Spring 2024,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8339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9144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Virtual Addressing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backing </a:t>
            </a:r>
            <a:r>
              <a:rPr lang="en-US" sz="2400" dirty="0" smtClean="0"/>
              <a:t>store </a:t>
            </a:r>
            <a:r>
              <a:rPr lang="en-US" sz="2400" dirty="0"/>
              <a:t>for a processor cache is usually taken to be main </a:t>
            </a:r>
            <a:r>
              <a:rPr lang="en-US" sz="2400" dirty="0" smtClean="0"/>
              <a:t>memory: </a:t>
            </a:r>
            <a:r>
              <a:rPr lang="en-US" sz="2400" dirty="0">
                <a:solidFill>
                  <a:srgbClr val="FF0000"/>
                </a:solidFill>
              </a:rPr>
              <a:t>physically </a:t>
            </a:r>
            <a:r>
              <a:rPr lang="en-US" sz="2400" dirty="0" smtClean="0">
                <a:solidFill>
                  <a:srgbClr val="FF0000"/>
                </a:solidFill>
              </a:rPr>
              <a:t>addressed</a:t>
            </a:r>
          </a:p>
          <a:p>
            <a:pPr lvl="1"/>
            <a:r>
              <a:rPr lang="en-US" sz="2000" dirty="0"/>
              <a:t>Processor generate </a:t>
            </a:r>
            <a:r>
              <a:rPr lang="en-US" sz="2000" dirty="0">
                <a:solidFill>
                  <a:srgbClr val="FF0000"/>
                </a:solidFill>
              </a:rPr>
              <a:t>virtual addresses</a:t>
            </a:r>
          </a:p>
          <a:p>
            <a:pPr lvl="1"/>
            <a:r>
              <a:rPr lang="en-US" sz="2000" dirty="0" smtClean="0"/>
              <a:t>Should caches use the </a:t>
            </a:r>
            <a:r>
              <a:rPr lang="en-US" sz="2000" dirty="0">
                <a:solidFill>
                  <a:srgbClr val="FF0000"/>
                </a:solidFill>
              </a:rPr>
              <a:t>physical address </a:t>
            </a:r>
            <a:r>
              <a:rPr lang="en-US" sz="2000" dirty="0"/>
              <a:t>to identify a cached </a:t>
            </a:r>
            <a:r>
              <a:rPr lang="en-US" sz="2000" dirty="0" smtClean="0"/>
              <a:t>item?</a:t>
            </a:r>
          </a:p>
          <a:p>
            <a:pPr lvl="2"/>
            <a:r>
              <a:rPr lang="en-US" sz="1800" dirty="0" smtClean="0"/>
              <a:t>Not necessarily</a:t>
            </a:r>
          </a:p>
          <a:p>
            <a:pPr lvl="2"/>
            <a:endParaRPr lang="en-US" sz="1800" dirty="0" smtClean="0"/>
          </a:p>
          <a:p>
            <a:r>
              <a:rPr lang="en-US" sz="2400" dirty="0" smtClean="0"/>
              <a:t>On </a:t>
            </a:r>
            <a:r>
              <a:rPr lang="en-US" sz="2400" dirty="0"/>
              <a:t>each cache access, the cache is </a:t>
            </a:r>
            <a:r>
              <a:rPr lang="en-US" sz="2400" dirty="0">
                <a:solidFill>
                  <a:srgbClr val="FF0000"/>
                </a:solidFill>
              </a:rPr>
              <a:t>indexed</a:t>
            </a:r>
            <a:r>
              <a:rPr lang="en-US" sz="2400" dirty="0"/>
              <a:t>, </a:t>
            </a:r>
            <a:r>
              <a:rPr lang="en-US" sz="2400" dirty="0" smtClean="0"/>
              <a:t>and the </a:t>
            </a:r>
            <a:r>
              <a:rPr lang="en-US" sz="2400" dirty="0">
                <a:solidFill>
                  <a:srgbClr val="FF0000"/>
                </a:solidFill>
              </a:rPr>
              <a:t>tags</a:t>
            </a:r>
            <a:r>
              <a:rPr lang="en-US" sz="2400" dirty="0"/>
              <a:t> are </a:t>
            </a:r>
            <a:r>
              <a:rPr lang="en-US" sz="2400" dirty="0" smtClean="0"/>
              <a:t>compared</a:t>
            </a:r>
          </a:p>
          <a:p>
            <a:pPr lvl="1"/>
            <a:r>
              <a:rPr lang="en-US" sz="2000" dirty="0" smtClean="0"/>
              <a:t>Four </a:t>
            </a:r>
            <a:r>
              <a:rPr lang="en-US" sz="2000" dirty="0"/>
              <a:t>choices for cache </a:t>
            </a:r>
            <a:r>
              <a:rPr lang="en-US" sz="2000" dirty="0" smtClean="0"/>
              <a:t>organization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algn="ctr" rtl="1"/>
            <a:fld id="{B6F15528-21DE-4FAA-801E-634DDDAF4B2B}" type="slidenum">
              <a:rPr lang="en-US" sz="1400" smtClean="0">
                <a:solidFill>
                  <a:schemeClr val="tx1"/>
                </a:solidFill>
                <a:latin typeface="+mj-lt"/>
              </a:rPr>
              <a:pPr algn="ctr" rtl="1"/>
              <a:t>9</a:t>
            </a:fld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Memory Technologies, </a:t>
            </a:r>
            <a:r>
              <a:rPr lang="en-US" sz="1400" dirty="0" smtClean="0">
                <a:cs typeface="B Titr" panose="00000700000000000000" pitchFamily="2" charset="-78"/>
              </a:rPr>
              <a:t>Spring 2024,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9717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1699</TotalTime>
  <Words>1043</Words>
  <Application>Microsoft Office PowerPoint</Application>
  <PresentationFormat>On-screen Show (4:3)</PresentationFormat>
  <Paragraphs>150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Aspect</vt:lpstr>
      <vt:lpstr>Memory Technologies  Spring 2024</vt:lpstr>
      <vt:lpstr>PowerPoint Presentation</vt:lpstr>
      <vt:lpstr>Cache Principles</vt:lpstr>
      <vt:lpstr>Logical Organization Basics</vt:lpstr>
      <vt:lpstr>Content Management</vt:lpstr>
      <vt:lpstr>Consistency Management</vt:lpstr>
      <vt:lpstr>Inclusion and Exclusion</vt:lpstr>
      <vt:lpstr>A Taxonomy of Cache Types</vt:lpstr>
      <vt:lpstr>Virtual Addressing </vt:lpstr>
      <vt:lpstr>Cache Addressing </vt:lpstr>
      <vt:lpstr>Cache Addressing </vt:lpstr>
      <vt:lpstr>Cache Addressing </vt:lpstr>
      <vt:lpstr>Cache Addressing </vt:lpstr>
      <vt:lpstr>Cache Addressing </vt:lpstr>
      <vt:lpstr>Cache Addressing </vt:lpstr>
      <vt:lpstr>Cache Addressing </vt:lpstr>
      <vt:lpstr>Cache Addressing </vt:lpstr>
      <vt:lpstr>Implementation Issues</vt:lpstr>
      <vt:lpstr>Read Operation</vt:lpstr>
      <vt:lpstr>Address Decoding</vt:lpstr>
      <vt:lpstr>Predecoding</vt:lpstr>
      <vt:lpstr>Row and Column Decoding</vt:lpstr>
      <vt:lpstr>Divided Wordline (DWL)</vt:lpstr>
      <vt:lpstr>Divided Wordline (DWL)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Technologies</dc:title>
  <dc:creator>Hamed Farbeh</dc:creator>
  <cp:lastModifiedBy>Hamed</cp:lastModifiedBy>
  <cp:revision>116</cp:revision>
  <dcterms:created xsi:type="dcterms:W3CDTF">2006-08-16T00:00:00Z</dcterms:created>
  <dcterms:modified xsi:type="dcterms:W3CDTF">2024-02-10T12:07:50Z</dcterms:modified>
</cp:coreProperties>
</file>